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Lst>
  <p:notesMasterIdLst>
    <p:notesMasterId r:id="rId38"/>
  </p:notesMasterIdLst>
  <p:sldIdLst>
    <p:sldId id="257" r:id="rId4"/>
    <p:sldId id="258" r:id="rId5"/>
    <p:sldId id="259" r:id="rId6"/>
    <p:sldId id="260" r:id="rId7"/>
    <p:sldId id="261" r:id="rId8"/>
    <p:sldId id="262" r:id="rId9"/>
    <p:sldId id="263" r:id="rId10"/>
    <p:sldId id="264" r:id="rId11"/>
    <p:sldId id="289" r:id="rId12"/>
    <p:sldId id="275" r:id="rId13"/>
    <p:sldId id="267" r:id="rId14"/>
    <p:sldId id="292" r:id="rId15"/>
    <p:sldId id="290" r:id="rId16"/>
    <p:sldId id="265" r:id="rId17"/>
    <p:sldId id="278" r:id="rId18"/>
    <p:sldId id="280" r:id="rId19"/>
    <p:sldId id="281" r:id="rId20"/>
    <p:sldId id="282" r:id="rId21"/>
    <p:sldId id="283" r:id="rId22"/>
    <p:sldId id="276" r:id="rId23"/>
    <p:sldId id="277" r:id="rId24"/>
    <p:sldId id="295" r:id="rId25"/>
    <p:sldId id="293" r:id="rId26"/>
    <p:sldId id="294" r:id="rId27"/>
    <p:sldId id="269" r:id="rId28"/>
    <p:sldId id="270" r:id="rId29"/>
    <p:sldId id="271" r:id="rId30"/>
    <p:sldId id="272" r:id="rId31"/>
    <p:sldId id="273" r:id="rId32"/>
    <p:sldId id="284" r:id="rId33"/>
    <p:sldId id="296" r:id="rId34"/>
    <p:sldId id="297" r:id="rId35"/>
    <p:sldId id="266" r:id="rId36"/>
    <p:sldId id="288" r:id="rId37"/>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CBA"/>
    <a:srgbClr val="FFC9C9"/>
    <a:srgbClr val="D8BE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7" autoAdjust="0"/>
    <p:restoredTop sz="94660"/>
  </p:normalViewPr>
  <p:slideViewPr>
    <p:cSldViewPr snapToGrid="0">
      <p:cViewPr>
        <p:scale>
          <a:sx n="60" d="100"/>
          <a:sy n="60" d="100"/>
        </p:scale>
        <p:origin x="2717" y="106"/>
      </p:cViewPr>
      <p:guideLst>
        <p:guide orient="horz" pos="2880"/>
        <p:guide pos="2160"/>
      </p:guideLst>
    </p:cSldViewPr>
  </p:slideViewPr>
  <p:notesTextViewPr>
    <p:cViewPr>
      <p:scale>
        <a:sx n="1" d="1"/>
        <a:sy n="1" d="1"/>
      </p:scale>
      <p:origin x="0" y="0"/>
    </p:cViewPr>
  </p:notesTextViewPr>
  <p:sorterViewPr>
    <p:cViewPr>
      <p:scale>
        <a:sx n="100" d="100"/>
        <a:sy n="100" d="100"/>
      </p:scale>
      <p:origin x="0" y="-331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0B1F6-74B1-4295-9686-2260703760CF}" type="datetimeFigureOut">
              <a:rPr lang="en-GB" smtClean="0"/>
              <a:t>13/04/2020</a:t>
            </a:fld>
            <a:endParaRPr lang="en-GB"/>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80DE9-A92A-4181-9A88-B61601A1B5D3}" type="slidenum">
              <a:rPr lang="en-GB" smtClean="0"/>
              <a:t>‹#›</a:t>
            </a:fld>
            <a:endParaRPr lang="en-GB"/>
          </a:p>
        </p:txBody>
      </p:sp>
    </p:spTree>
    <p:extLst>
      <p:ext uri="{BB962C8B-B14F-4D97-AF65-F5344CB8AC3E}">
        <p14:creationId xmlns:p14="http://schemas.microsoft.com/office/powerpoint/2010/main" val="1196573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 – down</a:t>
            </a:r>
          </a:p>
          <a:p>
            <a:r>
              <a:rPr lang="en-GB" dirty="0"/>
              <a:t>T – up</a:t>
            </a:r>
          </a:p>
          <a:p>
            <a:r>
              <a:rPr lang="en-GB" dirty="0"/>
              <a:t>P – down</a:t>
            </a:r>
          </a:p>
          <a:p>
            <a:r>
              <a:rPr lang="en-GB" dirty="0"/>
              <a:t>S – up</a:t>
            </a:r>
          </a:p>
          <a:p>
            <a:r>
              <a:rPr lang="en-GB" dirty="0"/>
              <a:t>T – down</a:t>
            </a:r>
          </a:p>
          <a:p>
            <a:r>
              <a:rPr lang="en-GB" dirty="0"/>
              <a:t>S – down</a:t>
            </a:r>
          </a:p>
          <a:p>
            <a:r>
              <a:rPr lang="en-GB" dirty="0"/>
              <a:t>S – up</a:t>
            </a:r>
          </a:p>
          <a:p>
            <a:r>
              <a:rPr lang="en-GB" dirty="0"/>
              <a:t>P – down</a:t>
            </a:r>
          </a:p>
          <a:p>
            <a:r>
              <a:rPr lang="en-GB" dirty="0"/>
              <a:t>T – up</a:t>
            </a:r>
          </a:p>
          <a:p>
            <a:r>
              <a:rPr lang="en-GB" dirty="0"/>
              <a:t>Q - up</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1ECC75-DCE2-4BA8-A08A-895613F33A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5555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834810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772015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95153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8667"/>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2"/>
          </a:xfrm>
        </p:spPr>
        <p:txBody>
          <a:bodyPr/>
          <a:lstStyle>
            <a:lvl1pPr marL="0" indent="0" algn="ctr">
              <a:buNone/>
              <a:defRPr sz="3466"/>
            </a:lvl1pPr>
            <a:lvl2pPr marL="660377" indent="0" algn="ctr">
              <a:buNone/>
              <a:defRPr sz="2889"/>
            </a:lvl2pPr>
            <a:lvl3pPr marL="1320752" indent="0" algn="ctr">
              <a:buNone/>
              <a:defRPr sz="2600"/>
            </a:lvl3pPr>
            <a:lvl4pPr marL="1981128" indent="0" algn="ctr">
              <a:buNone/>
              <a:defRPr sz="2311"/>
            </a:lvl4pPr>
            <a:lvl5pPr marL="2641503" indent="0" algn="ctr">
              <a:buNone/>
              <a:defRPr sz="2311"/>
            </a:lvl5pPr>
            <a:lvl6pPr marL="3301880" indent="0" algn="ctr">
              <a:buNone/>
              <a:defRPr sz="2311"/>
            </a:lvl6pPr>
            <a:lvl7pPr marL="3962255" indent="0" algn="ctr">
              <a:buNone/>
              <a:defRPr sz="2311"/>
            </a:lvl7pPr>
            <a:lvl8pPr marL="4622631" indent="0" algn="ctr">
              <a:buNone/>
              <a:defRPr sz="2311"/>
            </a:lvl8pPr>
            <a:lvl9pPr marL="5283007" indent="0" algn="ctr">
              <a:buNone/>
              <a:defRPr sz="2311"/>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692442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530533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8" y="2279654"/>
            <a:ext cx="5915025" cy="3803649"/>
          </a:xfrm>
        </p:spPr>
        <p:txBody>
          <a:bodyPr anchor="b"/>
          <a:lstStyle>
            <a:lvl1pPr>
              <a:defRPr sz="8667"/>
            </a:lvl1pPr>
          </a:lstStyle>
          <a:p>
            <a:r>
              <a:rPr lang="en-US"/>
              <a:t>Click to edit Master title style</a:t>
            </a:r>
            <a:endParaRPr lang="en-US" dirty="0"/>
          </a:p>
        </p:txBody>
      </p:sp>
      <p:sp>
        <p:nvSpPr>
          <p:cNvPr id="3" name="Text Placeholder 2"/>
          <p:cNvSpPr>
            <a:spLocks noGrp="1"/>
          </p:cNvSpPr>
          <p:nvPr>
            <p:ph type="body" idx="1"/>
          </p:nvPr>
        </p:nvSpPr>
        <p:spPr>
          <a:xfrm>
            <a:off x="467918" y="6119288"/>
            <a:ext cx="5915025" cy="2000250"/>
          </a:xfrm>
        </p:spPr>
        <p:txBody>
          <a:bodyPr/>
          <a:lstStyle>
            <a:lvl1pPr marL="0" indent="0">
              <a:buNone/>
              <a:defRPr sz="3466">
                <a:solidFill>
                  <a:schemeClr val="tx1"/>
                </a:solidFill>
              </a:defRPr>
            </a:lvl1pPr>
            <a:lvl2pPr marL="660377" indent="0">
              <a:buNone/>
              <a:defRPr sz="2889">
                <a:solidFill>
                  <a:schemeClr val="tx1">
                    <a:tint val="75000"/>
                  </a:schemeClr>
                </a:solidFill>
              </a:defRPr>
            </a:lvl2pPr>
            <a:lvl3pPr marL="1320752" indent="0">
              <a:buNone/>
              <a:defRPr sz="2600">
                <a:solidFill>
                  <a:schemeClr val="tx1">
                    <a:tint val="75000"/>
                  </a:schemeClr>
                </a:solidFill>
              </a:defRPr>
            </a:lvl3pPr>
            <a:lvl4pPr marL="1981128" indent="0">
              <a:buNone/>
              <a:defRPr sz="2311">
                <a:solidFill>
                  <a:schemeClr val="tx1">
                    <a:tint val="75000"/>
                  </a:schemeClr>
                </a:solidFill>
              </a:defRPr>
            </a:lvl4pPr>
            <a:lvl5pPr marL="2641503" indent="0">
              <a:buNone/>
              <a:defRPr sz="2311">
                <a:solidFill>
                  <a:schemeClr val="tx1">
                    <a:tint val="75000"/>
                  </a:schemeClr>
                </a:solidFill>
              </a:defRPr>
            </a:lvl5pPr>
            <a:lvl6pPr marL="3301880" indent="0">
              <a:buNone/>
              <a:defRPr sz="2311">
                <a:solidFill>
                  <a:schemeClr val="tx1">
                    <a:tint val="75000"/>
                  </a:schemeClr>
                </a:solidFill>
              </a:defRPr>
            </a:lvl6pPr>
            <a:lvl7pPr marL="3962255" indent="0">
              <a:buNone/>
              <a:defRPr sz="2311">
                <a:solidFill>
                  <a:schemeClr val="tx1">
                    <a:tint val="75000"/>
                  </a:schemeClr>
                </a:solidFill>
              </a:defRPr>
            </a:lvl7pPr>
            <a:lvl8pPr marL="4622631" indent="0">
              <a:buNone/>
              <a:defRPr sz="2311">
                <a:solidFill>
                  <a:schemeClr val="tx1">
                    <a:tint val="75000"/>
                  </a:schemeClr>
                </a:solidFill>
              </a:defRPr>
            </a:lvl8pPr>
            <a:lvl9pPr marL="5283007" indent="0">
              <a:buNone/>
              <a:defRPr sz="231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58815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C9086F-E61C-4BA0-A32D-93072687710E}"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670327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2"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3" y="2241552"/>
            <a:ext cx="2901255" cy="1098549"/>
          </a:xfrm>
        </p:spPr>
        <p:txBody>
          <a:bodyPr anchor="b"/>
          <a:lstStyle>
            <a:lvl1pPr marL="0" indent="0">
              <a:buNone/>
              <a:defRPr sz="3466" b="1"/>
            </a:lvl1pPr>
            <a:lvl2pPr marL="660377" indent="0">
              <a:buNone/>
              <a:defRPr sz="2889" b="1"/>
            </a:lvl2pPr>
            <a:lvl3pPr marL="1320752" indent="0">
              <a:buNone/>
              <a:defRPr sz="2600" b="1"/>
            </a:lvl3pPr>
            <a:lvl4pPr marL="1981128" indent="0">
              <a:buNone/>
              <a:defRPr sz="2311" b="1"/>
            </a:lvl4pPr>
            <a:lvl5pPr marL="2641503" indent="0">
              <a:buNone/>
              <a:defRPr sz="2311" b="1"/>
            </a:lvl5pPr>
            <a:lvl6pPr marL="3301880" indent="0">
              <a:buNone/>
              <a:defRPr sz="2311" b="1"/>
            </a:lvl6pPr>
            <a:lvl7pPr marL="3962255" indent="0">
              <a:buNone/>
              <a:defRPr sz="2311" b="1"/>
            </a:lvl7pPr>
            <a:lvl8pPr marL="4622631" indent="0">
              <a:buNone/>
              <a:defRPr sz="2311" b="1"/>
            </a:lvl8pPr>
            <a:lvl9pPr marL="5283007" indent="0">
              <a:buNone/>
              <a:defRPr sz="2311" b="1"/>
            </a:lvl9pPr>
          </a:lstStyle>
          <a:p>
            <a:pPr lvl="0"/>
            <a:r>
              <a:rPr lang="en-US"/>
              <a:t>Click to edit Master text styles</a:t>
            </a:r>
          </a:p>
        </p:txBody>
      </p:sp>
      <p:sp>
        <p:nvSpPr>
          <p:cNvPr id="4" name="Content Placeholder 3"/>
          <p:cNvSpPr>
            <a:spLocks noGrp="1"/>
          </p:cNvSpPr>
          <p:nvPr>
            <p:ph sz="half" idx="2"/>
          </p:nvPr>
        </p:nvSpPr>
        <p:spPr>
          <a:xfrm>
            <a:off x="472383" y="3340101"/>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2"/>
            <a:ext cx="2915543" cy="1098549"/>
          </a:xfrm>
        </p:spPr>
        <p:txBody>
          <a:bodyPr anchor="b"/>
          <a:lstStyle>
            <a:lvl1pPr marL="0" indent="0">
              <a:buNone/>
              <a:defRPr sz="3466" b="1"/>
            </a:lvl1pPr>
            <a:lvl2pPr marL="660377" indent="0">
              <a:buNone/>
              <a:defRPr sz="2889" b="1"/>
            </a:lvl2pPr>
            <a:lvl3pPr marL="1320752" indent="0">
              <a:buNone/>
              <a:defRPr sz="2600" b="1"/>
            </a:lvl3pPr>
            <a:lvl4pPr marL="1981128" indent="0">
              <a:buNone/>
              <a:defRPr sz="2311" b="1"/>
            </a:lvl4pPr>
            <a:lvl5pPr marL="2641503" indent="0">
              <a:buNone/>
              <a:defRPr sz="2311" b="1"/>
            </a:lvl5pPr>
            <a:lvl6pPr marL="3301880" indent="0">
              <a:buNone/>
              <a:defRPr sz="2311" b="1"/>
            </a:lvl6pPr>
            <a:lvl7pPr marL="3962255" indent="0">
              <a:buNone/>
              <a:defRPr sz="2311" b="1"/>
            </a:lvl7pPr>
            <a:lvl8pPr marL="4622631" indent="0">
              <a:buNone/>
              <a:defRPr sz="2311" b="1"/>
            </a:lvl8pPr>
            <a:lvl9pPr marL="5283007" indent="0">
              <a:buNone/>
              <a:defRPr sz="2311" b="1"/>
            </a:lvl9pPr>
          </a:lstStyle>
          <a:p>
            <a:pPr lvl="0"/>
            <a:r>
              <a:rPr lang="en-US"/>
              <a:t>Click to edit Master text styles</a:t>
            </a:r>
          </a:p>
        </p:txBody>
      </p:sp>
      <p:sp>
        <p:nvSpPr>
          <p:cNvPr id="6" name="Content Placeholder 5"/>
          <p:cNvSpPr>
            <a:spLocks noGrp="1"/>
          </p:cNvSpPr>
          <p:nvPr>
            <p:ph sz="quarter" idx="4"/>
          </p:nvPr>
        </p:nvSpPr>
        <p:spPr>
          <a:xfrm>
            <a:off x="3471864" y="3340101"/>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7C9086F-E61C-4BA0-A32D-93072687710E}" type="datetimeFigureOut">
              <a:rPr lang="en-GB" smtClean="0"/>
              <a:t>13/04/2020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879836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C9086F-E61C-4BA0-A32D-93072687710E}" type="datetimeFigureOut">
              <a:rPr lang="en-GB" smtClean="0"/>
              <a:t>13/04/2020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7188007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086F-E61C-4BA0-A32D-93072687710E}" type="datetimeFigureOut">
              <a:rPr lang="en-GB" smtClean="0"/>
              <a:t>13/04/2020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131989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4623"/>
            </a:lvl1pPr>
          </a:lstStyle>
          <a:p>
            <a:r>
              <a:rPr lang="en-US"/>
              <a:t>Click to edit Master title style</a:t>
            </a:r>
            <a:endParaRPr lang="en-US" dirty="0"/>
          </a:p>
        </p:txBody>
      </p:sp>
      <p:sp>
        <p:nvSpPr>
          <p:cNvPr id="3" name="Content Placeholder 2"/>
          <p:cNvSpPr>
            <a:spLocks noGrp="1"/>
          </p:cNvSpPr>
          <p:nvPr>
            <p:ph idx="1"/>
          </p:nvPr>
        </p:nvSpPr>
        <p:spPr>
          <a:xfrm>
            <a:off x="2915544" y="1316570"/>
            <a:ext cx="3471863" cy="6498167"/>
          </a:xfrm>
        </p:spPr>
        <p:txBody>
          <a:bodyPr/>
          <a:lstStyle>
            <a:lvl1pPr>
              <a:defRPr sz="4623"/>
            </a:lvl1pPr>
            <a:lvl2pPr>
              <a:defRPr sz="4044"/>
            </a:lvl2pPr>
            <a:lvl3pPr>
              <a:defRPr sz="3466"/>
            </a:lvl3pPr>
            <a:lvl4pPr>
              <a:defRPr sz="2889"/>
            </a:lvl4pPr>
            <a:lvl5pPr>
              <a:defRPr sz="2889"/>
            </a:lvl5pPr>
            <a:lvl6pPr>
              <a:defRPr sz="2889"/>
            </a:lvl6pPr>
            <a:lvl7pPr>
              <a:defRPr sz="2889"/>
            </a:lvl7pPr>
            <a:lvl8pPr>
              <a:defRPr sz="2889"/>
            </a:lvl8pPr>
            <a:lvl9pPr>
              <a:defRPr sz="28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2311"/>
            </a:lvl1pPr>
            <a:lvl2pPr marL="660377" indent="0">
              <a:buNone/>
              <a:defRPr sz="2023"/>
            </a:lvl2pPr>
            <a:lvl3pPr marL="1320752" indent="0">
              <a:buNone/>
              <a:defRPr sz="1734"/>
            </a:lvl3pPr>
            <a:lvl4pPr marL="1981128" indent="0">
              <a:buNone/>
              <a:defRPr sz="1444"/>
            </a:lvl4pPr>
            <a:lvl5pPr marL="2641503" indent="0">
              <a:buNone/>
              <a:defRPr sz="1444"/>
            </a:lvl5pPr>
            <a:lvl6pPr marL="3301880" indent="0">
              <a:buNone/>
              <a:defRPr sz="1444"/>
            </a:lvl6pPr>
            <a:lvl7pPr marL="3962255" indent="0">
              <a:buNone/>
              <a:defRPr sz="1444"/>
            </a:lvl7pPr>
            <a:lvl8pPr marL="4622631" indent="0">
              <a:buNone/>
              <a:defRPr sz="1444"/>
            </a:lvl8pPr>
            <a:lvl9pPr marL="5283007" indent="0">
              <a:buNone/>
              <a:defRPr sz="144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951857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7722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4623"/>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70"/>
            <a:ext cx="3471863" cy="6498167"/>
          </a:xfrm>
        </p:spPr>
        <p:txBody>
          <a:bodyPr anchor="t"/>
          <a:lstStyle>
            <a:lvl1pPr marL="0" indent="0">
              <a:buNone/>
              <a:defRPr sz="4623"/>
            </a:lvl1pPr>
            <a:lvl2pPr marL="660377" indent="0">
              <a:buNone/>
              <a:defRPr sz="4044"/>
            </a:lvl2pPr>
            <a:lvl3pPr marL="1320752" indent="0">
              <a:buNone/>
              <a:defRPr sz="3466"/>
            </a:lvl3pPr>
            <a:lvl4pPr marL="1981128" indent="0">
              <a:buNone/>
              <a:defRPr sz="2889"/>
            </a:lvl4pPr>
            <a:lvl5pPr marL="2641503" indent="0">
              <a:buNone/>
              <a:defRPr sz="2889"/>
            </a:lvl5pPr>
            <a:lvl6pPr marL="3301880" indent="0">
              <a:buNone/>
              <a:defRPr sz="2889"/>
            </a:lvl6pPr>
            <a:lvl7pPr marL="3962255" indent="0">
              <a:buNone/>
              <a:defRPr sz="2889"/>
            </a:lvl7pPr>
            <a:lvl8pPr marL="4622631" indent="0">
              <a:buNone/>
              <a:defRPr sz="2889"/>
            </a:lvl8pPr>
            <a:lvl9pPr marL="5283007" indent="0">
              <a:buNone/>
              <a:defRPr sz="2889"/>
            </a:lvl9pPr>
          </a:lstStyle>
          <a:p>
            <a:r>
              <a:rPr lang="en-US"/>
              <a:t>Click icon to add picture</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2311"/>
            </a:lvl1pPr>
            <a:lvl2pPr marL="660377" indent="0">
              <a:buNone/>
              <a:defRPr sz="2023"/>
            </a:lvl2pPr>
            <a:lvl3pPr marL="1320752" indent="0">
              <a:buNone/>
              <a:defRPr sz="1734"/>
            </a:lvl3pPr>
            <a:lvl4pPr marL="1981128" indent="0">
              <a:buNone/>
              <a:defRPr sz="1444"/>
            </a:lvl4pPr>
            <a:lvl5pPr marL="2641503" indent="0">
              <a:buNone/>
              <a:defRPr sz="1444"/>
            </a:lvl5pPr>
            <a:lvl6pPr marL="3301880" indent="0">
              <a:buNone/>
              <a:defRPr sz="1444"/>
            </a:lvl6pPr>
            <a:lvl7pPr marL="3962255" indent="0">
              <a:buNone/>
              <a:defRPr sz="1444"/>
            </a:lvl7pPr>
            <a:lvl8pPr marL="4622631" indent="0">
              <a:buNone/>
              <a:defRPr sz="1444"/>
            </a:lvl8pPr>
            <a:lvl9pPr marL="5283007" indent="0">
              <a:buNone/>
              <a:defRPr sz="144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2033642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329602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131901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154"/>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2"/>
          </a:xfrm>
        </p:spPr>
        <p:txBody>
          <a:bodyPr/>
          <a:lstStyle>
            <a:lvl1pPr marL="0" indent="0" algn="ctr">
              <a:buNone/>
              <a:defRPr sz="1662"/>
            </a:lvl1pPr>
            <a:lvl2pPr marL="316531" indent="0" algn="ctr">
              <a:buNone/>
              <a:defRPr sz="1385"/>
            </a:lvl2pPr>
            <a:lvl3pPr marL="633062" indent="0" algn="ctr">
              <a:buNone/>
              <a:defRPr sz="1246"/>
            </a:lvl3pPr>
            <a:lvl4pPr marL="949593" indent="0" algn="ctr">
              <a:buNone/>
              <a:defRPr sz="1108"/>
            </a:lvl4pPr>
            <a:lvl5pPr marL="1266124" indent="0" algn="ctr">
              <a:buNone/>
              <a:defRPr sz="1108"/>
            </a:lvl5pPr>
            <a:lvl6pPr marL="1582655" indent="0" algn="ctr">
              <a:buNone/>
              <a:defRPr sz="1108"/>
            </a:lvl6pPr>
            <a:lvl7pPr marL="1899186" indent="0" algn="ctr">
              <a:buNone/>
              <a:defRPr sz="1108"/>
            </a:lvl7pPr>
            <a:lvl8pPr marL="2215717" indent="0" algn="ctr">
              <a:buNone/>
              <a:defRPr sz="1108"/>
            </a:lvl8pPr>
            <a:lvl9pPr marL="2532248" indent="0" algn="ctr">
              <a:buNone/>
              <a:defRPr sz="1108"/>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90228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1615931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7" y="2279653"/>
            <a:ext cx="5915025" cy="3803649"/>
          </a:xfrm>
        </p:spPr>
        <p:txBody>
          <a:bodyPr anchor="b"/>
          <a:lstStyle>
            <a:lvl1pPr>
              <a:defRPr sz="4154"/>
            </a:lvl1pPr>
          </a:lstStyle>
          <a:p>
            <a:r>
              <a:rPr lang="en-US"/>
              <a:t>Click to edit Master title style</a:t>
            </a:r>
            <a:endParaRPr lang="en-US" dirty="0"/>
          </a:p>
        </p:txBody>
      </p:sp>
      <p:sp>
        <p:nvSpPr>
          <p:cNvPr id="3" name="Text Placeholder 2"/>
          <p:cNvSpPr>
            <a:spLocks noGrp="1"/>
          </p:cNvSpPr>
          <p:nvPr>
            <p:ph type="body" idx="1"/>
          </p:nvPr>
        </p:nvSpPr>
        <p:spPr>
          <a:xfrm>
            <a:off x="467917" y="6119286"/>
            <a:ext cx="5915025" cy="2000250"/>
          </a:xfrm>
        </p:spPr>
        <p:txBody>
          <a:bodyPr/>
          <a:lstStyle>
            <a:lvl1pPr marL="0" indent="0">
              <a:buNone/>
              <a:defRPr sz="1662">
                <a:solidFill>
                  <a:schemeClr val="tx1"/>
                </a:solidFill>
              </a:defRPr>
            </a:lvl1pPr>
            <a:lvl2pPr marL="316531" indent="0">
              <a:buNone/>
              <a:defRPr sz="1385">
                <a:solidFill>
                  <a:schemeClr val="tx1">
                    <a:tint val="75000"/>
                  </a:schemeClr>
                </a:solidFill>
              </a:defRPr>
            </a:lvl2pPr>
            <a:lvl3pPr marL="633062" indent="0">
              <a:buNone/>
              <a:defRPr sz="1246">
                <a:solidFill>
                  <a:schemeClr val="tx1">
                    <a:tint val="75000"/>
                  </a:schemeClr>
                </a:solidFill>
              </a:defRPr>
            </a:lvl3pPr>
            <a:lvl4pPr marL="949593" indent="0">
              <a:buNone/>
              <a:defRPr sz="1108">
                <a:solidFill>
                  <a:schemeClr val="tx1">
                    <a:tint val="75000"/>
                  </a:schemeClr>
                </a:solidFill>
              </a:defRPr>
            </a:lvl4pPr>
            <a:lvl5pPr marL="1266124" indent="0">
              <a:buNone/>
              <a:defRPr sz="1108">
                <a:solidFill>
                  <a:schemeClr val="tx1">
                    <a:tint val="75000"/>
                  </a:schemeClr>
                </a:solidFill>
              </a:defRPr>
            </a:lvl5pPr>
            <a:lvl6pPr marL="1582655" indent="0">
              <a:buNone/>
              <a:defRPr sz="1108">
                <a:solidFill>
                  <a:schemeClr val="tx1">
                    <a:tint val="75000"/>
                  </a:schemeClr>
                </a:solidFill>
              </a:defRPr>
            </a:lvl6pPr>
            <a:lvl7pPr marL="1899186" indent="0">
              <a:buNone/>
              <a:defRPr sz="1108">
                <a:solidFill>
                  <a:schemeClr val="tx1">
                    <a:tint val="75000"/>
                  </a:schemeClr>
                </a:solidFill>
              </a:defRPr>
            </a:lvl7pPr>
            <a:lvl8pPr marL="2215717" indent="0">
              <a:buNone/>
              <a:defRPr sz="1108">
                <a:solidFill>
                  <a:schemeClr val="tx1">
                    <a:tint val="75000"/>
                  </a:schemeClr>
                </a:solidFill>
              </a:defRPr>
            </a:lvl8pPr>
            <a:lvl9pPr marL="2532248" indent="0">
              <a:buNone/>
              <a:defRPr sz="110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28900886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230771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2"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2"/>
            <a:ext cx="2901255" cy="1098549"/>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en-US"/>
              <a:t>Click to edit Master text styles</a:t>
            </a:r>
          </a:p>
        </p:txBody>
      </p:sp>
      <p:sp>
        <p:nvSpPr>
          <p:cNvPr id="4" name="Content Placeholder 3"/>
          <p:cNvSpPr>
            <a:spLocks noGrp="1"/>
          </p:cNvSpPr>
          <p:nvPr>
            <p:ph sz="half" idx="2"/>
          </p:nvPr>
        </p:nvSpPr>
        <p:spPr>
          <a:xfrm>
            <a:off x="472381" y="3340101"/>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2"/>
            <a:ext cx="2915543" cy="1098549"/>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en-US"/>
              <a:t>Click to edit Master text styles</a:t>
            </a:r>
          </a:p>
        </p:txBody>
      </p:sp>
      <p:sp>
        <p:nvSpPr>
          <p:cNvPr id="6" name="Content Placeholder 5"/>
          <p:cNvSpPr>
            <a:spLocks noGrp="1"/>
          </p:cNvSpPr>
          <p:nvPr>
            <p:ph sz="quarter" idx="4"/>
          </p:nvPr>
        </p:nvSpPr>
        <p:spPr>
          <a:xfrm>
            <a:off x="3471864" y="3340101"/>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8269159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227302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726063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1036072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215"/>
            </a:lvl1pPr>
          </a:lstStyle>
          <a:p>
            <a:r>
              <a:rPr lang="en-US"/>
              <a:t>Click to edit Master title style</a:t>
            </a:r>
            <a:endParaRPr lang="en-US" dirty="0"/>
          </a:p>
        </p:txBody>
      </p:sp>
      <p:sp>
        <p:nvSpPr>
          <p:cNvPr id="3" name="Content Placeholder 2"/>
          <p:cNvSpPr>
            <a:spLocks noGrp="1"/>
          </p:cNvSpPr>
          <p:nvPr>
            <p:ph idx="1"/>
          </p:nvPr>
        </p:nvSpPr>
        <p:spPr>
          <a:xfrm>
            <a:off x="2915544" y="1316569"/>
            <a:ext cx="3471863" cy="6498167"/>
          </a:xfrm>
        </p:spPr>
        <p:txBody>
          <a:bodyPr/>
          <a:lstStyle>
            <a:lvl1pPr>
              <a:defRPr sz="2215"/>
            </a:lvl1pPr>
            <a:lvl2pPr>
              <a:defRPr sz="1939"/>
            </a:lvl2pPr>
            <a:lvl3pPr>
              <a:defRPr sz="1662"/>
            </a:lvl3pPr>
            <a:lvl4pPr>
              <a:defRPr sz="1385"/>
            </a:lvl4pPr>
            <a:lvl5pPr>
              <a:defRPr sz="1385"/>
            </a:lvl5pPr>
            <a:lvl6pPr>
              <a:defRPr sz="1385"/>
            </a:lvl6pPr>
            <a:lvl7pPr>
              <a:defRPr sz="1385"/>
            </a:lvl7pPr>
            <a:lvl8pPr>
              <a:defRPr sz="1385"/>
            </a:lvl8pPr>
            <a:lvl9pPr>
              <a:defRPr sz="138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108"/>
            </a:lvl1pPr>
            <a:lvl2pPr marL="316531" indent="0">
              <a:buNone/>
              <a:defRPr sz="969"/>
            </a:lvl2pPr>
            <a:lvl3pPr marL="633062" indent="0">
              <a:buNone/>
              <a:defRPr sz="831"/>
            </a:lvl3pPr>
            <a:lvl4pPr marL="949593" indent="0">
              <a:buNone/>
              <a:defRPr sz="692"/>
            </a:lvl4pPr>
            <a:lvl5pPr marL="1266124" indent="0">
              <a:buNone/>
              <a:defRPr sz="692"/>
            </a:lvl5pPr>
            <a:lvl6pPr marL="1582655" indent="0">
              <a:buNone/>
              <a:defRPr sz="692"/>
            </a:lvl6pPr>
            <a:lvl7pPr marL="1899186" indent="0">
              <a:buNone/>
              <a:defRPr sz="692"/>
            </a:lvl7pPr>
            <a:lvl8pPr marL="2215717" indent="0">
              <a:buNone/>
              <a:defRPr sz="692"/>
            </a:lvl8pPr>
            <a:lvl9pPr marL="2532248" indent="0">
              <a:buNone/>
              <a:defRPr sz="692"/>
            </a:lvl9pPr>
          </a:lstStyle>
          <a:p>
            <a:pPr lvl="0"/>
            <a:r>
              <a:rPr lang="en-US"/>
              <a:t>Click to edit Master text styles</a:t>
            </a:r>
          </a:p>
        </p:txBody>
      </p:sp>
      <p:sp>
        <p:nvSpPr>
          <p:cNvPr id="5" name="Date Placeholder 4"/>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41097423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215"/>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69"/>
            <a:ext cx="3471863" cy="6498167"/>
          </a:xfrm>
        </p:spPr>
        <p:txBody>
          <a:bodyPr anchor="t"/>
          <a:lstStyle>
            <a:lvl1pPr marL="0" indent="0">
              <a:buNone/>
              <a:defRPr sz="2215"/>
            </a:lvl1pPr>
            <a:lvl2pPr marL="316531" indent="0">
              <a:buNone/>
              <a:defRPr sz="1939"/>
            </a:lvl2pPr>
            <a:lvl3pPr marL="633062" indent="0">
              <a:buNone/>
              <a:defRPr sz="1662"/>
            </a:lvl3pPr>
            <a:lvl4pPr marL="949593" indent="0">
              <a:buNone/>
              <a:defRPr sz="1385"/>
            </a:lvl4pPr>
            <a:lvl5pPr marL="1266124" indent="0">
              <a:buNone/>
              <a:defRPr sz="1385"/>
            </a:lvl5pPr>
            <a:lvl6pPr marL="1582655" indent="0">
              <a:buNone/>
              <a:defRPr sz="1385"/>
            </a:lvl6pPr>
            <a:lvl7pPr marL="1899186" indent="0">
              <a:buNone/>
              <a:defRPr sz="1385"/>
            </a:lvl7pPr>
            <a:lvl8pPr marL="2215717" indent="0">
              <a:buNone/>
              <a:defRPr sz="1385"/>
            </a:lvl8pPr>
            <a:lvl9pPr marL="2532248" indent="0">
              <a:buNone/>
              <a:defRPr sz="1385"/>
            </a:lvl9pPr>
          </a:lstStyle>
          <a:p>
            <a:r>
              <a:rPr lang="en-US" dirty="0"/>
              <a:t>Click icon to add picture</a:t>
            </a:r>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108"/>
            </a:lvl1pPr>
            <a:lvl2pPr marL="316531" indent="0">
              <a:buNone/>
              <a:defRPr sz="969"/>
            </a:lvl2pPr>
            <a:lvl3pPr marL="633062" indent="0">
              <a:buNone/>
              <a:defRPr sz="831"/>
            </a:lvl3pPr>
            <a:lvl4pPr marL="949593" indent="0">
              <a:buNone/>
              <a:defRPr sz="692"/>
            </a:lvl4pPr>
            <a:lvl5pPr marL="1266124" indent="0">
              <a:buNone/>
              <a:defRPr sz="692"/>
            </a:lvl5pPr>
            <a:lvl6pPr marL="1582655" indent="0">
              <a:buNone/>
              <a:defRPr sz="692"/>
            </a:lvl6pPr>
            <a:lvl7pPr marL="1899186" indent="0">
              <a:buNone/>
              <a:defRPr sz="692"/>
            </a:lvl7pPr>
            <a:lvl8pPr marL="2215717" indent="0">
              <a:buNone/>
              <a:defRPr sz="692"/>
            </a:lvl8pPr>
            <a:lvl9pPr marL="2532248" indent="0">
              <a:buNone/>
              <a:defRPr sz="692"/>
            </a:lvl9pPr>
          </a:lstStyle>
          <a:p>
            <a:pPr lvl="0"/>
            <a:r>
              <a:rPr lang="en-US"/>
              <a:t>Click to edit Master text styles</a:t>
            </a:r>
          </a:p>
        </p:txBody>
      </p:sp>
      <p:sp>
        <p:nvSpPr>
          <p:cNvPr id="5" name="Date Placeholder 4"/>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9867857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445373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228344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7EF3B5-8F33-421C-81D8-DA8EFD7C730A}"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90943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17EF3B5-8F33-421C-81D8-DA8EFD7C730A}" type="datetimeFigureOut">
              <a:rPr lang="en-GB" smtClean="0"/>
              <a:t>13/04/2020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091980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17EF3B5-8F33-421C-81D8-DA8EFD7C730A}" type="datetimeFigureOut">
              <a:rPr lang="en-GB" smtClean="0"/>
              <a:t>13/04/2020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87160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7EF3B5-8F33-421C-81D8-DA8EFD7C730A}" type="datetimeFigureOut">
              <a:rPr lang="en-GB" smtClean="0"/>
              <a:t>13/04/2020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77134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112534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66344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117EF3B5-8F33-421C-81D8-DA8EFD7C730A}" type="datetimeFigureOut">
              <a:rPr lang="en-GB" smtClean="0"/>
              <a:t>13/04/2020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23804E4F-A494-4287-B9C5-D4B4820C3564}" type="slidenum">
              <a:rPr lang="en-GB" smtClean="0"/>
              <a:t>‹#›</a:t>
            </a:fld>
            <a:endParaRPr lang="en-GB"/>
          </a:p>
        </p:txBody>
      </p:sp>
    </p:spTree>
    <p:extLst>
      <p:ext uri="{BB962C8B-B14F-4D97-AF65-F5344CB8AC3E}">
        <p14:creationId xmlns:p14="http://schemas.microsoft.com/office/powerpoint/2010/main" val="34827975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7"/>
            <a:ext cx="1543050" cy="486834"/>
          </a:xfrm>
          <a:prstGeom prst="rect">
            <a:avLst/>
          </a:prstGeom>
        </p:spPr>
        <p:txBody>
          <a:bodyPr vert="horz" lIns="91440" tIns="45720" rIns="91440" bIns="45720" rtlCol="0" anchor="ctr"/>
          <a:lstStyle>
            <a:lvl1pPr algn="l">
              <a:defRPr sz="1734">
                <a:solidFill>
                  <a:schemeClr val="tx1">
                    <a:tint val="75000"/>
                  </a:schemeClr>
                </a:solidFill>
              </a:defRPr>
            </a:lvl1pPr>
          </a:lstStyle>
          <a:p>
            <a:fld id="{47C9086F-E61C-4BA0-A32D-93072687710E}" type="datetimeFigureOut">
              <a:rPr lang="en-GB" smtClean="0"/>
              <a:t>13/04/2020</a:t>
            </a:fld>
            <a:endParaRPr lang="en-GB"/>
          </a:p>
        </p:txBody>
      </p:sp>
      <p:sp>
        <p:nvSpPr>
          <p:cNvPr id="5" name="Footer Placeholder 4"/>
          <p:cNvSpPr>
            <a:spLocks noGrp="1"/>
          </p:cNvSpPr>
          <p:nvPr>
            <p:ph type="ftr" sz="quarter" idx="3"/>
          </p:nvPr>
        </p:nvSpPr>
        <p:spPr>
          <a:xfrm>
            <a:off x="2271714" y="8475137"/>
            <a:ext cx="2314575" cy="486834"/>
          </a:xfrm>
          <a:prstGeom prst="rect">
            <a:avLst/>
          </a:prstGeom>
        </p:spPr>
        <p:txBody>
          <a:bodyPr vert="horz" lIns="91440" tIns="45720" rIns="91440" bIns="45720" rtlCol="0" anchor="ctr"/>
          <a:lstStyle>
            <a:lvl1pPr algn="ctr">
              <a:defRPr sz="1734">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7"/>
            <a:ext cx="1543050" cy="486834"/>
          </a:xfrm>
          <a:prstGeom prst="rect">
            <a:avLst/>
          </a:prstGeom>
        </p:spPr>
        <p:txBody>
          <a:bodyPr vert="horz" lIns="91440" tIns="45720" rIns="91440" bIns="45720" rtlCol="0" anchor="ctr"/>
          <a:lstStyle>
            <a:lvl1pPr algn="r">
              <a:defRPr sz="1734">
                <a:solidFill>
                  <a:schemeClr val="tx1">
                    <a:tint val="75000"/>
                  </a:schemeClr>
                </a:solidFill>
              </a:defRPr>
            </a:lvl1pPr>
          </a:lstStyle>
          <a:p>
            <a:fld id="{3952B825-6969-4FF8-B0AC-92243932B40C}" type="slidenum">
              <a:rPr lang="en-GB" smtClean="0"/>
              <a:t>‹#›</a:t>
            </a:fld>
            <a:endParaRPr lang="en-GB"/>
          </a:p>
        </p:txBody>
      </p:sp>
    </p:spTree>
    <p:extLst>
      <p:ext uri="{BB962C8B-B14F-4D97-AF65-F5344CB8AC3E}">
        <p14:creationId xmlns:p14="http://schemas.microsoft.com/office/powerpoint/2010/main" val="12781044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320752" rtl="0" eaLnBrk="1" latinLnBrk="0" hangingPunct="1">
        <a:lnSpc>
          <a:spcPct val="90000"/>
        </a:lnSpc>
        <a:spcBef>
          <a:spcPct val="0"/>
        </a:spcBef>
        <a:buNone/>
        <a:defRPr sz="6356" kern="1200">
          <a:solidFill>
            <a:schemeClr val="tx1"/>
          </a:solidFill>
          <a:latin typeface="+mj-lt"/>
          <a:ea typeface="+mj-ea"/>
          <a:cs typeface="+mj-cs"/>
        </a:defRPr>
      </a:lvl1pPr>
    </p:titleStyle>
    <p:bodyStyle>
      <a:lvl1pPr marL="330187" indent="-330187" algn="l" defTabSz="1320752" rtl="0" eaLnBrk="1" latinLnBrk="0" hangingPunct="1">
        <a:lnSpc>
          <a:spcPct val="90000"/>
        </a:lnSpc>
        <a:spcBef>
          <a:spcPts val="1444"/>
        </a:spcBef>
        <a:buFont typeface="Arial" panose="020B0604020202020204" pitchFamily="34" charset="0"/>
        <a:buChar char="•"/>
        <a:defRPr sz="4044" kern="1200">
          <a:solidFill>
            <a:schemeClr val="tx1"/>
          </a:solidFill>
          <a:latin typeface="+mn-lt"/>
          <a:ea typeface="+mn-ea"/>
          <a:cs typeface="+mn-cs"/>
        </a:defRPr>
      </a:lvl1pPr>
      <a:lvl2pPr marL="990564" indent="-330187" algn="l" defTabSz="1320752" rtl="0" eaLnBrk="1" latinLnBrk="0" hangingPunct="1">
        <a:lnSpc>
          <a:spcPct val="90000"/>
        </a:lnSpc>
        <a:spcBef>
          <a:spcPts val="723"/>
        </a:spcBef>
        <a:buFont typeface="Arial" panose="020B0604020202020204" pitchFamily="34" charset="0"/>
        <a:buChar char="•"/>
        <a:defRPr sz="3466" kern="1200">
          <a:solidFill>
            <a:schemeClr val="tx1"/>
          </a:solidFill>
          <a:latin typeface="+mn-lt"/>
          <a:ea typeface="+mn-ea"/>
          <a:cs typeface="+mn-cs"/>
        </a:defRPr>
      </a:lvl2pPr>
      <a:lvl3pPr marL="1650939" indent="-330187" algn="l" defTabSz="1320752" rtl="0" eaLnBrk="1" latinLnBrk="0" hangingPunct="1">
        <a:lnSpc>
          <a:spcPct val="90000"/>
        </a:lnSpc>
        <a:spcBef>
          <a:spcPts val="723"/>
        </a:spcBef>
        <a:buFont typeface="Arial" panose="020B0604020202020204" pitchFamily="34" charset="0"/>
        <a:buChar char="•"/>
        <a:defRPr sz="2889" kern="1200">
          <a:solidFill>
            <a:schemeClr val="tx1"/>
          </a:solidFill>
          <a:latin typeface="+mn-lt"/>
          <a:ea typeface="+mn-ea"/>
          <a:cs typeface="+mn-cs"/>
        </a:defRPr>
      </a:lvl3pPr>
      <a:lvl4pPr marL="2311316"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4pPr>
      <a:lvl5pPr marL="2971691"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5pPr>
      <a:lvl6pPr marL="3632067"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6pPr>
      <a:lvl7pPr marL="4292444"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7pPr>
      <a:lvl8pPr marL="4952819"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8pPr>
      <a:lvl9pPr marL="5613194"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9pPr>
    </p:bodyStyle>
    <p:otherStyle>
      <a:defPPr>
        <a:defRPr lang="en-US"/>
      </a:defPPr>
      <a:lvl1pPr marL="0" algn="l" defTabSz="1320752" rtl="0" eaLnBrk="1" latinLnBrk="0" hangingPunct="1">
        <a:defRPr sz="2600" kern="1200">
          <a:solidFill>
            <a:schemeClr val="tx1"/>
          </a:solidFill>
          <a:latin typeface="+mn-lt"/>
          <a:ea typeface="+mn-ea"/>
          <a:cs typeface="+mn-cs"/>
        </a:defRPr>
      </a:lvl1pPr>
      <a:lvl2pPr marL="660377" algn="l" defTabSz="1320752" rtl="0" eaLnBrk="1" latinLnBrk="0" hangingPunct="1">
        <a:defRPr sz="2600" kern="1200">
          <a:solidFill>
            <a:schemeClr val="tx1"/>
          </a:solidFill>
          <a:latin typeface="+mn-lt"/>
          <a:ea typeface="+mn-ea"/>
          <a:cs typeface="+mn-cs"/>
        </a:defRPr>
      </a:lvl2pPr>
      <a:lvl3pPr marL="1320752" algn="l" defTabSz="1320752" rtl="0" eaLnBrk="1" latinLnBrk="0" hangingPunct="1">
        <a:defRPr sz="2600" kern="1200">
          <a:solidFill>
            <a:schemeClr val="tx1"/>
          </a:solidFill>
          <a:latin typeface="+mn-lt"/>
          <a:ea typeface="+mn-ea"/>
          <a:cs typeface="+mn-cs"/>
        </a:defRPr>
      </a:lvl3pPr>
      <a:lvl4pPr marL="1981128" algn="l" defTabSz="1320752" rtl="0" eaLnBrk="1" latinLnBrk="0" hangingPunct="1">
        <a:defRPr sz="2600" kern="1200">
          <a:solidFill>
            <a:schemeClr val="tx1"/>
          </a:solidFill>
          <a:latin typeface="+mn-lt"/>
          <a:ea typeface="+mn-ea"/>
          <a:cs typeface="+mn-cs"/>
        </a:defRPr>
      </a:lvl4pPr>
      <a:lvl5pPr marL="2641503" algn="l" defTabSz="1320752" rtl="0" eaLnBrk="1" latinLnBrk="0" hangingPunct="1">
        <a:defRPr sz="2600" kern="1200">
          <a:solidFill>
            <a:schemeClr val="tx1"/>
          </a:solidFill>
          <a:latin typeface="+mn-lt"/>
          <a:ea typeface="+mn-ea"/>
          <a:cs typeface="+mn-cs"/>
        </a:defRPr>
      </a:lvl5pPr>
      <a:lvl6pPr marL="3301880" algn="l" defTabSz="1320752" rtl="0" eaLnBrk="1" latinLnBrk="0" hangingPunct="1">
        <a:defRPr sz="2600" kern="1200">
          <a:solidFill>
            <a:schemeClr val="tx1"/>
          </a:solidFill>
          <a:latin typeface="+mn-lt"/>
          <a:ea typeface="+mn-ea"/>
          <a:cs typeface="+mn-cs"/>
        </a:defRPr>
      </a:lvl6pPr>
      <a:lvl7pPr marL="3962255" algn="l" defTabSz="1320752" rtl="0" eaLnBrk="1" latinLnBrk="0" hangingPunct="1">
        <a:defRPr sz="2600" kern="1200">
          <a:solidFill>
            <a:schemeClr val="tx1"/>
          </a:solidFill>
          <a:latin typeface="+mn-lt"/>
          <a:ea typeface="+mn-ea"/>
          <a:cs typeface="+mn-cs"/>
        </a:defRPr>
      </a:lvl7pPr>
      <a:lvl8pPr marL="4622631" algn="l" defTabSz="1320752" rtl="0" eaLnBrk="1" latinLnBrk="0" hangingPunct="1">
        <a:defRPr sz="2600" kern="1200">
          <a:solidFill>
            <a:schemeClr val="tx1"/>
          </a:solidFill>
          <a:latin typeface="+mn-lt"/>
          <a:ea typeface="+mn-ea"/>
          <a:cs typeface="+mn-cs"/>
        </a:defRPr>
      </a:lvl8pPr>
      <a:lvl9pPr marL="5283007" algn="l" defTabSz="1320752" rtl="0" eaLnBrk="1" latinLnBrk="0" hangingPunct="1">
        <a:defRPr sz="2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4"/>
          </a:xfrm>
          <a:prstGeom prst="rect">
            <a:avLst/>
          </a:prstGeom>
        </p:spPr>
        <p:txBody>
          <a:bodyPr vert="horz" lIns="91440" tIns="45720" rIns="91440" bIns="45720" rtlCol="0" anchor="ctr"/>
          <a:lstStyle>
            <a:lvl1pPr algn="l">
              <a:defRPr sz="831">
                <a:solidFill>
                  <a:schemeClr val="tx1">
                    <a:tint val="75000"/>
                  </a:schemeClr>
                </a:solidFill>
              </a:defRPr>
            </a:lvl1pPr>
          </a:lstStyle>
          <a:p>
            <a:fld id="{F26F86E3-D173-44A4-8463-9C430BB3AD85}" type="datetimeFigureOut">
              <a:rPr lang="en-GB" smtClean="0"/>
              <a:t>13/04/2020</a:t>
            </a:fld>
            <a:endParaRPr lang="en-GB" dirty="0"/>
          </a:p>
        </p:txBody>
      </p:sp>
      <p:sp>
        <p:nvSpPr>
          <p:cNvPr id="5" name="Footer Placeholder 4"/>
          <p:cNvSpPr>
            <a:spLocks noGrp="1"/>
          </p:cNvSpPr>
          <p:nvPr>
            <p:ph type="ftr" sz="quarter" idx="3"/>
          </p:nvPr>
        </p:nvSpPr>
        <p:spPr>
          <a:xfrm>
            <a:off x="2271714" y="8475136"/>
            <a:ext cx="2314575" cy="486834"/>
          </a:xfrm>
          <a:prstGeom prst="rect">
            <a:avLst/>
          </a:prstGeom>
        </p:spPr>
        <p:txBody>
          <a:bodyPr vert="horz" lIns="91440" tIns="45720" rIns="91440" bIns="45720" rtlCol="0" anchor="ctr"/>
          <a:lstStyle>
            <a:lvl1pPr algn="ctr">
              <a:defRPr sz="831">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4843463" y="8475136"/>
            <a:ext cx="1543050" cy="486834"/>
          </a:xfrm>
          <a:prstGeom prst="rect">
            <a:avLst/>
          </a:prstGeom>
        </p:spPr>
        <p:txBody>
          <a:bodyPr vert="horz" lIns="91440" tIns="45720" rIns="91440" bIns="45720" rtlCol="0" anchor="ctr"/>
          <a:lstStyle>
            <a:lvl1pPr algn="r">
              <a:defRPr sz="831">
                <a:solidFill>
                  <a:schemeClr val="tx1">
                    <a:tint val="75000"/>
                  </a:schemeClr>
                </a:solidFill>
              </a:defRPr>
            </a:lvl1pPr>
          </a:lstStyle>
          <a:p>
            <a:fld id="{F95851F8-0213-4CA0-8448-A706627977C8}" type="slidenum">
              <a:rPr lang="en-GB" smtClean="0"/>
              <a:t>‹#›</a:t>
            </a:fld>
            <a:endParaRPr lang="en-GB" dirty="0"/>
          </a:p>
        </p:txBody>
      </p:sp>
    </p:spTree>
    <p:extLst>
      <p:ext uri="{BB962C8B-B14F-4D97-AF65-F5344CB8AC3E}">
        <p14:creationId xmlns:p14="http://schemas.microsoft.com/office/powerpoint/2010/main" val="19708222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33062" rtl="0" eaLnBrk="1" latinLnBrk="0" hangingPunct="1">
        <a:lnSpc>
          <a:spcPct val="90000"/>
        </a:lnSpc>
        <a:spcBef>
          <a:spcPct val="0"/>
        </a:spcBef>
        <a:buNone/>
        <a:defRPr sz="3046" kern="1200">
          <a:solidFill>
            <a:schemeClr val="tx1"/>
          </a:solidFill>
          <a:latin typeface="+mj-lt"/>
          <a:ea typeface="+mj-ea"/>
          <a:cs typeface="+mj-cs"/>
        </a:defRPr>
      </a:lvl1pPr>
    </p:titleStyle>
    <p:bodyStyle>
      <a:lvl1pPr marL="158265" indent="-158265" algn="l" defTabSz="633062" rtl="0" eaLnBrk="1" latinLnBrk="0" hangingPunct="1">
        <a:lnSpc>
          <a:spcPct val="90000"/>
        </a:lnSpc>
        <a:spcBef>
          <a:spcPts val="692"/>
        </a:spcBef>
        <a:buFont typeface="Arial" panose="020B0604020202020204" pitchFamily="34" charset="0"/>
        <a:buChar char="•"/>
        <a:defRPr sz="1939" kern="1200">
          <a:solidFill>
            <a:schemeClr val="tx1"/>
          </a:solidFill>
          <a:latin typeface="+mn-lt"/>
          <a:ea typeface="+mn-ea"/>
          <a:cs typeface="+mn-cs"/>
        </a:defRPr>
      </a:lvl1pPr>
      <a:lvl2pPr marL="474796" indent="-158265" algn="l" defTabSz="633062" rtl="0" eaLnBrk="1" latinLnBrk="0" hangingPunct="1">
        <a:lnSpc>
          <a:spcPct val="90000"/>
        </a:lnSpc>
        <a:spcBef>
          <a:spcPts val="346"/>
        </a:spcBef>
        <a:buFont typeface="Arial" panose="020B0604020202020204" pitchFamily="34" charset="0"/>
        <a:buChar char="•"/>
        <a:defRPr sz="1662" kern="1200">
          <a:solidFill>
            <a:schemeClr val="tx1"/>
          </a:solidFill>
          <a:latin typeface="+mn-lt"/>
          <a:ea typeface="+mn-ea"/>
          <a:cs typeface="+mn-cs"/>
        </a:defRPr>
      </a:lvl2pPr>
      <a:lvl3pPr marL="791327" indent="-158265" algn="l" defTabSz="633062" rtl="0" eaLnBrk="1" latinLnBrk="0" hangingPunct="1">
        <a:lnSpc>
          <a:spcPct val="90000"/>
        </a:lnSpc>
        <a:spcBef>
          <a:spcPts val="346"/>
        </a:spcBef>
        <a:buFont typeface="Arial" panose="020B0604020202020204" pitchFamily="34" charset="0"/>
        <a:buChar char="•"/>
        <a:defRPr sz="1385" kern="1200">
          <a:solidFill>
            <a:schemeClr val="tx1"/>
          </a:solidFill>
          <a:latin typeface="+mn-lt"/>
          <a:ea typeface="+mn-ea"/>
          <a:cs typeface="+mn-cs"/>
        </a:defRPr>
      </a:lvl3pPr>
      <a:lvl4pPr marL="1107858"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4pPr>
      <a:lvl5pPr marL="1424389"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5pPr>
      <a:lvl6pPr marL="1740920"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6pPr>
      <a:lvl7pPr marL="2057451"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7pPr>
      <a:lvl8pPr marL="2373982"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8pPr>
      <a:lvl9pPr marL="2690513"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9pPr>
    </p:bodyStyle>
    <p:otherStyle>
      <a:defPPr>
        <a:defRPr lang="en-US"/>
      </a:defPPr>
      <a:lvl1pPr marL="0" algn="l" defTabSz="633062" rtl="0" eaLnBrk="1" latinLnBrk="0" hangingPunct="1">
        <a:defRPr sz="1246" kern="1200">
          <a:solidFill>
            <a:schemeClr val="tx1"/>
          </a:solidFill>
          <a:latin typeface="+mn-lt"/>
          <a:ea typeface="+mn-ea"/>
          <a:cs typeface="+mn-cs"/>
        </a:defRPr>
      </a:lvl1pPr>
      <a:lvl2pPr marL="316531" algn="l" defTabSz="633062" rtl="0" eaLnBrk="1" latinLnBrk="0" hangingPunct="1">
        <a:defRPr sz="1246" kern="1200">
          <a:solidFill>
            <a:schemeClr val="tx1"/>
          </a:solidFill>
          <a:latin typeface="+mn-lt"/>
          <a:ea typeface="+mn-ea"/>
          <a:cs typeface="+mn-cs"/>
        </a:defRPr>
      </a:lvl2pPr>
      <a:lvl3pPr marL="633062" algn="l" defTabSz="633062" rtl="0" eaLnBrk="1" latinLnBrk="0" hangingPunct="1">
        <a:defRPr sz="1246" kern="1200">
          <a:solidFill>
            <a:schemeClr val="tx1"/>
          </a:solidFill>
          <a:latin typeface="+mn-lt"/>
          <a:ea typeface="+mn-ea"/>
          <a:cs typeface="+mn-cs"/>
        </a:defRPr>
      </a:lvl3pPr>
      <a:lvl4pPr marL="949593" algn="l" defTabSz="633062" rtl="0" eaLnBrk="1" latinLnBrk="0" hangingPunct="1">
        <a:defRPr sz="1246" kern="1200">
          <a:solidFill>
            <a:schemeClr val="tx1"/>
          </a:solidFill>
          <a:latin typeface="+mn-lt"/>
          <a:ea typeface="+mn-ea"/>
          <a:cs typeface="+mn-cs"/>
        </a:defRPr>
      </a:lvl4pPr>
      <a:lvl5pPr marL="1266124" algn="l" defTabSz="633062" rtl="0" eaLnBrk="1" latinLnBrk="0" hangingPunct="1">
        <a:defRPr sz="1246" kern="1200">
          <a:solidFill>
            <a:schemeClr val="tx1"/>
          </a:solidFill>
          <a:latin typeface="+mn-lt"/>
          <a:ea typeface="+mn-ea"/>
          <a:cs typeface="+mn-cs"/>
        </a:defRPr>
      </a:lvl5pPr>
      <a:lvl6pPr marL="1582655" algn="l" defTabSz="633062" rtl="0" eaLnBrk="1" latinLnBrk="0" hangingPunct="1">
        <a:defRPr sz="1246" kern="1200">
          <a:solidFill>
            <a:schemeClr val="tx1"/>
          </a:solidFill>
          <a:latin typeface="+mn-lt"/>
          <a:ea typeface="+mn-ea"/>
          <a:cs typeface="+mn-cs"/>
        </a:defRPr>
      </a:lvl6pPr>
      <a:lvl7pPr marL="1899186" algn="l" defTabSz="633062" rtl="0" eaLnBrk="1" latinLnBrk="0" hangingPunct="1">
        <a:defRPr sz="1246" kern="1200">
          <a:solidFill>
            <a:schemeClr val="tx1"/>
          </a:solidFill>
          <a:latin typeface="+mn-lt"/>
          <a:ea typeface="+mn-ea"/>
          <a:cs typeface="+mn-cs"/>
        </a:defRPr>
      </a:lvl7pPr>
      <a:lvl8pPr marL="2215717" algn="l" defTabSz="633062" rtl="0" eaLnBrk="1" latinLnBrk="0" hangingPunct="1">
        <a:defRPr sz="1246" kern="1200">
          <a:solidFill>
            <a:schemeClr val="tx1"/>
          </a:solidFill>
          <a:latin typeface="+mn-lt"/>
          <a:ea typeface="+mn-ea"/>
          <a:cs typeface="+mn-cs"/>
        </a:defRPr>
      </a:lvl8pPr>
      <a:lvl9pPr marL="2532248" algn="l" defTabSz="633062" rtl="0" eaLnBrk="1" latinLnBrk="0" hangingPunct="1">
        <a:defRPr sz="124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slide" Target="slide2.xml"/><Relationship Id="rId18" Type="http://schemas.openxmlformats.org/officeDocument/2006/relationships/slide" Target="slide10.xml"/><Relationship Id="rId26" Type="http://schemas.openxmlformats.org/officeDocument/2006/relationships/slide" Target="slide22.xml"/><Relationship Id="rId3" Type="http://schemas.openxmlformats.org/officeDocument/2006/relationships/slide" Target="slide8.xml"/><Relationship Id="rId21" Type="http://schemas.openxmlformats.org/officeDocument/2006/relationships/slide" Target="slide23.xml"/><Relationship Id="rId7" Type="http://schemas.openxmlformats.org/officeDocument/2006/relationships/slide" Target="slide6.xml"/><Relationship Id="rId12" Type="http://schemas.openxmlformats.org/officeDocument/2006/relationships/image" Target="../media/image5.png"/><Relationship Id="rId17" Type="http://schemas.openxmlformats.org/officeDocument/2006/relationships/slide" Target="slide30.xml"/><Relationship Id="rId25" Type="http://schemas.openxmlformats.org/officeDocument/2006/relationships/slide" Target="slide34.xml"/><Relationship Id="rId2" Type="http://schemas.openxmlformats.org/officeDocument/2006/relationships/hyperlink" Target="https://www.internetgeography.net/aqa-gcse-geography/" TargetMode="External"/><Relationship Id="rId16" Type="http://schemas.openxmlformats.org/officeDocument/2006/relationships/image" Target="../media/image7.png"/><Relationship Id="rId20" Type="http://schemas.openxmlformats.org/officeDocument/2006/relationships/slide" Target="slide7.xml"/><Relationship Id="rId29"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slide" Target="slide13.xml"/><Relationship Id="rId24" Type="http://schemas.openxmlformats.org/officeDocument/2006/relationships/slide" Target="slide25.xml"/><Relationship Id="rId5" Type="http://schemas.openxmlformats.org/officeDocument/2006/relationships/slide" Target="slide33.xml"/><Relationship Id="rId15" Type="http://schemas.openxmlformats.org/officeDocument/2006/relationships/slide" Target="slide15.xml"/><Relationship Id="rId23" Type="http://schemas.openxmlformats.org/officeDocument/2006/relationships/slide" Target="slide16.xml"/><Relationship Id="rId28" Type="http://schemas.openxmlformats.org/officeDocument/2006/relationships/slide" Target="slide9.xml"/><Relationship Id="rId10" Type="http://schemas.openxmlformats.org/officeDocument/2006/relationships/image" Target="../media/image4.png"/><Relationship Id="rId19" Type="http://schemas.openxmlformats.org/officeDocument/2006/relationships/slide" Target="slide11.xml"/><Relationship Id="rId4" Type="http://schemas.openxmlformats.org/officeDocument/2006/relationships/image" Target="../media/image1.png"/><Relationship Id="rId9" Type="http://schemas.openxmlformats.org/officeDocument/2006/relationships/slide" Target="slide3.xml"/><Relationship Id="rId14" Type="http://schemas.openxmlformats.org/officeDocument/2006/relationships/image" Target="../media/image6.png"/><Relationship Id="rId22" Type="http://schemas.openxmlformats.org/officeDocument/2006/relationships/slide" Target="slide20.xml"/><Relationship Id="rId27" Type="http://schemas.openxmlformats.org/officeDocument/2006/relationships/slide" Target="slide12.xml"/><Relationship Id="rId30" Type="http://schemas.openxmlformats.org/officeDocument/2006/relationships/slide" Target="slide32.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mailto:rhenderson@stocksbridgehigh.Sheffield.sch.uk" TargetMode="External"/><Relationship Id="rId7" Type="http://schemas.openxmlformats.org/officeDocument/2006/relationships/slide" Target="slide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podcasts.google.com/?feed=aHR0cHM6Ly9hbmNob3IuZm0vcy85N2M3Y2Y4L3BvZGNhc3QvcnNz&amp;episode=ODQ1YTMwZjctNTkyZC0zMjE1LTY5NDYtOWMyMjZjMWRmYWQ1&amp;ved=0CDcQzsICahcKEwiY95L78eXoAhUAAAAAHQAAAAAQAQ"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hyperlink" Target="mailto:ihowe@stocksbridgehigh.Sheffield.sch.uk"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Layout" Target="../slideLayouts/slideLayout23.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4.xml"/><Relationship Id="rId5" Type="http://schemas.openxmlformats.org/officeDocument/2006/relationships/image" Target="../media/image8.png"/><Relationship Id="rId4" Type="http://schemas.openxmlformats.org/officeDocument/2006/relationships/slide" Target="slide1.xml"/></Relationships>
</file>

<file path=ppt/slides/_rels/slide1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25.jpeg"/><Relationship Id="rId7" Type="http://schemas.openxmlformats.org/officeDocument/2006/relationships/hyperlink" Target="mailto:ihowe@stocksbridgehigh.Sheffield.sch.uk"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mailto:rhenderson@stocksbridgehigh.Sheffield.sch.uk" TargetMode="External"/><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4.xml"/><Relationship Id="rId5" Type="http://schemas.openxmlformats.org/officeDocument/2006/relationships/image" Target="../media/image8.png"/><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mailto:ihowe@stocksbridgehigh.Sheffield.sch.uk" TargetMode="External"/><Relationship Id="rId7" Type="http://schemas.openxmlformats.org/officeDocument/2006/relationships/image" Target="../media/image10.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slide" Target="slide1.xml"/><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hyperlink" Target="mailto:ihowe@stocksbridgehigh.Sheffield.sch.uk" TargetMode="External"/><Relationship Id="rId7" Type="http://schemas.openxmlformats.org/officeDocument/2006/relationships/image" Target="../media/image33.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7.png"/><Relationship Id="rId7" Type="http://schemas.openxmlformats.org/officeDocument/2006/relationships/slide" Target="slide1.xml"/><Relationship Id="rId2" Type="http://schemas.openxmlformats.org/officeDocument/2006/relationships/image" Target="../media/image36.jpeg"/><Relationship Id="rId1" Type="http://schemas.openxmlformats.org/officeDocument/2006/relationships/slideLayout" Target="../slideLayouts/slideLayout12.xml"/><Relationship Id="rId6" Type="http://schemas.openxmlformats.org/officeDocument/2006/relationships/hyperlink" Target="mailto:ihowe@stocksbridgehigh.Sheffield.sch.uk" TargetMode="External"/><Relationship Id="rId5" Type="http://schemas.openxmlformats.org/officeDocument/2006/relationships/hyperlink" Target="mailto:rhenderson@stocksbridgehigh.Sheffield.sch.uk" TargetMode="Externa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8" Type="http://schemas.openxmlformats.org/officeDocument/2006/relationships/hyperlink" Target="mailto:rhenderson@stocksbridgehigh.Sheffield.sch.uk" TargetMode="External"/><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image" Target="../media/image39.png"/><Relationship Id="rId1" Type="http://schemas.openxmlformats.org/officeDocument/2006/relationships/slideLayout" Target="../slideLayouts/slideLayout12.xml"/><Relationship Id="rId6" Type="http://schemas.openxmlformats.org/officeDocument/2006/relationships/image" Target="../media/image43.jpeg"/><Relationship Id="rId11" Type="http://schemas.openxmlformats.org/officeDocument/2006/relationships/image" Target="../media/image8.png"/><Relationship Id="rId5" Type="http://schemas.openxmlformats.org/officeDocument/2006/relationships/image" Target="../media/image42.jpeg"/><Relationship Id="rId10" Type="http://schemas.openxmlformats.org/officeDocument/2006/relationships/slide" Target="slide1.xml"/><Relationship Id="rId4" Type="http://schemas.openxmlformats.org/officeDocument/2006/relationships/image" Target="../media/image41.png"/><Relationship Id="rId9" Type="http://schemas.openxmlformats.org/officeDocument/2006/relationships/hyperlink" Target="mailto:ihowe@stocksbridgehigh.Sheffield.sch.uk"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8.png"/><Relationship Id="rId2" Type="http://schemas.openxmlformats.org/officeDocument/2006/relationships/image" Target="../media/image45.png"/><Relationship Id="rId1" Type="http://schemas.openxmlformats.org/officeDocument/2006/relationships/slideLayout" Target="../slideLayouts/slideLayout13.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8.png"/><Relationship Id="rId7" Type="http://schemas.openxmlformats.org/officeDocument/2006/relationships/slide" Target="slide1.xml"/><Relationship Id="rId2" Type="http://schemas.openxmlformats.org/officeDocument/2006/relationships/image" Target="../media/image47.png"/><Relationship Id="rId1" Type="http://schemas.openxmlformats.org/officeDocument/2006/relationships/slideLayout" Target="../slideLayouts/slideLayout13.xml"/><Relationship Id="rId6" Type="http://schemas.openxmlformats.org/officeDocument/2006/relationships/hyperlink" Target="mailto:ihowe@stocksbridgehigh.Sheffield.sch.uk" TargetMode="External"/><Relationship Id="rId5" Type="http://schemas.openxmlformats.org/officeDocument/2006/relationships/hyperlink" Target="mailto:rhenderson@stocksbridgehigh.Sheffield.sch.uk" TargetMode="Externa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51.gif"/><Relationship Id="rId7" Type="http://schemas.openxmlformats.org/officeDocument/2006/relationships/image" Target="../media/image8.png"/><Relationship Id="rId2" Type="http://schemas.openxmlformats.org/officeDocument/2006/relationships/image" Target="../media/image50.png"/><Relationship Id="rId1" Type="http://schemas.openxmlformats.org/officeDocument/2006/relationships/slideLayout" Target="../slideLayouts/slideLayout13.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hyperlink" Target="mailto:rhenderson@stocksbridgehigh.Sheffield.sch.uk" TargetMode="External"/><Relationship Id="rId7" Type="http://schemas.openxmlformats.org/officeDocument/2006/relationships/hyperlink" Target="https://podcasts.google.com/?feed=aHR0cHM6Ly9hbmNob3IuZm0vcy85N2M3Y2Y4L3BvZGNhc3QvcnNz&amp;episode=OWRjODM5ZmEtZjUwYS1iZmVmLWU2MTktNjkyYjBmMjRkYmQ2&amp;ved=0CK8BEM7CAmoXChMImPeS-_Hl6AIVAAAAAB0AAAAAEAE"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podcasts.google.com/?feed=aHR0cHM6Ly9hbmNob3IuZm0vcy85N2M3Y2Y4L3BvZGNhc3QvcnNz&amp;episode=ZTUzM2ZiNDYtOTE5ZC0zZDRjLWRhMjMtZTk2YWU2MTI3YjQ3&amp;ved=0CLEBEM7CAmoXChMImPeS-_Hl6AIVAAAAAB0AAAAAEAE"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mailto:ihowe@stocksbridgehigh.Sheffield.sch.uk" TargetMode="External"/><Relationship Id="rId7" Type="http://schemas.openxmlformats.org/officeDocument/2006/relationships/slide" Target="slide1.xm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hyperlink" Target="https://www.internetgeography.net/quiz-how-do-rivers-erode/"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mailto:ihowe@stocksbridgehigh.Sheffield.sch.uk" TargetMode="External"/><Relationship Id="rId7" Type="http://schemas.openxmlformats.org/officeDocument/2006/relationships/slide" Target="slide1.xm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hyperlink" Target="https://www.internetgeography.net/nigerias-location-importance-and-wider-context-quiz/"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7" Type="http://schemas.openxmlformats.org/officeDocument/2006/relationships/image" Target="../media/image8.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hyperlink" Target="https://www.fairtrade.org.uk/What-is-Fairtrade/What-Fairtrade-does" TargetMode="External"/><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hyperlink" Target="mailto:ihowe@stocksbridgehigh.Sheffield.sch.uk"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mailto:ihowe@stocksbridgehigh.Sheffield.sch.uk" TargetMode="External"/><Relationship Id="rId7" Type="http://schemas.openxmlformats.org/officeDocument/2006/relationships/slide" Target="slide1.xm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hyperlink" Target="https://www.internetgeography.net/changing-water-demand-in-the-uk-quiz/"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E787675-809E-4D9F-A4EB-4E7B7F40DDA0}"/>
              </a:ext>
            </a:extLst>
          </p:cNvPr>
          <p:cNvSpPr txBox="1"/>
          <p:nvPr/>
        </p:nvSpPr>
        <p:spPr>
          <a:xfrm>
            <a:off x="-9332" y="0"/>
            <a:ext cx="6858000" cy="307777"/>
          </a:xfrm>
          <a:prstGeom prst="rect">
            <a:avLst/>
          </a:prstGeom>
          <a:noFill/>
        </p:spPr>
        <p:txBody>
          <a:bodyPr wrap="square" rtlCol="0">
            <a:spAutoFit/>
          </a:bodyPr>
          <a:lstStyle/>
          <a:p>
            <a:pPr algn="ctr"/>
            <a:r>
              <a:rPr lang="en-GB" sz="1400" b="1" u="sng" dirty="0">
                <a:latin typeface="Tw Cen MT" panose="020B0602020104020603" pitchFamily="34" charset="0"/>
              </a:rPr>
              <a:t>Geography – Home Learning Grid Y10</a:t>
            </a:r>
          </a:p>
        </p:txBody>
      </p:sp>
      <p:graphicFrame>
        <p:nvGraphicFramePr>
          <p:cNvPr id="9" name="Table 9">
            <a:extLst>
              <a:ext uri="{FF2B5EF4-FFF2-40B4-BE49-F238E27FC236}">
                <a16:creationId xmlns:a16="http://schemas.microsoft.com/office/drawing/2014/main" id="{1AFC058F-9766-4A83-804D-304D61ED8331}"/>
              </a:ext>
            </a:extLst>
          </p:cNvPr>
          <p:cNvGraphicFramePr>
            <a:graphicFrameLocks noGrp="1"/>
          </p:cNvGraphicFramePr>
          <p:nvPr>
            <p:extLst>
              <p:ext uri="{D42A27DB-BD31-4B8C-83A1-F6EECF244321}">
                <p14:modId xmlns:p14="http://schemas.microsoft.com/office/powerpoint/2010/main" val="3784520732"/>
              </p:ext>
            </p:extLst>
          </p:nvPr>
        </p:nvGraphicFramePr>
        <p:xfrm>
          <a:off x="86499" y="331349"/>
          <a:ext cx="6696000" cy="8679600"/>
        </p:xfrm>
        <a:graphic>
          <a:graphicData uri="http://schemas.openxmlformats.org/drawingml/2006/table">
            <a:tbl>
              <a:tblPr firstRow="1" bandRow="1">
                <a:tableStyleId>{5C22544A-7EE6-4342-B048-85BDC9FD1C3A}</a:tableStyleId>
              </a:tblPr>
              <a:tblGrid>
                <a:gridCol w="2232000">
                  <a:extLst>
                    <a:ext uri="{9D8B030D-6E8A-4147-A177-3AD203B41FA5}">
                      <a16:colId xmlns:a16="http://schemas.microsoft.com/office/drawing/2014/main" val="968696729"/>
                    </a:ext>
                  </a:extLst>
                </a:gridCol>
                <a:gridCol w="2232000">
                  <a:extLst>
                    <a:ext uri="{9D8B030D-6E8A-4147-A177-3AD203B41FA5}">
                      <a16:colId xmlns:a16="http://schemas.microsoft.com/office/drawing/2014/main" val="3689869699"/>
                    </a:ext>
                  </a:extLst>
                </a:gridCol>
                <a:gridCol w="2232000">
                  <a:extLst>
                    <a:ext uri="{9D8B030D-6E8A-4147-A177-3AD203B41FA5}">
                      <a16:colId xmlns:a16="http://schemas.microsoft.com/office/drawing/2014/main" val="2874385226"/>
                    </a:ext>
                  </a:extLst>
                </a:gridCol>
              </a:tblGrid>
              <a:tr h="1080000">
                <a:tc gridSpan="3">
                  <a:txBody>
                    <a:bodyPr/>
                    <a:lstStyle/>
                    <a:p>
                      <a:pPr algn="ctr"/>
                      <a:r>
                        <a:rPr lang="en-GB" sz="1200" dirty="0">
                          <a:solidFill>
                            <a:schemeClr val="tx1"/>
                          </a:solidFill>
                          <a:latin typeface="Tw Cen MT" panose="020B0602020104020603" pitchFamily="34" charset="0"/>
                        </a:rPr>
                        <a:t>Click the image/picture in the boxes below to go to a task. The tasks are varied and cover topics that you have already studied in class. </a:t>
                      </a:r>
                    </a:p>
                    <a:p>
                      <a:pPr algn="ctr"/>
                      <a:endParaRPr lang="en-GB" sz="600" dirty="0">
                        <a:solidFill>
                          <a:schemeClr val="tx1"/>
                        </a:solidFill>
                        <a:latin typeface="Tw Cen MT" panose="020B0602020104020603" pitchFamily="34" charset="0"/>
                      </a:endParaRPr>
                    </a:p>
                    <a:p>
                      <a:pPr algn="ctr"/>
                      <a:r>
                        <a:rPr lang="en-GB" sz="1200" dirty="0">
                          <a:solidFill>
                            <a:schemeClr val="tx1"/>
                          </a:solidFill>
                          <a:latin typeface="Tw Cen MT" panose="020B0602020104020603" pitchFamily="34" charset="0"/>
                        </a:rPr>
                        <a:t>In each box below, there is a suggestion of how long the task(s) should take you. When you’ve finished, press the ‘home’ button on each slide to come back to this main grid.</a:t>
                      </a:r>
                    </a:p>
                    <a:p>
                      <a:pPr algn="ctr"/>
                      <a:endParaRPr lang="en-GB" sz="600" dirty="0">
                        <a:solidFill>
                          <a:schemeClr val="tx1"/>
                        </a:solidFill>
                        <a:latin typeface="Tw Cen MT" panose="020B0602020104020603" pitchFamily="34" charset="0"/>
                      </a:endParaRPr>
                    </a:p>
                    <a:p>
                      <a:pPr algn="ctr"/>
                      <a:r>
                        <a:rPr lang="en-GB" sz="1200" dirty="0">
                          <a:solidFill>
                            <a:schemeClr val="tx1"/>
                          </a:solidFill>
                          <a:latin typeface="Tw Cen MT" panose="020B0602020104020603" pitchFamily="34" charset="0"/>
                        </a:rPr>
                        <a:t>If you’re struggling on any task, this website should help: </a:t>
                      </a:r>
                      <a:r>
                        <a:rPr lang="en-GB" sz="1200" dirty="0">
                          <a:hlinkClick r:id="rId2"/>
                        </a:rPr>
                        <a:t>https://www.internetgeography.net/aqa-gcse-geography/</a:t>
                      </a: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1692714"/>
                  </a:ext>
                </a:extLst>
              </a:tr>
              <a:tr h="1044000">
                <a:tc>
                  <a:txBody>
                    <a:bodyPr/>
                    <a:lstStyle/>
                    <a:p>
                      <a:pPr algn="ctr"/>
                      <a:r>
                        <a:rPr lang="en-GB" sz="1200" dirty="0">
                          <a:latin typeface="Tw Cen MT" panose="020B0602020104020603" pitchFamily="34" charset="0"/>
                        </a:rPr>
                        <a:t>TASK 1 - Ecosystem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1200" dirty="0">
                          <a:latin typeface="Tw Cen MT" panose="020B0602020104020603" pitchFamily="34" charset="0"/>
                        </a:rPr>
                        <a:t>TASK 2 – Development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200" dirty="0">
                          <a:latin typeface="Tw Cen MT" panose="020B0602020104020603" pitchFamily="34" charset="0"/>
                        </a:rPr>
                        <a:t>TASK 3 – Podcast – Coastal Process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42466047"/>
                  </a:ext>
                </a:extLst>
              </a:tr>
              <a:tr h="1044000">
                <a:tc>
                  <a:txBody>
                    <a:bodyPr/>
                    <a:lstStyle/>
                    <a:p>
                      <a:pPr algn="ctr"/>
                      <a:r>
                        <a:rPr lang="en-GB" sz="1200" dirty="0">
                          <a:latin typeface="Tw Cen MT" panose="020B0602020104020603" pitchFamily="34" charset="0"/>
                        </a:rPr>
                        <a:t>TASK 4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200" dirty="0">
                          <a:latin typeface="Tw Cen MT" panose="020B0602020104020603" pitchFamily="34" charset="0"/>
                        </a:rPr>
                        <a:t>TASK 5 – Resource Management Quiz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a:txBody>
                    <a:bodyPr/>
                    <a:lstStyle/>
                    <a:p>
                      <a:pPr algn="ctr"/>
                      <a:r>
                        <a:rPr lang="en-GB" sz="1200" dirty="0">
                          <a:latin typeface="Tw Cen MT" panose="020B0602020104020603" pitchFamily="34" charset="0"/>
                        </a:rPr>
                        <a:t>TASK 6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extLst>
                  <a:ext uri="{0D108BD9-81ED-4DB2-BD59-A6C34878D82A}">
                    <a16:rowId xmlns:a16="http://schemas.microsoft.com/office/drawing/2014/main" val="874068259"/>
                  </a:ext>
                </a:extLst>
              </a:tr>
              <a:tr h="1044000">
                <a:tc>
                  <a:txBody>
                    <a:bodyPr/>
                    <a:lstStyle/>
                    <a:p>
                      <a:pPr algn="ctr"/>
                      <a:r>
                        <a:rPr lang="en-GB" sz="1200" dirty="0">
                          <a:latin typeface="Tw Cen MT" panose="020B0602020104020603" pitchFamily="34" charset="0"/>
                        </a:rPr>
                        <a:t>TASK 7 – Podcast – River Valley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200" dirty="0">
                          <a:latin typeface="Tw Cen MT" panose="020B0602020104020603" pitchFamily="34" charset="0"/>
                        </a:rPr>
                        <a:t>TASK 8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200" dirty="0">
                          <a:latin typeface="Tw Cen MT" panose="020B0602020104020603" pitchFamily="34" charset="0"/>
                        </a:rPr>
                        <a:t>TASK 9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extLst>
                  <a:ext uri="{0D108BD9-81ED-4DB2-BD59-A6C34878D82A}">
                    <a16:rowId xmlns:a16="http://schemas.microsoft.com/office/drawing/2014/main" val="3444070858"/>
                  </a:ext>
                </a:extLst>
              </a:tr>
              <a:tr h="1044000">
                <a:tc>
                  <a:txBody>
                    <a:bodyPr/>
                    <a:lstStyle/>
                    <a:p>
                      <a:pPr algn="ctr"/>
                      <a:r>
                        <a:rPr lang="en-GB" sz="1200" dirty="0">
                          <a:latin typeface="Tw Cen MT" panose="020B0602020104020603" pitchFamily="34" charset="0"/>
                        </a:rPr>
                        <a:t>TASK 10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9C9"/>
                    </a:solidFill>
                  </a:tcPr>
                </a:tc>
                <a:tc>
                  <a:txBody>
                    <a:bodyPr/>
                    <a:lstStyle/>
                    <a:p>
                      <a:pPr algn="ctr"/>
                      <a:r>
                        <a:rPr lang="en-GB" sz="1200" dirty="0">
                          <a:latin typeface="Tw Cen MT" panose="020B0602020104020603" pitchFamily="34" charset="0"/>
                        </a:rPr>
                        <a:t>TASK 11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200" dirty="0">
                          <a:latin typeface="Tw Cen MT" panose="020B0602020104020603" pitchFamily="34" charset="0"/>
                        </a:rPr>
                        <a:t> TASK 12 – Urban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568564745"/>
                  </a:ext>
                </a:extLst>
              </a:tr>
              <a:tr h="1044000">
                <a:tc>
                  <a:txBody>
                    <a:bodyPr/>
                    <a:lstStyle/>
                    <a:p>
                      <a:pPr algn="ctr"/>
                      <a:r>
                        <a:rPr lang="en-GB" sz="1200" dirty="0">
                          <a:latin typeface="Tw Cen MT" panose="020B0602020104020603" pitchFamily="34" charset="0"/>
                        </a:rPr>
                        <a:t>TASK 13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9C9"/>
                    </a:solidFill>
                  </a:tcPr>
                </a:tc>
                <a:tc>
                  <a:txBody>
                    <a:bodyPr/>
                    <a:lstStyle/>
                    <a:p>
                      <a:pPr algn="ctr"/>
                      <a:r>
                        <a:rPr lang="en-GB" sz="1200" dirty="0">
                          <a:latin typeface="Tw Cen MT" panose="020B0602020104020603" pitchFamily="34" charset="0"/>
                        </a:rPr>
                        <a:t>TASK 14 – Resource Management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1200" dirty="0">
                          <a:latin typeface="Tw Cen MT" panose="020B0602020104020603" pitchFamily="34" charset="0"/>
                        </a:rPr>
                        <a:t>TASK 15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9C9"/>
                    </a:solidFill>
                  </a:tcPr>
                </a:tc>
                <a:extLst>
                  <a:ext uri="{0D108BD9-81ED-4DB2-BD59-A6C34878D82A}">
                    <a16:rowId xmlns:a16="http://schemas.microsoft.com/office/drawing/2014/main" val="925201385"/>
                  </a:ext>
                </a:extLst>
              </a:tr>
              <a:tr h="1044000">
                <a:tc>
                  <a:txBody>
                    <a:bodyPr/>
                    <a:lstStyle/>
                    <a:p>
                      <a:pPr algn="ctr"/>
                      <a:r>
                        <a:rPr lang="en-GB" sz="1200" dirty="0">
                          <a:latin typeface="Tw Cen MT" panose="020B0602020104020603" pitchFamily="34" charset="0"/>
                        </a:rPr>
                        <a:t>TASK 16 – Coasts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200" dirty="0">
                          <a:latin typeface="Tw Cen MT" panose="020B0602020104020603" pitchFamily="34" charset="0"/>
                        </a:rPr>
                        <a:t>TASK 17 – Podcast - Ecosystems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200" dirty="0">
                          <a:latin typeface="Tw Cen MT" panose="020B0602020104020603" pitchFamily="34" charset="0"/>
                        </a:rPr>
                        <a:t>TASK 18 – Rivers Quiz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extLst>
                  <a:ext uri="{0D108BD9-81ED-4DB2-BD59-A6C34878D82A}">
                    <a16:rowId xmlns:a16="http://schemas.microsoft.com/office/drawing/2014/main" val="2756510727"/>
                  </a:ext>
                </a:extLst>
              </a:tr>
              <a:tr h="1044000">
                <a:tc>
                  <a:txBody>
                    <a:bodyPr/>
                    <a:lstStyle/>
                    <a:p>
                      <a:pPr algn="ctr"/>
                      <a:r>
                        <a:rPr lang="en-GB" sz="1200" dirty="0">
                          <a:latin typeface="Tw Cen MT" panose="020B0602020104020603" pitchFamily="34" charset="0"/>
                        </a:rPr>
                        <a:t>TASK 19 – Nigeria Quiz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a:txBody>
                    <a:bodyPr/>
                    <a:lstStyle/>
                    <a:p>
                      <a:pPr algn="ctr"/>
                      <a:r>
                        <a:rPr lang="en-GB" sz="1200" dirty="0">
                          <a:latin typeface="Tw Cen MT" panose="020B0602020104020603" pitchFamily="34" charset="0"/>
                        </a:rPr>
                        <a:t>TASK 20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tc>
                  <a:txBody>
                    <a:bodyPr/>
                    <a:lstStyle/>
                    <a:p>
                      <a:pPr algn="ctr"/>
                      <a:r>
                        <a:rPr lang="en-GB" sz="1200" dirty="0">
                          <a:latin typeface="Tw Cen MT" panose="020B0602020104020603" pitchFamily="34" charset="0"/>
                        </a:rPr>
                        <a:t>TASK 21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181328381"/>
                  </a:ext>
                </a:extLst>
              </a:tr>
            </a:tbl>
          </a:graphicData>
        </a:graphic>
      </p:graphicFrame>
      <p:pic>
        <p:nvPicPr>
          <p:cNvPr id="18" name="Picture 17" descr="A close up of a logo&#10;&#10;Description automatically generated">
            <a:hlinkClick r:id="rId3" action="ppaction://hlinksldjump"/>
            <a:extLst>
              <a:ext uri="{FF2B5EF4-FFF2-40B4-BE49-F238E27FC236}">
                <a16:creationId xmlns:a16="http://schemas.microsoft.com/office/drawing/2014/main" id="{18783C49-08EB-45E1-859B-81594D0B3F77}"/>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2554686" y="3111438"/>
            <a:ext cx="667262" cy="538672"/>
          </a:xfrm>
          <a:prstGeom prst="rect">
            <a:avLst/>
          </a:prstGeom>
        </p:spPr>
      </p:pic>
      <p:pic>
        <p:nvPicPr>
          <p:cNvPr id="19" name="Picture 18" descr="A close up of a logo&#10;&#10;Description automatically generated">
            <a:hlinkClick r:id="rId5" action="ppaction://hlinksldjump"/>
            <a:extLst>
              <a:ext uri="{FF2B5EF4-FFF2-40B4-BE49-F238E27FC236}">
                <a16:creationId xmlns:a16="http://schemas.microsoft.com/office/drawing/2014/main" id="{FCE9D515-6DCE-48AA-A975-C30C5E6B6A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54686" y="8302213"/>
            <a:ext cx="667262" cy="667262"/>
          </a:xfrm>
          <a:prstGeom prst="rect">
            <a:avLst/>
          </a:prstGeom>
        </p:spPr>
      </p:pic>
      <p:pic>
        <p:nvPicPr>
          <p:cNvPr id="20" name="Picture 19" descr="A close up of a logo&#10;&#10;Description automatically generated">
            <a:hlinkClick r:id="rId7" action="ppaction://hlinksldjump"/>
            <a:extLst>
              <a:ext uri="{FF2B5EF4-FFF2-40B4-BE49-F238E27FC236}">
                <a16:creationId xmlns:a16="http://schemas.microsoft.com/office/drawing/2014/main" id="{74DD1CE7-29C6-4260-9D90-CD31E2696C6C}"/>
              </a:ext>
            </a:extLst>
          </p:cNvPr>
          <p:cNvPicPr>
            <a:picLocks noChangeAspect="1"/>
          </p:cNvPicPr>
          <p:nvPr/>
        </p:nvPicPr>
        <p:blipFill rotWithShape="1">
          <a:blip r:embed="rId8">
            <a:extLst>
              <a:ext uri="{28A0092B-C50C-407E-A947-70E740481C1C}">
                <a14:useLocalDpi xmlns:a14="http://schemas.microsoft.com/office/drawing/2010/main" val="0"/>
              </a:ext>
            </a:extLst>
          </a:blip>
          <a:srcRect t="1" b="13612"/>
          <a:stretch/>
        </p:blipFill>
        <p:spPr>
          <a:xfrm>
            <a:off x="4830447" y="2054517"/>
            <a:ext cx="667262" cy="576434"/>
          </a:xfrm>
          <a:prstGeom prst="rect">
            <a:avLst/>
          </a:prstGeom>
        </p:spPr>
      </p:pic>
      <p:pic>
        <p:nvPicPr>
          <p:cNvPr id="21" name="Picture 20" descr="A close up of a logo&#10;&#10;Description automatically generated">
            <a:hlinkClick r:id="rId9" action="ppaction://hlinksldjump"/>
            <a:extLst>
              <a:ext uri="{FF2B5EF4-FFF2-40B4-BE49-F238E27FC236}">
                <a16:creationId xmlns:a16="http://schemas.microsoft.com/office/drawing/2014/main" id="{B4CF7AC0-F626-424C-930B-AE2E06AC87A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44069" y="2065584"/>
            <a:ext cx="543529" cy="543529"/>
          </a:xfrm>
          <a:prstGeom prst="rect">
            <a:avLst/>
          </a:prstGeom>
        </p:spPr>
      </p:pic>
      <p:pic>
        <p:nvPicPr>
          <p:cNvPr id="22" name="Picture 21" descr="A close up of a logo&#10;&#10;Description automatically generated">
            <a:hlinkClick r:id="rId11" action="ppaction://hlinksldjump"/>
            <a:extLst>
              <a:ext uri="{FF2B5EF4-FFF2-40B4-BE49-F238E27FC236}">
                <a16:creationId xmlns:a16="http://schemas.microsoft.com/office/drawing/2014/main" id="{839D57E5-024A-4586-AE4D-8017D83A837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9438" y="5111682"/>
            <a:ext cx="667262" cy="667262"/>
          </a:xfrm>
          <a:prstGeom prst="rect">
            <a:avLst/>
          </a:prstGeom>
        </p:spPr>
      </p:pic>
      <p:pic>
        <p:nvPicPr>
          <p:cNvPr id="23" name="Picture 22" descr="A close up of a logo&#10;&#10;Description automatically generated">
            <a:hlinkClick r:id="rId13" action="ppaction://hlinksldjump"/>
            <a:extLst>
              <a:ext uri="{FF2B5EF4-FFF2-40B4-BE49-F238E27FC236}">
                <a16:creationId xmlns:a16="http://schemas.microsoft.com/office/drawing/2014/main" id="{E32B99E6-5B57-4C9D-BB42-D3195575B5C8}"/>
              </a:ext>
            </a:extLst>
          </p:cNvPr>
          <p:cNvPicPr>
            <a:picLocks noChangeAspect="1"/>
          </p:cNvPicPr>
          <p:nvPr/>
        </p:nvPicPr>
        <p:blipFill rotWithShape="1">
          <a:blip r:embed="rId14">
            <a:extLst>
              <a:ext uri="{28A0092B-C50C-407E-A947-70E740481C1C}">
                <a14:useLocalDpi xmlns:a14="http://schemas.microsoft.com/office/drawing/2010/main" val="0"/>
              </a:ext>
            </a:extLst>
          </a:blip>
          <a:srcRect b="18543"/>
          <a:stretch/>
        </p:blipFill>
        <p:spPr>
          <a:xfrm>
            <a:off x="324361" y="1978225"/>
            <a:ext cx="667262" cy="543529"/>
          </a:xfrm>
          <a:prstGeom prst="rect">
            <a:avLst/>
          </a:prstGeom>
        </p:spPr>
      </p:pic>
      <p:pic>
        <p:nvPicPr>
          <p:cNvPr id="24" name="Picture 23" descr="A close up of a logo&#10;&#10;Description automatically generated">
            <a:hlinkClick r:id="rId15" action="ppaction://hlinksldjump"/>
            <a:extLst>
              <a:ext uri="{FF2B5EF4-FFF2-40B4-BE49-F238E27FC236}">
                <a16:creationId xmlns:a16="http://schemas.microsoft.com/office/drawing/2014/main" id="{5DBE1E06-AFF0-426B-AE21-37C6D824831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554686" y="5150719"/>
            <a:ext cx="667262" cy="667262"/>
          </a:xfrm>
          <a:prstGeom prst="rect">
            <a:avLst/>
          </a:prstGeom>
        </p:spPr>
      </p:pic>
      <p:pic>
        <p:nvPicPr>
          <p:cNvPr id="25" name="Picture 24" descr="A close up of a logo&#10;&#10;Description automatically generated">
            <a:hlinkClick r:id="rId17" action="ppaction://hlinksldjump"/>
            <a:extLst>
              <a:ext uri="{FF2B5EF4-FFF2-40B4-BE49-F238E27FC236}">
                <a16:creationId xmlns:a16="http://schemas.microsoft.com/office/drawing/2014/main" id="{D4F84616-20B3-403E-8281-1B2482BD9D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54686" y="7272063"/>
            <a:ext cx="667262" cy="667262"/>
          </a:xfrm>
          <a:prstGeom prst="rect">
            <a:avLst/>
          </a:prstGeom>
        </p:spPr>
      </p:pic>
      <p:pic>
        <p:nvPicPr>
          <p:cNvPr id="26" name="Picture 25" descr="A close up of a logo&#10;&#10;Description automatically generated">
            <a:hlinkClick r:id="rId18" action="ppaction://hlinksldjump"/>
            <a:extLst>
              <a:ext uri="{FF2B5EF4-FFF2-40B4-BE49-F238E27FC236}">
                <a16:creationId xmlns:a16="http://schemas.microsoft.com/office/drawing/2014/main" id="{9C43F9DA-14A6-4444-9ED7-45536E3C1318}"/>
              </a:ext>
            </a:extLst>
          </p:cNvPr>
          <p:cNvPicPr>
            <a:picLocks noChangeAspect="1"/>
          </p:cNvPicPr>
          <p:nvPr/>
        </p:nvPicPr>
        <p:blipFill rotWithShape="1">
          <a:blip r:embed="rId8">
            <a:extLst>
              <a:ext uri="{28A0092B-C50C-407E-A947-70E740481C1C}">
                <a14:useLocalDpi xmlns:a14="http://schemas.microsoft.com/office/drawing/2010/main" val="0"/>
              </a:ext>
            </a:extLst>
          </a:blip>
          <a:srcRect b="12669"/>
          <a:stretch/>
        </p:blipFill>
        <p:spPr>
          <a:xfrm>
            <a:off x="343889" y="4084485"/>
            <a:ext cx="667262" cy="582726"/>
          </a:xfrm>
          <a:prstGeom prst="rect">
            <a:avLst/>
          </a:prstGeom>
        </p:spPr>
      </p:pic>
      <p:pic>
        <p:nvPicPr>
          <p:cNvPr id="27" name="Picture 26" descr="A close up of a logo&#10;&#10;Description automatically generated">
            <a:hlinkClick r:id="rId19" action="ppaction://hlinksldjump"/>
            <a:extLst>
              <a:ext uri="{FF2B5EF4-FFF2-40B4-BE49-F238E27FC236}">
                <a16:creationId xmlns:a16="http://schemas.microsoft.com/office/drawing/2014/main" id="{E043D07C-ABE0-4B50-9B28-D242F5540D8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554686" y="4094651"/>
            <a:ext cx="667262" cy="667262"/>
          </a:xfrm>
          <a:prstGeom prst="rect">
            <a:avLst/>
          </a:prstGeom>
        </p:spPr>
      </p:pic>
      <p:pic>
        <p:nvPicPr>
          <p:cNvPr id="28" name="Picture 27" descr="A close up of a logo&#10;&#10;Description automatically generated">
            <a:hlinkClick r:id="rId20" action="ppaction://hlinksldjump"/>
            <a:extLst>
              <a:ext uri="{FF2B5EF4-FFF2-40B4-BE49-F238E27FC236}">
                <a16:creationId xmlns:a16="http://schemas.microsoft.com/office/drawing/2014/main" id="{34505494-D7A0-4C55-8D2D-AD5AA375B4B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4361" y="3028846"/>
            <a:ext cx="667262" cy="667262"/>
          </a:xfrm>
          <a:prstGeom prst="rect">
            <a:avLst/>
          </a:prstGeom>
        </p:spPr>
      </p:pic>
      <p:pic>
        <p:nvPicPr>
          <p:cNvPr id="29" name="Picture 28" descr="A close up of a logo&#10;&#10;Description automatically generated">
            <a:hlinkClick r:id="rId21" action="ppaction://hlinksldjump"/>
            <a:extLst>
              <a:ext uri="{FF2B5EF4-FFF2-40B4-BE49-F238E27FC236}">
                <a16:creationId xmlns:a16="http://schemas.microsoft.com/office/drawing/2014/main" id="{18C4CA86-0191-477C-A7AD-1465D635246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30447" y="6242609"/>
            <a:ext cx="667262" cy="667262"/>
          </a:xfrm>
          <a:prstGeom prst="rect">
            <a:avLst/>
          </a:prstGeom>
        </p:spPr>
      </p:pic>
      <p:pic>
        <p:nvPicPr>
          <p:cNvPr id="30" name="Picture 29" descr="A close up of a logo&#10;&#10;Description automatically generated">
            <a:hlinkClick r:id="rId22" action="ppaction://hlinksldjump"/>
            <a:extLst>
              <a:ext uri="{FF2B5EF4-FFF2-40B4-BE49-F238E27FC236}">
                <a16:creationId xmlns:a16="http://schemas.microsoft.com/office/drawing/2014/main" id="{6A52F8BA-4ECC-4959-A302-A1F9B1CE690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4361" y="6127774"/>
            <a:ext cx="667262" cy="667262"/>
          </a:xfrm>
          <a:prstGeom prst="rect">
            <a:avLst/>
          </a:prstGeom>
        </p:spPr>
      </p:pic>
      <p:pic>
        <p:nvPicPr>
          <p:cNvPr id="31" name="Picture 30" descr="A close up of a logo&#10;&#10;Description automatically generated">
            <a:hlinkClick r:id="rId23" action="ppaction://hlinksldjump"/>
            <a:extLst>
              <a:ext uri="{FF2B5EF4-FFF2-40B4-BE49-F238E27FC236}">
                <a16:creationId xmlns:a16="http://schemas.microsoft.com/office/drawing/2014/main" id="{BB70EBFB-8945-4E10-B779-DFAC675A7A2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0447" y="5192004"/>
            <a:ext cx="667262" cy="667262"/>
          </a:xfrm>
          <a:prstGeom prst="rect">
            <a:avLst/>
          </a:prstGeom>
        </p:spPr>
      </p:pic>
      <p:pic>
        <p:nvPicPr>
          <p:cNvPr id="32" name="Picture 31" descr="A close up of a logo&#10;&#10;Description automatically generated">
            <a:hlinkClick r:id="rId24" action="ppaction://hlinksldjump"/>
            <a:extLst>
              <a:ext uri="{FF2B5EF4-FFF2-40B4-BE49-F238E27FC236}">
                <a16:creationId xmlns:a16="http://schemas.microsoft.com/office/drawing/2014/main" id="{0A634C86-E6FD-4888-B04F-3AE4C1B27E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9438" y="7215203"/>
            <a:ext cx="667262" cy="667262"/>
          </a:xfrm>
          <a:prstGeom prst="rect">
            <a:avLst/>
          </a:prstGeom>
        </p:spPr>
      </p:pic>
      <p:pic>
        <p:nvPicPr>
          <p:cNvPr id="33" name="Picture 32" descr="A close up of a logo&#10;&#10;Description automatically generated">
            <a:hlinkClick r:id="rId25" action="ppaction://hlinksldjump"/>
            <a:extLst>
              <a:ext uri="{FF2B5EF4-FFF2-40B4-BE49-F238E27FC236}">
                <a16:creationId xmlns:a16="http://schemas.microsoft.com/office/drawing/2014/main" id="{F87068EB-CFCD-4033-A79F-5D327016770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830447" y="8240703"/>
            <a:ext cx="667262" cy="667262"/>
          </a:xfrm>
          <a:prstGeom prst="rect">
            <a:avLst/>
          </a:prstGeom>
        </p:spPr>
      </p:pic>
      <p:pic>
        <p:nvPicPr>
          <p:cNvPr id="34" name="Picture 33" descr="A close up of a logo&#10;&#10;Description automatically generated">
            <a:hlinkClick r:id="rId26" action="ppaction://hlinksldjump"/>
            <a:extLst>
              <a:ext uri="{FF2B5EF4-FFF2-40B4-BE49-F238E27FC236}">
                <a16:creationId xmlns:a16="http://schemas.microsoft.com/office/drawing/2014/main" id="{4B13D194-3E97-4A43-82DF-CACD9B9EF566}"/>
              </a:ext>
            </a:extLst>
          </p:cNvPr>
          <p:cNvPicPr>
            <a:picLocks noChangeAspect="1"/>
          </p:cNvPicPr>
          <p:nvPr/>
        </p:nvPicPr>
        <p:blipFill rotWithShape="1">
          <a:blip r:embed="rId14">
            <a:extLst>
              <a:ext uri="{28A0092B-C50C-407E-A947-70E740481C1C}">
                <a14:useLocalDpi xmlns:a14="http://schemas.microsoft.com/office/drawing/2010/main" val="0"/>
              </a:ext>
            </a:extLst>
          </a:blip>
          <a:srcRect b="19865"/>
          <a:stretch/>
        </p:blipFill>
        <p:spPr>
          <a:xfrm>
            <a:off x="2554686" y="6243926"/>
            <a:ext cx="667262" cy="534711"/>
          </a:xfrm>
          <a:prstGeom prst="rect">
            <a:avLst/>
          </a:prstGeom>
        </p:spPr>
      </p:pic>
      <p:pic>
        <p:nvPicPr>
          <p:cNvPr id="35" name="Picture 34" descr="A close up of a logo&#10;&#10;Description automatically generated">
            <a:hlinkClick r:id="rId27" action="ppaction://hlinksldjump"/>
            <a:extLst>
              <a:ext uri="{FF2B5EF4-FFF2-40B4-BE49-F238E27FC236}">
                <a16:creationId xmlns:a16="http://schemas.microsoft.com/office/drawing/2014/main" id="{4092C902-7AA0-424C-B41F-6FD478B61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0447" y="4103607"/>
            <a:ext cx="667262" cy="667262"/>
          </a:xfrm>
          <a:prstGeom prst="rect">
            <a:avLst/>
          </a:prstGeom>
        </p:spPr>
      </p:pic>
      <p:pic>
        <p:nvPicPr>
          <p:cNvPr id="36" name="Picture 35" descr="A close up of a logo&#10;&#10;Description automatically generated">
            <a:hlinkClick r:id="rId28" action="ppaction://hlinksldjump"/>
            <a:extLst>
              <a:ext uri="{FF2B5EF4-FFF2-40B4-BE49-F238E27FC236}">
                <a16:creationId xmlns:a16="http://schemas.microsoft.com/office/drawing/2014/main" id="{D57ED8FF-DEFF-4002-9916-EF9C050E2A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0447" y="3033648"/>
            <a:ext cx="667262" cy="667262"/>
          </a:xfrm>
          <a:prstGeom prst="rect">
            <a:avLst/>
          </a:prstGeom>
        </p:spPr>
      </p:pic>
      <p:pic>
        <p:nvPicPr>
          <p:cNvPr id="37" name="Picture 36" descr="A close up of a logo&#10;&#10;Description automatically generated">
            <a:hlinkClick r:id="rId29" action="ppaction://hlinksldjump"/>
            <a:extLst>
              <a:ext uri="{FF2B5EF4-FFF2-40B4-BE49-F238E27FC236}">
                <a16:creationId xmlns:a16="http://schemas.microsoft.com/office/drawing/2014/main" id="{1747F567-F91B-4FC0-B376-3212DD7A75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447" y="7225517"/>
            <a:ext cx="667262" cy="667262"/>
          </a:xfrm>
          <a:prstGeom prst="rect">
            <a:avLst/>
          </a:prstGeom>
        </p:spPr>
      </p:pic>
      <p:pic>
        <p:nvPicPr>
          <p:cNvPr id="38" name="Picture 37" descr="A close up of a logo&#10;&#10;Description automatically generated">
            <a:hlinkClick r:id="rId30" action="ppaction://hlinksldjump"/>
            <a:extLst>
              <a:ext uri="{FF2B5EF4-FFF2-40B4-BE49-F238E27FC236}">
                <a16:creationId xmlns:a16="http://schemas.microsoft.com/office/drawing/2014/main" id="{0A6B6ED1-B017-4434-BDFC-65D514BF2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438" y="8240703"/>
            <a:ext cx="667262" cy="667262"/>
          </a:xfrm>
          <a:prstGeom prst="rect">
            <a:avLst/>
          </a:prstGeom>
        </p:spPr>
      </p:pic>
      <p:sp>
        <p:nvSpPr>
          <p:cNvPr id="58" name="TextBox 57">
            <a:extLst>
              <a:ext uri="{FF2B5EF4-FFF2-40B4-BE49-F238E27FC236}">
                <a16:creationId xmlns:a16="http://schemas.microsoft.com/office/drawing/2014/main" id="{390D0C3A-6D8E-4050-9F56-31A46FF3DF59}"/>
              </a:ext>
            </a:extLst>
          </p:cNvPr>
          <p:cNvSpPr txBox="1"/>
          <p:nvPr/>
        </p:nvSpPr>
        <p:spPr>
          <a:xfrm>
            <a:off x="1202486" y="1984620"/>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59" name="TextBox 58">
            <a:extLst>
              <a:ext uri="{FF2B5EF4-FFF2-40B4-BE49-F238E27FC236}">
                <a16:creationId xmlns:a16="http://schemas.microsoft.com/office/drawing/2014/main" id="{7A6328A3-FBA0-45CC-B329-1FE13616C458}"/>
              </a:ext>
            </a:extLst>
          </p:cNvPr>
          <p:cNvSpPr txBox="1"/>
          <p:nvPr/>
        </p:nvSpPr>
        <p:spPr>
          <a:xfrm>
            <a:off x="3490752" y="2014182"/>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60" name="TextBox 59">
            <a:extLst>
              <a:ext uri="{FF2B5EF4-FFF2-40B4-BE49-F238E27FC236}">
                <a16:creationId xmlns:a16="http://schemas.microsoft.com/office/drawing/2014/main" id="{25CAEAA6-BCA5-4D3E-BBF1-F3E37FFB8D26}"/>
              </a:ext>
            </a:extLst>
          </p:cNvPr>
          <p:cNvSpPr txBox="1"/>
          <p:nvPr/>
        </p:nvSpPr>
        <p:spPr>
          <a:xfrm>
            <a:off x="5706673" y="2123119"/>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61" name="TextBox 60">
            <a:extLst>
              <a:ext uri="{FF2B5EF4-FFF2-40B4-BE49-F238E27FC236}">
                <a16:creationId xmlns:a16="http://schemas.microsoft.com/office/drawing/2014/main" id="{CE633521-67A9-4237-B022-8E0C317E0B69}"/>
              </a:ext>
            </a:extLst>
          </p:cNvPr>
          <p:cNvSpPr txBox="1"/>
          <p:nvPr/>
        </p:nvSpPr>
        <p:spPr>
          <a:xfrm>
            <a:off x="1202486" y="5142226"/>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62" name="TextBox 61">
            <a:extLst>
              <a:ext uri="{FF2B5EF4-FFF2-40B4-BE49-F238E27FC236}">
                <a16:creationId xmlns:a16="http://schemas.microsoft.com/office/drawing/2014/main" id="{935078DE-82FC-4E81-86C3-AADCC540D769}"/>
              </a:ext>
            </a:extLst>
          </p:cNvPr>
          <p:cNvSpPr txBox="1"/>
          <p:nvPr/>
        </p:nvSpPr>
        <p:spPr>
          <a:xfrm>
            <a:off x="5688997" y="3177811"/>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63" name="TextBox 62">
            <a:extLst>
              <a:ext uri="{FF2B5EF4-FFF2-40B4-BE49-F238E27FC236}">
                <a16:creationId xmlns:a16="http://schemas.microsoft.com/office/drawing/2014/main" id="{7CF72E43-C136-4BBE-8F2D-FB6B6117C7B5}"/>
              </a:ext>
            </a:extLst>
          </p:cNvPr>
          <p:cNvSpPr txBox="1"/>
          <p:nvPr/>
        </p:nvSpPr>
        <p:spPr>
          <a:xfrm>
            <a:off x="1204468" y="6188115"/>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64" name="TextBox 63">
            <a:extLst>
              <a:ext uri="{FF2B5EF4-FFF2-40B4-BE49-F238E27FC236}">
                <a16:creationId xmlns:a16="http://schemas.microsoft.com/office/drawing/2014/main" id="{82B6AAA7-11ED-4A3B-8313-DC9044FD1775}"/>
              </a:ext>
            </a:extLst>
          </p:cNvPr>
          <p:cNvSpPr txBox="1"/>
          <p:nvPr/>
        </p:nvSpPr>
        <p:spPr>
          <a:xfrm>
            <a:off x="3486593" y="6278368"/>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65" name="TextBox 64">
            <a:extLst>
              <a:ext uri="{FF2B5EF4-FFF2-40B4-BE49-F238E27FC236}">
                <a16:creationId xmlns:a16="http://schemas.microsoft.com/office/drawing/2014/main" id="{35D9DE20-6106-4281-87A3-B506BE28BF79}"/>
              </a:ext>
            </a:extLst>
          </p:cNvPr>
          <p:cNvSpPr txBox="1"/>
          <p:nvPr/>
        </p:nvSpPr>
        <p:spPr>
          <a:xfrm>
            <a:off x="1253811" y="4202668"/>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66" name="TextBox 65">
            <a:extLst>
              <a:ext uri="{FF2B5EF4-FFF2-40B4-BE49-F238E27FC236}">
                <a16:creationId xmlns:a16="http://schemas.microsoft.com/office/drawing/2014/main" id="{2FE137A9-5DB8-477F-921D-6E476CBDF594}"/>
              </a:ext>
            </a:extLst>
          </p:cNvPr>
          <p:cNvSpPr txBox="1"/>
          <p:nvPr/>
        </p:nvSpPr>
        <p:spPr>
          <a:xfrm>
            <a:off x="5642916" y="5150719"/>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67" name="TextBox 66">
            <a:extLst>
              <a:ext uri="{FF2B5EF4-FFF2-40B4-BE49-F238E27FC236}">
                <a16:creationId xmlns:a16="http://schemas.microsoft.com/office/drawing/2014/main" id="{3AD03461-D73B-4B44-AE92-072E9A4ADEC6}"/>
              </a:ext>
            </a:extLst>
          </p:cNvPr>
          <p:cNvSpPr txBox="1"/>
          <p:nvPr/>
        </p:nvSpPr>
        <p:spPr>
          <a:xfrm>
            <a:off x="1202917" y="7215203"/>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68" name="TextBox 67">
            <a:extLst>
              <a:ext uri="{FF2B5EF4-FFF2-40B4-BE49-F238E27FC236}">
                <a16:creationId xmlns:a16="http://schemas.microsoft.com/office/drawing/2014/main" id="{23EC299C-C7EE-44E7-88FF-86DBBA6EA8AD}"/>
              </a:ext>
            </a:extLst>
          </p:cNvPr>
          <p:cNvSpPr txBox="1"/>
          <p:nvPr/>
        </p:nvSpPr>
        <p:spPr>
          <a:xfrm>
            <a:off x="3490019" y="7339504"/>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69" name="TextBox 68">
            <a:extLst>
              <a:ext uri="{FF2B5EF4-FFF2-40B4-BE49-F238E27FC236}">
                <a16:creationId xmlns:a16="http://schemas.microsoft.com/office/drawing/2014/main" id="{7C4166C4-100C-40C0-BF1E-0E8847D89F31}"/>
              </a:ext>
            </a:extLst>
          </p:cNvPr>
          <p:cNvSpPr txBox="1"/>
          <p:nvPr/>
        </p:nvSpPr>
        <p:spPr>
          <a:xfrm>
            <a:off x="5706673" y="4201097"/>
            <a:ext cx="885179" cy="369332"/>
          </a:xfrm>
          <a:prstGeom prst="rect">
            <a:avLst/>
          </a:prstGeom>
          <a:noFill/>
        </p:spPr>
        <p:txBody>
          <a:bodyPr wrap="square" rtlCol="0">
            <a:spAutoFit/>
          </a:bodyPr>
          <a:lstStyle/>
          <a:p>
            <a:pPr algn="ctr"/>
            <a:r>
              <a:rPr lang="en-GB" dirty="0">
                <a:latin typeface="Tw Cen MT" panose="020B0602020104020603" pitchFamily="34" charset="0"/>
              </a:rPr>
              <a:t>30 mins</a:t>
            </a:r>
          </a:p>
        </p:txBody>
      </p:sp>
      <p:sp>
        <p:nvSpPr>
          <p:cNvPr id="70" name="TextBox 69">
            <a:extLst>
              <a:ext uri="{FF2B5EF4-FFF2-40B4-BE49-F238E27FC236}">
                <a16:creationId xmlns:a16="http://schemas.microsoft.com/office/drawing/2014/main" id="{AD2530B1-BB93-4196-96FC-C6D3CA8B4C5A}"/>
              </a:ext>
            </a:extLst>
          </p:cNvPr>
          <p:cNvSpPr txBox="1"/>
          <p:nvPr/>
        </p:nvSpPr>
        <p:spPr>
          <a:xfrm>
            <a:off x="5688997" y="6207012"/>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71" name="TextBox 70">
            <a:extLst>
              <a:ext uri="{FF2B5EF4-FFF2-40B4-BE49-F238E27FC236}">
                <a16:creationId xmlns:a16="http://schemas.microsoft.com/office/drawing/2014/main" id="{ACE82929-111A-4C2E-88BF-588993B69692}"/>
              </a:ext>
            </a:extLst>
          </p:cNvPr>
          <p:cNvSpPr txBox="1"/>
          <p:nvPr/>
        </p:nvSpPr>
        <p:spPr>
          <a:xfrm>
            <a:off x="3486593" y="8389668"/>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72" name="TextBox 71">
            <a:extLst>
              <a:ext uri="{FF2B5EF4-FFF2-40B4-BE49-F238E27FC236}">
                <a16:creationId xmlns:a16="http://schemas.microsoft.com/office/drawing/2014/main" id="{AB3E53BD-698F-4EE6-A73B-BFD37B1321CC}"/>
              </a:ext>
            </a:extLst>
          </p:cNvPr>
          <p:cNvSpPr txBox="1"/>
          <p:nvPr/>
        </p:nvSpPr>
        <p:spPr>
          <a:xfrm>
            <a:off x="3504225" y="4171186"/>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73" name="TextBox 72">
            <a:extLst>
              <a:ext uri="{FF2B5EF4-FFF2-40B4-BE49-F238E27FC236}">
                <a16:creationId xmlns:a16="http://schemas.microsoft.com/office/drawing/2014/main" id="{98E96061-4CF3-4314-A331-F243BCC9F92E}"/>
              </a:ext>
            </a:extLst>
          </p:cNvPr>
          <p:cNvSpPr txBox="1"/>
          <p:nvPr/>
        </p:nvSpPr>
        <p:spPr>
          <a:xfrm>
            <a:off x="5721411" y="8366513"/>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74" name="TextBox 73">
            <a:extLst>
              <a:ext uri="{FF2B5EF4-FFF2-40B4-BE49-F238E27FC236}">
                <a16:creationId xmlns:a16="http://schemas.microsoft.com/office/drawing/2014/main" id="{3CB511BD-A5B0-4ED9-92A4-113B0E2AB432}"/>
              </a:ext>
            </a:extLst>
          </p:cNvPr>
          <p:cNvSpPr txBox="1"/>
          <p:nvPr/>
        </p:nvSpPr>
        <p:spPr>
          <a:xfrm>
            <a:off x="1269896" y="3177811"/>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75" name="TextBox 74">
            <a:extLst>
              <a:ext uri="{FF2B5EF4-FFF2-40B4-BE49-F238E27FC236}">
                <a16:creationId xmlns:a16="http://schemas.microsoft.com/office/drawing/2014/main" id="{49C4BE33-2459-4186-B092-E76198481B2D}"/>
              </a:ext>
            </a:extLst>
          </p:cNvPr>
          <p:cNvSpPr txBox="1"/>
          <p:nvPr/>
        </p:nvSpPr>
        <p:spPr>
          <a:xfrm>
            <a:off x="3492092" y="5289218"/>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76" name="TextBox 75">
            <a:extLst>
              <a:ext uri="{FF2B5EF4-FFF2-40B4-BE49-F238E27FC236}">
                <a16:creationId xmlns:a16="http://schemas.microsoft.com/office/drawing/2014/main" id="{BDA89E70-8909-4CEA-A144-6EAC01134485}"/>
              </a:ext>
            </a:extLst>
          </p:cNvPr>
          <p:cNvSpPr txBox="1"/>
          <p:nvPr/>
        </p:nvSpPr>
        <p:spPr>
          <a:xfrm>
            <a:off x="3492433" y="3202968"/>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77" name="TextBox 76">
            <a:extLst>
              <a:ext uri="{FF2B5EF4-FFF2-40B4-BE49-F238E27FC236}">
                <a16:creationId xmlns:a16="http://schemas.microsoft.com/office/drawing/2014/main" id="{96FD8D11-F24A-4FF3-AC28-434D0E2719EC}"/>
              </a:ext>
            </a:extLst>
          </p:cNvPr>
          <p:cNvSpPr txBox="1"/>
          <p:nvPr/>
        </p:nvSpPr>
        <p:spPr>
          <a:xfrm>
            <a:off x="5655083" y="7328893"/>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78" name="TextBox 77">
            <a:extLst>
              <a:ext uri="{FF2B5EF4-FFF2-40B4-BE49-F238E27FC236}">
                <a16:creationId xmlns:a16="http://schemas.microsoft.com/office/drawing/2014/main" id="{019E8BEF-5DAD-4E07-88DB-7422ACA5A9FE}"/>
              </a:ext>
            </a:extLst>
          </p:cNvPr>
          <p:cNvSpPr txBox="1"/>
          <p:nvPr/>
        </p:nvSpPr>
        <p:spPr>
          <a:xfrm>
            <a:off x="1237753" y="8355902"/>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Tree>
    <p:extLst>
      <p:ext uri="{BB962C8B-B14F-4D97-AF65-F5344CB8AC3E}">
        <p14:creationId xmlns:p14="http://schemas.microsoft.com/office/powerpoint/2010/main" val="3122944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2031325"/>
          </a:xfrm>
          <a:prstGeom prst="rect">
            <a:avLst/>
          </a:prstGeom>
          <a:ln>
            <a:solidFill>
              <a:schemeClr val="tx1"/>
            </a:solidFill>
          </a:ln>
        </p:spPr>
        <p:txBody>
          <a:bodyPr wrap="square">
            <a:spAutoFit/>
          </a:bodyPr>
          <a:lstStyle/>
          <a:p>
            <a:r>
              <a:rPr lang="en-GB" b="1" dirty="0">
                <a:latin typeface="Tw Cen MT" panose="020B0602020104020603" pitchFamily="34" charset="0"/>
              </a:rPr>
              <a:t>TASK 7 – Podcast – The River Valley</a:t>
            </a:r>
          </a:p>
          <a:p>
            <a:r>
              <a:rPr lang="en-GB" dirty="0">
                <a:latin typeface="Tw Cen MT" panose="020B0602020104020603" pitchFamily="34" charset="0"/>
              </a:rPr>
              <a:t>Follow the link below and listen to the podcast.</a:t>
            </a:r>
          </a:p>
          <a:p>
            <a:endParaRPr lang="en-GB"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1662909" y="2142534"/>
            <a:ext cx="3532181" cy="2964061"/>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62322"/>
          </a:xfrm>
          <a:prstGeom prst="rect">
            <a:avLst/>
          </a:prstGeom>
        </p:spPr>
        <p:txBody>
          <a:bodyPr wrap="square">
            <a:spAutoFit/>
          </a:bodyPr>
          <a:lstStyle/>
          <a:p>
            <a:r>
              <a:rPr lang="en-GB" dirty="0">
                <a:latin typeface="Tw Cen MT" panose="020B0602020104020603" pitchFamily="34" charset="0"/>
              </a:rPr>
              <a:t>Follow this link to listen to the podcast on your phone, tablet or PC.</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hlinkClick r:id="rId6"/>
              </a:rPr>
              <a:t>https://podcasts.google.com/?feed=aHR0cHM6Ly9hbmNob3IuZm0vcy85N2M3Y2Y4L3BvZGNhc3QvcnNz&amp;episode=ODQ1YTMwZjctNTkyZC0zMjE1LTY5NDYtOWMyMjZjMWRmYWQ1&amp;ved=0CDcQzsICahcKEwiY95L78eXoAhUAAAAAHQAAAAAQAQ</a:t>
            </a:r>
            <a:endParaRPr lang="en-GB" dirty="0"/>
          </a:p>
          <a:p>
            <a:endParaRPr lang="en-GB" dirty="0">
              <a:solidFill>
                <a:srgbClr val="0563C1"/>
              </a:solidFill>
            </a:endParaRPr>
          </a:p>
          <a:p>
            <a:r>
              <a:rPr lang="en-GB" dirty="0">
                <a:latin typeface="Tw Cen MT" panose="020B0602020104020603" pitchFamily="34" charset="0"/>
              </a:rPr>
              <a:t>A good thing to do, would be to listen to the podcast twice. Just listen to it the first time, then on the second time, pause it whenever you want to stop to make a note of something</a:t>
            </a:r>
            <a:endParaRPr lang="en-GB" dirty="0">
              <a:solidFill>
                <a:srgbClr val="0563C1"/>
              </a:solidFill>
            </a:endParaRPr>
          </a:p>
        </p:txBody>
      </p:sp>
      <p:pic>
        <p:nvPicPr>
          <p:cNvPr id="7" name="Picture 6">
            <a:hlinkClick r:id="rId7" action="ppaction://hlinksldjump"/>
            <a:extLst>
              <a:ext uri="{FF2B5EF4-FFF2-40B4-BE49-F238E27FC236}">
                <a16:creationId xmlns:a16="http://schemas.microsoft.com/office/drawing/2014/main" id="{7708C553-B86A-4DD5-87DF-6538F1D26E82}"/>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26791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8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pic>
        <p:nvPicPr>
          <p:cNvPr id="2" name="Picture 1">
            <a:extLst>
              <a:ext uri="{FF2B5EF4-FFF2-40B4-BE49-F238E27FC236}">
                <a16:creationId xmlns:a16="http://schemas.microsoft.com/office/drawing/2014/main" id="{73C5BB32-7514-4DE2-9E8E-08F84A1D6E21}"/>
              </a:ext>
            </a:extLst>
          </p:cNvPr>
          <p:cNvPicPr>
            <a:picLocks noChangeAspect="1"/>
          </p:cNvPicPr>
          <p:nvPr/>
        </p:nvPicPr>
        <p:blipFill>
          <a:blip r:embed="rId4"/>
          <a:stretch>
            <a:fillRect/>
          </a:stretch>
        </p:blipFill>
        <p:spPr>
          <a:xfrm rot="16200000">
            <a:off x="-395539" y="1266568"/>
            <a:ext cx="7649082" cy="6610865"/>
          </a:xfrm>
          <a:prstGeom prst="rect">
            <a:avLst/>
          </a:prstGeom>
        </p:spPr>
      </p:pic>
      <p:sp>
        <p:nvSpPr>
          <p:cNvPr id="9" name="Rectangle 8">
            <a:extLst>
              <a:ext uri="{FF2B5EF4-FFF2-40B4-BE49-F238E27FC236}">
                <a16:creationId xmlns:a16="http://schemas.microsoft.com/office/drawing/2014/main" id="{46641005-1F48-4BD9-9EB0-DF7B805FFC66}"/>
              </a:ext>
            </a:extLst>
          </p:cNvPr>
          <p:cNvSpPr/>
          <p:nvPr/>
        </p:nvSpPr>
        <p:spPr>
          <a:xfrm>
            <a:off x="808742" y="4238369"/>
            <a:ext cx="5258426" cy="8031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0" name="Rectangle 9">
            <a:extLst>
              <a:ext uri="{FF2B5EF4-FFF2-40B4-BE49-F238E27FC236}">
                <a16:creationId xmlns:a16="http://schemas.microsoft.com/office/drawing/2014/main" id="{A56C689E-A211-4202-B665-C855354BD8AE}"/>
              </a:ext>
            </a:extLst>
          </p:cNvPr>
          <p:cNvSpPr/>
          <p:nvPr/>
        </p:nvSpPr>
        <p:spPr>
          <a:xfrm>
            <a:off x="3642765" y="5894174"/>
            <a:ext cx="2931030" cy="23724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cxnSp>
        <p:nvCxnSpPr>
          <p:cNvPr id="12" name="Straight Arrow Connector 11">
            <a:extLst>
              <a:ext uri="{FF2B5EF4-FFF2-40B4-BE49-F238E27FC236}">
                <a16:creationId xmlns:a16="http://schemas.microsoft.com/office/drawing/2014/main" id="{FD7018FC-4858-4C29-887B-CD814AEA37EC}"/>
              </a:ext>
            </a:extLst>
          </p:cNvPr>
          <p:cNvCxnSpPr>
            <a:stCxn id="11" idx="2"/>
          </p:cNvCxnSpPr>
          <p:nvPr/>
        </p:nvCxnSpPr>
        <p:spPr>
          <a:xfrm flipH="1" flipV="1">
            <a:off x="5108280" y="2965622"/>
            <a:ext cx="333530" cy="5014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6859F22-2A2B-4EC5-B493-7C21676F2163}"/>
              </a:ext>
            </a:extLst>
          </p:cNvPr>
          <p:cNvSpPr/>
          <p:nvPr/>
        </p:nvSpPr>
        <p:spPr>
          <a:xfrm>
            <a:off x="4309824" y="3174596"/>
            <a:ext cx="2263971" cy="2924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This is just another name for a LIC</a:t>
            </a:r>
          </a:p>
        </p:txBody>
      </p:sp>
      <p:pic>
        <p:nvPicPr>
          <p:cNvPr id="14" name="Picture 13">
            <a:hlinkClick r:id="rId5" action="ppaction://hlinksldjump"/>
            <a:extLst>
              <a:ext uri="{FF2B5EF4-FFF2-40B4-BE49-F238E27FC236}">
                <a16:creationId xmlns:a16="http://schemas.microsoft.com/office/drawing/2014/main" id="{A6506841-764A-4E79-B01E-B1F36C78B726}"/>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933189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9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Answer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3" name="Rectangle 12">
            <a:extLst>
              <a:ext uri="{FF2B5EF4-FFF2-40B4-BE49-F238E27FC236}">
                <a16:creationId xmlns:a16="http://schemas.microsoft.com/office/drawing/2014/main" id="{FBA91484-D4BD-4A98-8FAF-2DB174431351}"/>
              </a:ext>
            </a:extLst>
          </p:cNvPr>
          <p:cNvSpPr/>
          <p:nvPr/>
        </p:nvSpPr>
        <p:spPr>
          <a:xfrm>
            <a:off x="86495" y="6328672"/>
            <a:ext cx="6660293" cy="195035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7" name="Picture 16">
            <a:extLst>
              <a:ext uri="{FF2B5EF4-FFF2-40B4-BE49-F238E27FC236}">
                <a16:creationId xmlns:a16="http://schemas.microsoft.com/office/drawing/2014/main" id="{6B47BC33-1DBE-40E8-832B-9B94C91458C7}"/>
              </a:ext>
            </a:extLst>
          </p:cNvPr>
          <p:cNvPicPr>
            <a:picLocks noChangeAspect="1"/>
          </p:cNvPicPr>
          <p:nvPr/>
        </p:nvPicPr>
        <p:blipFill>
          <a:blip r:embed="rId4"/>
          <a:stretch>
            <a:fillRect/>
          </a:stretch>
        </p:blipFill>
        <p:spPr>
          <a:xfrm>
            <a:off x="1534562" y="1424548"/>
            <a:ext cx="3788876" cy="3775247"/>
          </a:xfrm>
          <a:prstGeom prst="rect">
            <a:avLst/>
          </a:prstGeom>
        </p:spPr>
      </p:pic>
      <p:sp>
        <p:nvSpPr>
          <p:cNvPr id="18" name="Rectangle 17">
            <a:extLst>
              <a:ext uri="{FF2B5EF4-FFF2-40B4-BE49-F238E27FC236}">
                <a16:creationId xmlns:a16="http://schemas.microsoft.com/office/drawing/2014/main" id="{8853B2EF-6D64-40A0-99E7-0B95A62E7FD1}"/>
              </a:ext>
            </a:extLst>
          </p:cNvPr>
          <p:cNvSpPr/>
          <p:nvPr/>
        </p:nvSpPr>
        <p:spPr>
          <a:xfrm>
            <a:off x="0" y="5256402"/>
            <a:ext cx="6858000" cy="1015663"/>
          </a:xfrm>
          <a:prstGeom prst="rect">
            <a:avLst/>
          </a:prstGeom>
        </p:spPr>
        <p:txBody>
          <a:bodyPr wrap="square">
            <a:spAutoFit/>
          </a:bodyPr>
          <a:lstStyle/>
          <a:p>
            <a:pPr marL="228600" indent="-228600" defTabSz="914400" eaLnBrk="0" fontAlgn="base" hangingPunct="0">
              <a:spcBef>
                <a:spcPct val="0"/>
              </a:spcBef>
              <a:spcAft>
                <a:spcPct val="0"/>
              </a:spcAft>
              <a:buAutoNum type="alphaLcParenR"/>
            </a:pPr>
            <a:r>
              <a:rPr lang="en-GB" sz="1200" b="1" dirty="0">
                <a:latin typeface="Tw Cen MT" panose="020B0602020104020603" pitchFamily="34" charset="0"/>
              </a:rPr>
              <a:t>On the picture above, mark with an arrow and label three characteristics (features) of this squatter settlement (3)</a:t>
            </a:r>
          </a:p>
          <a:p>
            <a:pPr marL="228600" indent="-228600" defTabSz="914400" eaLnBrk="0" fontAlgn="base" hangingPunct="0">
              <a:spcBef>
                <a:spcPct val="0"/>
              </a:spcBef>
              <a:spcAft>
                <a:spcPct val="0"/>
              </a:spcAft>
              <a:buAutoNum type="alphaLcParenR"/>
            </a:pPr>
            <a:endParaRPr lang="en-GB" sz="1200" b="1" dirty="0">
              <a:latin typeface="Tw Cen MT" panose="020B0602020104020603" pitchFamily="34" charset="0"/>
            </a:endParaRPr>
          </a:p>
          <a:p>
            <a:pPr marL="228600" indent="-228600" defTabSz="914400" eaLnBrk="0" fontAlgn="base" hangingPunct="0">
              <a:spcBef>
                <a:spcPct val="0"/>
              </a:spcBef>
              <a:spcAft>
                <a:spcPct val="0"/>
              </a:spcAft>
              <a:buFont typeface="+mj-lt"/>
              <a:buAutoNum type="alphaLcParenR"/>
            </a:pPr>
            <a:r>
              <a:rPr lang="en-GB" sz="1200" b="1" dirty="0">
                <a:latin typeface="Tw Cen MT" panose="020B0602020104020603" pitchFamily="34" charset="0"/>
              </a:rPr>
              <a:t>Suggest how one or more of the conditions shown in the photograph affects the quality of life of the people living there (4)</a:t>
            </a:r>
          </a:p>
        </p:txBody>
      </p:sp>
      <p:pic>
        <p:nvPicPr>
          <p:cNvPr id="8" name="Picture 7">
            <a:hlinkClick r:id="rId5" action="ppaction://hlinksldjump"/>
            <a:extLst>
              <a:ext uri="{FF2B5EF4-FFF2-40B4-BE49-F238E27FC236}">
                <a16:creationId xmlns:a16="http://schemas.microsoft.com/office/drawing/2014/main" id="{A18B9882-8BF5-4109-BDB4-711673A98E92}"/>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984724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10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A583959D-452F-4F53-A510-FFFA57E1B7BA}"/>
              </a:ext>
            </a:extLst>
          </p:cNvPr>
          <p:cNvPicPr>
            <a:picLocks noChangeAspect="1"/>
          </p:cNvPicPr>
          <p:nvPr/>
        </p:nvPicPr>
        <p:blipFill>
          <a:blip r:embed="rId4"/>
          <a:stretch>
            <a:fillRect/>
          </a:stretch>
        </p:blipFill>
        <p:spPr>
          <a:xfrm rot="16200000">
            <a:off x="-366532" y="1843047"/>
            <a:ext cx="7591064" cy="5486399"/>
          </a:xfrm>
          <a:prstGeom prst="rect">
            <a:avLst/>
          </a:prstGeom>
        </p:spPr>
      </p:pic>
      <p:pic>
        <p:nvPicPr>
          <p:cNvPr id="9" name="Picture 8">
            <a:hlinkClick r:id="rId5" action="ppaction://hlinksldjump"/>
            <a:extLst>
              <a:ext uri="{FF2B5EF4-FFF2-40B4-BE49-F238E27FC236}">
                <a16:creationId xmlns:a16="http://schemas.microsoft.com/office/drawing/2014/main" id="{578A91A6-DD8B-43B6-BC73-2547E8932ADC}"/>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566634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10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58C18AF2-4093-4825-8FBB-4D9B8006482B}"/>
              </a:ext>
            </a:extLst>
          </p:cNvPr>
          <p:cNvPicPr>
            <a:picLocks noChangeAspect="1"/>
          </p:cNvPicPr>
          <p:nvPr/>
        </p:nvPicPr>
        <p:blipFill>
          <a:blip r:embed="rId4"/>
          <a:stretch>
            <a:fillRect/>
          </a:stretch>
        </p:blipFill>
        <p:spPr>
          <a:xfrm rot="16200000">
            <a:off x="-372681" y="1700943"/>
            <a:ext cx="7603361" cy="5770605"/>
          </a:xfrm>
          <a:prstGeom prst="rect">
            <a:avLst/>
          </a:prstGeom>
        </p:spPr>
      </p:pic>
      <p:pic>
        <p:nvPicPr>
          <p:cNvPr id="7" name="Picture 6">
            <a:hlinkClick r:id="rId5" action="ppaction://hlinksldjump"/>
            <a:extLst>
              <a:ext uri="{FF2B5EF4-FFF2-40B4-BE49-F238E27FC236}">
                <a16:creationId xmlns:a16="http://schemas.microsoft.com/office/drawing/2014/main" id="{D0B67008-B3F5-45E1-B969-BE8FE09FCD4B}"/>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517575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385694-2524-4E0D-A181-EF8514DE5BE1}"/>
              </a:ext>
            </a:extLst>
          </p:cNvPr>
          <p:cNvPicPr>
            <a:picLocks noChangeAspect="1"/>
          </p:cNvPicPr>
          <p:nvPr/>
        </p:nvPicPr>
        <p:blipFill>
          <a:blip r:embed="rId2"/>
          <a:stretch>
            <a:fillRect/>
          </a:stretch>
        </p:blipFill>
        <p:spPr>
          <a:xfrm rot="16200000">
            <a:off x="-371155" y="1147458"/>
            <a:ext cx="7609224" cy="6849085"/>
          </a:xfrm>
          <a:prstGeom prst="rect">
            <a:avLst/>
          </a:prstGeom>
        </p:spPr>
      </p:pic>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11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sp>
        <p:nvSpPr>
          <p:cNvPr id="10" name="Rectangle 9">
            <a:extLst>
              <a:ext uri="{FF2B5EF4-FFF2-40B4-BE49-F238E27FC236}">
                <a16:creationId xmlns:a16="http://schemas.microsoft.com/office/drawing/2014/main" id="{A56C689E-A211-4202-B665-C855354BD8AE}"/>
              </a:ext>
            </a:extLst>
          </p:cNvPr>
          <p:cNvSpPr/>
          <p:nvPr/>
        </p:nvSpPr>
        <p:spPr>
          <a:xfrm>
            <a:off x="139624" y="5857103"/>
            <a:ext cx="6570094" cy="20882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7" name="Picture 6">
            <a:hlinkClick r:id="rId5" action="ppaction://hlinksldjump"/>
            <a:extLst>
              <a:ext uri="{FF2B5EF4-FFF2-40B4-BE49-F238E27FC236}">
                <a16:creationId xmlns:a16="http://schemas.microsoft.com/office/drawing/2014/main" id="{B1F351AA-2BB7-4AB7-90AC-32043435A341}"/>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756816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67782"/>
            <a:ext cx="6858000" cy="6526530"/>
          </a:xfrm>
          <a:prstGeom prst="rect">
            <a:avLst/>
          </a:prstGeom>
          <a:noFill/>
        </p:spPr>
        <p:txBody>
          <a:bodyPr wrap="square" rtlCol="0">
            <a:spAutoFit/>
          </a:bodyPr>
          <a:lstStyle/>
          <a:p>
            <a:pPr defTabSz="844083"/>
            <a:r>
              <a:rPr lang="en-GB" sz="1292" b="1" u="sng" dirty="0">
                <a:solidFill>
                  <a:prstClr val="black"/>
                </a:solidFill>
                <a:latin typeface="Tw Cen MT" panose="020B0602020104020603" pitchFamily="34" charset="0"/>
              </a:rPr>
              <a:t>What is urbanisation and why is it happening?</a:t>
            </a:r>
          </a:p>
          <a:p>
            <a:pPr defTabSz="844083"/>
            <a:endParaRPr lang="en-GB" sz="1292" b="1" dirty="0">
              <a:solidFill>
                <a:prstClr val="black"/>
              </a:solidFill>
              <a:latin typeface="Tw Cen MT" panose="020B0602020104020603" pitchFamily="34" charset="0"/>
            </a:endParaRPr>
          </a:p>
          <a:p>
            <a:pPr defTabSz="844083"/>
            <a:r>
              <a:rPr lang="en-GB" sz="1292" b="1" dirty="0">
                <a:solidFill>
                  <a:prstClr val="black"/>
                </a:solidFill>
                <a:latin typeface="Tw Cen MT" panose="020B0602020104020603" pitchFamily="34" charset="0"/>
              </a:rPr>
              <a:t>Define the word urbanisation:</a:t>
            </a:r>
          </a:p>
          <a:p>
            <a:pPr defTabSz="844083"/>
            <a:endParaRPr lang="en-GB" sz="277" dirty="0">
              <a:solidFill>
                <a:prstClr val="black"/>
              </a:solidFill>
              <a:latin typeface="Tw Cen MT" panose="020B0602020104020603" pitchFamily="34" charset="0"/>
            </a:endParaRPr>
          </a:p>
          <a:p>
            <a:pPr defTabSz="844083"/>
            <a:r>
              <a:rPr lang="en-GB" sz="1477" dirty="0">
                <a:solidFill>
                  <a:prstClr val="black"/>
                </a:solidFill>
                <a:latin typeface="Tw Cen MT" panose="020B0602020104020603" pitchFamily="34" charset="0"/>
              </a:rPr>
              <a:t>……………………………………………………………………………………………………………………………..……………………………………………………………………………………………………………………………....………………………………………………………………………………………………………………………</a:t>
            </a:r>
            <a:endParaRPr lang="en-GB" sz="1292" dirty="0">
              <a:solidFill>
                <a:prstClr val="black"/>
              </a:solidFill>
              <a:latin typeface="Tw Cen MT" panose="020B0602020104020603" pitchFamily="34" charset="0"/>
            </a:endParaRPr>
          </a:p>
          <a:p>
            <a:pPr defTabSz="844083"/>
            <a:endParaRPr lang="en-GB" sz="1292" b="1" u="sng" dirty="0">
              <a:solidFill>
                <a:prstClr val="black"/>
              </a:solidFill>
              <a:latin typeface="Tw Cen MT" panose="020B0602020104020603" pitchFamily="34" charset="0"/>
            </a:endParaRPr>
          </a:p>
          <a:p>
            <a:pPr defTabSz="844083"/>
            <a:r>
              <a:rPr lang="en-GB" sz="1292" b="1" u="sng" dirty="0">
                <a:solidFill>
                  <a:prstClr val="black"/>
                </a:solidFill>
                <a:latin typeface="Tw Cen MT" panose="020B0602020104020603" pitchFamily="34" charset="0"/>
              </a:rPr>
              <a:t>Why is urbanisation happening?</a:t>
            </a:r>
          </a:p>
          <a:p>
            <a:pPr defTabSz="844083"/>
            <a:endParaRPr lang="en-GB" sz="369" b="1" u="sng" dirty="0">
              <a:solidFill>
                <a:prstClr val="black"/>
              </a:solidFill>
              <a:latin typeface="Tw Cen MT" panose="020B0602020104020603" pitchFamily="34" charset="0"/>
            </a:endParaRPr>
          </a:p>
          <a:p>
            <a:pPr defTabSz="844083"/>
            <a:r>
              <a:rPr lang="en-GB" sz="1292" dirty="0">
                <a:solidFill>
                  <a:prstClr val="black"/>
                </a:solidFill>
                <a:latin typeface="Tw Cen MT" panose="020B0602020104020603" pitchFamily="34" charset="0"/>
              </a:rPr>
              <a:t>The two images below show a reason why urbanisation is happening and why the population of cities has been growing. In the space provided, explain why these things have made the population of cities bigger</a:t>
            </a:r>
          </a:p>
          <a:p>
            <a:pPr defTabSz="844083"/>
            <a:endParaRPr lang="en-GB" sz="1477" dirty="0">
              <a:solidFill>
                <a:prstClr val="black"/>
              </a:solidFill>
              <a:latin typeface="Tw Cen MT" panose="020B0602020104020603" pitchFamily="34" charset="0"/>
            </a:endParaRPr>
          </a:p>
          <a:p>
            <a:pPr defTabSz="844083"/>
            <a:endParaRPr lang="en-GB" sz="1477"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p:txBody>
      </p:sp>
      <p:pic>
        <p:nvPicPr>
          <p:cNvPr id="8" name="Picture 7"/>
          <p:cNvPicPr>
            <a:picLocks noChangeAspect="1"/>
          </p:cNvPicPr>
          <p:nvPr/>
        </p:nvPicPr>
        <p:blipFill>
          <a:blip r:embed="rId2"/>
          <a:stretch>
            <a:fillRect/>
          </a:stretch>
        </p:blipFill>
        <p:spPr>
          <a:xfrm>
            <a:off x="618545" y="3765086"/>
            <a:ext cx="2272936" cy="1477313"/>
          </a:xfrm>
          <a:prstGeom prst="rect">
            <a:avLst/>
          </a:prstGeom>
          <a:ln>
            <a:solidFill>
              <a:schemeClr val="tx1"/>
            </a:solidFill>
          </a:ln>
        </p:spPr>
      </p:pic>
      <p:pic>
        <p:nvPicPr>
          <p:cNvPr id="9" name="Picture 8"/>
          <p:cNvPicPr>
            <a:picLocks noChangeAspect="1"/>
          </p:cNvPicPr>
          <p:nvPr/>
        </p:nvPicPr>
        <p:blipFill>
          <a:blip r:embed="rId3"/>
          <a:stretch>
            <a:fillRect/>
          </a:stretch>
        </p:blipFill>
        <p:spPr>
          <a:xfrm>
            <a:off x="3966521" y="3772145"/>
            <a:ext cx="2194403" cy="1477313"/>
          </a:xfrm>
          <a:prstGeom prst="rect">
            <a:avLst/>
          </a:prstGeom>
          <a:ln>
            <a:solidFill>
              <a:schemeClr val="tx1"/>
            </a:solidFill>
          </a:ln>
        </p:spPr>
      </p:pic>
      <p:sp>
        <p:nvSpPr>
          <p:cNvPr id="2" name="Rectangle 1"/>
          <p:cNvSpPr/>
          <p:nvPr/>
        </p:nvSpPr>
        <p:spPr>
          <a:xfrm>
            <a:off x="-1" y="5311934"/>
            <a:ext cx="3325875" cy="3047309"/>
          </a:xfrm>
          <a:prstGeom prst="rect">
            <a:avLst/>
          </a:prstGeom>
        </p:spPr>
        <p:txBody>
          <a:bodyPr wrap="square">
            <a:spAutoFit/>
          </a:bodyPr>
          <a:lstStyle/>
          <a:p>
            <a:pPr defTabSz="844083"/>
            <a:r>
              <a:rPr lang="en-GB" sz="1477" dirty="0">
                <a:solidFill>
                  <a:prstClr val="black"/>
                </a:solidFill>
                <a:latin typeface="Calibri" panose="020F0502020204030204"/>
              </a:rPr>
              <a:t>……………………………………………………………………………………..………………………………………</a:t>
            </a:r>
            <a:r>
              <a:rPr lang="en-GB" sz="1477" dirty="0">
                <a:solidFill>
                  <a:prstClr val="black"/>
                </a:solidFill>
              </a:rPr>
              <a:t>……………………..……………………………………………………………..……………………………………………………………..……………………………………………………………..……………………………………………………………..………………………………………</a:t>
            </a:r>
            <a:endParaRPr lang="en-GB" sz="1477" dirty="0">
              <a:solidFill>
                <a:prstClr val="black"/>
              </a:solidFill>
              <a:latin typeface="Calibri" panose="020F0502020204030204"/>
            </a:endParaRPr>
          </a:p>
          <a:p>
            <a:pPr defTabSz="844083"/>
            <a:r>
              <a:rPr lang="en-GB" sz="1477" dirty="0">
                <a:solidFill>
                  <a:prstClr val="black"/>
                </a:solidFill>
                <a:latin typeface="Calibri" panose="020F0502020204030204"/>
              </a:rPr>
              <a:t>……………………………………………………………………………………..………………………………………</a:t>
            </a:r>
          </a:p>
          <a:p>
            <a:pPr defTabSz="844083"/>
            <a:r>
              <a:rPr lang="en-GB" sz="1477" dirty="0">
                <a:solidFill>
                  <a:prstClr val="black"/>
                </a:solidFill>
                <a:latin typeface="Calibri" panose="020F0502020204030204"/>
              </a:rPr>
              <a:t>……………………………………………………………………………………..……………………………………… ……………………………………………………………………………………..………………………………………</a:t>
            </a:r>
          </a:p>
        </p:txBody>
      </p:sp>
      <p:sp>
        <p:nvSpPr>
          <p:cNvPr id="7" name="Title 4">
            <a:extLst>
              <a:ext uri="{FF2B5EF4-FFF2-40B4-BE49-F238E27FC236}">
                <a16:creationId xmlns:a16="http://schemas.microsoft.com/office/drawing/2014/main" id="{4969019A-1802-4964-9F9F-575CB402CC9B}"/>
              </a:ext>
            </a:extLst>
          </p:cNvPr>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12 – Urban Issues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4 pages</a:t>
            </a:r>
            <a:r>
              <a:rPr lang="en-GB" sz="1800" dirty="0">
                <a:latin typeface="Tw Cen MT" panose="020B0602020104020603" pitchFamily="34" charset="0"/>
              </a:rPr>
              <a:t>, to revise some key points about urbanisation. Read the instructions carefully for each task, and make sure you complete all of the tasks</a:t>
            </a:r>
            <a:endParaRPr lang="en-GB" sz="1800" b="1" dirty="0">
              <a:latin typeface="Tw Cen MT" panose="020B0602020104020603" pitchFamily="34" charset="0"/>
            </a:endParaRPr>
          </a:p>
        </p:txBody>
      </p:sp>
      <p:sp>
        <p:nvSpPr>
          <p:cNvPr id="11" name="Rectangle 10">
            <a:extLst>
              <a:ext uri="{FF2B5EF4-FFF2-40B4-BE49-F238E27FC236}">
                <a16:creationId xmlns:a16="http://schemas.microsoft.com/office/drawing/2014/main" id="{FC1BC529-5CDE-4127-8AD1-FED69AB92D17}"/>
              </a:ext>
            </a:extLst>
          </p:cNvPr>
          <p:cNvSpPr/>
          <p:nvPr/>
        </p:nvSpPr>
        <p:spPr>
          <a:xfrm>
            <a:off x="3532128" y="5311933"/>
            <a:ext cx="3325875" cy="3047309"/>
          </a:xfrm>
          <a:prstGeom prst="rect">
            <a:avLst/>
          </a:prstGeom>
        </p:spPr>
        <p:txBody>
          <a:bodyPr wrap="square">
            <a:spAutoFit/>
          </a:bodyPr>
          <a:lstStyle/>
          <a:p>
            <a:pPr defTabSz="844083"/>
            <a:r>
              <a:rPr lang="en-GB" sz="1477" dirty="0">
                <a:solidFill>
                  <a:prstClr val="black"/>
                </a:solidFill>
                <a:latin typeface="Calibri" panose="020F0502020204030204"/>
              </a:rPr>
              <a:t>……………………………………………………………………………………..………………………………………</a:t>
            </a:r>
            <a:r>
              <a:rPr lang="en-GB" sz="1477" dirty="0">
                <a:solidFill>
                  <a:prstClr val="black"/>
                </a:solidFill>
              </a:rPr>
              <a:t>……………………..……………………………………………………………..……………………………………………………………..……………………………………………………………..……………………………………………………………..………………………………………</a:t>
            </a:r>
            <a:endParaRPr lang="en-GB" sz="1477" dirty="0">
              <a:solidFill>
                <a:prstClr val="black"/>
              </a:solidFill>
              <a:latin typeface="Calibri" panose="020F0502020204030204"/>
            </a:endParaRPr>
          </a:p>
          <a:p>
            <a:pPr defTabSz="844083"/>
            <a:r>
              <a:rPr lang="en-GB" sz="1477" dirty="0">
                <a:solidFill>
                  <a:prstClr val="black"/>
                </a:solidFill>
                <a:latin typeface="Calibri" panose="020F0502020204030204"/>
              </a:rPr>
              <a:t>……………………………………………………………………………………..………………………………………</a:t>
            </a:r>
          </a:p>
          <a:p>
            <a:pPr defTabSz="844083"/>
            <a:r>
              <a:rPr lang="en-GB" sz="1477" dirty="0">
                <a:solidFill>
                  <a:prstClr val="black"/>
                </a:solidFill>
                <a:latin typeface="Calibri" panose="020F0502020204030204"/>
              </a:rPr>
              <a:t>……………………………………………………………………………………..……………………………………… ……………………………………………………………………………………..………………………………………</a:t>
            </a:r>
          </a:p>
        </p:txBody>
      </p:sp>
      <p:sp>
        <p:nvSpPr>
          <p:cNvPr id="12" name="Rectangle 11">
            <a:extLst>
              <a:ext uri="{FF2B5EF4-FFF2-40B4-BE49-F238E27FC236}">
                <a16:creationId xmlns:a16="http://schemas.microsoft.com/office/drawing/2014/main" id="{3108C16B-040F-42F7-818D-0C82E6371F26}"/>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0" name="Picture 9">
            <a:hlinkClick r:id="rId6" action="ppaction://hlinksldjump"/>
            <a:extLst>
              <a:ext uri="{FF2B5EF4-FFF2-40B4-BE49-F238E27FC236}">
                <a16:creationId xmlns:a16="http://schemas.microsoft.com/office/drawing/2014/main" id="{DF23080B-C256-44A4-AE0B-C231A418902F}"/>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30467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6858000" cy="433324"/>
          </a:xfrm>
          <a:prstGeom prst="rect">
            <a:avLst/>
          </a:prstGeom>
          <a:noFill/>
        </p:spPr>
        <p:txBody>
          <a:bodyPr wrap="square" rtlCol="0">
            <a:spAutoFit/>
          </a:bodyPr>
          <a:lstStyle/>
          <a:p>
            <a:pPr defTabSz="844083"/>
            <a:r>
              <a:rPr lang="en-GB" sz="1108" b="1" dirty="0">
                <a:solidFill>
                  <a:prstClr val="black"/>
                </a:solidFill>
                <a:latin typeface="Calibri" panose="020F0502020204030204"/>
              </a:rPr>
              <a:t>Urbanisation in countries at different levels of development – </a:t>
            </a:r>
            <a:r>
              <a:rPr lang="en-GB" sz="1108" dirty="0">
                <a:solidFill>
                  <a:prstClr val="black"/>
                </a:solidFill>
                <a:latin typeface="Calibri" panose="020F0502020204030204"/>
              </a:rPr>
              <a:t>Urbanisation is happening different in different kinds of country. Match the reasons on the left, with the explanation on the right</a:t>
            </a:r>
            <a:r>
              <a:rPr lang="en-GB" sz="1108" b="1" dirty="0">
                <a:solidFill>
                  <a:prstClr val="black"/>
                </a:solidFill>
                <a:latin typeface="Calibri" panose="020F0502020204030204"/>
              </a:rPr>
              <a:t> </a:t>
            </a:r>
          </a:p>
        </p:txBody>
      </p:sp>
      <p:graphicFrame>
        <p:nvGraphicFramePr>
          <p:cNvPr id="9" name="Table 8"/>
          <p:cNvGraphicFramePr>
            <a:graphicFrameLocks noGrp="1"/>
          </p:cNvGraphicFramePr>
          <p:nvPr>
            <p:extLst>
              <p:ext uri="{D42A27DB-BD31-4B8C-83A1-F6EECF244321}">
                <p14:modId xmlns:p14="http://schemas.microsoft.com/office/powerpoint/2010/main" val="1947532195"/>
              </p:ext>
            </p:extLst>
          </p:nvPr>
        </p:nvGraphicFramePr>
        <p:xfrm>
          <a:off x="91399" y="455865"/>
          <a:ext cx="6698769" cy="7860233"/>
        </p:xfrm>
        <a:graphic>
          <a:graphicData uri="http://schemas.openxmlformats.org/drawingml/2006/table">
            <a:tbl>
              <a:tblPr firstRow="1" firstCol="1" bandRow="1">
                <a:tableStyleId>{5C22544A-7EE6-4342-B048-85BDC9FD1C3A}</a:tableStyleId>
              </a:tblPr>
              <a:tblGrid>
                <a:gridCol w="1129846">
                  <a:extLst>
                    <a:ext uri="{9D8B030D-6E8A-4147-A177-3AD203B41FA5}">
                      <a16:colId xmlns:a16="http://schemas.microsoft.com/office/drawing/2014/main" val="36671165"/>
                    </a:ext>
                  </a:extLst>
                </a:gridCol>
                <a:gridCol w="1229538">
                  <a:extLst>
                    <a:ext uri="{9D8B030D-6E8A-4147-A177-3AD203B41FA5}">
                      <a16:colId xmlns:a16="http://schemas.microsoft.com/office/drawing/2014/main" val="20001"/>
                    </a:ext>
                  </a:extLst>
                </a:gridCol>
                <a:gridCol w="1063385">
                  <a:extLst>
                    <a:ext uri="{9D8B030D-6E8A-4147-A177-3AD203B41FA5}">
                      <a16:colId xmlns:a16="http://schemas.microsoft.com/office/drawing/2014/main" val="20003"/>
                    </a:ext>
                  </a:extLst>
                </a:gridCol>
                <a:gridCol w="3276000">
                  <a:extLst>
                    <a:ext uri="{9D8B030D-6E8A-4147-A177-3AD203B41FA5}">
                      <a16:colId xmlns:a16="http://schemas.microsoft.com/office/drawing/2014/main" val="20002"/>
                    </a:ext>
                  </a:extLst>
                </a:gridCol>
              </a:tblGrid>
              <a:tr h="477620">
                <a:tc>
                  <a:txBody>
                    <a:bodyPr/>
                    <a:lstStyle/>
                    <a:p>
                      <a:pPr algn="ctr">
                        <a:lnSpc>
                          <a:spcPct val="115000"/>
                        </a:lnSpc>
                        <a:spcAft>
                          <a:spcPts val="0"/>
                        </a:spcAft>
                      </a:pPr>
                      <a:r>
                        <a:rPr lang="en-GB" sz="1100" b="0" dirty="0">
                          <a:solidFill>
                            <a:schemeClr val="bg1"/>
                          </a:solidFill>
                          <a:effectLst/>
                          <a:latin typeface="+mn-lt"/>
                          <a:ea typeface="Calibri" panose="020F0502020204030204" pitchFamily="34" charset="0"/>
                          <a:cs typeface="Times New Roman" panose="02020603050405020304" pitchFamily="18" charset="0"/>
                        </a:rPr>
                        <a:t>Urbanisation Trend</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100" b="0" dirty="0">
                          <a:solidFill>
                            <a:schemeClr val="bg1"/>
                          </a:solidFill>
                          <a:effectLst/>
                          <a:latin typeface="+mn-lt"/>
                          <a:ea typeface="Calibri" panose="020F0502020204030204" pitchFamily="34" charset="0"/>
                          <a:cs typeface="Times New Roman" panose="02020603050405020304" pitchFamily="18" charset="0"/>
                        </a:rPr>
                        <a:t>Reasons </a:t>
                      </a:r>
                    </a:p>
                    <a:p>
                      <a:pPr algn="ctr">
                        <a:lnSpc>
                          <a:spcPct val="115000"/>
                        </a:lnSpc>
                        <a:spcAft>
                          <a:spcPts val="0"/>
                        </a:spcAft>
                      </a:pPr>
                      <a:r>
                        <a:rPr lang="en-GB" sz="1100" b="0" dirty="0">
                          <a:solidFill>
                            <a:schemeClr val="bg1"/>
                          </a:solidFill>
                          <a:effectLst/>
                          <a:latin typeface="+mn-lt"/>
                          <a:ea typeface="Calibri" panose="020F0502020204030204" pitchFamily="34" charset="0"/>
                          <a:cs typeface="Times New Roman" panose="02020603050405020304" pitchFamily="18" charset="0"/>
                        </a:rPr>
                        <a:t>for trend</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endParaRPr lang="en-GB" sz="1100" b="0" dirty="0">
                        <a:solidFill>
                          <a:schemeClr val="bg1"/>
                        </a:solidFill>
                        <a:effectLst/>
                        <a:latin typeface="+mn-lt"/>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bg1"/>
                          </a:solidFill>
                          <a:effectLst/>
                          <a:latin typeface="+mn-lt"/>
                        </a:rPr>
                        <a:t>Explanation of trend</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001755511"/>
                  </a:ext>
                </a:extLst>
              </a:tr>
              <a:tr h="1105155">
                <a:tc rowSpan="4">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LICs:</a:t>
                      </a:r>
                    </a:p>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Urbanisation was low for a long time but is now increasing rapidly</a:t>
                      </a:r>
                    </a:p>
                  </a:txBody>
                  <a:tcPr marL="32436" marR="32436" marT="0" marB="0" anchor="ctr">
                    <a:lnL w="38100" cap="flat" cmpd="sng" algn="ctr">
                      <a:solidFill>
                        <a:schemeClr val="tx1"/>
                      </a:solidFill>
                      <a:prstDash val="solid"/>
                      <a:round/>
                      <a:headEnd type="none" w="med" len="med"/>
                      <a:tailEnd type="none" w="med" len="med"/>
                    </a:lnL>
                    <a:lnR w="3175" cap="flat" cmpd="sng" algn="ctr">
                      <a:solidFill>
                        <a:schemeClr val="tx1"/>
                      </a:solidFill>
                      <a:prstDash val="sysDot"/>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Low for a long time - Lack of</a:t>
                      </a:r>
                      <a:r>
                        <a:rPr lang="en-GB" sz="1000" b="0" baseline="0" dirty="0">
                          <a:solidFill>
                            <a:schemeClr val="tx1"/>
                          </a:solidFill>
                          <a:effectLst/>
                          <a:latin typeface="+mn-lt"/>
                          <a:ea typeface="Calibri" panose="020F0502020204030204" pitchFamily="34" charset="0"/>
                          <a:cs typeface="Times New Roman" panose="02020603050405020304" pitchFamily="18" charset="0"/>
                        </a:rPr>
                        <a:t> cities</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9">
                  <a:txBody>
                    <a:bodyPr/>
                    <a:lstStyle/>
                    <a:p>
                      <a:pPr algn="ctr">
                        <a:lnSpc>
                          <a:spcPct val="115000"/>
                        </a:lnSpc>
                        <a:spcAft>
                          <a:spcPts val="0"/>
                        </a:spcAft>
                      </a:pP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As LIC cities have grown</a:t>
                      </a:r>
                      <a:r>
                        <a:rPr lang="en-GB" sz="1000" baseline="0" dirty="0">
                          <a:solidFill>
                            <a:schemeClr val="tx1"/>
                          </a:solidFill>
                          <a:latin typeface="+mj-lt"/>
                        </a:rPr>
                        <a:t> </a:t>
                      </a:r>
                      <a:r>
                        <a:rPr lang="en-GB" sz="1000" dirty="0">
                          <a:solidFill>
                            <a:schemeClr val="tx1"/>
                          </a:solidFill>
                          <a:latin typeface="+mj-lt"/>
                        </a:rPr>
                        <a:t>huge numbers of people have been attracted to them by the chance of a job and a better quality  of life (pull factors). They have also left behind a difficult life in rural areas with poor access to services such as education and healthcare (push factors)</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657842">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rPr>
                        <a:t>Rapid growth - The ‘pull’ of the city</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As NEEs develop and wages increase, TNCs look to move elsewhere for cheaper labour. As the foreign investment from TNCs slows down, so does the rate of urbanisation in</a:t>
                      </a:r>
                      <a:r>
                        <a:rPr lang="en-GB" sz="1000" baseline="0" dirty="0">
                          <a:solidFill>
                            <a:schemeClr val="tx1"/>
                          </a:solidFill>
                          <a:latin typeface="+mj-lt"/>
                        </a:rPr>
                        <a:t> NEEs</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57842">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ea typeface="+mn-ea"/>
                          <a:cs typeface="+mn-cs"/>
                        </a:rPr>
                        <a:t>Rapid growth - People</a:t>
                      </a:r>
                      <a:r>
                        <a:rPr lang="en-GB" sz="1000" b="0" baseline="0" dirty="0">
                          <a:solidFill>
                            <a:schemeClr val="tx1"/>
                          </a:solidFill>
                          <a:effectLst/>
                          <a:latin typeface="+mn-lt"/>
                          <a:ea typeface="+mn-ea"/>
                          <a:cs typeface="+mn-cs"/>
                        </a:rPr>
                        <a:t> of child </a:t>
                      </a:r>
                    </a:p>
                    <a:p>
                      <a:pPr algn="ctr">
                        <a:lnSpc>
                          <a:spcPct val="115000"/>
                        </a:lnSpc>
                        <a:spcAft>
                          <a:spcPts val="0"/>
                        </a:spcAft>
                      </a:pPr>
                      <a:r>
                        <a:rPr lang="en-GB" sz="1000" b="0" baseline="0" dirty="0">
                          <a:solidFill>
                            <a:schemeClr val="tx1"/>
                          </a:solidFill>
                          <a:effectLst/>
                          <a:latin typeface="+mn-lt"/>
                          <a:ea typeface="+mn-ea"/>
                          <a:cs typeface="+mn-cs"/>
                        </a:rPr>
                        <a:t>bearing age</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As LICs develop, the medical facilities improve and life expectancy increases.</a:t>
                      </a:r>
                      <a:r>
                        <a:rPr lang="en-GB" sz="1000" baseline="0" dirty="0">
                          <a:solidFill>
                            <a:schemeClr val="tx1"/>
                          </a:solidFill>
                          <a:latin typeface="+mj-lt"/>
                        </a:rPr>
                        <a:t> These facilities improve more quickly in cities so the </a:t>
                      </a:r>
                      <a:r>
                        <a:rPr lang="en-GB" sz="1000" dirty="0">
                          <a:solidFill>
                            <a:schemeClr val="tx1"/>
                          </a:solidFill>
                          <a:latin typeface="+mj-lt"/>
                        </a:rPr>
                        <a:t>urban population continues to get higher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81499">
                <a:tc vMerge="1">
                  <a:txBody>
                    <a:bodyPr/>
                    <a:lstStyle/>
                    <a:p>
                      <a:pPr algn="ctr">
                        <a:lnSpc>
                          <a:spcPct val="115000"/>
                        </a:lnSpc>
                        <a:spcAft>
                          <a:spcPts val="0"/>
                        </a:spcAft>
                      </a:pPr>
                      <a:endParaRPr lang="en-GB" sz="14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685800" rtl="0" eaLnBrk="1" fontAlgn="auto" latinLnBrk="0" hangingPunct="1">
                        <a:lnSpc>
                          <a:spcPct val="115000"/>
                        </a:lnSpc>
                        <a:spcBef>
                          <a:spcPts val="0"/>
                        </a:spcBef>
                        <a:spcAft>
                          <a:spcPts val="0"/>
                        </a:spcAft>
                        <a:buClrTx/>
                        <a:buSzTx/>
                        <a:buFontTx/>
                        <a:buNone/>
                        <a:tabLst/>
                        <a:defRPr/>
                      </a:pPr>
                      <a:r>
                        <a:rPr lang="en-GB" sz="1000" b="0" kern="1200" dirty="0">
                          <a:solidFill>
                            <a:schemeClr val="tx1"/>
                          </a:solidFill>
                          <a:effectLst/>
                          <a:latin typeface="+mn-lt"/>
                          <a:ea typeface="+mn-ea"/>
                          <a:cs typeface="+mn-cs"/>
                        </a:rPr>
                        <a:t>Rapid growth - Overall</a:t>
                      </a:r>
                      <a:r>
                        <a:rPr lang="en-GB" sz="1000" b="0" kern="1200" baseline="0" dirty="0">
                          <a:solidFill>
                            <a:schemeClr val="tx1"/>
                          </a:solidFill>
                          <a:effectLst/>
                          <a:latin typeface="+mn-lt"/>
                          <a:ea typeface="+mn-ea"/>
                          <a:cs typeface="+mn-cs"/>
                        </a:rPr>
                        <a:t> development linked to urban population growth</a:t>
                      </a:r>
                      <a:endParaRPr lang="en-GB" sz="1000" b="0" kern="120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Rates of urbanisation in LICs were originally low as most people lived in rural areas and worked as farmers. This meant that there weren’t many</a:t>
                      </a:r>
                      <a:r>
                        <a:rPr lang="en-GB" sz="1000" baseline="0" dirty="0">
                          <a:solidFill>
                            <a:schemeClr val="tx1"/>
                          </a:solidFill>
                          <a:latin typeface="+mj-lt"/>
                        </a:rPr>
                        <a:t> large cities in the world’s poorest countries</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81499">
                <a:tc rowSpan="2">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NEEs:</a:t>
                      </a:r>
                    </a:p>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Urbanisation has been rapid here. IT is continuing quickly but</a:t>
                      </a:r>
                      <a:r>
                        <a:rPr lang="en-GB" sz="1000" b="0" baseline="0" dirty="0">
                          <a:solidFill>
                            <a:schemeClr val="tx1"/>
                          </a:solidFill>
                          <a:effectLst/>
                          <a:latin typeface="+mn-lt"/>
                          <a:ea typeface="Calibri" panose="020F0502020204030204" pitchFamily="34" charset="0"/>
                          <a:cs typeface="Times New Roman" panose="02020603050405020304" pitchFamily="18" charset="0"/>
                        </a:rPr>
                        <a:t> is slightly slower now than over the past 20 years</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8100" cap="flat" cmpd="sng" algn="ctr">
                      <a:solidFill>
                        <a:schemeClr val="tx1"/>
                      </a:solidFill>
                      <a:prstDash val="solid"/>
                      <a:round/>
                      <a:headEnd type="none" w="med" len="med"/>
                      <a:tailEnd type="none" w="med" len="med"/>
                    </a:lnL>
                    <a:lnR w="3175" cap="flat" cmpd="sng" algn="ctr">
                      <a:solidFill>
                        <a:schemeClr val="tx1"/>
                      </a:solidFill>
                      <a:prstDash val="sysDot"/>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rPr>
                        <a:t>Rapid Increase – Investment from TNCs</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0"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In HICs urbanisation started during the industrial revolution, so cities there have been growing for a long time. This means most people already live in a town or city so their growth is slow</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81499">
                <a:tc vMerge="1">
                  <a:txBody>
                    <a:bodyPr/>
                    <a:lstStyle/>
                    <a:p>
                      <a:pPr algn="ctr">
                        <a:lnSpc>
                          <a:spcPct val="115000"/>
                        </a:lnSpc>
                        <a:spcAft>
                          <a:spcPts val="0"/>
                        </a:spcAft>
                      </a:pPr>
                      <a:endParaRPr lang="en-GB" sz="10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rPr>
                        <a:t>Slowing Down –</a:t>
                      </a:r>
                    </a:p>
                    <a:p>
                      <a:pPr algn="ctr">
                        <a:lnSpc>
                          <a:spcPct val="115000"/>
                        </a:lnSpc>
                        <a:spcAft>
                          <a:spcPts val="0"/>
                        </a:spcAft>
                      </a:pPr>
                      <a:r>
                        <a:rPr lang="en-GB" sz="1000" b="0" dirty="0">
                          <a:solidFill>
                            <a:schemeClr val="tx1"/>
                          </a:solidFill>
                          <a:effectLst/>
                          <a:latin typeface="+mn-lt"/>
                        </a:rPr>
                        <a:t>Jobs and foreign investment moving elsewhere</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Many of the people that move to cities are young adults. They move and have children so the urban population continues to grow</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881499">
                <a:tc rowSpan="3">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HICs:</a:t>
                      </a:r>
                    </a:p>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Urbanisation here has been slow</a:t>
                      </a:r>
                      <a:r>
                        <a:rPr lang="en-GB" sz="1000" b="0" baseline="0" dirty="0">
                          <a:solidFill>
                            <a:schemeClr val="tx1"/>
                          </a:solidFill>
                          <a:effectLst/>
                          <a:latin typeface="+mn-lt"/>
                          <a:ea typeface="Calibri" panose="020F0502020204030204" pitchFamily="34" charset="0"/>
                          <a:cs typeface="Times New Roman" panose="02020603050405020304" pitchFamily="18" charset="0"/>
                        </a:rPr>
                        <a:t> for a while now and the rate is continuing to fall</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8100" cap="flat" cmpd="sng" algn="ctr">
                      <a:solidFill>
                        <a:schemeClr val="tx1"/>
                      </a:solidFill>
                      <a:prstDash val="solid"/>
                      <a:round/>
                      <a:headEnd type="none" w="med" len="med"/>
                      <a:tailEnd type="none" w="med" len="med"/>
                    </a:lnL>
                    <a:lnR w="3175" cap="flat" cmpd="sng" algn="ctr">
                      <a:solidFill>
                        <a:schemeClr val="tx1"/>
                      </a:solidFill>
                      <a:prstDash val="sysDot"/>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rPr>
                        <a:t>Urban population is already high</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The</a:t>
                      </a:r>
                      <a:r>
                        <a:rPr lang="en-GB" sz="1000" baseline="0" dirty="0">
                          <a:solidFill>
                            <a:schemeClr val="tx1"/>
                          </a:solidFill>
                          <a:latin typeface="+mj-lt"/>
                        </a:rPr>
                        <a:t> process of urbanisation has been ongoing for a long time in HIC cities. This means that m</a:t>
                      </a:r>
                      <a:r>
                        <a:rPr lang="en-GB" sz="1000" dirty="0">
                          <a:solidFill>
                            <a:schemeClr val="tx1"/>
                          </a:solidFill>
                          <a:latin typeface="+mj-lt"/>
                        </a:rPr>
                        <a:t>any</a:t>
                      </a:r>
                      <a:r>
                        <a:rPr lang="en-GB" sz="1000" baseline="0" dirty="0">
                          <a:solidFill>
                            <a:schemeClr val="tx1"/>
                          </a:solidFill>
                          <a:latin typeface="+mj-lt"/>
                        </a:rPr>
                        <a:t> </a:t>
                      </a:r>
                      <a:r>
                        <a:rPr lang="en-GB" sz="1000" dirty="0">
                          <a:solidFill>
                            <a:schemeClr val="tx1"/>
                          </a:solidFill>
                          <a:latin typeface="+mj-lt"/>
                        </a:rPr>
                        <a:t>HIC cities have now have an ageing population. This means that birth rates are low</a:t>
                      </a:r>
                      <a:r>
                        <a:rPr lang="en-GB" sz="1000" baseline="0" dirty="0">
                          <a:solidFill>
                            <a:schemeClr val="tx1"/>
                          </a:solidFill>
                          <a:latin typeface="+mj-lt"/>
                        </a:rPr>
                        <a:t> and therefore so is population growth</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777936">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ea typeface="+mn-ea"/>
                          <a:cs typeface="+mn-cs"/>
                        </a:rPr>
                        <a:t>HIC</a:t>
                      </a:r>
                      <a:r>
                        <a:rPr lang="en-GB" sz="1000" b="0" baseline="0" dirty="0">
                          <a:solidFill>
                            <a:schemeClr val="tx1"/>
                          </a:solidFill>
                          <a:effectLst/>
                          <a:latin typeface="+mn-lt"/>
                          <a:ea typeface="+mn-ea"/>
                          <a:cs typeface="+mn-cs"/>
                        </a:rPr>
                        <a:t> cities are full of old people and there is a low birth rate</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dirty="0">
                          <a:solidFill>
                            <a:schemeClr val="tx1"/>
                          </a:solidFill>
                          <a:latin typeface="+mj-lt"/>
                        </a:rPr>
                        <a:t>TNCs are attracted to NEEs because of the large amount of cheap labour</a:t>
                      </a:r>
                      <a:r>
                        <a:rPr lang="en-GB" sz="1000" baseline="0" dirty="0">
                          <a:solidFill>
                            <a:schemeClr val="tx1"/>
                          </a:solidFill>
                          <a:latin typeface="+mj-lt"/>
                        </a:rPr>
                        <a:t> in their cities. </a:t>
                      </a:r>
                      <a:r>
                        <a:rPr lang="en-GB" sz="1000" dirty="0">
                          <a:solidFill>
                            <a:schemeClr val="tx1"/>
                          </a:solidFill>
                          <a:latin typeface="+mj-lt"/>
                        </a:rPr>
                        <a:t>When</a:t>
                      </a:r>
                      <a:r>
                        <a:rPr lang="en-GB" sz="1000" baseline="0" dirty="0">
                          <a:solidFill>
                            <a:schemeClr val="tx1"/>
                          </a:solidFill>
                          <a:latin typeface="+mj-lt"/>
                        </a:rPr>
                        <a:t> TNCs invest in these cities it creates a lot of job opportunities and many people move to the city, therefore rapidly increasing the urban population</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657842">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rPr>
                        <a:t>Counterurbanisation</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0"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Although people are still moving to cities in HICs, people are also leaving cities  and moving to the countryside. This means the growth rate slows down.</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Rectangle 4">
            <a:extLst>
              <a:ext uri="{FF2B5EF4-FFF2-40B4-BE49-F238E27FC236}">
                <a16:creationId xmlns:a16="http://schemas.microsoft.com/office/drawing/2014/main" id="{2C5920F7-9C74-4E83-A706-BC7541873BFF}"/>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a:hlinkClick r:id="rId4" action="ppaction://hlinksldjump"/>
            <a:extLst>
              <a:ext uri="{FF2B5EF4-FFF2-40B4-BE49-F238E27FC236}">
                <a16:creationId xmlns:a16="http://schemas.microsoft.com/office/drawing/2014/main" id="{F0C54055-7B06-4A05-9F0B-79233EC6BAC3}"/>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93203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6858000" cy="5234831"/>
          </a:xfrm>
          <a:prstGeom prst="rect">
            <a:avLst/>
          </a:prstGeom>
          <a:noFill/>
        </p:spPr>
        <p:txBody>
          <a:bodyPr wrap="square" rtlCol="0">
            <a:spAutoFit/>
          </a:bodyPr>
          <a:lstStyle/>
          <a:p>
            <a:pPr defTabSz="844083"/>
            <a:r>
              <a:rPr lang="en-GB" sz="1108" b="1" dirty="0">
                <a:solidFill>
                  <a:prstClr val="black"/>
                </a:solidFill>
                <a:latin typeface="Calibri" panose="020F0502020204030204"/>
              </a:rPr>
              <a:t>Megacities</a:t>
            </a:r>
          </a:p>
          <a:p>
            <a:pPr defTabSz="844083"/>
            <a:r>
              <a:rPr lang="en-GB" sz="1108" dirty="0">
                <a:solidFill>
                  <a:prstClr val="black"/>
                </a:solidFill>
                <a:latin typeface="Calibri" panose="020F0502020204030204"/>
              </a:rPr>
              <a:t>A megacity is a city with over 10 million people living in it. The map below shows where these cities are:</a:t>
            </a: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738" dirty="0">
              <a:solidFill>
                <a:prstClr val="black"/>
              </a:solidFill>
              <a:latin typeface="Calibri" panose="020F0502020204030204"/>
            </a:endParaRPr>
          </a:p>
          <a:p>
            <a:pPr defTabSz="844083"/>
            <a:r>
              <a:rPr lang="en-GB" sz="1108" b="1" dirty="0">
                <a:solidFill>
                  <a:prstClr val="black"/>
                </a:solidFill>
                <a:latin typeface="Calibri" panose="020F0502020204030204"/>
              </a:rPr>
              <a:t>Describe the distribution of megacities around the world</a:t>
            </a:r>
          </a:p>
          <a:p>
            <a:pPr defTabSz="844083"/>
            <a:endParaRPr lang="en-GB" sz="1108" b="1" dirty="0">
              <a:solidFill>
                <a:prstClr val="black"/>
              </a:solidFill>
              <a:latin typeface="Calibri" panose="020F0502020204030204"/>
            </a:endParaRPr>
          </a:p>
          <a:p>
            <a:pPr defTabSz="844083"/>
            <a:r>
              <a:rPr lang="en-GB" sz="1292" dirty="0">
                <a:solidFill>
                  <a:prstClr val="black"/>
                </a:solidFill>
                <a:latin typeface="Calibri" panose="020F0502020204030204"/>
              </a:rPr>
              <a:t>……………………………………………………………………………………………………………………………………………………………</a:t>
            </a:r>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endParaRPr lang="en-GB" sz="1292" dirty="0">
              <a:solidFill>
                <a:prstClr val="black"/>
              </a:solidFill>
            </a:endParaRPr>
          </a:p>
          <a:p>
            <a:pPr defTabSz="844083"/>
            <a:endParaRPr lang="en-GB" sz="1292" dirty="0">
              <a:solidFill>
                <a:prstClr val="black"/>
              </a:solidFill>
              <a:latin typeface="Calibri" panose="020F0502020204030204"/>
            </a:endParaRPr>
          </a:p>
        </p:txBody>
      </p:sp>
      <p:pic>
        <p:nvPicPr>
          <p:cNvPr id="9" name="Picture 2" descr="Image result for megacities"/>
          <p:cNvPicPr>
            <a:picLocks noChangeAspect="1" noChangeArrowheads="1"/>
          </p:cNvPicPr>
          <p:nvPr/>
        </p:nvPicPr>
        <p:blipFill rotWithShape="1">
          <a:blip r:embed="rId3">
            <a:extLst>
              <a:ext uri="{28A0092B-C50C-407E-A947-70E740481C1C}">
                <a14:useLocalDpi xmlns:a14="http://schemas.microsoft.com/office/drawing/2010/main" val="0"/>
              </a:ext>
            </a:extLst>
          </a:blip>
          <a:srcRect t="14901" b="1665"/>
          <a:stretch/>
        </p:blipFill>
        <p:spPr bwMode="auto">
          <a:xfrm>
            <a:off x="1263123" y="538744"/>
            <a:ext cx="4331753" cy="22143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2670277" y="2422554"/>
            <a:ext cx="2924599" cy="263268"/>
          </a:xfrm>
          <a:prstGeom prst="rect">
            <a:avLst/>
          </a:prstGeom>
        </p:spPr>
      </p:pic>
      <p:sp>
        <p:nvSpPr>
          <p:cNvPr id="3" name="TextBox 2"/>
          <p:cNvSpPr txBox="1"/>
          <p:nvPr/>
        </p:nvSpPr>
        <p:spPr>
          <a:xfrm>
            <a:off x="2670277" y="2451243"/>
            <a:ext cx="2924599" cy="205890"/>
          </a:xfrm>
          <a:prstGeom prst="rect">
            <a:avLst/>
          </a:prstGeom>
          <a:noFill/>
        </p:spPr>
        <p:txBody>
          <a:bodyPr wrap="square" rtlCol="0">
            <a:spAutoFit/>
          </a:bodyPr>
          <a:lstStyle/>
          <a:p>
            <a:pPr algn="ctr" defTabSz="844083"/>
            <a:r>
              <a:rPr lang="en-GB" sz="738" b="1" dirty="0">
                <a:solidFill>
                  <a:prstClr val="white"/>
                </a:solidFill>
                <a:latin typeface="Calibri" panose="020F0502020204030204"/>
              </a:rPr>
              <a:t>Megacities – cities with a population of over 10 million</a:t>
            </a:r>
          </a:p>
        </p:txBody>
      </p:sp>
      <p:sp>
        <p:nvSpPr>
          <p:cNvPr id="11" name="Rectangle 10"/>
          <p:cNvSpPr/>
          <p:nvPr/>
        </p:nvSpPr>
        <p:spPr>
          <a:xfrm>
            <a:off x="90776" y="4651800"/>
            <a:ext cx="4666454" cy="262829"/>
          </a:xfrm>
          <a:prstGeom prst="rect">
            <a:avLst/>
          </a:prstGeom>
        </p:spPr>
        <p:txBody>
          <a:bodyPr wrap="square">
            <a:spAutoFit/>
          </a:bodyPr>
          <a:lstStyle/>
          <a:p>
            <a:pPr defTabSz="844083"/>
            <a:r>
              <a:rPr lang="en-GB" sz="1108" b="1" dirty="0">
                <a:solidFill>
                  <a:prstClr val="black"/>
                </a:solidFill>
                <a:latin typeface="Calibri" panose="020F0502020204030204"/>
              </a:rPr>
              <a:t>Megacities in different places – </a:t>
            </a:r>
            <a:r>
              <a:rPr lang="en-GB" sz="1108" dirty="0">
                <a:solidFill>
                  <a:prstClr val="black"/>
                </a:solidFill>
                <a:latin typeface="Calibri" panose="020F0502020204030204"/>
              </a:rPr>
              <a:t>Use the information to fill the table</a:t>
            </a:r>
            <a:endParaRPr lang="en-GB" sz="1108" b="1" dirty="0">
              <a:solidFill>
                <a:prstClr val="black"/>
              </a:solidFill>
              <a:latin typeface="Calibri" panose="020F0502020204030204"/>
            </a:endParaRPr>
          </a:p>
        </p:txBody>
      </p:sp>
      <p:graphicFrame>
        <p:nvGraphicFramePr>
          <p:cNvPr id="13" name="Table 12"/>
          <p:cNvGraphicFramePr>
            <a:graphicFrameLocks noGrp="1"/>
          </p:cNvGraphicFramePr>
          <p:nvPr>
            <p:extLst>
              <p:ext uri="{D42A27DB-BD31-4B8C-83A1-F6EECF244321}">
                <p14:modId xmlns:p14="http://schemas.microsoft.com/office/powerpoint/2010/main" val="1400269460"/>
              </p:ext>
            </p:extLst>
          </p:nvPr>
        </p:nvGraphicFramePr>
        <p:xfrm>
          <a:off x="90776" y="4899560"/>
          <a:ext cx="6676446" cy="815926"/>
        </p:xfrm>
        <a:graphic>
          <a:graphicData uri="http://schemas.openxmlformats.org/drawingml/2006/table">
            <a:tbl>
              <a:tblPr firstRow="1" bandRow="1">
                <a:tableStyleId>{5C22544A-7EE6-4342-B048-85BDC9FD1C3A}</a:tableStyleId>
              </a:tblPr>
              <a:tblGrid>
                <a:gridCol w="2249284">
                  <a:extLst>
                    <a:ext uri="{9D8B030D-6E8A-4147-A177-3AD203B41FA5}">
                      <a16:colId xmlns:a16="http://schemas.microsoft.com/office/drawing/2014/main" val="20000"/>
                    </a:ext>
                  </a:extLst>
                </a:gridCol>
                <a:gridCol w="2213581">
                  <a:extLst>
                    <a:ext uri="{9D8B030D-6E8A-4147-A177-3AD203B41FA5}">
                      <a16:colId xmlns:a16="http://schemas.microsoft.com/office/drawing/2014/main" val="20001"/>
                    </a:ext>
                  </a:extLst>
                </a:gridCol>
                <a:gridCol w="2213581">
                  <a:extLst>
                    <a:ext uri="{9D8B030D-6E8A-4147-A177-3AD203B41FA5}">
                      <a16:colId xmlns:a16="http://schemas.microsoft.com/office/drawing/2014/main" val="20002"/>
                    </a:ext>
                  </a:extLst>
                </a:gridCol>
              </a:tblGrid>
              <a:tr h="225083">
                <a:tc>
                  <a:txBody>
                    <a:bodyPr/>
                    <a:lstStyle/>
                    <a:p>
                      <a:pPr marL="889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Steady growth</a:t>
                      </a:r>
                    </a:p>
                  </a:txBody>
                  <a:tcPr marL="84406" marR="84406" marT="42203" marB="422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Tokyo (Japan), Los Angeles</a:t>
                      </a:r>
                      <a:r>
                        <a:rPr lang="en-GB" sz="900" b="0" kern="1200" baseline="0" dirty="0">
                          <a:solidFill>
                            <a:schemeClr val="tx1"/>
                          </a:solidFill>
                          <a:latin typeface="+mn-lt"/>
                          <a:ea typeface="+mn-ea"/>
                          <a:cs typeface="+mn-cs"/>
                        </a:rPr>
                        <a:t> (USA)</a:t>
                      </a:r>
                      <a:endParaRPr lang="en-GB" sz="900" b="0" kern="1200" dirty="0">
                        <a:solidFill>
                          <a:schemeClr val="tx1"/>
                        </a:solidFill>
                        <a:latin typeface="+mn-lt"/>
                        <a:ea typeface="+mn-ea"/>
                        <a:cs typeface="+mn-cs"/>
                      </a:endParaRPr>
                    </a:p>
                  </a:txBody>
                  <a:tcPr marL="84406" marR="84406" marT="42203" marB="422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67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Rapid growth</a:t>
                      </a:r>
                    </a:p>
                  </a:txBody>
                  <a:tcPr marL="84406" marR="84406" marT="42203" marB="422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5760">
                <a:tc>
                  <a:txBody>
                    <a:bodyPr/>
                    <a:lstStyle/>
                    <a:p>
                      <a:pPr marL="889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baseline="0" dirty="0">
                          <a:solidFill>
                            <a:schemeClr val="tx1"/>
                          </a:solidFill>
                          <a:latin typeface="+mn-lt"/>
                          <a:ea typeface="+mn-ea"/>
                          <a:cs typeface="+mn-cs"/>
                        </a:rPr>
                        <a:t>Around 40-50% urban. Under 20% live in squatter settlements/shanty towns</a:t>
                      </a:r>
                      <a:endParaRPr lang="en-GB" sz="900" b="0" kern="1200" dirty="0">
                        <a:solidFill>
                          <a:schemeClr val="tx1"/>
                        </a:solidFill>
                        <a:latin typeface="+mn-lt"/>
                        <a:ea typeface="+mn-ea"/>
                        <a:cs typeface="+mn-cs"/>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Under 50% urban. Over 20% live in squatter settlements/shanty towns</a:t>
                      </a:r>
                    </a:p>
                  </a:txBody>
                  <a:tcPr marL="84406" marR="84406" marT="42203" marB="422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67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baseline="0" dirty="0">
                          <a:solidFill>
                            <a:schemeClr val="tx1"/>
                          </a:solidFill>
                          <a:latin typeface="+mn-lt"/>
                          <a:ea typeface="+mn-ea"/>
                          <a:cs typeface="+mn-cs"/>
                        </a:rPr>
                        <a:t>Over 70% urban. No squatter settlements/shanty towns</a:t>
                      </a:r>
                      <a:endParaRPr lang="en-GB" sz="900" b="0" kern="1200" dirty="0">
                        <a:solidFill>
                          <a:schemeClr val="tx1"/>
                        </a:solidFill>
                        <a:latin typeface="+mn-lt"/>
                        <a:ea typeface="+mn-ea"/>
                        <a:cs typeface="+mn-cs"/>
                      </a:endParaRPr>
                    </a:p>
                  </a:txBody>
                  <a:tcPr marL="84406" marR="84406" marT="42203" marB="422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25083">
                <a:tc>
                  <a:txBody>
                    <a:bodyPr/>
                    <a:lstStyle/>
                    <a:p>
                      <a:pPr marL="889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baseline="0" dirty="0">
                          <a:solidFill>
                            <a:schemeClr val="tx1"/>
                          </a:solidFill>
                          <a:latin typeface="+mn-lt"/>
                          <a:ea typeface="+mn-ea"/>
                          <a:cs typeface="+mn-cs"/>
                        </a:rPr>
                        <a:t>Dhaka (Bangladesh)</a:t>
                      </a:r>
                      <a:endParaRPr lang="en-GB" sz="900" b="0" kern="1200" dirty="0">
                        <a:solidFill>
                          <a:schemeClr val="tx1"/>
                        </a:solidFill>
                        <a:latin typeface="+mn-lt"/>
                        <a:ea typeface="+mn-ea"/>
                        <a:cs typeface="+mn-cs"/>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Slow growth</a:t>
                      </a:r>
                    </a:p>
                  </a:txBody>
                  <a:tcPr marL="84406" marR="84406" marT="42203" marB="422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67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Beijing (China), Rio (Brazil)</a:t>
                      </a:r>
                    </a:p>
                  </a:txBody>
                  <a:tcPr marL="84406" marR="84406" marT="42203" marB="422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pic>
        <p:nvPicPr>
          <p:cNvPr id="14" name="Picture 13"/>
          <p:cNvPicPr>
            <a:picLocks noChangeAspect="1"/>
          </p:cNvPicPr>
          <p:nvPr/>
        </p:nvPicPr>
        <p:blipFill>
          <a:blip r:embed="rId5"/>
          <a:stretch>
            <a:fillRect/>
          </a:stretch>
        </p:blipFill>
        <p:spPr>
          <a:xfrm>
            <a:off x="114472" y="5819557"/>
            <a:ext cx="6652750" cy="2578072"/>
          </a:xfrm>
          <a:prstGeom prst="rect">
            <a:avLst/>
          </a:prstGeom>
        </p:spPr>
      </p:pic>
      <p:sp>
        <p:nvSpPr>
          <p:cNvPr id="10" name="Rectangle 9">
            <a:extLst>
              <a:ext uri="{FF2B5EF4-FFF2-40B4-BE49-F238E27FC236}">
                <a16:creationId xmlns:a16="http://schemas.microsoft.com/office/drawing/2014/main" id="{0C30CCBA-A588-436A-8354-290F6B58F29A}"/>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6">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7">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2" name="Picture 11">
            <a:hlinkClick r:id="rId8" action="ppaction://hlinksldjump"/>
            <a:extLst>
              <a:ext uri="{FF2B5EF4-FFF2-40B4-BE49-F238E27FC236}">
                <a16:creationId xmlns:a16="http://schemas.microsoft.com/office/drawing/2014/main" id="{357B6AC6-4ECB-40AB-A5A2-58E07C416B05}"/>
              </a:ext>
            </a:extLst>
          </p:cNvPr>
          <p:cNvPicPr>
            <a:picLocks noChangeAspect="1"/>
          </p:cNvPicPr>
          <p:nvPr/>
        </p:nvPicPr>
        <p:blipFill>
          <a:blip r:embed="rId9"/>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971067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6858000" cy="954107"/>
          </a:xfrm>
          <a:prstGeom prst="rect">
            <a:avLst/>
          </a:prstGeom>
          <a:noFill/>
        </p:spPr>
        <p:txBody>
          <a:bodyPr wrap="square" rtlCol="0">
            <a:spAutoFit/>
          </a:bodyPr>
          <a:lstStyle/>
          <a:p>
            <a:pPr defTabSz="844083"/>
            <a:r>
              <a:rPr lang="en-GB" sz="1400" b="1" dirty="0">
                <a:solidFill>
                  <a:prstClr val="black"/>
                </a:solidFill>
                <a:latin typeface="Calibri" panose="020F0502020204030204"/>
              </a:rPr>
              <a:t>Urbanisation and Megacities</a:t>
            </a:r>
          </a:p>
          <a:p>
            <a:pPr defTabSz="844083"/>
            <a:r>
              <a:rPr lang="en-GB" sz="1400" dirty="0">
                <a:solidFill>
                  <a:prstClr val="black"/>
                </a:solidFill>
                <a:latin typeface="Calibri" panose="020F0502020204030204"/>
              </a:rPr>
              <a:t>The reasons for the growth of megacities are very similar to the reasons for urbanisation generally. Fill the gaps below to explain why these changes have happened and how they will continue into the future:</a:t>
            </a:r>
          </a:p>
        </p:txBody>
      </p:sp>
      <p:sp>
        <p:nvSpPr>
          <p:cNvPr id="7" name="TextBox 6"/>
          <p:cNvSpPr txBox="1"/>
          <p:nvPr/>
        </p:nvSpPr>
        <p:spPr>
          <a:xfrm>
            <a:off x="123568" y="1038767"/>
            <a:ext cx="6610863" cy="4832092"/>
          </a:xfrm>
          <a:prstGeom prst="rect">
            <a:avLst/>
          </a:prstGeom>
          <a:noFill/>
        </p:spPr>
        <p:txBody>
          <a:bodyPr wrap="square" rtlCol="0">
            <a:spAutoFit/>
          </a:bodyPr>
          <a:lstStyle/>
          <a:p>
            <a:pPr algn="ctr" defTabSz="844083"/>
            <a:r>
              <a:rPr lang="en-GB" sz="1400" dirty="0">
                <a:solidFill>
                  <a:prstClr val="black"/>
                </a:solidFill>
                <a:latin typeface="Calibri Light" panose="020F0302020204030204"/>
              </a:rPr>
              <a:t>Urbanisation and the growth of megacities have been driven by a natural </a:t>
            </a:r>
            <a:r>
              <a:rPr lang="en-GB" sz="1400" b="1" dirty="0">
                <a:solidFill>
                  <a:prstClr val="black"/>
                </a:solidFill>
                <a:latin typeface="Calibri Light" panose="020F0302020204030204"/>
              </a:rPr>
              <a:t>__________ </a:t>
            </a:r>
            <a:r>
              <a:rPr lang="en-GB" sz="1400" dirty="0">
                <a:solidFill>
                  <a:prstClr val="black"/>
                </a:solidFill>
                <a:latin typeface="Calibri Light" panose="020F0302020204030204"/>
              </a:rPr>
              <a:t>in population and rural to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migration.</a:t>
            </a:r>
          </a:p>
          <a:p>
            <a:pPr algn="ctr" defTabSz="844083"/>
            <a:endParaRPr lang="en-GB" sz="1400" dirty="0">
              <a:solidFill>
                <a:prstClr val="black"/>
              </a:solidFill>
              <a:latin typeface="Calibri Light" panose="020F0302020204030204"/>
            </a:endParaRPr>
          </a:p>
          <a:p>
            <a:pPr algn="ctr" defTabSz="844083"/>
            <a:r>
              <a:rPr lang="en-GB" sz="1400" dirty="0">
                <a:solidFill>
                  <a:prstClr val="black"/>
                </a:solidFill>
                <a:latin typeface="Calibri Light" panose="020F0302020204030204"/>
              </a:rPr>
              <a:t>Natural population increase happens when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rate is higher than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rate. In LICs and NEEs the majority of the urban population is aged </a:t>
            </a:r>
            <a:r>
              <a:rPr lang="en-GB" sz="1400" b="1" dirty="0">
                <a:solidFill>
                  <a:prstClr val="black"/>
                </a:solidFill>
                <a:latin typeface="Calibri Light" panose="020F0302020204030204"/>
              </a:rPr>
              <a:t>_______</a:t>
            </a:r>
            <a:r>
              <a:rPr lang="en-GB" sz="1400" dirty="0">
                <a:solidFill>
                  <a:prstClr val="black"/>
                </a:solidFill>
                <a:latin typeface="Calibri Light" panose="020F0302020204030204"/>
              </a:rPr>
              <a:t>. This means most people are of </a:t>
            </a:r>
            <a:r>
              <a:rPr lang="en-GB" sz="1400" b="1" dirty="0">
                <a:solidFill>
                  <a:prstClr val="black"/>
                </a:solidFill>
                <a:latin typeface="Calibri Light" panose="020F0302020204030204"/>
              </a:rPr>
              <a:t>________ </a:t>
            </a:r>
            <a:r>
              <a:rPr lang="en-GB" sz="1400" dirty="0">
                <a:solidFill>
                  <a:prstClr val="black"/>
                </a:solidFill>
                <a:latin typeface="Calibri Light" panose="020F0302020204030204"/>
              </a:rPr>
              <a:t>bearing age so many children are born. Also in LICs and NEEs </a:t>
            </a:r>
            <a:r>
              <a:rPr lang="en-GB" sz="1400" b="1" dirty="0">
                <a:solidFill>
                  <a:prstClr val="black"/>
                </a:solidFill>
                <a:latin typeface="Calibri Light" panose="020F0302020204030204"/>
              </a:rPr>
              <a:t>_________ </a:t>
            </a:r>
            <a:r>
              <a:rPr lang="en-GB" sz="1400" dirty="0">
                <a:solidFill>
                  <a:prstClr val="black"/>
                </a:solidFill>
                <a:latin typeface="Calibri Light" panose="020F0302020204030204"/>
              </a:rPr>
              <a:t>facilities are improving and increasing </a:t>
            </a:r>
            <a:r>
              <a:rPr lang="en-GB" sz="1400" b="1" dirty="0">
                <a:solidFill>
                  <a:prstClr val="black"/>
                </a:solidFill>
                <a:latin typeface="Calibri Light" panose="020F0302020204030204"/>
              </a:rPr>
              <a:t>_____  ____________ </a:t>
            </a:r>
            <a:r>
              <a:rPr lang="en-GB" sz="1400" dirty="0">
                <a:solidFill>
                  <a:prstClr val="black"/>
                </a:solidFill>
                <a:latin typeface="Calibri Light" panose="020F0302020204030204"/>
              </a:rPr>
              <a:t>; therefore lowering the death rate. These things combine to give a high </a:t>
            </a:r>
            <a:r>
              <a:rPr lang="en-GB" sz="1400" b="1" dirty="0">
                <a:solidFill>
                  <a:prstClr val="black"/>
                </a:solidFill>
                <a:latin typeface="Calibri Light" panose="020F0302020204030204"/>
              </a:rPr>
              <a:t>__________ </a:t>
            </a:r>
            <a:r>
              <a:rPr lang="en-GB" sz="1400" dirty="0">
                <a:solidFill>
                  <a:prstClr val="black"/>
                </a:solidFill>
                <a:latin typeface="Calibri Light" panose="020F0302020204030204"/>
              </a:rPr>
              <a:t>increase.</a:t>
            </a:r>
          </a:p>
          <a:p>
            <a:pPr algn="ctr" defTabSz="844083"/>
            <a:endParaRPr lang="en-GB" sz="1400" dirty="0">
              <a:solidFill>
                <a:prstClr val="black"/>
              </a:solidFill>
              <a:latin typeface="Calibri Light" panose="020F0302020204030204"/>
            </a:endParaRPr>
          </a:p>
          <a:p>
            <a:pPr algn="ctr" defTabSz="844083"/>
            <a:r>
              <a:rPr lang="en-GB" sz="1400" dirty="0">
                <a:solidFill>
                  <a:prstClr val="black"/>
                </a:solidFill>
                <a:latin typeface="Calibri Light" panose="020F0302020204030204"/>
              </a:rPr>
              <a:t>Rural to urban migration is caused by push and pull factors.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factors force people to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an area. They are bad things about a place such as poor </a:t>
            </a:r>
            <a:r>
              <a:rPr lang="en-GB" sz="1400" b="1" dirty="0">
                <a:solidFill>
                  <a:prstClr val="black"/>
                </a:solidFill>
                <a:latin typeface="Calibri Light" panose="020F0302020204030204"/>
              </a:rPr>
              <a:t>_________ </a:t>
            </a:r>
            <a:r>
              <a:rPr lang="en-GB" sz="1400" dirty="0">
                <a:solidFill>
                  <a:prstClr val="black"/>
                </a:solidFill>
                <a:latin typeface="Calibri Light" panose="020F0302020204030204"/>
              </a:rPr>
              <a:t>conditions, limited medical </a:t>
            </a:r>
            <a:r>
              <a:rPr lang="en-GB" sz="1400" b="1" dirty="0">
                <a:solidFill>
                  <a:prstClr val="black"/>
                </a:solidFill>
                <a:latin typeface="Calibri Light" panose="020F0302020204030204"/>
              </a:rPr>
              <a:t>________  </a:t>
            </a:r>
            <a:r>
              <a:rPr lang="en-GB" sz="1400" dirty="0">
                <a:solidFill>
                  <a:prstClr val="black"/>
                </a:solidFill>
                <a:latin typeface="Calibri Light" panose="020F0302020204030204"/>
              </a:rPr>
              <a:t>and a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of education. These things mean that many people are leaving the countryside in LICs and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 They are attracted to urban areas by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factors such as better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jobs, access to </a:t>
            </a:r>
            <a:r>
              <a:rPr lang="en-GB" sz="1400" b="1" dirty="0">
                <a:solidFill>
                  <a:prstClr val="black"/>
                </a:solidFill>
                <a:latin typeface="Calibri Light" panose="020F0302020204030204"/>
              </a:rPr>
              <a:t>_________ </a:t>
            </a:r>
            <a:r>
              <a:rPr lang="en-GB" sz="1400" dirty="0">
                <a:solidFill>
                  <a:prstClr val="black"/>
                </a:solidFill>
                <a:latin typeface="Calibri Light" panose="020F0302020204030204"/>
              </a:rPr>
              <a:t>and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healthcare. </a:t>
            </a:r>
          </a:p>
          <a:p>
            <a:pPr algn="ctr" defTabSz="844083"/>
            <a:endParaRPr lang="en-GB" sz="1400" dirty="0">
              <a:solidFill>
                <a:prstClr val="black"/>
              </a:solidFill>
              <a:latin typeface="Calibri Light" panose="020F0302020204030204"/>
            </a:endParaRPr>
          </a:p>
          <a:p>
            <a:pPr algn="ctr" defTabSz="844083"/>
            <a:r>
              <a:rPr lang="en-GB" sz="1400" dirty="0">
                <a:solidFill>
                  <a:prstClr val="black"/>
                </a:solidFill>
                <a:latin typeface="Calibri Light" panose="020F0302020204030204"/>
              </a:rPr>
              <a:t>It is likely that the number of megacities will continue to grow with predictions suggesting that by 2050 there could be over </a:t>
            </a:r>
            <a:r>
              <a:rPr lang="en-GB" sz="1400" b="1" dirty="0">
                <a:solidFill>
                  <a:prstClr val="black"/>
                </a:solidFill>
                <a:latin typeface="Calibri Light" panose="020F0302020204030204"/>
              </a:rPr>
              <a:t>____ </a:t>
            </a:r>
            <a:r>
              <a:rPr lang="en-GB" sz="1400" dirty="0">
                <a:solidFill>
                  <a:prstClr val="black"/>
                </a:solidFill>
                <a:latin typeface="Calibri Light" panose="020F0302020204030204"/>
              </a:rPr>
              <a:t>around the world. The </a:t>
            </a:r>
            <a:r>
              <a:rPr lang="en-GB" sz="1400" b="1" dirty="0">
                <a:solidFill>
                  <a:prstClr val="black"/>
                </a:solidFill>
                <a:latin typeface="Calibri Light" panose="020F0302020204030204"/>
              </a:rPr>
              <a:t>___________ </a:t>
            </a:r>
            <a:r>
              <a:rPr lang="en-GB" sz="1400" dirty="0">
                <a:solidFill>
                  <a:prstClr val="black"/>
                </a:solidFill>
                <a:latin typeface="Calibri Light" panose="020F0302020204030204"/>
              </a:rPr>
              <a:t>of these megacities  is also likely to increase as more people from </a:t>
            </a:r>
            <a:r>
              <a:rPr lang="en-GB" sz="1400" b="1" dirty="0">
                <a:solidFill>
                  <a:prstClr val="black"/>
                </a:solidFill>
                <a:latin typeface="Calibri Light" panose="020F0302020204030204"/>
              </a:rPr>
              <a:t>________ </a:t>
            </a:r>
            <a:r>
              <a:rPr lang="en-GB" sz="1400" dirty="0">
                <a:solidFill>
                  <a:prstClr val="black"/>
                </a:solidFill>
                <a:latin typeface="Calibri Light" panose="020F0302020204030204"/>
              </a:rPr>
              <a:t>areas in LICs and NEEs </a:t>
            </a:r>
            <a:r>
              <a:rPr lang="en-GB" sz="1400" b="1" dirty="0">
                <a:solidFill>
                  <a:prstClr val="black"/>
                </a:solidFill>
                <a:latin typeface="Calibri Light" panose="020F0302020204030204"/>
              </a:rPr>
              <a:t>____________ </a:t>
            </a:r>
            <a:r>
              <a:rPr lang="en-GB" sz="1400" dirty="0">
                <a:solidFill>
                  <a:prstClr val="black"/>
                </a:solidFill>
                <a:latin typeface="Calibri Light" panose="020F0302020204030204"/>
              </a:rPr>
              <a:t>towards urban areas. Finally, the actual physical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of these megacities will get larger due to a process known as urban </a:t>
            </a:r>
            <a:r>
              <a:rPr lang="en-GB" sz="1400" b="1" dirty="0">
                <a:solidFill>
                  <a:prstClr val="black"/>
                </a:solidFill>
                <a:latin typeface="Calibri Light" panose="020F0302020204030204"/>
              </a:rPr>
              <a:t>___________</a:t>
            </a:r>
            <a:r>
              <a:rPr lang="en-GB" sz="1400" dirty="0">
                <a:solidFill>
                  <a:prstClr val="black"/>
                </a:solidFill>
                <a:latin typeface="Calibri Light" panose="020F0302020204030204"/>
              </a:rPr>
              <a:t>. This is where cities grow </a:t>
            </a:r>
            <a:r>
              <a:rPr lang="en-GB" sz="1400" b="1" dirty="0">
                <a:solidFill>
                  <a:prstClr val="black"/>
                </a:solidFill>
                <a:latin typeface="Calibri Light" panose="020F0302020204030204"/>
              </a:rPr>
              <a:t>_____________ </a:t>
            </a:r>
            <a:r>
              <a:rPr lang="en-GB" sz="1400" dirty="0">
                <a:solidFill>
                  <a:prstClr val="black"/>
                </a:solidFill>
                <a:latin typeface="Calibri Light" panose="020F0302020204030204"/>
              </a:rPr>
              <a:t>as the population increases and more land is used up.</a:t>
            </a:r>
          </a:p>
        </p:txBody>
      </p:sp>
      <p:graphicFrame>
        <p:nvGraphicFramePr>
          <p:cNvPr id="9" name="Table 8"/>
          <p:cNvGraphicFramePr>
            <a:graphicFrameLocks noGrp="1"/>
          </p:cNvGraphicFramePr>
          <p:nvPr>
            <p:extLst>
              <p:ext uri="{D42A27DB-BD31-4B8C-83A1-F6EECF244321}">
                <p14:modId xmlns:p14="http://schemas.microsoft.com/office/powerpoint/2010/main" val="3381974039"/>
              </p:ext>
            </p:extLst>
          </p:nvPr>
        </p:nvGraphicFramePr>
        <p:xfrm>
          <a:off x="123568" y="6144107"/>
          <a:ext cx="6610864" cy="1977682"/>
        </p:xfrm>
        <a:graphic>
          <a:graphicData uri="http://schemas.openxmlformats.org/drawingml/2006/table">
            <a:tbl>
              <a:tblPr firstRow="1" bandRow="1">
                <a:tableStyleId>{5C22544A-7EE6-4342-B048-85BDC9FD1C3A}</a:tableStyleId>
              </a:tblPr>
              <a:tblGrid>
                <a:gridCol w="1652716">
                  <a:extLst>
                    <a:ext uri="{9D8B030D-6E8A-4147-A177-3AD203B41FA5}">
                      <a16:colId xmlns:a16="http://schemas.microsoft.com/office/drawing/2014/main" val="20000"/>
                    </a:ext>
                  </a:extLst>
                </a:gridCol>
                <a:gridCol w="1652716">
                  <a:extLst>
                    <a:ext uri="{9D8B030D-6E8A-4147-A177-3AD203B41FA5}">
                      <a16:colId xmlns:a16="http://schemas.microsoft.com/office/drawing/2014/main" val="20001"/>
                    </a:ext>
                  </a:extLst>
                </a:gridCol>
                <a:gridCol w="1652716">
                  <a:extLst>
                    <a:ext uri="{9D8B030D-6E8A-4147-A177-3AD203B41FA5}">
                      <a16:colId xmlns:a16="http://schemas.microsoft.com/office/drawing/2014/main" val="20002"/>
                    </a:ext>
                  </a:extLst>
                </a:gridCol>
                <a:gridCol w="1652716">
                  <a:extLst>
                    <a:ext uri="{9D8B030D-6E8A-4147-A177-3AD203B41FA5}">
                      <a16:colId xmlns:a16="http://schemas.microsoft.com/office/drawing/2014/main" val="20003"/>
                    </a:ext>
                  </a:extLst>
                </a:gridCol>
              </a:tblGrid>
              <a:tr h="281354">
                <a:tc>
                  <a:txBody>
                    <a:bodyPr/>
                    <a:lstStyle/>
                    <a:p>
                      <a:pPr algn="ctr"/>
                      <a:r>
                        <a:rPr lang="en-GB" sz="1300" b="0" dirty="0">
                          <a:solidFill>
                            <a:schemeClr val="tx1"/>
                          </a:solidFill>
                          <a:latin typeface="+mj-lt"/>
                        </a:rPr>
                        <a:t>Migrate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Birth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Sprawl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mj-lt"/>
                        </a:rPr>
                        <a:t>Outwards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1354">
                <a:tc>
                  <a:txBody>
                    <a:bodyPr/>
                    <a:lstStyle/>
                    <a:p>
                      <a:pPr algn="ctr"/>
                      <a:r>
                        <a:rPr lang="en-GB" sz="1300" b="0" dirty="0">
                          <a:solidFill>
                            <a:schemeClr val="tx1"/>
                          </a:solidFill>
                          <a:latin typeface="+mj-lt"/>
                        </a:rPr>
                        <a:t>NEEs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Medical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Size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Lack</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1354">
                <a:tc>
                  <a:txBody>
                    <a:bodyPr/>
                    <a:lstStyle/>
                    <a:p>
                      <a:pPr algn="ctr"/>
                      <a:r>
                        <a:rPr lang="en-GB" sz="1300" b="0" dirty="0">
                          <a:solidFill>
                            <a:schemeClr val="tx1"/>
                          </a:solidFill>
                          <a:latin typeface="+mj-lt"/>
                        </a:rPr>
                        <a:t>Increase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50</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Push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Urban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81354">
                <a:tc>
                  <a:txBody>
                    <a:bodyPr/>
                    <a:lstStyle/>
                    <a:p>
                      <a:pPr algn="ctr"/>
                      <a:r>
                        <a:rPr lang="en-GB" sz="1300" b="0" dirty="0">
                          <a:solidFill>
                            <a:schemeClr val="tx1"/>
                          </a:solidFill>
                          <a:latin typeface="+mj-lt"/>
                        </a:rPr>
                        <a:t>Natural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Pull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Child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Paid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81354">
                <a:tc>
                  <a:txBody>
                    <a:bodyPr/>
                    <a:lstStyle/>
                    <a:p>
                      <a:pPr algn="ctr"/>
                      <a:r>
                        <a:rPr lang="en-GB" sz="1300" b="0" dirty="0">
                          <a:solidFill>
                            <a:schemeClr val="tx1"/>
                          </a:solidFill>
                          <a:latin typeface="+mj-lt"/>
                        </a:rPr>
                        <a:t>Population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18-35</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Services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Death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81354">
                <a:tc>
                  <a:txBody>
                    <a:bodyPr/>
                    <a:lstStyle/>
                    <a:p>
                      <a:pPr algn="ctr"/>
                      <a:r>
                        <a:rPr lang="en-GB" sz="1300" b="0" dirty="0">
                          <a:solidFill>
                            <a:schemeClr val="tx1"/>
                          </a:solidFill>
                          <a:latin typeface="+mj-lt"/>
                        </a:rPr>
                        <a:t>Leave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Better</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Life expectancy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Rural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81354">
                <a:tc gridSpan="2">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mj-lt"/>
                        </a:rPr>
                        <a:t>Education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400" b="0" dirty="0">
                        <a:solidFill>
                          <a:schemeClr val="tx1"/>
                        </a:solidFill>
                        <a:latin typeface="Comic Sans MS" panose="030F0702030302020204" pitchFamily="66"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2">
                  <a:txBody>
                    <a:bodyPr/>
                    <a:lstStyle/>
                    <a:p>
                      <a:pPr algn="ctr"/>
                      <a:r>
                        <a:rPr lang="en-GB" sz="1300" b="0" dirty="0">
                          <a:solidFill>
                            <a:schemeClr val="tx1"/>
                          </a:solidFill>
                          <a:latin typeface="+mj-lt"/>
                        </a:rPr>
                        <a:t>Farming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400" b="0" dirty="0">
                        <a:solidFill>
                          <a:schemeClr val="tx1"/>
                        </a:solidFill>
                        <a:latin typeface="Comic Sans MS" panose="030F0702030302020204" pitchFamily="66"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Rectangle 4">
            <a:extLst>
              <a:ext uri="{FF2B5EF4-FFF2-40B4-BE49-F238E27FC236}">
                <a16:creationId xmlns:a16="http://schemas.microsoft.com/office/drawing/2014/main" id="{73E1F052-DBA5-41E1-995E-94408967F77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0" name="Picture 9">
            <a:hlinkClick r:id="rId4" action="ppaction://hlinksldjump"/>
            <a:extLst>
              <a:ext uri="{FF2B5EF4-FFF2-40B4-BE49-F238E27FC236}">
                <a16:creationId xmlns:a16="http://schemas.microsoft.com/office/drawing/2014/main" id="{A7521206-650C-4E11-90D7-19ABC3AD9ABD}"/>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91813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5" name="Picture 4">
            <a:hlinkClick r:id="rId4" action="ppaction://hlinksldjump"/>
            <a:extLst>
              <a:ext uri="{FF2B5EF4-FFF2-40B4-BE49-F238E27FC236}">
                <a16:creationId xmlns:a16="http://schemas.microsoft.com/office/drawing/2014/main" id="{B9A68BEA-0003-47A0-B255-02D636FA1E41}"/>
              </a:ext>
            </a:extLst>
          </p:cNvPr>
          <p:cNvPicPr>
            <a:picLocks noChangeAspect="1"/>
          </p:cNvPicPr>
          <p:nvPr/>
        </p:nvPicPr>
        <p:blipFill>
          <a:blip r:embed="rId5"/>
          <a:stretch>
            <a:fillRect/>
          </a:stretch>
        </p:blipFill>
        <p:spPr>
          <a:xfrm>
            <a:off x="6176133" y="8452022"/>
            <a:ext cx="558299" cy="580769"/>
          </a:xfrm>
          <a:prstGeom prst="rect">
            <a:avLst/>
          </a:prstGeom>
        </p:spPr>
      </p:pic>
      <p:sp>
        <p:nvSpPr>
          <p:cNvPr id="7" name="Rectangle 6">
            <a:extLst>
              <a:ext uri="{FF2B5EF4-FFF2-40B4-BE49-F238E27FC236}">
                <a16:creationId xmlns:a16="http://schemas.microsoft.com/office/drawing/2014/main" id="{7B969DAA-DA36-4DDA-BC00-76AD62C97D66}"/>
              </a:ext>
            </a:extLst>
          </p:cNvPr>
          <p:cNvSpPr/>
          <p:nvPr/>
        </p:nvSpPr>
        <p:spPr>
          <a:xfrm>
            <a:off x="0" y="49428"/>
            <a:ext cx="6858000" cy="954107"/>
          </a:xfrm>
          <a:prstGeom prst="rect">
            <a:avLst/>
          </a:prstGeom>
        </p:spPr>
        <p:txBody>
          <a:bodyPr wrap="square">
            <a:spAutoFit/>
          </a:bodyPr>
          <a:lstStyle/>
          <a:p>
            <a:r>
              <a:rPr lang="en-GB" sz="1400" b="1" dirty="0">
                <a:latin typeface="Tw Cen MT" panose="020B0602020104020603" pitchFamily="34" charset="0"/>
              </a:rPr>
              <a:t>TASK 1 - Ecosystems Keywords – </a:t>
            </a:r>
            <a:r>
              <a:rPr lang="en-GB" sz="14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and find out your stronger/weaker areas</a:t>
            </a:r>
            <a:endParaRPr lang="en-GB" sz="1400" b="1" dirty="0">
              <a:latin typeface="Tw Cen MT" panose="020B0602020104020603" pitchFamily="34" charset="0"/>
            </a:endParaRPr>
          </a:p>
        </p:txBody>
      </p:sp>
      <p:graphicFrame>
        <p:nvGraphicFramePr>
          <p:cNvPr id="8" name="Table 7">
            <a:extLst>
              <a:ext uri="{FF2B5EF4-FFF2-40B4-BE49-F238E27FC236}">
                <a16:creationId xmlns:a16="http://schemas.microsoft.com/office/drawing/2014/main" id="{754B7C63-881E-41C9-8E8C-E67B0E92F07E}"/>
              </a:ext>
            </a:extLst>
          </p:cNvPr>
          <p:cNvGraphicFramePr>
            <a:graphicFrameLocks noGrp="1"/>
          </p:cNvGraphicFramePr>
          <p:nvPr>
            <p:extLst>
              <p:ext uri="{D42A27DB-BD31-4B8C-83A1-F6EECF244321}">
                <p14:modId xmlns:p14="http://schemas.microsoft.com/office/powerpoint/2010/main" val="2004007103"/>
              </p:ext>
            </p:extLst>
          </p:nvPr>
        </p:nvGraphicFramePr>
        <p:xfrm>
          <a:off x="123568" y="1069962"/>
          <a:ext cx="6610864" cy="7134929"/>
        </p:xfrm>
        <a:graphic>
          <a:graphicData uri="http://schemas.openxmlformats.org/drawingml/2006/table">
            <a:tbl>
              <a:tblPr firstRow="1" bandRow="1">
                <a:tableStyleId>{93296810-A885-4BE3-A3E7-6D5BEEA58F35}</a:tableStyleId>
              </a:tblPr>
              <a:tblGrid>
                <a:gridCol w="1940658">
                  <a:extLst>
                    <a:ext uri="{9D8B030D-6E8A-4147-A177-3AD203B41FA5}">
                      <a16:colId xmlns:a16="http://schemas.microsoft.com/office/drawing/2014/main" val="2661366143"/>
                    </a:ext>
                  </a:extLst>
                </a:gridCol>
                <a:gridCol w="4670206">
                  <a:extLst>
                    <a:ext uri="{9D8B030D-6E8A-4147-A177-3AD203B41FA5}">
                      <a16:colId xmlns:a16="http://schemas.microsoft.com/office/drawing/2014/main" val="4275115596"/>
                    </a:ext>
                  </a:extLst>
                </a:gridCol>
              </a:tblGrid>
              <a:tr h="331398">
                <a:tc gridSpan="2">
                  <a:txBody>
                    <a:bodyPr/>
                    <a:lstStyle/>
                    <a:p>
                      <a:pPr algn="ctr"/>
                      <a:r>
                        <a:rPr lang="en-GB" sz="1400" dirty="0">
                          <a:latin typeface="Tw Cen MT" panose="020B0602020104020603" pitchFamily="34" charset="0"/>
                        </a:rPr>
                        <a:t>THE LIVING WORLD</a:t>
                      </a:r>
                    </a:p>
                  </a:txBody>
                  <a:tcPr marL="74295" marR="74295" marT="37148" marB="37148"/>
                </a:tc>
                <a:tc hMerge="1">
                  <a:txBody>
                    <a:bodyPr/>
                    <a:lstStyle/>
                    <a:p>
                      <a:endParaRPr lang="en-GB" sz="1200" dirty="0"/>
                    </a:p>
                  </a:txBody>
                  <a:tcPr/>
                </a:tc>
                <a:extLst>
                  <a:ext uri="{0D108BD9-81ED-4DB2-BD59-A6C34878D82A}">
                    <a16:rowId xmlns:a16="http://schemas.microsoft.com/office/drawing/2014/main" val="3452446973"/>
                  </a:ext>
                </a:extLst>
              </a:tr>
              <a:tr h="331398">
                <a:tc>
                  <a:txBody>
                    <a:bodyPr/>
                    <a:lstStyle/>
                    <a:p>
                      <a:pPr algn="ctr"/>
                      <a:r>
                        <a:rPr lang="en-GB" sz="1400" b="1" dirty="0">
                          <a:latin typeface="Tw Cen MT" panose="020B0602020104020603" pitchFamily="34" charset="0"/>
                        </a:rPr>
                        <a:t>TERM</a:t>
                      </a:r>
                    </a:p>
                  </a:txBody>
                  <a:tcPr marL="74295" marR="74295" marT="37148" marB="37148"/>
                </a:tc>
                <a:tc>
                  <a:txBody>
                    <a:bodyPr/>
                    <a:lstStyle/>
                    <a:p>
                      <a:pPr algn="ctr"/>
                      <a:r>
                        <a:rPr lang="en-GB" sz="1400" b="1" dirty="0">
                          <a:latin typeface="Tw Cen MT" panose="020B0602020104020603" pitchFamily="34" charset="0"/>
                        </a:rPr>
                        <a:t>DEFINITION</a:t>
                      </a:r>
                    </a:p>
                  </a:txBody>
                  <a:tcPr marL="74295" marR="74295" marT="37148" marB="37148"/>
                </a:tc>
                <a:extLst>
                  <a:ext uri="{0D108BD9-81ED-4DB2-BD59-A6C34878D82A}">
                    <a16:rowId xmlns:a16="http://schemas.microsoft.com/office/drawing/2014/main" val="3475988949"/>
                  </a:ext>
                </a:extLst>
              </a:tr>
              <a:tr h="296283">
                <a:tc>
                  <a:txBody>
                    <a:bodyPr/>
                    <a:lstStyle/>
                    <a:p>
                      <a:pPr algn="ctr"/>
                      <a:r>
                        <a:rPr lang="en-GB" sz="1200" b="1" i="1" dirty="0">
                          <a:latin typeface="Tw Cen MT" panose="020B0602020104020603" pitchFamily="34" charset="0"/>
                        </a:rPr>
                        <a:t>Ecosystem</a:t>
                      </a:r>
                    </a:p>
                  </a:txBody>
                  <a:tcPr marL="74295" marR="74295" marT="37148" marB="37148" anchor="ctr"/>
                </a:tc>
                <a:tc>
                  <a:txBody>
                    <a:bodyPr/>
                    <a:lstStyle/>
                    <a:p>
                      <a:r>
                        <a:rPr lang="en-GB" sz="1200" dirty="0">
                          <a:latin typeface="Tw Cen MT" panose="020B0602020104020603" pitchFamily="34" charset="0"/>
                        </a:rPr>
                        <a:t>A natural place made of living and non-living things.</a:t>
                      </a:r>
                    </a:p>
                  </a:txBody>
                  <a:tcPr marL="74295" marR="74295" marT="37148" marB="37148" anchor="ctr"/>
                </a:tc>
                <a:extLst>
                  <a:ext uri="{0D108BD9-81ED-4DB2-BD59-A6C34878D82A}">
                    <a16:rowId xmlns:a16="http://schemas.microsoft.com/office/drawing/2014/main" val="1564266278"/>
                  </a:ext>
                </a:extLst>
              </a:tr>
              <a:tr h="296283">
                <a:tc>
                  <a:txBody>
                    <a:bodyPr/>
                    <a:lstStyle/>
                    <a:p>
                      <a:pPr algn="ctr"/>
                      <a:r>
                        <a:rPr lang="en-GB" sz="1200" b="1" i="1" dirty="0">
                          <a:latin typeface="Tw Cen MT" panose="020B0602020104020603" pitchFamily="34" charset="0"/>
                        </a:rPr>
                        <a:t>Biome</a:t>
                      </a:r>
                    </a:p>
                  </a:txBody>
                  <a:tcPr marL="74295" marR="74295" marT="37148" marB="37148" anchor="ctr"/>
                </a:tc>
                <a:tc>
                  <a:txBody>
                    <a:bodyPr/>
                    <a:lstStyle/>
                    <a:p>
                      <a:r>
                        <a:rPr lang="en-GB" sz="1200" dirty="0">
                          <a:latin typeface="Tw Cen MT" panose="020B0602020104020603" pitchFamily="34" charset="0"/>
                        </a:rPr>
                        <a:t>A</a:t>
                      </a:r>
                      <a:r>
                        <a:rPr lang="en-GB" sz="1200" baseline="0" dirty="0">
                          <a:latin typeface="Tw Cen MT" panose="020B0602020104020603" pitchFamily="34" charset="0"/>
                        </a:rPr>
                        <a:t>n ecosystem on a large scale.</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751805884"/>
                  </a:ext>
                </a:extLst>
              </a:tr>
              <a:tr h="296283">
                <a:tc>
                  <a:txBody>
                    <a:bodyPr/>
                    <a:lstStyle/>
                    <a:p>
                      <a:pPr algn="ctr"/>
                      <a:r>
                        <a:rPr lang="en-GB" sz="1200" b="1" i="1" dirty="0">
                          <a:latin typeface="Tw Cen MT" panose="020B0602020104020603" pitchFamily="34" charset="0"/>
                        </a:rPr>
                        <a:t>Producers</a:t>
                      </a:r>
                    </a:p>
                  </a:txBody>
                  <a:tcPr marL="74295" marR="74295" marT="37148" marB="37148" anchor="ctr"/>
                </a:tc>
                <a:tc>
                  <a:txBody>
                    <a:bodyPr/>
                    <a:lstStyle/>
                    <a:p>
                      <a:r>
                        <a:rPr lang="en-GB" sz="1200" baseline="0" dirty="0">
                          <a:latin typeface="Tw Cen MT" panose="020B0602020104020603" pitchFamily="34" charset="0"/>
                        </a:rPr>
                        <a:t>Organisms that can convert energy from the sun.</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656125019"/>
                  </a:ext>
                </a:extLst>
              </a:tr>
              <a:tr h="296283">
                <a:tc>
                  <a:txBody>
                    <a:bodyPr/>
                    <a:lstStyle/>
                    <a:p>
                      <a:pPr algn="ctr"/>
                      <a:r>
                        <a:rPr lang="en-GB" sz="1200" b="1" i="1" dirty="0">
                          <a:latin typeface="Tw Cen MT" panose="020B0602020104020603" pitchFamily="34" charset="0"/>
                        </a:rPr>
                        <a:t>Consumers</a:t>
                      </a:r>
                    </a:p>
                  </a:txBody>
                  <a:tcPr marL="74295" marR="74295" marT="37148" marB="37148" anchor="ctr"/>
                </a:tc>
                <a:tc>
                  <a:txBody>
                    <a:bodyPr/>
                    <a:lstStyle/>
                    <a:p>
                      <a:r>
                        <a:rPr lang="en-GB" sz="1200" dirty="0">
                          <a:latin typeface="Tw Cen MT" panose="020B0602020104020603" pitchFamily="34" charset="0"/>
                        </a:rPr>
                        <a:t>Organisms</a:t>
                      </a:r>
                      <a:r>
                        <a:rPr lang="en-GB" sz="1200" baseline="0" dirty="0">
                          <a:latin typeface="Tw Cen MT" panose="020B0602020104020603" pitchFamily="34" charset="0"/>
                        </a:rPr>
                        <a:t> </a:t>
                      </a:r>
                      <a:r>
                        <a:rPr lang="en-GB" sz="1200" dirty="0">
                          <a:latin typeface="Tw Cen MT" panose="020B0602020104020603" pitchFamily="34" charset="0"/>
                        </a:rPr>
                        <a:t>that eat producers or</a:t>
                      </a:r>
                      <a:r>
                        <a:rPr lang="en-GB" sz="1200" baseline="0" dirty="0">
                          <a:latin typeface="Tw Cen MT" panose="020B0602020104020603" pitchFamily="34" charset="0"/>
                        </a:rPr>
                        <a:t> animals.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221197530"/>
                  </a:ext>
                </a:extLst>
              </a:tr>
              <a:tr h="506972">
                <a:tc>
                  <a:txBody>
                    <a:bodyPr/>
                    <a:lstStyle/>
                    <a:p>
                      <a:pPr algn="ctr"/>
                      <a:r>
                        <a:rPr lang="en-GB" sz="1200" b="1" i="1" dirty="0">
                          <a:latin typeface="Tw Cen MT" panose="020B0602020104020603" pitchFamily="34" charset="0"/>
                        </a:rPr>
                        <a:t>Decomposer</a:t>
                      </a:r>
                    </a:p>
                  </a:txBody>
                  <a:tcPr marL="74295" marR="74295" marT="37148" marB="37148" anchor="ctr"/>
                </a:tc>
                <a:tc>
                  <a:txBody>
                    <a:bodyPr/>
                    <a:lstStyle/>
                    <a:p>
                      <a:r>
                        <a:rPr lang="en-GB" sz="1200" dirty="0">
                          <a:latin typeface="Tw Cen MT" panose="020B0602020104020603" pitchFamily="34" charset="0"/>
                        </a:rPr>
                        <a:t>Bacteria</a:t>
                      </a:r>
                      <a:r>
                        <a:rPr lang="en-GB" sz="1200" baseline="0" dirty="0">
                          <a:latin typeface="Tw Cen MT" panose="020B0602020104020603" pitchFamily="34" charset="0"/>
                        </a:rPr>
                        <a:t> that breaks down dead plants and animals to return nutrients to the soil</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399372354"/>
                  </a:ext>
                </a:extLst>
              </a:tr>
              <a:tr h="506972">
                <a:tc>
                  <a:txBody>
                    <a:bodyPr/>
                    <a:lstStyle/>
                    <a:p>
                      <a:pPr algn="ctr"/>
                      <a:r>
                        <a:rPr lang="en-GB" sz="1200" b="1" i="1" dirty="0">
                          <a:latin typeface="Tw Cen MT" panose="020B0602020104020603" pitchFamily="34" charset="0"/>
                        </a:rPr>
                        <a:t>Energy</a:t>
                      </a:r>
                    </a:p>
                  </a:txBody>
                  <a:tcPr marL="74295" marR="74295" marT="37148" marB="37148" anchor="ctr"/>
                </a:tc>
                <a:tc>
                  <a:txBody>
                    <a:bodyPr/>
                    <a:lstStyle/>
                    <a:p>
                      <a:r>
                        <a:rPr lang="en-GB" sz="1200" dirty="0">
                          <a:latin typeface="Tw Cen MT" panose="020B0602020104020603" pitchFamily="34" charset="0"/>
                        </a:rPr>
                        <a:t>What</a:t>
                      </a:r>
                      <a:r>
                        <a:rPr lang="en-GB" sz="1200" baseline="0" dirty="0">
                          <a:latin typeface="Tw Cen MT" panose="020B0602020104020603" pitchFamily="34" charset="0"/>
                        </a:rPr>
                        <a:t> powers the ecosystem – it comes from the sun and passes through the system.</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1597305700"/>
                  </a:ext>
                </a:extLst>
              </a:tr>
              <a:tr h="296283">
                <a:tc>
                  <a:txBody>
                    <a:bodyPr/>
                    <a:lstStyle/>
                    <a:p>
                      <a:pPr algn="ctr"/>
                      <a:r>
                        <a:rPr lang="en-GB" sz="1200" b="1" i="1" dirty="0">
                          <a:latin typeface="Tw Cen MT" panose="020B0602020104020603" pitchFamily="34" charset="0"/>
                        </a:rPr>
                        <a:t>Nutrients</a:t>
                      </a:r>
                    </a:p>
                  </a:txBody>
                  <a:tcPr marL="74295" marR="74295" marT="37148" marB="37148" anchor="ctr"/>
                </a:tc>
                <a:tc>
                  <a:txBody>
                    <a:bodyPr/>
                    <a:lstStyle/>
                    <a:p>
                      <a:r>
                        <a:rPr lang="en-GB" sz="1200" dirty="0">
                          <a:latin typeface="Tw Cen MT" panose="020B0602020104020603" pitchFamily="34" charset="0"/>
                        </a:rPr>
                        <a:t>Stored in the soil, biomass and litter. Provide</a:t>
                      </a:r>
                      <a:r>
                        <a:rPr lang="en-GB" sz="1200" baseline="0" dirty="0">
                          <a:latin typeface="Tw Cen MT" panose="020B0602020104020603" pitchFamily="34" charset="0"/>
                        </a:rPr>
                        <a:t> a source of food.</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783196764"/>
                  </a:ext>
                </a:extLst>
              </a:tr>
              <a:tr h="296283">
                <a:tc>
                  <a:txBody>
                    <a:bodyPr/>
                    <a:lstStyle/>
                    <a:p>
                      <a:pPr algn="ctr"/>
                      <a:r>
                        <a:rPr lang="en-GB" sz="1200" b="1" i="1" dirty="0">
                          <a:latin typeface="Tw Cen MT" panose="020B0602020104020603" pitchFamily="34" charset="0"/>
                        </a:rPr>
                        <a:t>Local</a:t>
                      </a:r>
                      <a:r>
                        <a:rPr lang="en-GB" sz="1200" b="1" i="1" baseline="0" dirty="0">
                          <a:latin typeface="Tw Cen MT" panose="020B0602020104020603" pitchFamily="34" charset="0"/>
                        </a:rPr>
                        <a:t> change</a:t>
                      </a:r>
                      <a:endParaRPr lang="en-GB" sz="1200" b="1" i="1" dirty="0">
                        <a:latin typeface="Tw Cen MT" panose="020B0602020104020603" pitchFamily="34" charset="0"/>
                      </a:endParaRPr>
                    </a:p>
                  </a:txBody>
                  <a:tcPr marL="74295" marR="74295" marT="37148" marB="37148" anchor="ctr"/>
                </a:tc>
                <a:tc>
                  <a:txBody>
                    <a:bodyPr/>
                    <a:lstStyle/>
                    <a:p>
                      <a:r>
                        <a:rPr lang="en-GB" sz="1200" dirty="0">
                          <a:latin typeface="Tw Cen MT" panose="020B0602020104020603" pitchFamily="34" charset="0"/>
                        </a:rPr>
                        <a:t>Change</a:t>
                      </a:r>
                      <a:r>
                        <a:rPr lang="en-GB" sz="1200" baseline="0" dirty="0">
                          <a:latin typeface="Tw Cen MT" panose="020B0602020104020603" pitchFamily="34" charset="0"/>
                        </a:rPr>
                        <a:t> occurring in a small area.</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966487575"/>
                  </a:ext>
                </a:extLst>
              </a:tr>
              <a:tr h="296283">
                <a:tc>
                  <a:txBody>
                    <a:bodyPr/>
                    <a:lstStyle/>
                    <a:p>
                      <a:pPr algn="ctr"/>
                      <a:r>
                        <a:rPr lang="en-GB" sz="1200" b="1" i="1" dirty="0">
                          <a:latin typeface="Tw Cen MT" panose="020B0602020104020603" pitchFamily="34" charset="0"/>
                        </a:rPr>
                        <a:t>Global</a:t>
                      </a:r>
                      <a:r>
                        <a:rPr lang="en-GB" sz="1200" b="1" i="1" baseline="0" dirty="0">
                          <a:latin typeface="Tw Cen MT" panose="020B0602020104020603" pitchFamily="34" charset="0"/>
                        </a:rPr>
                        <a:t> change</a:t>
                      </a:r>
                      <a:endParaRPr lang="en-GB" sz="1200" b="1" i="1" dirty="0">
                        <a:latin typeface="Tw Cen MT" panose="020B0602020104020603" pitchFamily="34" charset="0"/>
                      </a:endParaRPr>
                    </a:p>
                  </a:txBody>
                  <a:tcPr marL="74295" marR="74295" marT="37148" marB="37148" anchor="ctr"/>
                </a:tc>
                <a:tc>
                  <a:txBody>
                    <a:bodyPr/>
                    <a:lstStyle/>
                    <a:p>
                      <a:r>
                        <a:rPr lang="en-GB" sz="1200" dirty="0">
                          <a:latin typeface="Tw Cen MT" panose="020B0602020104020603" pitchFamily="34" charset="0"/>
                        </a:rPr>
                        <a:t>Change affecting</a:t>
                      </a:r>
                      <a:r>
                        <a:rPr lang="en-GB" sz="1200" baseline="0" dirty="0">
                          <a:latin typeface="Tw Cen MT" panose="020B0602020104020603" pitchFamily="34" charset="0"/>
                        </a:rPr>
                        <a:t> the whole world.</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1944856274"/>
                  </a:ext>
                </a:extLst>
              </a:tr>
              <a:tr h="296283">
                <a:tc>
                  <a:txBody>
                    <a:bodyPr/>
                    <a:lstStyle/>
                    <a:p>
                      <a:pPr algn="ctr"/>
                      <a:r>
                        <a:rPr lang="en-GB" sz="1200" b="1" i="1" dirty="0">
                          <a:latin typeface="Tw Cen MT" panose="020B0602020104020603" pitchFamily="34" charset="0"/>
                        </a:rPr>
                        <a:t>Characteristics</a:t>
                      </a:r>
                    </a:p>
                  </a:txBody>
                  <a:tcPr marL="74295" marR="74295" marT="37148" marB="37148" anchor="ctr"/>
                </a:tc>
                <a:tc>
                  <a:txBody>
                    <a:bodyPr/>
                    <a:lstStyle/>
                    <a:p>
                      <a:r>
                        <a:rPr lang="en-GB" sz="1200" dirty="0">
                          <a:latin typeface="Tw Cen MT" panose="020B0602020104020603" pitchFamily="34" charset="0"/>
                        </a:rPr>
                        <a:t>Main</a:t>
                      </a:r>
                      <a:r>
                        <a:rPr lang="en-GB" sz="1200" baseline="0" dirty="0">
                          <a:latin typeface="Tw Cen MT" panose="020B0602020104020603" pitchFamily="34" charset="0"/>
                        </a:rPr>
                        <a:t> features. EG. Types of plants.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056420623"/>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Adaption</a:t>
                      </a:r>
                    </a:p>
                  </a:txBody>
                  <a:tcPr marL="74295" marR="74295" marT="37148" marB="37148" anchor="ctr"/>
                </a:tc>
                <a:tc>
                  <a:txBody>
                    <a:bodyPr/>
                    <a:lstStyle/>
                    <a:p>
                      <a:r>
                        <a:rPr lang="en-GB" sz="1200" dirty="0">
                          <a:latin typeface="Tw Cen MT" panose="020B0602020104020603" pitchFamily="34" charset="0"/>
                        </a:rPr>
                        <a:t>The way plants and animals</a:t>
                      </a:r>
                      <a:r>
                        <a:rPr lang="en-GB" sz="1200" baseline="0" dirty="0">
                          <a:latin typeface="Tw Cen MT" panose="020B0602020104020603" pitchFamily="34" charset="0"/>
                        </a:rPr>
                        <a:t> survive.</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560390298"/>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Biodiversity</a:t>
                      </a:r>
                    </a:p>
                  </a:txBody>
                  <a:tcPr marL="74295" marR="74295" marT="37148" marB="37148" anchor="ctr"/>
                </a:tc>
                <a:tc>
                  <a:txBody>
                    <a:bodyPr/>
                    <a:lstStyle/>
                    <a:p>
                      <a:r>
                        <a:rPr lang="en-GB" sz="1200" dirty="0">
                          <a:latin typeface="Tw Cen MT" panose="020B0602020104020603" pitchFamily="34" charset="0"/>
                        </a:rPr>
                        <a:t>Different</a:t>
                      </a:r>
                      <a:r>
                        <a:rPr lang="en-GB" sz="1200" baseline="0" dirty="0">
                          <a:latin typeface="Tw Cen MT" panose="020B0602020104020603" pitchFamily="34" charset="0"/>
                        </a:rPr>
                        <a:t> types of plants and animals.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825837227"/>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Deforestation</a:t>
                      </a:r>
                    </a:p>
                  </a:txBody>
                  <a:tcPr marL="74295" marR="74295" marT="37148" marB="37148" anchor="ctr"/>
                </a:tc>
                <a:tc>
                  <a:txBody>
                    <a:bodyPr/>
                    <a:lstStyle/>
                    <a:p>
                      <a:r>
                        <a:rPr lang="en-GB" sz="1200" dirty="0">
                          <a:latin typeface="Tw Cen MT" panose="020B0602020104020603" pitchFamily="34" charset="0"/>
                        </a:rPr>
                        <a:t>Cutting the rainforest down.</a:t>
                      </a:r>
                    </a:p>
                  </a:txBody>
                  <a:tcPr marL="74295" marR="74295" marT="37148" marB="37148" anchor="ctr"/>
                </a:tc>
                <a:extLst>
                  <a:ext uri="{0D108BD9-81ED-4DB2-BD59-A6C34878D82A}">
                    <a16:rowId xmlns:a16="http://schemas.microsoft.com/office/drawing/2014/main" val="2708431365"/>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Sustainable</a:t>
                      </a:r>
                      <a:r>
                        <a:rPr lang="en-GB" sz="1200" b="1" i="1" baseline="0" dirty="0">
                          <a:latin typeface="Tw Cen MT" panose="020B0602020104020603" pitchFamily="34" charset="0"/>
                        </a:rPr>
                        <a:t> management</a:t>
                      </a:r>
                      <a:endParaRPr lang="en-GB" sz="1200" b="1" i="1" dirty="0">
                        <a:latin typeface="Tw Cen MT" panose="020B0602020104020603" pitchFamily="34" charset="0"/>
                      </a:endParaRPr>
                    </a:p>
                  </a:txBody>
                  <a:tcPr marL="74295" marR="74295" marT="37148" marB="37148" anchor="ctr"/>
                </a:tc>
                <a:tc>
                  <a:txBody>
                    <a:bodyPr/>
                    <a:lstStyle/>
                    <a:p>
                      <a:r>
                        <a:rPr lang="en-GB" sz="1200" dirty="0">
                          <a:latin typeface="Tw Cen MT" panose="020B0602020104020603" pitchFamily="34" charset="0"/>
                        </a:rPr>
                        <a:t>Protecting the rainforest but also being able to use it to</a:t>
                      </a:r>
                      <a:r>
                        <a:rPr lang="en-GB" sz="1200" baseline="0" dirty="0">
                          <a:latin typeface="Tw Cen MT" panose="020B0602020104020603" pitchFamily="34" charset="0"/>
                        </a:rPr>
                        <a:t> make money.</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051391081"/>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Economic Opportunities</a:t>
                      </a:r>
                    </a:p>
                  </a:txBody>
                  <a:tcPr marL="74295" marR="74295" marT="37148" marB="37148" anchor="ctr"/>
                </a:tc>
                <a:tc>
                  <a:txBody>
                    <a:bodyPr/>
                    <a:lstStyle/>
                    <a:p>
                      <a:r>
                        <a:rPr lang="en-GB" sz="1200" dirty="0">
                          <a:latin typeface="Tw Cen MT" panose="020B0602020104020603" pitchFamily="34" charset="0"/>
                        </a:rPr>
                        <a:t>Using the desert to make money: tourism, farming, energy and mining.</a:t>
                      </a:r>
                    </a:p>
                  </a:txBody>
                  <a:tcPr marL="74295" marR="74295" marT="37148" marB="37148" anchor="ctr"/>
                </a:tc>
                <a:extLst>
                  <a:ext uri="{0D108BD9-81ED-4DB2-BD59-A6C34878D82A}">
                    <a16:rowId xmlns:a16="http://schemas.microsoft.com/office/drawing/2014/main" val="536798300"/>
                  </a:ext>
                </a:extLst>
              </a:tr>
              <a:tr h="5069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Challenges</a:t>
                      </a:r>
                    </a:p>
                  </a:txBody>
                  <a:tcPr marL="74295" marR="74295" marT="37148" marB="37148" anchor="ctr"/>
                </a:tc>
                <a:tc>
                  <a:txBody>
                    <a:bodyPr/>
                    <a:lstStyle/>
                    <a:p>
                      <a:r>
                        <a:rPr lang="en-GB" sz="1200" dirty="0">
                          <a:latin typeface="Tw Cen MT" panose="020B0602020104020603" pitchFamily="34" charset="0"/>
                        </a:rPr>
                        <a:t>Factors</a:t>
                      </a:r>
                      <a:r>
                        <a:rPr lang="en-GB" sz="1200" baseline="0" dirty="0">
                          <a:latin typeface="Tw Cen MT" panose="020B0602020104020603" pitchFamily="34" charset="0"/>
                        </a:rPr>
                        <a:t> that make it difficult to use the desert: heat, lack of rain and lack of roads.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752199173"/>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Development</a:t>
                      </a:r>
                    </a:p>
                  </a:txBody>
                  <a:tcPr marL="74295" marR="74295" marT="37148" marB="37148" anchor="ctr"/>
                </a:tc>
                <a:tc>
                  <a:txBody>
                    <a:bodyPr/>
                    <a:lstStyle/>
                    <a:p>
                      <a:r>
                        <a:rPr lang="en-GB" sz="1200" dirty="0">
                          <a:latin typeface="Tw Cen MT" panose="020B0602020104020603" pitchFamily="34" charset="0"/>
                        </a:rPr>
                        <a:t>Using the desert to improve life in a place.</a:t>
                      </a:r>
                    </a:p>
                  </a:txBody>
                  <a:tcPr marL="74295" marR="74295" marT="37148" marB="37148" anchor="ctr"/>
                </a:tc>
                <a:extLst>
                  <a:ext uri="{0D108BD9-81ED-4DB2-BD59-A6C34878D82A}">
                    <a16:rowId xmlns:a16="http://schemas.microsoft.com/office/drawing/2014/main" val="2350835976"/>
                  </a:ext>
                </a:extLst>
              </a:tr>
              <a:tr h="296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Desertification</a:t>
                      </a:r>
                    </a:p>
                  </a:txBody>
                  <a:tcPr marL="74295" marR="74295" marT="37148" marB="37148" anchor="ctr"/>
                </a:tc>
                <a:tc>
                  <a:txBody>
                    <a:bodyPr/>
                    <a:lstStyle/>
                    <a:p>
                      <a:r>
                        <a:rPr lang="en-GB" sz="1200" dirty="0">
                          <a:latin typeface="Tw Cen MT" panose="020B0602020104020603" pitchFamily="34" charset="0"/>
                        </a:rPr>
                        <a:t>When all</a:t>
                      </a:r>
                      <a:r>
                        <a:rPr lang="en-GB" sz="1200" baseline="0" dirty="0">
                          <a:latin typeface="Tw Cen MT" panose="020B0602020104020603" pitchFamily="34" charset="0"/>
                        </a:rPr>
                        <a:t> the nutrients in the soil have been used and nothing can grow.</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299069236"/>
                  </a:ext>
                </a:extLst>
              </a:tr>
              <a:tr h="5069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i="1" dirty="0">
                          <a:latin typeface="Tw Cen MT" panose="020B0602020104020603" pitchFamily="34" charset="0"/>
                        </a:rPr>
                        <a:t>Human</a:t>
                      </a:r>
                      <a:r>
                        <a:rPr lang="en-GB" sz="1200" b="1" i="1" baseline="0" dirty="0">
                          <a:latin typeface="Tw Cen MT" panose="020B0602020104020603" pitchFamily="34" charset="0"/>
                        </a:rPr>
                        <a:t> activity</a:t>
                      </a:r>
                      <a:endParaRPr lang="en-GB" sz="1200" b="1" i="1" dirty="0">
                        <a:latin typeface="Tw Cen MT" panose="020B0602020104020603" pitchFamily="34" charset="0"/>
                      </a:endParaRPr>
                    </a:p>
                  </a:txBody>
                  <a:tcPr marL="74295" marR="74295" marT="37148" marB="37148" anchor="ctr"/>
                </a:tc>
                <a:tc>
                  <a:txBody>
                    <a:bodyPr/>
                    <a:lstStyle/>
                    <a:p>
                      <a:r>
                        <a:rPr lang="en-GB" sz="1200" dirty="0">
                          <a:latin typeface="Tw Cen MT" panose="020B0602020104020603" pitchFamily="34" charset="0"/>
                        </a:rPr>
                        <a:t>The way humans use the land.</a:t>
                      </a:r>
                    </a:p>
                    <a:p>
                      <a:r>
                        <a:rPr lang="en-GB" sz="1200" dirty="0">
                          <a:latin typeface="Tw Cen MT" panose="020B0602020104020603" pitchFamily="34" charset="0"/>
                        </a:rPr>
                        <a:t>EG. Farming,</a:t>
                      </a:r>
                      <a:r>
                        <a:rPr lang="en-GB" sz="1200" baseline="0" dirty="0">
                          <a:latin typeface="Tw Cen MT" panose="020B0602020104020603" pitchFamily="34" charset="0"/>
                        </a:rPr>
                        <a:t> grazing etc.</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1862820977"/>
                  </a:ext>
                </a:extLst>
              </a:tr>
            </a:tbl>
          </a:graphicData>
        </a:graphic>
      </p:graphicFrame>
      <p:pic>
        <p:nvPicPr>
          <p:cNvPr id="9" name="Picture 12" descr="https://static.thenounproject.com/png/3022630-200.png">
            <a:extLst>
              <a:ext uri="{FF2B5EF4-FFF2-40B4-BE49-F238E27FC236}">
                <a16:creationId xmlns:a16="http://schemas.microsoft.com/office/drawing/2014/main" id="{CFC61948-34AB-4BCC-BCFF-9436089A818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34589" y="5014071"/>
            <a:ext cx="883088" cy="8830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descr="https://static.thenounproject.com/png/2287460-200.png">
            <a:extLst>
              <a:ext uri="{FF2B5EF4-FFF2-40B4-BE49-F238E27FC236}">
                <a16:creationId xmlns:a16="http://schemas.microsoft.com/office/drawing/2014/main" id="{1E7F09B5-A439-4A22-B050-4CF4818ECAA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6133" y="2333779"/>
            <a:ext cx="623014" cy="6230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8" descr="https://static.thenounproject.com/png/2817250-200.png">
            <a:extLst>
              <a:ext uri="{FF2B5EF4-FFF2-40B4-BE49-F238E27FC236}">
                <a16:creationId xmlns:a16="http://schemas.microsoft.com/office/drawing/2014/main" id="{A851E5DF-C1AA-4F7B-A391-16D28DCE5A2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727" y="7246295"/>
            <a:ext cx="731255" cy="73125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2" descr="https://static.thenounproject.com/png/580752-200.png">
            <a:extLst>
              <a:ext uri="{FF2B5EF4-FFF2-40B4-BE49-F238E27FC236}">
                <a16:creationId xmlns:a16="http://schemas.microsoft.com/office/drawing/2014/main" id="{82C480DE-398F-4601-BEB4-08D44635BCC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3568" y="1984524"/>
            <a:ext cx="585960" cy="5859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6" descr="https://static.thenounproject.com/png/2188974-200.png">
            <a:extLst>
              <a:ext uri="{FF2B5EF4-FFF2-40B4-BE49-F238E27FC236}">
                <a16:creationId xmlns:a16="http://schemas.microsoft.com/office/drawing/2014/main" id="{C120C7E8-32CB-49A6-A952-366A4FE3F08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31717" y="6900902"/>
            <a:ext cx="585960" cy="585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13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8DA1F609-BCA5-4FFC-A81D-38C111FC4EDE}"/>
              </a:ext>
            </a:extLst>
          </p:cNvPr>
          <p:cNvPicPr>
            <a:picLocks noChangeAspect="1"/>
          </p:cNvPicPr>
          <p:nvPr/>
        </p:nvPicPr>
        <p:blipFill>
          <a:blip r:embed="rId4"/>
          <a:stretch>
            <a:fillRect/>
          </a:stretch>
        </p:blipFill>
        <p:spPr>
          <a:xfrm rot="16200000">
            <a:off x="-324551" y="1958546"/>
            <a:ext cx="7507101" cy="5226907"/>
          </a:xfrm>
          <a:prstGeom prst="rect">
            <a:avLst/>
          </a:prstGeom>
        </p:spPr>
      </p:pic>
      <p:pic>
        <p:nvPicPr>
          <p:cNvPr id="7" name="Picture 6">
            <a:hlinkClick r:id="rId5" action="ppaction://hlinksldjump"/>
            <a:extLst>
              <a:ext uri="{FF2B5EF4-FFF2-40B4-BE49-F238E27FC236}">
                <a16:creationId xmlns:a16="http://schemas.microsoft.com/office/drawing/2014/main" id="{E7B0EAF4-122E-4626-99FE-6A29957E07DD}"/>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14769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13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6DB7C927-4617-48E9-B6D8-BCFB990DE2BF}"/>
              </a:ext>
            </a:extLst>
          </p:cNvPr>
          <p:cNvPicPr>
            <a:picLocks noChangeAspect="1"/>
          </p:cNvPicPr>
          <p:nvPr/>
        </p:nvPicPr>
        <p:blipFill>
          <a:blip r:embed="rId4"/>
          <a:stretch>
            <a:fillRect/>
          </a:stretch>
        </p:blipFill>
        <p:spPr>
          <a:xfrm rot="16200000">
            <a:off x="-374995" y="1760160"/>
            <a:ext cx="7570915" cy="5623679"/>
          </a:xfrm>
          <a:prstGeom prst="rect">
            <a:avLst/>
          </a:prstGeom>
        </p:spPr>
      </p:pic>
      <p:pic>
        <p:nvPicPr>
          <p:cNvPr id="8" name="Picture 7">
            <a:hlinkClick r:id="rId5" action="ppaction://hlinksldjump"/>
            <a:extLst>
              <a:ext uri="{FF2B5EF4-FFF2-40B4-BE49-F238E27FC236}">
                <a16:creationId xmlns:a16="http://schemas.microsoft.com/office/drawing/2014/main" id="{11C03081-9A92-4965-9EBF-B03CD17CF135}"/>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277449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7" name="Rectangle 6">
            <a:extLst>
              <a:ext uri="{FF2B5EF4-FFF2-40B4-BE49-F238E27FC236}">
                <a16:creationId xmlns:a16="http://schemas.microsoft.com/office/drawing/2014/main" id="{7B969DAA-DA36-4DDA-BC00-76AD62C97D66}"/>
              </a:ext>
            </a:extLst>
          </p:cNvPr>
          <p:cNvSpPr/>
          <p:nvPr/>
        </p:nvSpPr>
        <p:spPr>
          <a:xfrm>
            <a:off x="0" y="37071"/>
            <a:ext cx="6858000" cy="954107"/>
          </a:xfrm>
          <a:prstGeom prst="rect">
            <a:avLst/>
          </a:prstGeom>
        </p:spPr>
        <p:txBody>
          <a:bodyPr wrap="square">
            <a:spAutoFit/>
          </a:bodyPr>
          <a:lstStyle/>
          <a:p>
            <a:r>
              <a:rPr lang="en-GB" sz="1400" b="1" dirty="0">
                <a:latin typeface="Tw Cen MT" panose="020B0602020104020603" pitchFamily="34" charset="0"/>
              </a:rPr>
              <a:t>TASK 14 – Resource Management Keywords – </a:t>
            </a:r>
            <a:r>
              <a:rPr lang="en-GB" sz="14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and find out your stronger/weaker areas</a:t>
            </a:r>
            <a:endParaRPr lang="en-GB" sz="1400" b="1" dirty="0">
              <a:latin typeface="Tw Cen MT" panose="020B0602020104020603" pitchFamily="34" charset="0"/>
            </a:endParaRPr>
          </a:p>
        </p:txBody>
      </p:sp>
      <p:graphicFrame>
        <p:nvGraphicFramePr>
          <p:cNvPr id="15" name="Table 14">
            <a:extLst>
              <a:ext uri="{FF2B5EF4-FFF2-40B4-BE49-F238E27FC236}">
                <a16:creationId xmlns:a16="http://schemas.microsoft.com/office/drawing/2014/main" id="{D8FD6353-73B5-494D-8E08-DB243DF1A055}"/>
              </a:ext>
            </a:extLst>
          </p:cNvPr>
          <p:cNvGraphicFramePr>
            <a:graphicFrameLocks noGrp="1"/>
          </p:cNvGraphicFramePr>
          <p:nvPr>
            <p:extLst>
              <p:ext uri="{D42A27DB-BD31-4B8C-83A1-F6EECF244321}">
                <p14:modId xmlns:p14="http://schemas.microsoft.com/office/powerpoint/2010/main" val="3558039483"/>
              </p:ext>
            </p:extLst>
          </p:nvPr>
        </p:nvGraphicFramePr>
        <p:xfrm>
          <a:off x="123569" y="1028248"/>
          <a:ext cx="6610863" cy="7102490"/>
        </p:xfrm>
        <a:graphic>
          <a:graphicData uri="http://schemas.openxmlformats.org/drawingml/2006/table">
            <a:tbl>
              <a:tblPr firstRow="1" bandRow="1">
                <a:tableStyleId>{00A15C55-8517-42AA-B614-E9B94910E393}</a:tableStyleId>
              </a:tblPr>
              <a:tblGrid>
                <a:gridCol w="2211016">
                  <a:extLst>
                    <a:ext uri="{9D8B030D-6E8A-4147-A177-3AD203B41FA5}">
                      <a16:colId xmlns:a16="http://schemas.microsoft.com/office/drawing/2014/main" val="2661366143"/>
                    </a:ext>
                  </a:extLst>
                </a:gridCol>
                <a:gridCol w="4399847">
                  <a:extLst>
                    <a:ext uri="{9D8B030D-6E8A-4147-A177-3AD203B41FA5}">
                      <a16:colId xmlns:a16="http://schemas.microsoft.com/office/drawing/2014/main" val="4275115596"/>
                    </a:ext>
                  </a:extLst>
                </a:gridCol>
              </a:tblGrid>
              <a:tr h="336080">
                <a:tc gridSpan="2">
                  <a:txBody>
                    <a:bodyPr/>
                    <a:lstStyle/>
                    <a:p>
                      <a:pPr algn="ctr"/>
                      <a:r>
                        <a:rPr lang="en-GB" sz="1200" dirty="0"/>
                        <a:t>RESOURCE  MANAGEMENT</a:t>
                      </a:r>
                      <a:endParaRPr lang="en-GB" sz="1200" dirty="0">
                        <a:latin typeface="Tw Cen MT" panose="020B0602020104020603" pitchFamily="34" charset="0"/>
                      </a:endParaRPr>
                    </a:p>
                  </a:txBody>
                  <a:tcPr marL="74295" marR="74295" marT="37148" marB="37148"/>
                </a:tc>
                <a:tc hMerge="1">
                  <a:txBody>
                    <a:bodyPr/>
                    <a:lstStyle/>
                    <a:p>
                      <a:endParaRPr lang="en-GB" sz="1200" dirty="0"/>
                    </a:p>
                  </a:txBody>
                  <a:tcPr/>
                </a:tc>
                <a:extLst>
                  <a:ext uri="{0D108BD9-81ED-4DB2-BD59-A6C34878D82A}">
                    <a16:rowId xmlns:a16="http://schemas.microsoft.com/office/drawing/2014/main" val="3452446973"/>
                  </a:ext>
                </a:extLst>
              </a:tr>
              <a:tr h="336080">
                <a:tc>
                  <a:txBody>
                    <a:bodyPr/>
                    <a:lstStyle/>
                    <a:p>
                      <a:pPr algn="ctr"/>
                      <a:r>
                        <a:rPr lang="en-GB" sz="1200" dirty="0"/>
                        <a:t>TERM</a:t>
                      </a:r>
                      <a:endParaRPr lang="en-GB" sz="1200" b="1" dirty="0">
                        <a:latin typeface="Tw Cen MT" panose="020B0602020104020603" pitchFamily="34" charset="0"/>
                      </a:endParaRPr>
                    </a:p>
                  </a:txBody>
                  <a:tcPr marL="74295" marR="74295" marT="37148" marB="37148"/>
                </a:tc>
                <a:tc>
                  <a:txBody>
                    <a:bodyPr/>
                    <a:lstStyle/>
                    <a:p>
                      <a:pPr algn="ctr"/>
                      <a:r>
                        <a:rPr lang="en-GB" sz="1200" dirty="0"/>
                        <a:t>DEFINITION</a:t>
                      </a:r>
                      <a:endParaRPr lang="en-GB" sz="1200" b="1" dirty="0">
                        <a:latin typeface="Tw Cen MT" panose="020B0602020104020603" pitchFamily="34" charset="0"/>
                      </a:endParaRPr>
                    </a:p>
                  </a:txBody>
                  <a:tcPr marL="74295" marR="74295" marT="37148" marB="37148"/>
                </a:tc>
                <a:extLst>
                  <a:ext uri="{0D108BD9-81ED-4DB2-BD59-A6C34878D82A}">
                    <a16:rowId xmlns:a16="http://schemas.microsoft.com/office/drawing/2014/main" val="3475988949"/>
                  </a:ext>
                </a:extLst>
              </a:tr>
              <a:tr h="336080">
                <a:tc>
                  <a:txBody>
                    <a:bodyPr/>
                    <a:lstStyle/>
                    <a:p>
                      <a:pPr algn="ctr"/>
                      <a:r>
                        <a:rPr lang="en-GB" sz="1200" dirty="0"/>
                        <a:t>Resources</a:t>
                      </a:r>
                      <a:endParaRPr lang="en-GB" sz="1200" b="1" i="1" dirty="0">
                        <a:latin typeface="Tw Cen MT" panose="020B0602020104020603" pitchFamily="34" charset="0"/>
                      </a:endParaRPr>
                    </a:p>
                  </a:txBody>
                  <a:tcPr marL="74295" marR="74295" marT="37148" marB="37148" anchor="ctr"/>
                </a:tc>
                <a:tc>
                  <a:txBody>
                    <a:bodyPr/>
                    <a:lstStyle/>
                    <a:p>
                      <a:r>
                        <a:rPr lang="en-GB" sz="1200" dirty="0"/>
                        <a:t>Something that has value or purpose.</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1564266278"/>
                  </a:ext>
                </a:extLst>
              </a:tr>
              <a:tr h="336080">
                <a:tc>
                  <a:txBody>
                    <a:bodyPr/>
                    <a:lstStyle/>
                    <a:p>
                      <a:pPr algn="ctr"/>
                      <a:r>
                        <a:rPr lang="en-GB" sz="1200" dirty="0"/>
                        <a:t>Finite</a:t>
                      </a:r>
                      <a:endParaRPr lang="en-GB" sz="1200" b="1" i="1" dirty="0">
                        <a:latin typeface="Tw Cen MT" panose="020B0602020104020603" pitchFamily="34" charset="0"/>
                      </a:endParaRPr>
                    </a:p>
                  </a:txBody>
                  <a:tcPr marL="74295" marR="74295" marT="37148" marB="37148" anchor="ctr"/>
                </a:tc>
                <a:tc>
                  <a:txBody>
                    <a:bodyPr/>
                    <a:lstStyle/>
                    <a:p>
                      <a:r>
                        <a:rPr lang="en-GB" sz="1200" dirty="0"/>
                        <a:t>Once</a:t>
                      </a:r>
                      <a:r>
                        <a:rPr lang="en-GB" sz="1200" baseline="0" dirty="0"/>
                        <a:t> its used it can’t be used again.</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221197530"/>
                  </a:ext>
                </a:extLst>
              </a:tr>
              <a:tr h="336080">
                <a:tc>
                  <a:txBody>
                    <a:bodyPr/>
                    <a:lstStyle/>
                    <a:p>
                      <a:pPr algn="ctr"/>
                      <a:r>
                        <a:rPr lang="en-GB" sz="1200" dirty="0"/>
                        <a:t>Renewable</a:t>
                      </a:r>
                      <a:endParaRPr lang="en-GB" sz="1200" b="1" i="1" dirty="0">
                        <a:latin typeface="Tw Cen MT" panose="020B0602020104020603" pitchFamily="34" charset="0"/>
                      </a:endParaRPr>
                    </a:p>
                  </a:txBody>
                  <a:tcPr marL="74295" marR="74295" marT="37148" marB="37148" anchor="ctr"/>
                </a:tc>
                <a:tc>
                  <a:txBody>
                    <a:bodyPr/>
                    <a:lstStyle/>
                    <a:p>
                      <a:r>
                        <a:rPr lang="en-GB" sz="1200" dirty="0"/>
                        <a:t>Something</a:t>
                      </a:r>
                      <a:r>
                        <a:rPr lang="en-GB" sz="1200" baseline="0" dirty="0"/>
                        <a:t> that can be used again.</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1597305700"/>
                  </a:ext>
                </a:extLst>
              </a:tr>
              <a:tr h="336080">
                <a:tc>
                  <a:txBody>
                    <a:bodyPr/>
                    <a:lstStyle/>
                    <a:p>
                      <a:pPr algn="ctr"/>
                      <a:r>
                        <a:rPr lang="en-GB" sz="1200" dirty="0"/>
                        <a:t>Non-renewable</a:t>
                      </a:r>
                      <a:endParaRPr lang="en-GB" sz="1200" b="1" i="1" dirty="0">
                        <a:latin typeface="Tw Cen MT" panose="020B0602020104020603" pitchFamily="34" charset="0"/>
                      </a:endParaRPr>
                    </a:p>
                  </a:txBody>
                  <a:tcPr marL="74295" marR="74295" marT="37148" marB="37148" anchor="ctr"/>
                </a:tc>
                <a:tc>
                  <a:txBody>
                    <a:bodyPr/>
                    <a:lstStyle/>
                    <a:p>
                      <a:r>
                        <a:rPr lang="en-GB" sz="1200" dirty="0"/>
                        <a:t>Something that can’t be used again e.g. fossil fuels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592731287"/>
                  </a:ext>
                </a:extLst>
              </a:tr>
              <a:tr h="336080">
                <a:tc>
                  <a:txBody>
                    <a:bodyPr/>
                    <a:lstStyle/>
                    <a:p>
                      <a:pPr algn="ctr"/>
                      <a:r>
                        <a:rPr lang="en-GB" sz="1200" dirty="0"/>
                        <a:t>Malnourishment</a:t>
                      </a:r>
                      <a:endParaRPr lang="en-GB" sz="1200" b="1" i="1" dirty="0">
                        <a:latin typeface="Tw Cen MT" panose="020B0602020104020603" pitchFamily="34" charset="0"/>
                      </a:endParaRPr>
                    </a:p>
                  </a:txBody>
                  <a:tcPr marL="74295" marR="74295" marT="37148" marB="37148" anchor="ctr"/>
                </a:tc>
                <a:tc>
                  <a:txBody>
                    <a:bodyPr/>
                    <a:lstStyle/>
                    <a:p>
                      <a:r>
                        <a:rPr lang="en-GB" sz="1200" dirty="0"/>
                        <a:t>Not have access to a balanced diet</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783196764"/>
                  </a:ext>
                </a:extLst>
              </a:tr>
              <a:tr h="336080">
                <a:tc>
                  <a:txBody>
                    <a:bodyPr/>
                    <a:lstStyle/>
                    <a:p>
                      <a:pPr algn="ctr"/>
                      <a:r>
                        <a:rPr lang="en-GB" sz="1200" dirty="0"/>
                        <a:t>Food Miles</a:t>
                      </a:r>
                      <a:endParaRPr lang="en-GB" sz="1200" b="1" i="1" dirty="0">
                        <a:latin typeface="Tw Cen MT" panose="020B0602020104020603" pitchFamily="34" charset="0"/>
                      </a:endParaRPr>
                    </a:p>
                  </a:txBody>
                  <a:tcPr marL="74295" marR="74295" marT="37148" marB="37148" anchor="ctr"/>
                </a:tc>
                <a:tc>
                  <a:txBody>
                    <a:bodyPr/>
                    <a:lstStyle/>
                    <a:p>
                      <a:r>
                        <a:rPr lang="en-GB" sz="1200" dirty="0"/>
                        <a:t>The distance food travels from the farm, to our homes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196878164"/>
                  </a:ext>
                </a:extLst>
              </a:tr>
              <a:tr h="336080">
                <a:tc>
                  <a:txBody>
                    <a:bodyPr/>
                    <a:lstStyle/>
                    <a:p>
                      <a:pPr algn="ctr"/>
                      <a:r>
                        <a:rPr lang="en-GB" sz="1200" dirty="0"/>
                        <a:t>Agribusiness</a:t>
                      </a:r>
                      <a:endParaRPr lang="en-GB" sz="1200" b="1" i="1" dirty="0">
                        <a:latin typeface="Tw Cen MT" panose="020B0602020104020603" pitchFamily="34" charset="0"/>
                      </a:endParaRPr>
                    </a:p>
                  </a:txBody>
                  <a:tcPr marL="74295" marR="74295" marT="37148" marB="37148" anchor="ctr"/>
                </a:tc>
                <a:tc>
                  <a:txBody>
                    <a:bodyPr/>
                    <a:lstStyle/>
                    <a:p>
                      <a:r>
                        <a:rPr lang="en-GB" sz="1200" dirty="0"/>
                        <a:t>Large scale commercial</a:t>
                      </a:r>
                      <a:r>
                        <a:rPr lang="en-GB" sz="1200" baseline="0" dirty="0"/>
                        <a:t> farming of crops to make profit.</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1944856274"/>
                  </a:ext>
                </a:extLst>
              </a:tr>
              <a:tr h="336080">
                <a:tc>
                  <a:txBody>
                    <a:bodyPr/>
                    <a:lstStyle/>
                    <a:p>
                      <a:pPr algn="ctr"/>
                      <a:r>
                        <a:rPr lang="en-GB" sz="1200" dirty="0"/>
                        <a:t>Organic farming</a:t>
                      </a:r>
                      <a:endParaRPr lang="en-GB" sz="1200" b="1" i="1" dirty="0">
                        <a:latin typeface="Tw Cen MT" panose="020B0602020104020603" pitchFamily="34" charset="0"/>
                      </a:endParaRPr>
                    </a:p>
                  </a:txBody>
                  <a:tcPr marL="74295" marR="74295" marT="37148" marB="37148" anchor="ctr"/>
                </a:tc>
                <a:tc>
                  <a:txBody>
                    <a:bodyPr/>
                    <a:lstStyle/>
                    <a:p>
                      <a:r>
                        <a:rPr lang="en-GB" sz="1200" dirty="0"/>
                        <a:t>Food farmed</a:t>
                      </a:r>
                      <a:r>
                        <a:rPr lang="en-GB" sz="1200" baseline="0" dirty="0"/>
                        <a:t> without use chemicals.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056420623"/>
                  </a:ext>
                </a:extLst>
              </a:tr>
              <a:tr h="3360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t>Energy mix</a:t>
                      </a:r>
                      <a:endParaRPr lang="en-GB" sz="1200" b="1" i="1" dirty="0">
                        <a:latin typeface="Tw Cen MT" panose="020B0602020104020603" pitchFamily="34" charset="0"/>
                      </a:endParaRPr>
                    </a:p>
                  </a:txBody>
                  <a:tcPr marL="74295" marR="74295" marT="37148" marB="37148" anchor="ctr"/>
                </a:tc>
                <a:tc>
                  <a:txBody>
                    <a:bodyPr/>
                    <a:lstStyle/>
                    <a:p>
                      <a:r>
                        <a:rPr lang="en-GB" sz="1200" dirty="0"/>
                        <a:t>The range of sources a country gets its energy from. EG.</a:t>
                      </a:r>
                      <a:r>
                        <a:rPr lang="en-GB" sz="1200" baseline="0" dirty="0"/>
                        <a:t> Oil, coal etc.</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560390298"/>
                  </a:ext>
                </a:extLst>
              </a:tr>
              <a:tr h="336080">
                <a:tc>
                  <a:txBody>
                    <a:bodyPr/>
                    <a:lstStyle/>
                    <a:p>
                      <a:pPr algn="ctr"/>
                      <a:r>
                        <a:rPr lang="en-GB" sz="1200" dirty="0"/>
                        <a:t>Water security</a:t>
                      </a:r>
                      <a:endParaRPr lang="en-GB" sz="1200" b="1" i="1" dirty="0">
                        <a:latin typeface="Tw Cen MT" panose="020B0602020104020603" pitchFamily="34" charset="0"/>
                      </a:endParaRPr>
                    </a:p>
                  </a:txBody>
                  <a:tcPr marL="74295" marR="74295" marT="37148" marB="37148" anchor="ctr"/>
                </a:tc>
                <a:tc>
                  <a:txBody>
                    <a:bodyPr/>
                    <a:lstStyle/>
                    <a:p>
                      <a:r>
                        <a:rPr lang="en-GB" sz="1200" dirty="0"/>
                        <a:t>Having enough water to meet the needs of</a:t>
                      </a:r>
                      <a:r>
                        <a:rPr lang="en-GB" sz="1200" baseline="0" dirty="0"/>
                        <a:t> the population. </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825837227"/>
                  </a:ext>
                </a:extLst>
              </a:tr>
              <a:tr h="575070">
                <a:tc>
                  <a:txBody>
                    <a:bodyPr/>
                    <a:lstStyle/>
                    <a:p>
                      <a:pPr algn="ctr"/>
                      <a:r>
                        <a:rPr lang="en-GB" sz="1200" dirty="0"/>
                        <a:t>Water stress</a:t>
                      </a:r>
                      <a:endParaRPr lang="en-GB" sz="1200" b="1" i="1" dirty="0">
                        <a:latin typeface="Tw Cen MT" panose="020B0602020104020603" pitchFamily="34" charset="0"/>
                      </a:endParaRPr>
                    </a:p>
                  </a:txBody>
                  <a:tcPr marL="74295" marR="74295" marT="37148" marB="37148" anchor="ctr"/>
                </a:tc>
                <a:tc>
                  <a:txBody>
                    <a:bodyPr/>
                    <a:lstStyle/>
                    <a:p>
                      <a:r>
                        <a:rPr lang="en-GB" sz="1200" dirty="0"/>
                        <a:t>When a place does not have enough water in terms of quality and amount</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708431365"/>
                  </a:ext>
                </a:extLst>
              </a:tr>
              <a:tr h="336080">
                <a:tc>
                  <a:txBody>
                    <a:bodyPr/>
                    <a:lstStyle/>
                    <a:p>
                      <a:pPr algn="ctr"/>
                      <a:r>
                        <a:rPr lang="en-GB" sz="1200" dirty="0"/>
                        <a:t>Water surplus</a:t>
                      </a:r>
                      <a:endParaRPr lang="en-GB" sz="1200" b="1" i="1" dirty="0">
                        <a:latin typeface="Tw Cen MT" panose="020B0602020104020603" pitchFamily="34" charset="0"/>
                      </a:endParaRPr>
                    </a:p>
                  </a:txBody>
                  <a:tcPr marL="74295" marR="74295" marT="37148" marB="37148" anchor="ctr"/>
                </a:tc>
                <a:tc>
                  <a:txBody>
                    <a:bodyPr/>
                    <a:lstStyle/>
                    <a:p>
                      <a:r>
                        <a:rPr lang="en-GB" sz="1200" dirty="0"/>
                        <a:t>More water than people need</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051391081"/>
                  </a:ext>
                </a:extLst>
              </a:tr>
              <a:tr h="336080">
                <a:tc>
                  <a:txBody>
                    <a:bodyPr/>
                    <a:lstStyle/>
                    <a:p>
                      <a:pPr algn="ctr"/>
                      <a:r>
                        <a:rPr lang="en-GB" sz="1200" dirty="0"/>
                        <a:t>Water deficit</a:t>
                      </a:r>
                      <a:endParaRPr lang="en-GB" sz="1200" b="1" i="1" dirty="0">
                        <a:latin typeface="Tw Cen MT" panose="020B0602020104020603" pitchFamily="34" charset="0"/>
                      </a:endParaRPr>
                    </a:p>
                  </a:txBody>
                  <a:tcPr marL="74295" marR="74295" marT="37148" marB="37148" anchor="ctr"/>
                </a:tc>
                <a:tc>
                  <a:txBody>
                    <a:bodyPr/>
                    <a:lstStyle/>
                    <a:p>
                      <a:r>
                        <a:rPr lang="en-GB" sz="1200" dirty="0"/>
                        <a:t>Less water than people need</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536798300"/>
                  </a:ext>
                </a:extLst>
              </a:tr>
              <a:tr h="336080">
                <a:tc>
                  <a:txBody>
                    <a:bodyPr/>
                    <a:lstStyle/>
                    <a:p>
                      <a:pPr algn="ctr"/>
                      <a:r>
                        <a:rPr lang="en-GB" sz="1200" dirty="0"/>
                        <a:t>Physical water scarcity</a:t>
                      </a:r>
                      <a:endParaRPr lang="en-GB" sz="1200" b="1" i="1" dirty="0">
                        <a:latin typeface="Tw Cen MT" panose="020B0602020104020603" pitchFamily="34" charset="0"/>
                      </a:endParaRPr>
                    </a:p>
                  </a:txBody>
                  <a:tcPr marL="74295" marR="74295" marT="37148" marB="37148" anchor="ctr"/>
                </a:tc>
                <a:tc>
                  <a:txBody>
                    <a:bodyPr/>
                    <a:lstStyle/>
                    <a:p>
                      <a:r>
                        <a:rPr lang="en-GB" sz="1200" dirty="0"/>
                        <a:t>A lack of water</a:t>
                      </a:r>
                      <a:r>
                        <a:rPr lang="en-GB" sz="1200" baseline="0" dirty="0"/>
                        <a:t> from rainfall in an area.</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752199173"/>
                  </a:ext>
                </a:extLst>
              </a:tr>
              <a:tr h="336080">
                <a:tc>
                  <a:txBody>
                    <a:bodyPr/>
                    <a:lstStyle/>
                    <a:p>
                      <a:pPr algn="ctr"/>
                      <a:r>
                        <a:rPr lang="en-GB" sz="1200" dirty="0"/>
                        <a:t>Economic water scarcity</a:t>
                      </a:r>
                      <a:endParaRPr lang="en-GB" sz="1200" b="1" i="1" dirty="0">
                        <a:latin typeface="Tw Cen MT" panose="020B0602020104020603" pitchFamily="34" charset="0"/>
                      </a:endParaRPr>
                    </a:p>
                  </a:txBody>
                  <a:tcPr marL="74295" marR="74295" marT="37148" marB="37148" anchor="ctr"/>
                </a:tc>
                <a:tc>
                  <a:txBody>
                    <a:bodyPr/>
                    <a:lstStyle/>
                    <a:p>
                      <a:r>
                        <a:rPr lang="en-GB" sz="1200" dirty="0"/>
                        <a:t>When</a:t>
                      </a:r>
                      <a:r>
                        <a:rPr lang="en-GB" sz="1200" baseline="0" dirty="0"/>
                        <a:t> water is available but a place can’t afford to access / clean it.</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350835976"/>
                  </a:ext>
                </a:extLst>
              </a:tr>
              <a:tr h="575070">
                <a:tc>
                  <a:txBody>
                    <a:bodyPr/>
                    <a:lstStyle/>
                    <a:p>
                      <a:pPr algn="ctr"/>
                      <a:r>
                        <a:rPr lang="en-GB" sz="1200" dirty="0"/>
                        <a:t>Water transfer scheme</a:t>
                      </a:r>
                      <a:endParaRPr lang="en-GB" sz="1200" b="1" i="1" dirty="0">
                        <a:latin typeface="Tw Cen MT" panose="020B0602020104020603" pitchFamily="34" charset="0"/>
                      </a:endParaRPr>
                    </a:p>
                  </a:txBody>
                  <a:tcPr marL="74295" marR="74295" marT="37148" marB="37148" anchor="ctr"/>
                </a:tc>
                <a:tc>
                  <a:txBody>
                    <a:bodyPr/>
                    <a:lstStyle/>
                    <a:p>
                      <a:r>
                        <a:rPr lang="en-GB" sz="1200" dirty="0"/>
                        <a:t>When</a:t>
                      </a:r>
                      <a:r>
                        <a:rPr lang="en-GB" sz="1200" baseline="0" dirty="0"/>
                        <a:t> water is moved from one place to another e.g. using reservoirs and pipes</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3299069236"/>
                  </a:ext>
                </a:extLst>
              </a:tr>
              <a:tr h="575070">
                <a:tc>
                  <a:txBody>
                    <a:bodyPr/>
                    <a:lstStyle/>
                    <a:p>
                      <a:pPr algn="ctr"/>
                      <a:r>
                        <a:rPr lang="en-GB" sz="1200" dirty="0"/>
                        <a:t>Grey water</a:t>
                      </a:r>
                      <a:endParaRPr lang="en-GB" sz="1200" b="1" i="1" dirty="0">
                        <a:latin typeface="Tw Cen MT" panose="020B0602020104020603" pitchFamily="34" charset="0"/>
                      </a:endParaRPr>
                    </a:p>
                  </a:txBody>
                  <a:tcPr marL="74295" marR="74295" marT="37148" marB="37148" anchor="ctr"/>
                </a:tc>
                <a:tc>
                  <a:txBody>
                    <a:bodyPr/>
                    <a:lstStyle/>
                    <a:p>
                      <a:r>
                        <a:rPr lang="en-GB" sz="1200" dirty="0"/>
                        <a:t>Water that has already</a:t>
                      </a:r>
                      <a:r>
                        <a:rPr lang="en-GB" sz="1200" baseline="0" dirty="0"/>
                        <a:t> being used that can be re-used again. EG. From a sink.</a:t>
                      </a:r>
                      <a:endParaRPr lang="en-GB" sz="1200" dirty="0">
                        <a:latin typeface="Tw Cen MT" panose="020B0602020104020603" pitchFamily="34" charset="0"/>
                      </a:endParaRPr>
                    </a:p>
                  </a:txBody>
                  <a:tcPr marL="74295" marR="74295" marT="37148" marB="37148" anchor="ctr"/>
                </a:tc>
                <a:extLst>
                  <a:ext uri="{0D108BD9-81ED-4DB2-BD59-A6C34878D82A}">
                    <a16:rowId xmlns:a16="http://schemas.microsoft.com/office/drawing/2014/main" val="2412080999"/>
                  </a:ext>
                </a:extLst>
              </a:tr>
            </a:tbl>
          </a:graphicData>
        </a:graphic>
      </p:graphicFrame>
      <p:pic>
        <p:nvPicPr>
          <p:cNvPr id="16" name="Picture 6" descr="https://static.thenounproject.com/png/2973514-200.png">
            <a:extLst>
              <a:ext uri="{FF2B5EF4-FFF2-40B4-BE49-F238E27FC236}">
                <a16:creationId xmlns:a16="http://schemas.microsoft.com/office/drawing/2014/main" id="{FD25FFD3-203E-42D8-8E0C-961F77BD02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3924" y="1460069"/>
            <a:ext cx="850507" cy="55566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https://static.thenounproject.com/png/344559-200.png">
            <a:extLst>
              <a:ext uri="{FF2B5EF4-FFF2-40B4-BE49-F238E27FC236}">
                <a16:creationId xmlns:a16="http://schemas.microsoft.com/office/drawing/2014/main" id="{6C4E88F4-3D98-41D4-B749-74C8E57F767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31291" y="5510517"/>
            <a:ext cx="691473" cy="69147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https://static.thenounproject.com/png/1147940-200.png">
            <a:extLst>
              <a:ext uri="{FF2B5EF4-FFF2-40B4-BE49-F238E27FC236}">
                <a16:creationId xmlns:a16="http://schemas.microsoft.com/office/drawing/2014/main" id="{6E1406FF-835F-4489-A4AC-8E3746F06B1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938" y="2264632"/>
            <a:ext cx="546895" cy="54689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https://static.thenounproject.com/png/2457961-200.png">
            <a:extLst>
              <a:ext uri="{FF2B5EF4-FFF2-40B4-BE49-F238E27FC236}">
                <a16:creationId xmlns:a16="http://schemas.microsoft.com/office/drawing/2014/main" id="{DC4F671B-790D-416A-AF96-7042109741F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485" y="4364593"/>
            <a:ext cx="429800" cy="4298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hlinkClick r:id="rId8" action="ppaction://hlinksldjump"/>
            <a:extLst>
              <a:ext uri="{FF2B5EF4-FFF2-40B4-BE49-F238E27FC236}">
                <a16:creationId xmlns:a16="http://schemas.microsoft.com/office/drawing/2014/main" id="{C29E7179-1F87-4310-AFFF-DFA1BDB3137C}"/>
              </a:ext>
            </a:extLst>
          </p:cNvPr>
          <p:cNvPicPr>
            <a:picLocks noChangeAspect="1"/>
          </p:cNvPicPr>
          <p:nvPr/>
        </p:nvPicPr>
        <p:blipFill>
          <a:blip r:embed="rId9"/>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403777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15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06A679C4-BD3D-49BE-8D98-69A74B4EF18F}"/>
              </a:ext>
            </a:extLst>
          </p:cNvPr>
          <p:cNvPicPr>
            <a:picLocks noChangeAspect="1"/>
          </p:cNvPicPr>
          <p:nvPr/>
        </p:nvPicPr>
        <p:blipFill>
          <a:blip r:embed="rId4"/>
          <a:stretch>
            <a:fillRect/>
          </a:stretch>
        </p:blipFill>
        <p:spPr>
          <a:xfrm rot="16200000">
            <a:off x="-371223" y="1779642"/>
            <a:ext cx="7600445" cy="5613207"/>
          </a:xfrm>
          <a:prstGeom prst="rect">
            <a:avLst/>
          </a:prstGeom>
        </p:spPr>
      </p:pic>
      <p:pic>
        <p:nvPicPr>
          <p:cNvPr id="6" name="Picture 5">
            <a:hlinkClick r:id="rId5" action="ppaction://hlinksldjump"/>
            <a:extLst>
              <a:ext uri="{FF2B5EF4-FFF2-40B4-BE49-F238E27FC236}">
                <a16:creationId xmlns:a16="http://schemas.microsoft.com/office/drawing/2014/main" id="{89BFCF8F-467E-41AE-8AE6-C9DDB99CC0EC}"/>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583175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15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06D96007-C91C-4982-ABAC-FD25D4D55E35}"/>
              </a:ext>
            </a:extLst>
          </p:cNvPr>
          <p:cNvPicPr>
            <a:picLocks noChangeAspect="1"/>
          </p:cNvPicPr>
          <p:nvPr/>
        </p:nvPicPr>
        <p:blipFill>
          <a:blip r:embed="rId4"/>
          <a:stretch>
            <a:fillRect/>
          </a:stretch>
        </p:blipFill>
        <p:spPr>
          <a:xfrm rot="16200000">
            <a:off x="-359864" y="1827082"/>
            <a:ext cx="7577728" cy="5518326"/>
          </a:xfrm>
          <a:prstGeom prst="rect">
            <a:avLst/>
          </a:prstGeom>
        </p:spPr>
      </p:pic>
      <p:pic>
        <p:nvPicPr>
          <p:cNvPr id="6" name="Picture 5">
            <a:hlinkClick r:id="rId5" action="ppaction://hlinksldjump"/>
            <a:extLst>
              <a:ext uri="{FF2B5EF4-FFF2-40B4-BE49-F238E27FC236}">
                <a16:creationId xmlns:a16="http://schemas.microsoft.com/office/drawing/2014/main" id="{3D811A4D-0FF3-4684-A3A2-18637145305D}"/>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084289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3ED7B40-BD4D-4E55-A737-93D69990B14C}"/>
              </a:ext>
            </a:extLst>
          </p:cNvPr>
          <p:cNvSpPr/>
          <p:nvPr/>
        </p:nvSpPr>
        <p:spPr>
          <a:xfrm>
            <a:off x="113553" y="830707"/>
            <a:ext cx="6586152" cy="1379224"/>
          </a:xfrm>
          <a:prstGeom prst="rect">
            <a:avLst/>
          </a:prstGeom>
          <a:noFill/>
        </p:spPr>
        <p:txBody>
          <a:bodyPr wrap="square" rtlCol="0">
            <a:spAutoFit/>
          </a:bodyPr>
          <a:lstStyle/>
          <a:p>
            <a:pPr defTabSz="844083"/>
            <a:r>
              <a:rPr lang="en-US" sz="1477" b="1" u="sng" dirty="0">
                <a:solidFill>
                  <a:prstClr val="black"/>
                </a:solidFill>
                <a:latin typeface="Comic Sans MS" panose="030F0702030302020204" pitchFamily="66" charset="0"/>
              </a:rPr>
              <a:t>Different types of wave</a:t>
            </a:r>
          </a:p>
          <a:p>
            <a:pPr algn="ctr" defTabSz="844083"/>
            <a:endParaRPr lang="en-US" sz="646" b="1" u="sng"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Waves are really important at the coast. They </a:t>
            </a:r>
            <a:r>
              <a:rPr lang="en-US" sz="1108" b="1" dirty="0">
                <a:solidFill>
                  <a:prstClr val="black"/>
                </a:solidFill>
                <a:latin typeface="Comic Sans MS" panose="030F0702030302020204" pitchFamily="66" charset="0"/>
              </a:rPr>
              <a:t>ERODE</a:t>
            </a:r>
            <a:r>
              <a:rPr lang="en-US" sz="1108" dirty="0">
                <a:solidFill>
                  <a:prstClr val="black"/>
                </a:solidFill>
                <a:latin typeface="Comic Sans MS" panose="030F0702030302020204" pitchFamily="66" charset="0"/>
              </a:rPr>
              <a:t> the coast, they then </a:t>
            </a:r>
            <a:r>
              <a:rPr lang="en-US" sz="1108" b="1" dirty="0">
                <a:solidFill>
                  <a:prstClr val="black"/>
                </a:solidFill>
                <a:latin typeface="Comic Sans MS" panose="030F0702030302020204" pitchFamily="66" charset="0"/>
              </a:rPr>
              <a:t>TRANSPORT </a:t>
            </a:r>
            <a:r>
              <a:rPr lang="en-US" sz="1108" dirty="0">
                <a:solidFill>
                  <a:prstClr val="black"/>
                </a:solidFill>
                <a:latin typeface="Comic Sans MS" panose="030F0702030302020204" pitchFamily="66" charset="0"/>
              </a:rPr>
              <a:t>the eroded material to other places, and finally, when they lose energy, they </a:t>
            </a:r>
            <a:r>
              <a:rPr lang="en-US" sz="1108" b="1" dirty="0">
                <a:solidFill>
                  <a:prstClr val="black"/>
                </a:solidFill>
                <a:latin typeface="Comic Sans MS" panose="030F0702030302020204" pitchFamily="66" charset="0"/>
              </a:rPr>
              <a:t>DEPOSIT</a:t>
            </a:r>
            <a:r>
              <a:rPr lang="en-US" sz="1108" dirty="0">
                <a:solidFill>
                  <a:prstClr val="black"/>
                </a:solidFill>
                <a:latin typeface="Comic Sans MS" panose="030F0702030302020204" pitchFamily="66" charset="0"/>
              </a:rPr>
              <a:t> the material that they are carrying.</a:t>
            </a:r>
          </a:p>
          <a:p>
            <a:pPr algn="ctr" defTabSz="844083"/>
            <a:endParaRPr lang="en-US" sz="500"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There are two kinds of wave – they are opposites in every way. This means that if you can remember what one kind of wave is like, you also know what the others are like.</a:t>
            </a:r>
          </a:p>
        </p:txBody>
      </p:sp>
      <p:pic>
        <p:nvPicPr>
          <p:cNvPr id="1026" name="Picture 2" descr="Image result for coastal waves swash backwash">
            <a:extLst>
              <a:ext uri="{FF2B5EF4-FFF2-40B4-BE49-F238E27FC236}">
                <a16:creationId xmlns:a16="http://schemas.microsoft.com/office/drawing/2014/main" id="{6407ABDE-FAFE-4513-89DC-8EC881E68A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553" y="2246541"/>
            <a:ext cx="1740618" cy="12609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DDA5693-7518-446D-BA17-58717857EB04}"/>
              </a:ext>
            </a:extLst>
          </p:cNvPr>
          <p:cNvSpPr/>
          <p:nvPr/>
        </p:nvSpPr>
        <p:spPr>
          <a:xfrm>
            <a:off x="1892673" y="2267538"/>
            <a:ext cx="4807032" cy="1654299"/>
          </a:xfrm>
          <a:prstGeom prst="rect">
            <a:avLst/>
          </a:prstGeom>
        </p:spPr>
        <p:txBody>
          <a:bodyPr wrap="square">
            <a:spAutoFit/>
          </a:bodyPr>
          <a:lstStyle/>
          <a:p>
            <a:pPr defTabSz="844083"/>
            <a:r>
              <a:rPr lang="en-US" sz="1015" b="1" dirty="0">
                <a:solidFill>
                  <a:prstClr val="black"/>
                </a:solidFill>
                <a:latin typeface="Comic Sans MS" panose="030F0702030302020204" pitchFamily="66" charset="0"/>
              </a:rPr>
              <a:t>Fill the gaps:</a:t>
            </a:r>
          </a:p>
          <a:p>
            <a:pPr defTabSz="844083"/>
            <a:endParaRPr lang="en-US" sz="1015" b="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The direction of the waves is controlled by the ______</a:t>
            </a:r>
          </a:p>
          <a:p>
            <a:pPr marL="158265" indent="-158265" defTabSz="844083">
              <a:buFont typeface="Arial" panose="020B0604020202020204" pitchFamily="34" charset="0"/>
              <a:buChar char="•"/>
            </a:pPr>
            <a:endParaRPr lang="en-US" sz="1015"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When a wave reaches the coast is b________</a:t>
            </a:r>
          </a:p>
          <a:p>
            <a:pPr marL="158265" indent="-158265" defTabSz="844083">
              <a:buFont typeface="Arial" panose="020B0604020202020204" pitchFamily="34" charset="0"/>
              <a:buChar char="•"/>
            </a:pPr>
            <a:endParaRPr lang="en-US" sz="1015"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The movement of a wave up, onto the beach, is called the _______</a:t>
            </a:r>
          </a:p>
          <a:p>
            <a:pPr marL="158265" indent="-158265" defTabSz="844083">
              <a:buFont typeface="Arial" panose="020B0604020202020204" pitchFamily="34" charset="0"/>
              <a:buChar char="•"/>
            </a:pPr>
            <a:endParaRPr lang="en-US" sz="1015"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The movement of a wave down the beach, back towards the sea, is called the ____________</a:t>
            </a:r>
          </a:p>
        </p:txBody>
      </p:sp>
      <p:pic>
        <p:nvPicPr>
          <p:cNvPr id="3" name="Picture 2">
            <a:extLst>
              <a:ext uri="{FF2B5EF4-FFF2-40B4-BE49-F238E27FC236}">
                <a16:creationId xmlns:a16="http://schemas.microsoft.com/office/drawing/2014/main" id="{712C16C8-AAB4-4D02-959A-CEFE173774F0}"/>
              </a:ext>
            </a:extLst>
          </p:cNvPr>
          <p:cNvPicPr>
            <a:picLocks noChangeAspect="1"/>
          </p:cNvPicPr>
          <p:nvPr/>
        </p:nvPicPr>
        <p:blipFill>
          <a:blip r:embed="rId3"/>
          <a:stretch>
            <a:fillRect/>
          </a:stretch>
        </p:blipFill>
        <p:spPr>
          <a:xfrm>
            <a:off x="3782728" y="4074559"/>
            <a:ext cx="2916977" cy="2119863"/>
          </a:xfrm>
          <a:prstGeom prst="rect">
            <a:avLst/>
          </a:prstGeom>
        </p:spPr>
      </p:pic>
      <p:pic>
        <p:nvPicPr>
          <p:cNvPr id="5" name="Picture 4">
            <a:extLst>
              <a:ext uri="{FF2B5EF4-FFF2-40B4-BE49-F238E27FC236}">
                <a16:creationId xmlns:a16="http://schemas.microsoft.com/office/drawing/2014/main" id="{717CAD11-3EFA-4D9E-91F8-85F6E154D12C}"/>
              </a:ext>
            </a:extLst>
          </p:cNvPr>
          <p:cNvPicPr>
            <a:picLocks noChangeAspect="1"/>
          </p:cNvPicPr>
          <p:nvPr/>
        </p:nvPicPr>
        <p:blipFill>
          <a:blip r:embed="rId4"/>
          <a:stretch>
            <a:fillRect/>
          </a:stretch>
        </p:blipFill>
        <p:spPr>
          <a:xfrm>
            <a:off x="708731" y="6473251"/>
            <a:ext cx="3946885" cy="2009736"/>
          </a:xfrm>
          <a:prstGeom prst="rect">
            <a:avLst/>
          </a:prstGeom>
        </p:spPr>
      </p:pic>
      <p:sp>
        <p:nvSpPr>
          <p:cNvPr id="22" name="TextBox 21">
            <a:extLst>
              <a:ext uri="{FF2B5EF4-FFF2-40B4-BE49-F238E27FC236}">
                <a16:creationId xmlns:a16="http://schemas.microsoft.com/office/drawing/2014/main" id="{E0C2124A-253E-49A7-9BBA-78F0F3B37AD0}"/>
              </a:ext>
            </a:extLst>
          </p:cNvPr>
          <p:cNvSpPr txBox="1"/>
          <p:nvPr/>
        </p:nvSpPr>
        <p:spPr>
          <a:xfrm>
            <a:off x="113553" y="5938290"/>
            <a:ext cx="1517189" cy="262829"/>
          </a:xfrm>
          <a:prstGeom prst="rect">
            <a:avLst/>
          </a:prstGeom>
          <a:solidFill>
            <a:schemeClr val="bg1"/>
          </a:solidFill>
          <a:ln>
            <a:solidFill>
              <a:schemeClr val="tx1"/>
            </a:solidFill>
          </a:ln>
        </p:spPr>
        <p:txBody>
          <a:bodyPr wrap="square">
            <a:spAutoFit/>
          </a:bodyPr>
          <a:lstStyle/>
          <a:p>
            <a:pPr algn="ctr" defTabSz="844083">
              <a:defRPr/>
            </a:pPr>
            <a:r>
              <a:rPr lang="en-GB" sz="1108" dirty="0">
                <a:solidFill>
                  <a:prstClr val="black"/>
                </a:solidFill>
                <a:latin typeface="Comic Sans MS" pitchFamily="66" charset="0"/>
              </a:rPr>
              <a:t>Constructive</a:t>
            </a:r>
            <a:r>
              <a:rPr lang="en-GB" sz="1108" dirty="0">
                <a:solidFill>
                  <a:prstClr val="black"/>
                </a:solidFill>
                <a:latin typeface="Comic Sans MS" pitchFamily="66" charset="0"/>
                <a:cs typeface="Arial" panose="020B0604020202020204" pitchFamily="34" charset="0"/>
              </a:rPr>
              <a:t> Waves</a:t>
            </a:r>
          </a:p>
        </p:txBody>
      </p:sp>
      <p:sp>
        <p:nvSpPr>
          <p:cNvPr id="23" name="Rectangle 22">
            <a:extLst>
              <a:ext uri="{FF2B5EF4-FFF2-40B4-BE49-F238E27FC236}">
                <a16:creationId xmlns:a16="http://schemas.microsoft.com/office/drawing/2014/main" id="{CC0BC588-A6F4-4BA4-AF44-405DEB0A3E09}"/>
              </a:ext>
            </a:extLst>
          </p:cNvPr>
          <p:cNvSpPr/>
          <p:nvPr/>
        </p:nvSpPr>
        <p:spPr>
          <a:xfrm>
            <a:off x="113553" y="4168056"/>
            <a:ext cx="3432836" cy="1498102"/>
          </a:xfrm>
          <a:prstGeom prst="rect">
            <a:avLst/>
          </a:prstGeom>
        </p:spPr>
        <p:txBody>
          <a:bodyPr wrap="square">
            <a:spAutoFit/>
          </a:bodyPr>
          <a:lstStyle/>
          <a:p>
            <a:pPr defTabSz="844083"/>
            <a:r>
              <a:rPr lang="en-US" sz="1015" b="1" dirty="0">
                <a:solidFill>
                  <a:prstClr val="black"/>
                </a:solidFill>
                <a:latin typeface="Comic Sans MS" panose="030F0702030302020204" pitchFamily="66" charset="0"/>
              </a:rPr>
              <a:t>This diagram shows the features of destructive waves.</a:t>
            </a:r>
          </a:p>
          <a:p>
            <a:pPr defTabSz="844083"/>
            <a:endParaRPr lang="en-US" sz="1015" b="1" dirty="0">
              <a:solidFill>
                <a:prstClr val="black"/>
              </a:solidFill>
              <a:latin typeface="Comic Sans MS" panose="030F0702030302020204" pitchFamily="66" charset="0"/>
            </a:endParaRPr>
          </a:p>
          <a:p>
            <a:pPr defTabSz="844083"/>
            <a:r>
              <a:rPr lang="en-US" sz="1015" b="1" dirty="0">
                <a:solidFill>
                  <a:prstClr val="black"/>
                </a:solidFill>
                <a:latin typeface="Comic Sans MS" panose="030F0702030302020204" pitchFamily="66" charset="0"/>
              </a:rPr>
              <a:t>Use the labels on this image, to help you complete the labels on the image below for constructive waves – remember, the waves are opposite in every way!</a:t>
            </a:r>
          </a:p>
          <a:p>
            <a:pPr defTabSz="844083"/>
            <a:endParaRPr lang="en-US" sz="1015" b="1" dirty="0">
              <a:solidFill>
                <a:prstClr val="black"/>
              </a:solidFill>
              <a:latin typeface="Comic Sans MS" panose="030F0702030302020204" pitchFamily="66" charset="0"/>
            </a:endParaRPr>
          </a:p>
          <a:p>
            <a:pPr defTabSz="844083"/>
            <a:r>
              <a:rPr lang="en-US" sz="1015" b="1" dirty="0">
                <a:solidFill>
                  <a:prstClr val="black"/>
                </a:solidFill>
                <a:latin typeface="Comic Sans MS" panose="030F0702030302020204" pitchFamily="66" charset="0"/>
              </a:rPr>
              <a:t>(deposition is the opposite of erosion)</a:t>
            </a:r>
            <a:endParaRPr lang="en-US" sz="1015" dirty="0">
              <a:solidFill>
                <a:prstClr val="black"/>
              </a:solidFill>
              <a:latin typeface="Comic Sans MS" panose="030F0702030302020204" pitchFamily="66" charset="0"/>
            </a:endParaRPr>
          </a:p>
        </p:txBody>
      </p:sp>
      <p:sp>
        <p:nvSpPr>
          <p:cNvPr id="10" name="Title 4">
            <a:extLst>
              <a:ext uri="{FF2B5EF4-FFF2-40B4-BE49-F238E27FC236}">
                <a16:creationId xmlns:a16="http://schemas.microsoft.com/office/drawing/2014/main" id="{42159708-8CF8-417F-9333-DB2C90C01BF9}"/>
              </a:ext>
            </a:extLst>
          </p:cNvPr>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16 – Coasts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5 pages</a:t>
            </a:r>
            <a:r>
              <a:rPr lang="en-GB" sz="1800" dirty="0">
                <a:latin typeface="Tw Cen MT" panose="020B0602020104020603" pitchFamily="34" charset="0"/>
              </a:rPr>
              <a:t>, to revise some key points about coasts. Read the instructions carefully for each task, and make sure you complete all of the tasks</a:t>
            </a:r>
            <a:endParaRPr lang="en-GB" sz="1800" b="1" dirty="0">
              <a:latin typeface="Tw Cen MT" panose="020B0602020104020603" pitchFamily="34" charset="0"/>
            </a:endParaRPr>
          </a:p>
        </p:txBody>
      </p:sp>
      <p:sp>
        <p:nvSpPr>
          <p:cNvPr id="11" name="Rectangle 10">
            <a:extLst>
              <a:ext uri="{FF2B5EF4-FFF2-40B4-BE49-F238E27FC236}">
                <a16:creationId xmlns:a16="http://schemas.microsoft.com/office/drawing/2014/main" id="{B79DA15A-A840-41F6-8B15-2C5BFFF19DF5}"/>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6">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2" name="Picture 11">
            <a:hlinkClick r:id="rId7" action="ppaction://hlinksldjump"/>
            <a:extLst>
              <a:ext uri="{FF2B5EF4-FFF2-40B4-BE49-F238E27FC236}">
                <a16:creationId xmlns:a16="http://schemas.microsoft.com/office/drawing/2014/main" id="{0A8E0626-01A3-4CAE-876D-3C1683CBF0FC}"/>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51093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EA828B-8242-4C5A-AA31-DEAD0DDA7D7E}"/>
              </a:ext>
            </a:extLst>
          </p:cNvPr>
          <p:cNvSpPr/>
          <p:nvPr/>
        </p:nvSpPr>
        <p:spPr>
          <a:xfrm>
            <a:off x="263769" y="74142"/>
            <a:ext cx="6330462" cy="760016"/>
          </a:xfrm>
          <a:prstGeom prst="rect">
            <a:avLst/>
          </a:prstGeom>
          <a:noFill/>
        </p:spPr>
        <p:txBody>
          <a:bodyPr wrap="square" rtlCol="0">
            <a:spAutoFit/>
          </a:bodyPr>
          <a:lstStyle/>
          <a:p>
            <a:pPr algn="ctr" defTabSz="844083"/>
            <a:r>
              <a:rPr lang="en-US" sz="1477" b="1" u="sng" dirty="0">
                <a:solidFill>
                  <a:prstClr val="black"/>
                </a:solidFill>
                <a:latin typeface="Comic Sans MS" panose="030F0702030302020204" pitchFamily="66" charset="0"/>
              </a:rPr>
              <a:t>Types of Mass Movement</a:t>
            </a:r>
          </a:p>
          <a:p>
            <a:pPr algn="ctr" defTabSz="844083"/>
            <a:endParaRPr lang="en-US" sz="646" b="1" u="sng"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Match the names, definitions, diagrams and images for the different kinds of mass movement. Read the definitions carefully and you can work this out!</a:t>
            </a:r>
          </a:p>
        </p:txBody>
      </p:sp>
      <p:sp>
        <p:nvSpPr>
          <p:cNvPr id="5" name="Rectangle 4">
            <a:extLst>
              <a:ext uri="{FF2B5EF4-FFF2-40B4-BE49-F238E27FC236}">
                <a16:creationId xmlns:a16="http://schemas.microsoft.com/office/drawing/2014/main" id="{94B6EB44-EA47-4D02-A3AF-74FFF43FB995}"/>
              </a:ext>
            </a:extLst>
          </p:cNvPr>
          <p:cNvSpPr/>
          <p:nvPr/>
        </p:nvSpPr>
        <p:spPr>
          <a:xfrm>
            <a:off x="407470" y="949212"/>
            <a:ext cx="6043060" cy="471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44083"/>
            <a:r>
              <a:rPr lang="en-GB" sz="1292" b="1" dirty="0">
                <a:solidFill>
                  <a:prstClr val="black"/>
                </a:solidFill>
                <a:latin typeface="Comic Sans MS" pitchFamily="66" charset="0"/>
              </a:rPr>
              <a:t>KEYWORD - Mass movement </a:t>
            </a:r>
            <a:r>
              <a:rPr lang="en-GB" sz="1292" dirty="0">
                <a:solidFill>
                  <a:prstClr val="black"/>
                </a:solidFill>
                <a:latin typeface="Comic Sans MS" pitchFamily="66" charset="0"/>
              </a:rPr>
              <a:t>is when rocks, weakened and loosened by weathering, move down a slope under the influence of gravity</a:t>
            </a:r>
          </a:p>
        </p:txBody>
      </p:sp>
      <p:sp>
        <p:nvSpPr>
          <p:cNvPr id="6" name="Rounded Rectangle 5">
            <a:extLst>
              <a:ext uri="{FF2B5EF4-FFF2-40B4-BE49-F238E27FC236}">
                <a16:creationId xmlns:a16="http://schemas.microsoft.com/office/drawing/2014/main" id="{498294AD-DEE4-45D3-AB51-46ED51825609}"/>
              </a:ext>
            </a:extLst>
          </p:cNvPr>
          <p:cNvSpPr/>
          <p:nvPr/>
        </p:nvSpPr>
        <p:spPr>
          <a:xfrm>
            <a:off x="2634589" y="1680520"/>
            <a:ext cx="1700058" cy="595167"/>
          </a:xfrm>
          <a:prstGeom prst="roundRect">
            <a:avLst/>
          </a:prstGeom>
          <a:solidFill>
            <a:schemeClr val="bg1"/>
          </a:solidFill>
          <a:ln>
            <a:solidFill>
              <a:schemeClr val="tx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defTabSz="844083"/>
            <a:r>
              <a:rPr lang="en-GB" sz="1292" b="1" dirty="0">
                <a:solidFill>
                  <a:prstClr val="black"/>
                </a:solidFill>
                <a:latin typeface="Comic Sans MS" panose="030F0702030302020204" pitchFamily="66" charset="0"/>
              </a:rPr>
              <a:t>Slumping</a:t>
            </a:r>
          </a:p>
        </p:txBody>
      </p:sp>
      <p:sp>
        <p:nvSpPr>
          <p:cNvPr id="7" name="Rounded Rectangle 6">
            <a:extLst>
              <a:ext uri="{FF2B5EF4-FFF2-40B4-BE49-F238E27FC236}">
                <a16:creationId xmlns:a16="http://schemas.microsoft.com/office/drawing/2014/main" id="{B87C096F-02C7-452E-9B5A-5C845C458A5F}"/>
              </a:ext>
            </a:extLst>
          </p:cNvPr>
          <p:cNvSpPr/>
          <p:nvPr/>
        </p:nvSpPr>
        <p:spPr>
          <a:xfrm>
            <a:off x="4695093" y="1680519"/>
            <a:ext cx="1700058" cy="595167"/>
          </a:xfrm>
          <a:prstGeom prst="roundRect">
            <a:avLst/>
          </a:prstGeom>
          <a:solidFill>
            <a:schemeClr val="bg1"/>
          </a:solidFill>
          <a:ln>
            <a:solidFill>
              <a:schemeClr val="tx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defTabSz="844083"/>
            <a:r>
              <a:rPr lang="en-GB" sz="1292" b="1" dirty="0">
                <a:solidFill>
                  <a:prstClr val="black"/>
                </a:solidFill>
                <a:latin typeface="Comic Sans MS" panose="030F0702030302020204" pitchFamily="66" charset="0"/>
              </a:rPr>
              <a:t>Soil creep</a:t>
            </a:r>
          </a:p>
        </p:txBody>
      </p:sp>
      <p:sp>
        <p:nvSpPr>
          <p:cNvPr id="8" name="Rounded Rectangle 7">
            <a:extLst>
              <a:ext uri="{FF2B5EF4-FFF2-40B4-BE49-F238E27FC236}">
                <a16:creationId xmlns:a16="http://schemas.microsoft.com/office/drawing/2014/main" id="{682946FC-49C9-4593-AF52-BF2D69DB2677}"/>
              </a:ext>
            </a:extLst>
          </p:cNvPr>
          <p:cNvSpPr/>
          <p:nvPr/>
        </p:nvSpPr>
        <p:spPr>
          <a:xfrm>
            <a:off x="462849" y="1682864"/>
            <a:ext cx="1700058" cy="595167"/>
          </a:xfrm>
          <a:prstGeom prst="roundRect">
            <a:avLst/>
          </a:prstGeom>
          <a:solidFill>
            <a:schemeClr val="bg1"/>
          </a:solidFill>
          <a:ln>
            <a:solidFill>
              <a:schemeClr val="tx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defTabSz="844083"/>
            <a:r>
              <a:rPr lang="en-GB" sz="1292" b="1" dirty="0">
                <a:solidFill>
                  <a:prstClr val="black"/>
                </a:solidFill>
                <a:latin typeface="Comic Sans MS" panose="030F0702030302020204" pitchFamily="66" charset="0"/>
              </a:rPr>
              <a:t>Rock falls </a:t>
            </a:r>
          </a:p>
        </p:txBody>
      </p:sp>
      <p:sp>
        <p:nvSpPr>
          <p:cNvPr id="9" name="TextBox 8">
            <a:extLst>
              <a:ext uri="{FF2B5EF4-FFF2-40B4-BE49-F238E27FC236}">
                <a16:creationId xmlns:a16="http://schemas.microsoft.com/office/drawing/2014/main" id="{4D3F0B20-77E1-4537-889B-D98D83BB04B6}"/>
              </a:ext>
            </a:extLst>
          </p:cNvPr>
          <p:cNvSpPr txBox="1"/>
          <p:nvPr/>
        </p:nvSpPr>
        <p:spPr>
          <a:xfrm>
            <a:off x="0" y="2895987"/>
            <a:ext cx="1910346" cy="1115305"/>
          </a:xfrm>
          <a:prstGeom prst="rect">
            <a:avLst/>
          </a:prstGeom>
          <a:noFill/>
        </p:spPr>
        <p:txBody>
          <a:bodyPr wrap="square" rtlCol="0">
            <a:spAutoFit/>
          </a:bodyPr>
          <a:lstStyle/>
          <a:p>
            <a:pPr algn="ctr" defTabSz="844083"/>
            <a:r>
              <a:rPr lang="en-US" altLang="en-US" sz="1108" dirty="0">
                <a:solidFill>
                  <a:prstClr val="black"/>
                </a:solidFill>
                <a:latin typeface="Comic Sans MS" panose="030F0702030302020204" pitchFamily="66" charset="0"/>
              </a:rPr>
              <a:t>Large and small pieces of rock are continuously weathered and eroded until they separate and fall from the cliff as whole parts</a:t>
            </a:r>
            <a:endParaRPr lang="en-GB" sz="1108" dirty="0">
              <a:solidFill>
                <a:prstClr val="black"/>
              </a:solidFill>
              <a:latin typeface="Comic Sans MS" panose="030F0702030302020204" pitchFamily="66" charset="0"/>
            </a:endParaRPr>
          </a:p>
        </p:txBody>
      </p:sp>
      <p:sp>
        <p:nvSpPr>
          <p:cNvPr id="10" name="TextBox 9">
            <a:extLst>
              <a:ext uri="{FF2B5EF4-FFF2-40B4-BE49-F238E27FC236}">
                <a16:creationId xmlns:a16="http://schemas.microsoft.com/office/drawing/2014/main" id="{16D24F9A-4E04-4044-919A-09C222068F59}"/>
              </a:ext>
            </a:extLst>
          </p:cNvPr>
          <p:cNvSpPr txBox="1"/>
          <p:nvPr/>
        </p:nvSpPr>
        <p:spPr>
          <a:xfrm>
            <a:off x="2529444" y="2770517"/>
            <a:ext cx="1700058" cy="1456296"/>
          </a:xfrm>
          <a:prstGeom prst="rect">
            <a:avLst/>
          </a:prstGeom>
          <a:noFill/>
        </p:spPr>
        <p:txBody>
          <a:bodyPr wrap="square" rtlCol="0">
            <a:spAutoFit/>
          </a:bodyPr>
          <a:lstStyle/>
          <a:p>
            <a:pPr algn="ctr" defTabSz="844083"/>
            <a:r>
              <a:rPr lang="en-US" altLang="en-US" sz="1108" dirty="0">
                <a:solidFill>
                  <a:prstClr val="black"/>
                </a:solidFill>
                <a:latin typeface="Comic Sans MS" panose="030F0702030302020204" pitchFamily="66" charset="0"/>
              </a:rPr>
              <a:t>This is the slowest type of downhill soil movement. Gravity pulls the water in soil down a slope, which pulls the soil with it. The slope may appear rippled (bumpy).</a:t>
            </a:r>
            <a:endParaRPr lang="en-GB" sz="1108" dirty="0">
              <a:solidFill>
                <a:prstClr val="black"/>
              </a:solidFill>
              <a:latin typeface="Comic Sans MS" panose="030F0702030302020204" pitchFamily="66" charset="0"/>
            </a:endParaRPr>
          </a:p>
        </p:txBody>
      </p:sp>
      <p:sp>
        <p:nvSpPr>
          <p:cNvPr id="11" name="TextBox 10">
            <a:extLst>
              <a:ext uri="{FF2B5EF4-FFF2-40B4-BE49-F238E27FC236}">
                <a16:creationId xmlns:a16="http://schemas.microsoft.com/office/drawing/2014/main" id="{9D5CF05D-0A53-4CE3-9D24-F5361648E7E1}"/>
              </a:ext>
            </a:extLst>
          </p:cNvPr>
          <p:cNvSpPr txBox="1"/>
          <p:nvPr/>
        </p:nvSpPr>
        <p:spPr>
          <a:xfrm>
            <a:off x="4695093" y="2685269"/>
            <a:ext cx="2162907" cy="1626792"/>
          </a:xfrm>
          <a:prstGeom prst="rect">
            <a:avLst/>
          </a:prstGeom>
          <a:noFill/>
        </p:spPr>
        <p:txBody>
          <a:bodyPr wrap="square" rtlCol="0">
            <a:spAutoFit/>
          </a:bodyPr>
          <a:lstStyle>
            <a:defPPr>
              <a:defRPr lang="en-US"/>
            </a:defPPr>
            <a:lvl1pPr algn="ctr">
              <a:defRPr>
                <a:latin typeface="Calibri" panose="020F0502020204030204" pitchFamily="34" charset="0"/>
              </a:defRPr>
            </a:lvl1pPr>
          </a:lstStyle>
          <a:p>
            <a:pPr defTabSz="844083"/>
            <a:r>
              <a:rPr lang="en-GB" altLang="en-US" sz="1108" dirty="0">
                <a:solidFill>
                  <a:prstClr val="black"/>
                </a:solidFill>
                <a:latin typeface="Comic Sans MS" panose="030F0702030302020204" pitchFamily="66" charset="0"/>
              </a:rPr>
              <a:t>This is when a large area of land moves down a slope. This often happens on soft clay cliffs when they become saturated (full of water) during heavy rain. They then slump forwards and ooze towards the sea as a mud/rock flow.</a:t>
            </a:r>
          </a:p>
        </p:txBody>
      </p:sp>
      <p:pic>
        <p:nvPicPr>
          <p:cNvPr id="12" name="Picture 11">
            <a:extLst>
              <a:ext uri="{FF2B5EF4-FFF2-40B4-BE49-F238E27FC236}">
                <a16:creationId xmlns:a16="http://schemas.microsoft.com/office/drawing/2014/main" id="{7419940D-29CF-41A7-B236-6371A35C4C75}"/>
              </a:ext>
            </a:extLst>
          </p:cNvPr>
          <p:cNvPicPr>
            <a:picLocks noChangeAspect="1"/>
          </p:cNvPicPr>
          <p:nvPr/>
        </p:nvPicPr>
        <p:blipFill>
          <a:blip r:embed="rId2"/>
          <a:stretch>
            <a:fillRect/>
          </a:stretch>
        </p:blipFill>
        <p:spPr>
          <a:xfrm>
            <a:off x="2424300" y="4798895"/>
            <a:ext cx="1910346" cy="1462662"/>
          </a:xfrm>
          <a:prstGeom prst="rect">
            <a:avLst/>
          </a:prstGeom>
        </p:spPr>
      </p:pic>
      <p:pic>
        <p:nvPicPr>
          <p:cNvPr id="13" name="Picture 12">
            <a:extLst>
              <a:ext uri="{FF2B5EF4-FFF2-40B4-BE49-F238E27FC236}">
                <a16:creationId xmlns:a16="http://schemas.microsoft.com/office/drawing/2014/main" id="{CB27AE9B-3252-46DB-B734-77AFA523901A}"/>
              </a:ext>
            </a:extLst>
          </p:cNvPr>
          <p:cNvPicPr>
            <a:picLocks noChangeAspect="1"/>
          </p:cNvPicPr>
          <p:nvPr/>
        </p:nvPicPr>
        <p:blipFill>
          <a:blip r:embed="rId3"/>
          <a:stretch>
            <a:fillRect/>
          </a:stretch>
        </p:blipFill>
        <p:spPr>
          <a:xfrm>
            <a:off x="345407" y="4918691"/>
            <a:ext cx="1910346" cy="1342866"/>
          </a:xfrm>
          <a:prstGeom prst="rect">
            <a:avLst/>
          </a:prstGeom>
        </p:spPr>
      </p:pic>
      <p:pic>
        <p:nvPicPr>
          <p:cNvPr id="14" name="Picture 13">
            <a:extLst>
              <a:ext uri="{FF2B5EF4-FFF2-40B4-BE49-F238E27FC236}">
                <a16:creationId xmlns:a16="http://schemas.microsoft.com/office/drawing/2014/main" id="{05F68BAD-CA7E-4938-9B9B-A97C9BF15F00}"/>
              </a:ext>
            </a:extLst>
          </p:cNvPr>
          <p:cNvPicPr>
            <a:picLocks noChangeAspect="1"/>
          </p:cNvPicPr>
          <p:nvPr/>
        </p:nvPicPr>
        <p:blipFill>
          <a:blip r:embed="rId4"/>
          <a:stretch>
            <a:fillRect/>
          </a:stretch>
        </p:blipFill>
        <p:spPr>
          <a:xfrm>
            <a:off x="4602247" y="4798895"/>
            <a:ext cx="1910346" cy="1462662"/>
          </a:xfrm>
          <a:prstGeom prst="rect">
            <a:avLst/>
          </a:prstGeom>
        </p:spPr>
      </p:pic>
      <p:pic>
        <p:nvPicPr>
          <p:cNvPr id="15" name="Picture 2" descr="Image result for soil creep">
            <a:extLst>
              <a:ext uri="{FF2B5EF4-FFF2-40B4-BE49-F238E27FC236}">
                <a16:creationId xmlns:a16="http://schemas.microsoft.com/office/drawing/2014/main" id="{3804FF10-21B2-4B21-B46F-471E8454F4C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2794" y="6784015"/>
            <a:ext cx="2009800" cy="153881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Related image">
            <a:extLst>
              <a:ext uri="{FF2B5EF4-FFF2-40B4-BE49-F238E27FC236}">
                <a16:creationId xmlns:a16="http://schemas.microsoft.com/office/drawing/2014/main" id="{C1BF62EB-11A3-4909-8D20-722513D11AF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908"/>
          <a:stretch/>
        </p:blipFill>
        <p:spPr bwMode="auto">
          <a:xfrm>
            <a:off x="345407" y="6845396"/>
            <a:ext cx="1992234" cy="147623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Image result for slumping coast">
            <a:extLst>
              <a:ext uri="{FF2B5EF4-FFF2-40B4-BE49-F238E27FC236}">
                <a16:creationId xmlns:a16="http://schemas.microsoft.com/office/drawing/2014/main" id="{7DD0CFCC-83F4-44E3-971B-5B3D6AEFBCD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24100" y="6782820"/>
            <a:ext cx="2009800" cy="153881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DFA28A5C-5533-46B1-9750-B45F245E3EEC}"/>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8">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9">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9" name="Picture 18">
            <a:hlinkClick r:id="rId10" action="ppaction://hlinksldjump"/>
            <a:extLst>
              <a:ext uri="{FF2B5EF4-FFF2-40B4-BE49-F238E27FC236}">
                <a16:creationId xmlns:a16="http://schemas.microsoft.com/office/drawing/2014/main" id="{09E58F84-7788-40D6-B07A-322EF8B6EC84}"/>
              </a:ext>
            </a:extLst>
          </p:cNvPr>
          <p:cNvPicPr>
            <a:picLocks noChangeAspect="1"/>
          </p:cNvPicPr>
          <p:nvPr/>
        </p:nvPicPr>
        <p:blipFill>
          <a:blip r:embed="rId11"/>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6233784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1E9BB5-BB71-4C01-9710-D0F243777CAE}"/>
              </a:ext>
            </a:extLst>
          </p:cNvPr>
          <p:cNvPicPr>
            <a:picLocks noChangeAspect="1"/>
          </p:cNvPicPr>
          <p:nvPr/>
        </p:nvPicPr>
        <p:blipFill>
          <a:blip r:embed="rId2"/>
          <a:stretch>
            <a:fillRect/>
          </a:stretch>
        </p:blipFill>
        <p:spPr>
          <a:xfrm>
            <a:off x="4560356" y="39808"/>
            <a:ext cx="2297644" cy="3373395"/>
          </a:xfrm>
          <a:prstGeom prst="rect">
            <a:avLst/>
          </a:prstGeom>
        </p:spPr>
      </p:pic>
      <p:sp>
        <p:nvSpPr>
          <p:cNvPr id="5" name="Rectangle 4">
            <a:extLst>
              <a:ext uri="{FF2B5EF4-FFF2-40B4-BE49-F238E27FC236}">
                <a16:creationId xmlns:a16="http://schemas.microsoft.com/office/drawing/2014/main" id="{4905C5F1-E78A-4B4C-AADA-628A823A43AA}"/>
              </a:ext>
            </a:extLst>
          </p:cNvPr>
          <p:cNvSpPr/>
          <p:nvPr/>
        </p:nvSpPr>
        <p:spPr>
          <a:xfrm>
            <a:off x="0" y="0"/>
            <a:ext cx="4560356" cy="3203762"/>
          </a:xfrm>
          <a:prstGeom prst="rect">
            <a:avLst/>
          </a:prstGeom>
          <a:noFill/>
        </p:spPr>
        <p:txBody>
          <a:bodyPr wrap="square" rtlCol="0">
            <a:spAutoFit/>
          </a:bodyPr>
          <a:lstStyle/>
          <a:p>
            <a:pPr algn="ctr" defTabSz="844083"/>
            <a:r>
              <a:rPr lang="en-US" sz="1477" b="1" u="sng" dirty="0">
                <a:solidFill>
                  <a:prstClr val="black"/>
                </a:solidFill>
                <a:latin typeface="Comic Sans MS" panose="030F0702030302020204" pitchFamily="66" charset="0"/>
              </a:rPr>
              <a:t>Coastal Features of Erosion and Deposition – Example = Holderness Coast</a:t>
            </a:r>
          </a:p>
          <a:p>
            <a:pPr algn="ctr" defTabSz="844083"/>
            <a:endParaRPr lang="en-US" sz="646" b="1" u="sng"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The Holderness Coast is our example of a coastline where different features can be seen.</a:t>
            </a:r>
          </a:p>
          <a:p>
            <a:pPr algn="ctr" defTabSz="844083"/>
            <a:endParaRPr lang="en-US" sz="1108"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Don’t worry too much about remembering a lot of detail about it – the features here can be found in lots of different places.</a:t>
            </a:r>
          </a:p>
          <a:p>
            <a:pPr algn="ctr" defTabSz="844083"/>
            <a:endParaRPr lang="en-US" sz="1108"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All you really need to know is:</a:t>
            </a:r>
          </a:p>
          <a:p>
            <a:pPr algn="ctr" defTabSz="844083"/>
            <a:endParaRPr lang="en-US" sz="1108"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dirty="0">
                <a:solidFill>
                  <a:prstClr val="black"/>
                </a:solidFill>
                <a:latin typeface="Comic Sans MS" panose="030F0702030302020204" pitchFamily="66" charset="0"/>
              </a:rPr>
              <a:t>The name – HOLDERNESS COAST</a:t>
            </a:r>
          </a:p>
          <a:p>
            <a:pPr marL="158265" indent="-158265" defTabSz="844083">
              <a:buFont typeface="Arial" panose="020B0604020202020204" pitchFamily="34" charset="0"/>
              <a:buChar char="•"/>
            </a:pPr>
            <a:endParaRPr lang="en-US" sz="1108"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dirty="0">
                <a:solidFill>
                  <a:prstClr val="black"/>
                </a:solidFill>
                <a:latin typeface="Comic Sans MS" panose="030F0702030302020204" pitchFamily="66" charset="0"/>
              </a:rPr>
              <a:t>It’s on the East Coast of England</a:t>
            </a:r>
          </a:p>
          <a:p>
            <a:pPr marL="158265" indent="-158265" defTabSz="844083">
              <a:buFont typeface="Arial" panose="020B0604020202020204" pitchFamily="34" charset="0"/>
              <a:buChar char="•"/>
            </a:pPr>
            <a:endParaRPr lang="en-US" sz="1108"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dirty="0">
                <a:solidFill>
                  <a:prstClr val="black"/>
                </a:solidFill>
                <a:latin typeface="Comic Sans MS" panose="030F0702030302020204" pitchFamily="66" charset="0"/>
              </a:rPr>
              <a:t>Flamborough Head is made of Chalk, and it is harder than the rest of the coastline which is made of clay. The clay erodes very quickly</a:t>
            </a:r>
          </a:p>
        </p:txBody>
      </p:sp>
      <p:pic>
        <p:nvPicPr>
          <p:cNvPr id="6" name="Picture 3">
            <a:extLst>
              <a:ext uri="{FF2B5EF4-FFF2-40B4-BE49-F238E27FC236}">
                <a16:creationId xmlns:a16="http://schemas.microsoft.com/office/drawing/2014/main" id="{456A2AED-D87A-42FC-936D-98E692E264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68968"/>
          <a:stretch>
            <a:fillRect/>
          </a:stretch>
        </p:blipFill>
        <p:spPr bwMode="auto">
          <a:xfrm>
            <a:off x="197492" y="3672397"/>
            <a:ext cx="1755939" cy="131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extLst>
              <a:ext uri="{FF2B5EF4-FFF2-40B4-BE49-F238E27FC236}">
                <a16:creationId xmlns:a16="http://schemas.microsoft.com/office/drawing/2014/main" id="{981B3656-82BF-4A73-8285-3F09FFF12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4247" b="34666"/>
          <a:stretch>
            <a:fillRect/>
          </a:stretch>
        </p:blipFill>
        <p:spPr bwMode="auto">
          <a:xfrm>
            <a:off x="221142" y="5049703"/>
            <a:ext cx="1755939" cy="1316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a:extLst>
              <a:ext uri="{FF2B5EF4-FFF2-40B4-BE49-F238E27FC236}">
                <a16:creationId xmlns:a16="http://schemas.microsoft.com/office/drawing/2014/main" id="{BF84A940-4479-4A9B-AF87-787CBD727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7767"/>
          <a:stretch>
            <a:fillRect/>
          </a:stretch>
        </p:blipFill>
        <p:spPr bwMode="auto">
          <a:xfrm>
            <a:off x="221142" y="6653767"/>
            <a:ext cx="1755939" cy="130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3">
            <a:extLst>
              <a:ext uri="{FF2B5EF4-FFF2-40B4-BE49-F238E27FC236}">
                <a16:creationId xmlns:a16="http://schemas.microsoft.com/office/drawing/2014/main" id="{6C3307CA-7A27-48BE-9F99-10F9DD8394D1}"/>
              </a:ext>
            </a:extLst>
          </p:cNvPr>
          <p:cNvSpPr txBox="1">
            <a:spLocks noChangeArrowheads="1"/>
          </p:cNvSpPr>
          <p:nvPr/>
        </p:nvSpPr>
        <p:spPr bwMode="auto">
          <a:xfrm>
            <a:off x="341965" y="3956499"/>
            <a:ext cx="906869" cy="77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dirty="0">
                <a:solidFill>
                  <a:srgbClr val="FFFFFF"/>
                </a:solidFill>
                <a:latin typeface="Comic Sans MS" panose="030F0702030302020204" pitchFamily="66" charset="0"/>
              </a:rPr>
              <a:t>1. The sea erodes the bottom of the cliffs</a:t>
            </a:r>
          </a:p>
        </p:txBody>
      </p:sp>
      <p:sp>
        <p:nvSpPr>
          <p:cNvPr id="10" name="TextBox 8">
            <a:extLst>
              <a:ext uri="{FF2B5EF4-FFF2-40B4-BE49-F238E27FC236}">
                <a16:creationId xmlns:a16="http://schemas.microsoft.com/office/drawing/2014/main" id="{92195FB9-CD12-4921-82FC-00E500543600}"/>
              </a:ext>
            </a:extLst>
          </p:cNvPr>
          <p:cNvSpPr txBox="1">
            <a:spLocks noChangeArrowheads="1"/>
          </p:cNvSpPr>
          <p:nvPr/>
        </p:nvSpPr>
        <p:spPr bwMode="auto">
          <a:xfrm>
            <a:off x="221142" y="5337334"/>
            <a:ext cx="906869" cy="60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dirty="0">
                <a:solidFill>
                  <a:srgbClr val="FFFFFF"/>
                </a:solidFill>
                <a:latin typeface="Comic Sans MS" panose="030F0702030302020204" pitchFamily="66" charset="0"/>
              </a:rPr>
              <a:t>2 A wave cut notch develops</a:t>
            </a:r>
          </a:p>
        </p:txBody>
      </p:sp>
      <p:sp>
        <p:nvSpPr>
          <p:cNvPr id="11" name="TextBox 9">
            <a:extLst>
              <a:ext uri="{FF2B5EF4-FFF2-40B4-BE49-F238E27FC236}">
                <a16:creationId xmlns:a16="http://schemas.microsoft.com/office/drawing/2014/main" id="{3FD9450B-010E-4CD6-8C78-D055E35EA43A}"/>
              </a:ext>
            </a:extLst>
          </p:cNvPr>
          <p:cNvSpPr txBox="1">
            <a:spLocks noChangeArrowheads="1"/>
          </p:cNvSpPr>
          <p:nvPr/>
        </p:nvSpPr>
        <p:spPr bwMode="auto">
          <a:xfrm>
            <a:off x="157950" y="7146435"/>
            <a:ext cx="1020406" cy="77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dirty="0">
                <a:solidFill>
                  <a:srgbClr val="FFFFFF"/>
                </a:solidFill>
                <a:latin typeface="Comic Sans MS" panose="030F0702030302020204" pitchFamily="66" charset="0"/>
              </a:rPr>
              <a:t>3. Cliff collapses and moves backwards</a:t>
            </a:r>
          </a:p>
        </p:txBody>
      </p:sp>
      <p:sp>
        <p:nvSpPr>
          <p:cNvPr id="12" name="TextBox 11">
            <a:extLst>
              <a:ext uri="{FF2B5EF4-FFF2-40B4-BE49-F238E27FC236}">
                <a16:creationId xmlns:a16="http://schemas.microsoft.com/office/drawing/2014/main" id="{78B4D5CE-B510-49E5-ADB5-4A6A9021721D}"/>
              </a:ext>
            </a:extLst>
          </p:cNvPr>
          <p:cNvSpPr txBox="1">
            <a:spLocks noChangeArrowheads="1"/>
          </p:cNvSpPr>
          <p:nvPr/>
        </p:nvSpPr>
        <p:spPr bwMode="auto">
          <a:xfrm>
            <a:off x="1272483" y="6713111"/>
            <a:ext cx="906869" cy="43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a:solidFill>
                  <a:srgbClr val="000000"/>
                </a:solidFill>
                <a:latin typeface="Comic Sans MS" panose="030F0702030302020204" pitchFamily="66" charset="0"/>
              </a:rPr>
              <a:t>Wave cut platform</a:t>
            </a:r>
          </a:p>
        </p:txBody>
      </p:sp>
      <p:cxnSp>
        <p:nvCxnSpPr>
          <p:cNvPr id="13" name="Straight Arrow Connector 12">
            <a:extLst>
              <a:ext uri="{FF2B5EF4-FFF2-40B4-BE49-F238E27FC236}">
                <a16:creationId xmlns:a16="http://schemas.microsoft.com/office/drawing/2014/main" id="{AD03C48A-D7E0-4CF1-A817-A6F2D2BCB0DD}"/>
              </a:ext>
            </a:extLst>
          </p:cNvPr>
          <p:cNvCxnSpPr>
            <a:cxnSpLocks/>
          </p:cNvCxnSpPr>
          <p:nvPr/>
        </p:nvCxnSpPr>
        <p:spPr>
          <a:xfrm flipH="1">
            <a:off x="1402844" y="7198609"/>
            <a:ext cx="177395" cy="41564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7655673-95E4-4A62-910D-3C10EE5D12F9}"/>
              </a:ext>
            </a:extLst>
          </p:cNvPr>
          <p:cNvSpPr/>
          <p:nvPr/>
        </p:nvSpPr>
        <p:spPr>
          <a:xfrm>
            <a:off x="103131" y="3453011"/>
            <a:ext cx="4747846"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Erosion – Wave Cut Platforms</a:t>
            </a:r>
          </a:p>
        </p:txBody>
      </p:sp>
      <p:graphicFrame>
        <p:nvGraphicFramePr>
          <p:cNvPr id="17" name="Table 16">
            <a:extLst>
              <a:ext uri="{FF2B5EF4-FFF2-40B4-BE49-F238E27FC236}">
                <a16:creationId xmlns:a16="http://schemas.microsoft.com/office/drawing/2014/main" id="{B8AB164A-E299-4AD6-83D6-596809A321B9}"/>
              </a:ext>
            </a:extLst>
          </p:cNvPr>
          <p:cNvGraphicFramePr>
            <a:graphicFrameLocks noGrp="1"/>
          </p:cNvGraphicFramePr>
          <p:nvPr>
            <p:extLst>
              <p:ext uri="{D42A27DB-BD31-4B8C-83A1-F6EECF244321}">
                <p14:modId xmlns:p14="http://schemas.microsoft.com/office/powerpoint/2010/main" val="1818371564"/>
              </p:ext>
            </p:extLst>
          </p:nvPr>
        </p:nvGraphicFramePr>
        <p:xfrm>
          <a:off x="2643088" y="4246547"/>
          <a:ext cx="4017420" cy="3871841"/>
        </p:xfrm>
        <a:graphic>
          <a:graphicData uri="http://schemas.openxmlformats.org/drawingml/2006/table">
            <a:tbl>
              <a:tblPr firstRow="1" bandRow="1">
                <a:tableStyleId>{5C22544A-7EE6-4342-B048-85BDC9FD1C3A}</a:tableStyleId>
              </a:tblPr>
              <a:tblGrid>
                <a:gridCol w="594945">
                  <a:extLst>
                    <a:ext uri="{9D8B030D-6E8A-4147-A177-3AD203B41FA5}">
                      <a16:colId xmlns:a16="http://schemas.microsoft.com/office/drawing/2014/main" val="3938678225"/>
                    </a:ext>
                  </a:extLst>
                </a:gridCol>
                <a:gridCol w="3422475">
                  <a:extLst>
                    <a:ext uri="{9D8B030D-6E8A-4147-A177-3AD203B41FA5}">
                      <a16:colId xmlns:a16="http://schemas.microsoft.com/office/drawing/2014/main" val="654422120"/>
                    </a:ext>
                  </a:extLst>
                </a:gridCol>
              </a:tblGrid>
              <a:tr h="514637">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b="0" dirty="0">
                          <a:solidFill>
                            <a:schemeClr val="tx1"/>
                          </a:solidFill>
                          <a:latin typeface="Tw Cen MT" panose="020B0602020104020603" pitchFamily="34" charset="0"/>
                        </a:rPr>
                        <a:t>The sea erodes the bottom of the cliffs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64968418"/>
                  </a:ext>
                </a:extLst>
              </a:tr>
              <a:tr h="619173">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The overhang is not supported and eventually collapses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1944717"/>
                  </a:ext>
                </a:extLst>
              </a:tr>
              <a:tr h="619173">
                <a:tc>
                  <a:txBody>
                    <a:bodyPr/>
                    <a:lstStyle/>
                    <a:p>
                      <a:pPr algn="ctr"/>
                      <a:r>
                        <a:rPr lang="en-GB" sz="2400" b="0" dirty="0">
                          <a:solidFill>
                            <a:schemeClr val="tx1"/>
                          </a:solidFill>
                          <a:latin typeface="Tw Cen MT" panose="020B0602020104020603" pitchFamily="34" charset="0"/>
                        </a:rPr>
                        <a:t>1</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Waves cut platforms are formed in areas where the coast is moving backwards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6600472"/>
                  </a:ext>
                </a:extLst>
              </a:tr>
              <a:tr h="619173">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This erosion creates a wave cut notch and an overhang of rock.</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6125707"/>
                  </a:ext>
                </a:extLst>
              </a:tr>
              <a:tr h="880512">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A flat area of rock is left behind as the cliffs move back. This flat area is called a wave cut platform</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7624624"/>
                  </a:ext>
                </a:extLst>
              </a:tr>
              <a:tr h="619173">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The cliffs moves backwards and then the whole process repeats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3829366"/>
                  </a:ext>
                </a:extLst>
              </a:tr>
            </a:tbl>
          </a:graphicData>
        </a:graphic>
      </p:graphicFrame>
      <p:sp>
        <p:nvSpPr>
          <p:cNvPr id="18" name="Rectangle 17">
            <a:extLst>
              <a:ext uri="{FF2B5EF4-FFF2-40B4-BE49-F238E27FC236}">
                <a16:creationId xmlns:a16="http://schemas.microsoft.com/office/drawing/2014/main" id="{F134A44E-B1D2-440A-8B07-63539CD718C2}"/>
              </a:ext>
            </a:extLst>
          </p:cNvPr>
          <p:cNvSpPr/>
          <p:nvPr/>
        </p:nvSpPr>
        <p:spPr>
          <a:xfrm>
            <a:off x="2477054" y="3747214"/>
            <a:ext cx="3862178" cy="433324"/>
          </a:xfrm>
          <a:prstGeom prst="rect">
            <a:avLst/>
          </a:prstGeom>
        </p:spPr>
        <p:txBody>
          <a:bodyPr wrap="square">
            <a:spAutoFit/>
          </a:bodyPr>
          <a:lstStyle/>
          <a:p>
            <a:pPr defTabSz="844083"/>
            <a:r>
              <a:rPr lang="en-US" sz="1108" dirty="0">
                <a:solidFill>
                  <a:prstClr val="black"/>
                </a:solidFill>
                <a:latin typeface="Comic Sans MS" panose="030F0702030302020204" pitchFamily="66" charset="0"/>
              </a:rPr>
              <a:t>Number these sentences in the correct order (1-5) to explain how a wave cut platform is created</a:t>
            </a:r>
          </a:p>
        </p:txBody>
      </p:sp>
      <p:sp>
        <p:nvSpPr>
          <p:cNvPr id="16" name="Rectangle 15">
            <a:extLst>
              <a:ext uri="{FF2B5EF4-FFF2-40B4-BE49-F238E27FC236}">
                <a16:creationId xmlns:a16="http://schemas.microsoft.com/office/drawing/2014/main" id="{1D4DBCBD-344D-4422-BF17-08F1B62B5996}"/>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9" name="Picture 18">
            <a:hlinkClick r:id="rId6" action="ppaction://hlinksldjump"/>
            <a:extLst>
              <a:ext uri="{FF2B5EF4-FFF2-40B4-BE49-F238E27FC236}">
                <a16:creationId xmlns:a16="http://schemas.microsoft.com/office/drawing/2014/main" id="{4D8F7A8A-062E-49AD-83EC-75448CE316D0}"/>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605293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312EC1-BD44-428A-8C01-0782DC7775DB}"/>
              </a:ext>
            </a:extLst>
          </p:cNvPr>
          <p:cNvSpPr/>
          <p:nvPr/>
        </p:nvSpPr>
        <p:spPr>
          <a:xfrm>
            <a:off x="263769" y="0"/>
            <a:ext cx="4747846"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Erosion – Headlands and Bays</a:t>
            </a:r>
          </a:p>
        </p:txBody>
      </p:sp>
      <p:pic>
        <p:nvPicPr>
          <p:cNvPr id="5" name="Picture 3">
            <a:extLst>
              <a:ext uri="{FF2B5EF4-FFF2-40B4-BE49-F238E27FC236}">
                <a16:creationId xmlns:a16="http://schemas.microsoft.com/office/drawing/2014/main" id="{1C86CB25-E9F8-49ED-A470-A36FDC7789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4251" y="363864"/>
            <a:ext cx="2752441" cy="20621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8112298C-1256-41C7-9377-C965361A87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338" y="363864"/>
            <a:ext cx="2749576" cy="20621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11089B6D-0185-41F9-B6E4-5DE02B745BBD}"/>
              </a:ext>
            </a:extLst>
          </p:cNvPr>
          <p:cNvSpPr/>
          <p:nvPr/>
        </p:nvSpPr>
        <p:spPr>
          <a:xfrm>
            <a:off x="263769" y="2475054"/>
            <a:ext cx="6330462" cy="2251899"/>
          </a:xfrm>
          <a:prstGeom prst="rect">
            <a:avLst/>
          </a:prstGeom>
        </p:spPr>
        <p:txBody>
          <a:bodyPr wrap="square">
            <a:spAutoFit/>
          </a:bodyPr>
          <a:lstStyle/>
          <a:p>
            <a:pPr defTabSz="844083"/>
            <a:r>
              <a:rPr lang="en-US" sz="1108" b="1" dirty="0">
                <a:solidFill>
                  <a:prstClr val="black"/>
                </a:solidFill>
                <a:latin typeface="Comic Sans MS" panose="030F0702030302020204" pitchFamily="66" charset="0"/>
              </a:rPr>
              <a:t>The diagrams above show how headlands and bays form. Write some bullet points below to describe what has happened (remember – soft rock erodes faster than soft rock)</a:t>
            </a:r>
          </a:p>
          <a:p>
            <a:pPr defTabSz="844083"/>
            <a:endParaRPr lang="en-US" sz="369" b="1" dirty="0">
              <a:solidFill>
                <a:prstClr val="black"/>
              </a:solidFill>
              <a:latin typeface="Comic Sans MS" panose="030F0702030302020204" pitchFamily="66" charset="0"/>
            </a:endParaRPr>
          </a:p>
          <a:p>
            <a:pPr defTabSz="844083"/>
            <a:r>
              <a:rPr lang="en-US" sz="1108" b="1" dirty="0">
                <a:solidFill>
                  <a:prstClr val="black"/>
                </a:solidFill>
                <a:latin typeface="Comic Sans MS" panose="030F0702030302020204" pitchFamily="66" charset="0"/>
              </a:rPr>
              <a:t>[You shouldn’t need more than 4 more – you don’t have to use them all!]</a:t>
            </a:r>
          </a:p>
          <a:p>
            <a:pPr defTabSz="844083"/>
            <a:endParaRPr lang="en-US" sz="369" b="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Headlands and bays form in places where the coast is made of hard and soft rock</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p:txBody>
      </p:sp>
      <p:sp>
        <p:nvSpPr>
          <p:cNvPr id="8" name="Rectangle 7">
            <a:extLst>
              <a:ext uri="{FF2B5EF4-FFF2-40B4-BE49-F238E27FC236}">
                <a16:creationId xmlns:a16="http://schemas.microsoft.com/office/drawing/2014/main" id="{6F9BF030-BF09-4CE5-BEDD-1F6379F1CE36}"/>
              </a:ext>
            </a:extLst>
          </p:cNvPr>
          <p:cNvSpPr/>
          <p:nvPr/>
        </p:nvSpPr>
        <p:spPr>
          <a:xfrm>
            <a:off x="4074466" y="1658338"/>
            <a:ext cx="401072" cy="234360"/>
          </a:xfrm>
          <a:prstGeom prst="rect">
            <a:avLst/>
          </a:prstGeom>
        </p:spPr>
        <p:txBody>
          <a:bodyPr wrap="none">
            <a:spAutoFit/>
          </a:bodyPr>
          <a:lstStyle/>
          <a:p>
            <a:pPr defTabSz="844083"/>
            <a:r>
              <a:rPr lang="en-US" sz="923" b="1" dirty="0">
                <a:solidFill>
                  <a:prstClr val="white"/>
                </a:solidFill>
                <a:latin typeface="Arial" panose="020B0604020202020204" pitchFamily="34" charset="0"/>
                <a:cs typeface="Arial" panose="020B0604020202020204" pitchFamily="34" charset="0"/>
              </a:rPr>
              <a:t>Bay</a:t>
            </a:r>
            <a:endParaRPr lang="en-GB" sz="923" dirty="0">
              <a:solidFill>
                <a:prstClr val="white"/>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371428E7-D90F-4CE2-A55E-8E1DCAB88B52}"/>
              </a:ext>
            </a:extLst>
          </p:cNvPr>
          <p:cNvSpPr/>
          <p:nvPr/>
        </p:nvSpPr>
        <p:spPr>
          <a:xfrm>
            <a:off x="5256651" y="1716265"/>
            <a:ext cx="401072" cy="234360"/>
          </a:xfrm>
          <a:prstGeom prst="rect">
            <a:avLst/>
          </a:prstGeom>
        </p:spPr>
        <p:txBody>
          <a:bodyPr wrap="none">
            <a:spAutoFit/>
          </a:bodyPr>
          <a:lstStyle/>
          <a:p>
            <a:pPr defTabSz="844083"/>
            <a:r>
              <a:rPr lang="en-US" sz="923" b="1" dirty="0">
                <a:solidFill>
                  <a:prstClr val="white"/>
                </a:solidFill>
                <a:latin typeface="Arial" panose="020B0604020202020204" pitchFamily="34" charset="0"/>
                <a:cs typeface="Arial" panose="020B0604020202020204" pitchFamily="34" charset="0"/>
              </a:rPr>
              <a:t>Bay</a:t>
            </a:r>
            <a:endParaRPr lang="en-GB" sz="923" dirty="0">
              <a:solidFill>
                <a:prstClr val="white"/>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6BEBB08E-27C5-432C-952E-363ABCAFC337}"/>
              </a:ext>
            </a:extLst>
          </p:cNvPr>
          <p:cNvSpPr/>
          <p:nvPr/>
        </p:nvSpPr>
        <p:spPr>
          <a:xfrm>
            <a:off x="0" y="4768810"/>
            <a:ext cx="5027488"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Erosion – Stacks and Stumps</a:t>
            </a:r>
          </a:p>
        </p:txBody>
      </p:sp>
      <p:pic>
        <p:nvPicPr>
          <p:cNvPr id="23" name="Picture 2">
            <a:extLst>
              <a:ext uri="{FF2B5EF4-FFF2-40B4-BE49-F238E27FC236}">
                <a16:creationId xmlns:a16="http://schemas.microsoft.com/office/drawing/2014/main" id="{1C2AEE4C-19C7-4FA4-AF74-6B6DA2EE6BBC}"/>
              </a:ext>
            </a:extLst>
          </p:cNvPr>
          <p:cNvPicPr>
            <a:picLocks noChangeAspect="1" noChangeArrowheads="1"/>
          </p:cNvPicPr>
          <p:nvPr/>
        </p:nvPicPr>
        <p:blipFill>
          <a:blip r:embed="rId4" cstate="print"/>
          <a:srcRect/>
          <a:stretch>
            <a:fillRect/>
          </a:stretch>
        </p:blipFill>
        <p:spPr bwMode="auto">
          <a:xfrm>
            <a:off x="3256342" y="5051475"/>
            <a:ext cx="3445068" cy="1790550"/>
          </a:xfrm>
          <a:prstGeom prst="rect">
            <a:avLst/>
          </a:prstGeom>
          <a:ln>
            <a:noFill/>
          </a:ln>
          <a:effectLst>
            <a:softEdge rad="112500"/>
          </a:effectLst>
        </p:spPr>
      </p:pic>
      <p:sp>
        <p:nvSpPr>
          <p:cNvPr id="24" name="TextBox 23">
            <a:extLst>
              <a:ext uri="{FF2B5EF4-FFF2-40B4-BE49-F238E27FC236}">
                <a16:creationId xmlns:a16="http://schemas.microsoft.com/office/drawing/2014/main" id="{79169D8F-9E63-4A98-95A7-597309FED352}"/>
              </a:ext>
            </a:extLst>
          </p:cNvPr>
          <p:cNvSpPr txBox="1"/>
          <p:nvPr/>
        </p:nvSpPr>
        <p:spPr>
          <a:xfrm>
            <a:off x="3777339" y="5073768"/>
            <a:ext cx="1057288" cy="262829"/>
          </a:xfrm>
          <a:prstGeom prst="rect">
            <a:avLst/>
          </a:prstGeom>
          <a:solidFill>
            <a:schemeClr val="bg1"/>
          </a:solidFill>
        </p:spPr>
        <p:txBody>
          <a:bodyPr wrap="square" rtlCol="0">
            <a:spAutoFit/>
          </a:bodyPr>
          <a:lstStyle/>
          <a:p>
            <a:pPr algn="r" defTabSz="844083"/>
            <a:r>
              <a:rPr lang="en-GB" sz="1108" i="1" dirty="0">
                <a:solidFill>
                  <a:prstClr val="black"/>
                </a:solidFill>
                <a:latin typeface="Comic Sans MS" pitchFamily="66" charset="0"/>
              </a:rPr>
              <a:t>Headland</a:t>
            </a:r>
          </a:p>
        </p:txBody>
      </p:sp>
      <p:sp>
        <p:nvSpPr>
          <p:cNvPr id="25" name="TextBox 24">
            <a:extLst>
              <a:ext uri="{FF2B5EF4-FFF2-40B4-BE49-F238E27FC236}">
                <a16:creationId xmlns:a16="http://schemas.microsoft.com/office/drawing/2014/main" id="{B1EA2AAE-C28C-4171-9014-BF58F582B666}"/>
              </a:ext>
            </a:extLst>
          </p:cNvPr>
          <p:cNvSpPr txBox="1"/>
          <p:nvPr/>
        </p:nvSpPr>
        <p:spPr>
          <a:xfrm>
            <a:off x="5798838" y="4923630"/>
            <a:ext cx="1397307" cy="262829"/>
          </a:xfrm>
          <a:prstGeom prst="rect">
            <a:avLst/>
          </a:prstGeom>
          <a:noFill/>
        </p:spPr>
        <p:txBody>
          <a:bodyPr wrap="square" rtlCol="0">
            <a:spAutoFit/>
          </a:bodyPr>
          <a:lstStyle/>
          <a:p>
            <a:pPr algn="ctr" defTabSz="844083"/>
            <a:r>
              <a:rPr lang="en-GB" sz="1108" dirty="0">
                <a:solidFill>
                  <a:prstClr val="black"/>
                </a:solidFill>
                <a:latin typeface="Comic Sans MS" pitchFamily="66" charset="0"/>
              </a:rPr>
              <a:t>5. </a:t>
            </a:r>
            <a:endParaRPr lang="en-GB" sz="1108" b="1" dirty="0">
              <a:solidFill>
                <a:prstClr val="black"/>
              </a:solidFill>
              <a:latin typeface="Comic Sans MS" pitchFamily="66" charset="0"/>
            </a:endParaRPr>
          </a:p>
        </p:txBody>
      </p:sp>
      <p:sp>
        <p:nvSpPr>
          <p:cNvPr id="26" name="TextBox 25">
            <a:extLst>
              <a:ext uri="{FF2B5EF4-FFF2-40B4-BE49-F238E27FC236}">
                <a16:creationId xmlns:a16="http://schemas.microsoft.com/office/drawing/2014/main" id="{10AE0E62-C55F-4302-9AC2-856DFCD5E599}"/>
              </a:ext>
            </a:extLst>
          </p:cNvPr>
          <p:cNvSpPr txBox="1"/>
          <p:nvPr/>
        </p:nvSpPr>
        <p:spPr>
          <a:xfrm>
            <a:off x="6114357" y="5772024"/>
            <a:ext cx="711114"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Stump</a:t>
            </a:r>
          </a:p>
        </p:txBody>
      </p:sp>
      <p:sp>
        <p:nvSpPr>
          <p:cNvPr id="27" name="TextBox 26">
            <a:extLst>
              <a:ext uri="{FF2B5EF4-FFF2-40B4-BE49-F238E27FC236}">
                <a16:creationId xmlns:a16="http://schemas.microsoft.com/office/drawing/2014/main" id="{6804CC5A-F34C-4F2D-9691-BC3F278BA46A}"/>
              </a:ext>
            </a:extLst>
          </p:cNvPr>
          <p:cNvSpPr txBox="1"/>
          <p:nvPr/>
        </p:nvSpPr>
        <p:spPr>
          <a:xfrm rot="5400000">
            <a:off x="5832383" y="5580317"/>
            <a:ext cx="602060"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Stack</a:t>
            </a:r>
          </a:p>
        </p:txBody>
      </p:sp>
      <p:sp>
        <p:nvSpPr>
          <p:cNvPr id="28" name="TextBox 27">
            <a:extLst>
              <a:ext uri="{FF2B5EF4-FFF2-40B4-BE49-F238E27FC236}">
                <a16:creationId xmlns:a16="http://schemas.microsoft.com/office/drawing/2014/main" id="{F8573870-0140-4CE3-89A1-0353B348B2C1}"/>
              </a:ext>
            </a:extLst>
          </p:cNvPr>
          <p:cNvSpPr txBox="1"/>
          <p:nvPr/>
        </p:nvSpPr>
        <p:spPr>
          <a:xfrm>
            <a:off x="4952534" y="5615743"/>
            <a:ext cx="541613"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Arch</a:t>
            </a:r>
          </a:p>
        </p:txBody>
      </p:sp>
      <p:sp>
        <p:nvSpPr>
          <p:cNvPr id="29" name="TextBox 28">
            <a:extLst>
              <a:ext uri="{FF2B5EF4-FFF2-40B4-BE49-F238E27FC236}">
                <a16:creationId xmlns:a16="http://schemas.microsoft.com/office/drawing/2014/main" id="{5035D10B-1D01-4D1F-BD48-5EB6289ADB8A}"/>
              </a:ext>
            </a:extLst>
          </p:cNvPr>
          <p:cNvSpPr txBox="1"/>
          <p:nvPr/>
        </p:nvSpPr>
        <p:spPr>
          <a:xfrm>
            <a:off x="4152605" y="5757070"/>
            <a:ext cx="607144"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Cave</a:t>
            </a:r>
          </a:p>
        </p:txBody>
      </p:sp>
      <p:sp>
        <p:nvSpPr>
          <p:cNvPr id="30" name="TextBox 29">
            <a:extLst>
              <a:ext uri="{FF2B5EF4-FFF2-40B4-BE49-F238E27FC236}">
                <a16:creationId xmlns:a16="http://schemas.microsoft.com/office/drawing/2014/main" id="{1E502009-9A42-4C6F-9505-A46A4FCFA4A3}"/>
              </a:ext>
            </a:extLst>
          </p:cNvPr>
          <p:cNvSpPr txBox="1"/>
          <p:nvPr/>
        </p:nvSpPr>
        <p:spPr>
          <a:xfrm>
            <a:off x="3405446" y="5953797"/>
            <a:ext cx="586676"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Crack</a:t>
            </a:r>
          </a:p>
        </p:txBody>
      </p:sp>
      <p:sp>
        <p:nvSpPr>
          <p:cNvPr id="31" name="TextBox 30">
            <a:extLst>
              <a:ext uri="{FF2B5EF4-FFF2-40B4-BE49-F238E27FC236}">
                <a16:creationId xmlns:a16="http://schemas.microsoft.com/office/drawing/2014/main" id="{90A2E54B-DB6F-4B76-AE19-23F6215FA772}"/>
              </a:ext>
            </a:extLst>
          </p:cNvPr>
          <p:cNvSpPr txBox="1"/>
          <p:nvPr/>
        </p:nvSpPr>
        <p:spPr>
          <a:xfrm>
            <a:off x="4636708" y="4895547"/>
            <a:ext cx="2094754" cy="262829"/>
          </a:xfrm>
          <a:prstGeom prst="rect">
            <a:avLst/>
          </a:prstGeom>
          <a:noFill/>
        </p:spPr>
        <p:txBody>
          <a:bodyPr wrap="square" rtlCol="0">
            <a:spAutoFit/>
          </a:bodyPr>
          <a:lstStyle/>
          <a:p>
            <a:pPr algn="ctr" defTabSz="844083"/>
            <a:r>
              <a:rPr lang="en-GB" sz="1108" dirty="0">
                <a:solidFill>
                  <a:prstClr val="black"/>
                </a:solidFill>
                <a:latin typeface="Comic Sans MS" pitchFamily="66" charset="0"/>
              </a:rPr>
              <a:t>4.</a:t>
            </a:r>
          </a:p>
        </p:txBody>
      </p:sp>
      <p:sp>
        <p:nvSpPr>
          <p:cNvPr id="32" name="TextBox 31">
            <a:extLst>
              <a:ext uri="{FF2B5EF4-FFF2-40B4-BE49-F238E27FC236}">
                <a16:creationId xmlns:a16="http://schemas.microsoft.com/office/drawing/2014/main" id="{304411D5-0AF9-429C-8B89-232F5791768F}"/>
              </a:ext>
            </a:extLst>
          </p:cNvPr>
          <p:cNvSpPr txBox="1"/>
          <p:nvPr/>
        </p:nvSpPr>
        <p:spPr>
          <a:xfrm>
            <a:off x="5121180" y="6596600"/>
            <a:ext cx="318139" cy="262829"/>
          </a:xfrm>
          <a:prstGeom prst="rect">
            <a:avLst/>
          </a:prstGeom>
          <a:solidFill>
            <a:schemeClr val="bg1"/>
          </a:solidFill>
        </p:spPr>
        <p:txBody>
          <a:bodyPr wrap="square" rtlCol="0">
            <a:spAutoFit/>
          </a:bodyPr>
          <a:lstStyle/>
          <a:p>
            <a:pPr algn="ctr" defTabSz="844083"/>
            <a:r>
              <a:rPr lang="en-GB" sz="1108" dirty="0">
                <a:solidFill>
                  <a:prstClr val="black"/>
                </a:solidFill>
                <a:latin typeface="Comic Sans MS" pitchFamily="66" charset="0"/>
              </a:rPr>
              <a:t>3. </a:t>
            </a:r>
          </a:p>
        </p:txBody>
      </p:sp>
      <p:sp>
        <p:nvSpPr>
          <p:cNvPr id="33" name="TextBox 32">
            <a:extLst>
              <a:ext uri="{FF2B5EF4-FFF2-40B4-BE49-F238E27FC236}">
                <a16:creationId xmlns:a16="http://schemas.microsoft.com/office/drawing/2014/main" id="{3F2DABA9-A2B8-417F-9E16-67FC202B9A27}"/>
              </a:ext>
            </a:extLst>
          </p:cNvPr>
          <p:cNvSpPr txBox="1"/>
          <p:nvPr/>
        </p:nvSpPr>
        <p:spPr>
          <a:xfrm>
            <a:off x="3908462" y="6611015"/>
            <a:ext cx="1171635" cy="262829"/>
          </a:xfrm>
          <a:prstGeom prst="rect">
            <a:avLst/>
          </a:prstGeom>
          <a:solidFill>
            <a:schemeClr val="bg1"/>
          </a:solidFill>
        </p:spPr>
        <p:txBody>
          <a:bodyPr wrap="square" rtlCol="0">
            <a:spAutoFit/>
          </a:bodyPr>
          <a:lstStyle/>
          <a:p>
            <a:pPr algn="ctr" defTabSz="844083"/>
            <a:r>
              <a:rPr lang="en-GB" sz="1108" dirty="0">
                <a:solidFill>
                  <a:prstClr val="black"/>
                </a:solidFill>
                <a:latin typeface="Comic Sans MS" pitchFamily="66" charset="0"/>
              </a:rPr>
              <a:t>2. </a:t>
            </a:r>
            <a:endParaRPr lang="en-GB" sz="1108" b="1" dirty="0">
              <a:solidFill>
                <a:prstClr val="black"/>
              </a:solidFill>
              <a:latin typeface="Comic Sans MS" pitchFamily="66" charset="0"/>
            </a:endParaRPr>
          </a:p>
        </p:txBody>
      </p:sp>
      <p:sp>
        <p:nvSpPr>
          <p:cNvPr id="34" name="TextBox 33">
            <a:extLst>
              <a:ext uri="{FF2B5EF4-FFF2-40B4-BE49-F238E27FC236}">
                <a16:creationId xmlns:a16="http://schemas.microsoft.com/office/drawing/2014/main" id="{E28F5175-0957-4722-AAAA-F51C2BDDC68C}"/>
              </a:ext>
            </a:extLst>
          </p:cNvPr>
          <p:cNvSpPr txBox="1"/>
          <p:nvPr/>
        </p:nvSpPr>
        <p:spPr>
          <a:xfrm>
            <a:off x="3356576" y="6630530"/>
            <a:ext cx="605167" cy="262829"/>
          </a:xfrm>
          <a:prstGeom prst="rect">
            <a:avLst/>
          </a:prstGeom>
          <a:solidFill>
            <a:schemeClr val="bg1"/>
          </a:solidFill>
        </p:spPr>
        <p:txBody>
          <a:bodyPr wrap="square" rtlCol="0">
            <a:spAutoFit/>
          </a:bodyPr>
          <a:lstStyle/>
          <a:p>
            <a:pPr algn="ctr" defTabSz="844083"/>
            <a:r>
              <a:rPr lang="en-GB" sz="1108" dirty="0">
                <a:solidFill>
                  <a:prstClr val="black"/>
                </a:solidFill>
                <a:latin typeface="Comic Sans MS" pitchFamily="66" charset="0"/>
              </a:rPr>
              <a:t>1. </a:t>
            </a:r>
          </a:p>
        </p:txBody>
      </p:sp>
      <p:sp>
        <p:nvSpPr>
          <p:cNvPr id="35" name="Rectangle 34">
            <a:extLst>
              <a:ext uri="{FF2B5EF4-FFF2-40B4-BE49-F238E27FC236}">
                <a16:creationId xmlns:a16="http://schemas.microsoft.com/office/drawing/2014/main" id="{AC980800-B4DE-4590-B685-6BBE4016D382}"/>
              </a:ext>
            </a:extLst>
          </p:cNvPr>
          <p:cNvSpPr/>
          <p:nvPr/>
        </p:nvSpPr>
        <p:spPr>
          <a:xfrm>
            <a:off x="0" y="5081593"/>
            <a:ext cx="3256341" cy="1626792"/>
          </a:xfrm>
          <a:prstGeom prst="rect">
            <a:avLst/>
          </a:prstGeom>
        </p:spPr>
        <p:txBody>
          <a:bodyPr wrap="square">
            <a:spAutoFit/>
          </a:bodyPr>
          <a:lstStyle/>
          <a:p>
            <a:pPr defTabSz="844083"/>
            <a:r>
              <a:rPr lang="en-US" sz="1108" dirty="0">
                <a:solidFill>
                  <a:prstClr val="black"/>
                </a:solidFill>
                <a:latin typeface="Comic Sans MS" panose="030F0702030302020204" pitchFamily="66" charset="0"/>
              </a:rPr>
              <a:t>Stacks and stumps form when a headland is eroded. Headlands stick out into the sea (see the diagrams above) and this means the sea can erode them on both sides.</a:t>
            </a:r>
          </a:p>
          <a:p>
            <a:pPr defTabSz="844083"/>
            <a:endParaRPr lang="en-US" sz="1108" dirty="0">
              <a:solidFill>
                <a:prstClr val="black"/>
              </a:solidFill>
              <a:latin typeface="Comic Sans MS" panose="030F0702030302020204" pitchFamily="66" charset="0"/>
            </a:endParaRPr>
          </a:p>
          <a:p>
            <a:pPr defTabSz="844083"/>
            <a:r>
              <a:rPr lang="en-US" sz="1108" b="1" dirty="0">
                <a:solidFill>
                  <a:prstClr val="black"/>
                </a:solidFill>
                <a:latin typeface="Comic Sans MS" panose="030F0702030302020204" pitchFamily="66" charset="0"/>
              </a:rPr>
              <a:t>Number the sentences below so that they match with the correct place on the diagram. Highlight the main points where you’re finished.</a:t>
            </a:r>
          </a:p>
        </p:txBody>
      </p:sp>
      <p:graphicFrame>
        <p:nvGraphicFramePr>
          <p:cNvPr id="36" name="Table 36">
            <a:extLst>
              <a:ext uri="{FF2B5EF4-FFF2-40B4-BE49-F238E27FC236}">
                <a16:creationId xmlns:a16="http://schemas.microsoft.com/office/drawing/2014/main" id="{26A2C71C-88CD-4DDD-8E42-6C2D40E3BE63}"/>
              </a:ext>
            </a:extLst>
          </p:cNvPr>
          <p:cNvGraphicFramePr>
            <a:graphicFrameLocks noGrp="1"/>
          </p:cNvGraphicFramePr>
          <p:nvPr>
            <p:extLst>
              <p:ext uri="{D42A27DB-BD31-4B8C-83A1-F6EECF244321}">
                <p14:modId xmlns:p14="http://schemas.microsoft.com/office/powerpoint/2010/main" val="797576575"/>
              </p:ext>
            </p:extLst>
          </p:nvPr>
        </p:nvGraphicFramePr>
        <p:xfrm>
          <a:off x="99000" y="6913713"/>
          <a:ext cx="6660000" cy="1511104"/>
        </p:xfrm>
        <a:graphic>
          <a:graphicData uri="http://schemas.openxmlformats.org/drawingml/2006/table">
            <a:tbl>
              <a:tblPr firstRow="1" bandRow="1">
                <a:tableStyleId>{5C22544A-7EE6-4342-B048-85BDC9FD1C3A}</a:tableStyleId>
              </a:tblPr>
              <a:tblGrid>
                <a:gridCol w="1332000">
                  <a:extLst>
                    <a:ext uri="{9D8B030D-6E8A-4147-A177-3AD203B41FA5}">
                      <a16:colId xmlns:a16="http://schemas.microsoft.com/office/drawing/2014/main" val="2287933929"/>
                    </a:ext>
                  </a:extLst>
                </a:gridCol>
                <a:gridCol w="1080000">
                  <a:extLst>
                    <a:ext uri="{9D8B030D-6E8A-4147-A177-3AD203B41FA5}">
                      <a16:colId xmlns:a16="http://schemas.microsoft.com/office/drawing/2014/main" val="2592458958"/>
                    </a:ext>
                  </a:extLst>
                </a:gridCol>
                <a:gridCol w="1332000">
                  <a:extLst>
                    <a:ext uri="{9D8B030D-6E8A-4147-A177-3AD203B41FA5}">
                      <a16:colId xmlns:a16="http://schemas.microsoft.com/office/drawing/2014/main" val="2077769003"/>
                    </a:ext>
                  </a:extLst>
                </a:gridCol>
                <a:gridCol w="1332000">
                  <a:extLst>
                    <a:ext uri="{9D8B030D-6E8A-4147-A177-3AD203B41FA5}">
                      <a16:colId xmlns:a16="http://schemas.microsoft.com/office/drawing/2014/main" val="1950463723"/>
                    </a:ext>
                  </a:extLst>
                </a:gridCol>
                <a:gridCol w="1584000">
                  <a:extLst>
                    <a:ext uri="{9D8B030D-6E8A-4147-A177-3AD203B41FA5}">
                      <a16:colId xmlns:a16="http://schemas.microsoft.com/office/drawing/2014/main" val="4074138827"/>
                    </a:ext>
                  </a:extLst>
                </a:gridCol>
              </a:tblGrid>
              <a:tr h="253218">
                <a:tc>
                  <a:txBody>
                    <a:bodyPr/>
                    <a:lstStyle/>
                    <a:p>
                      <a:endParaRPr lang="en-GB" sz="1100" dirty="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5262273"/>
                  </a:ext>
                </a:extLst>
              </a:tr>
              <a:tr h="1224000">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bottom of the stack is eroded and it falls down. The bottom of the stack is left behind as a </a:t>
                      </a:r>
                      <a:r>
                        <a:rPr lang="en-GB" sz="1100" b="1" dirty="0">
                          <a:solidFill>
                            <a:prstClr val="black"/>
                          </a:solidFill>
                          <a:latin typeface="Tw Cen MT" panose="020B0602020104020603" pitchFamily="34" charset="0"/>
                        </a:rPr>
                        <a:t>stump</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cracks grow and join together to form a </a:t>
                      </a:r>
                      <a:r>
                        <a:rPr lang="en-GB" sz="1100" b="1" dirty="0">
                          <a:solidFill>
                            <a:prstClr val="black"/>
                          </a:solidFill>
                          <a:latin typeface="Tw Cen MT" panose="020B0602020104020603" pitchFamily="34" charset="0"/>
                        </a:rPr>
                        <a:t>cave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Gravity eventually makes the arch to collapse leaving a </a:t>
                      </a:r>
                      <a:r>
                        <a:rPr lang="en-GB" sz="1100" b="1" dirty="0">
                          <a:solidFill>
                            <a:prstClr val="black"/>
                          </a:solidFill>
                          <a:latin typeface="Tw Cen MT" panose="020B0602020104020603" pitchFamily="34" charset="0"/>
                        </a:rPr>
                        <a:t>stack</a:t>
                      </a:r>
                      <a:r>
                        <a:rPr lang="en-GB" sz="1100" dirty="0">
                          <a:solidFill>
                            <a:prstClr val="black"/>
                          </a:solidFill>
                          <a:latin typeface="Tw Cen MT" panose="020B0602020104020603" pitchFamily="34" charset="0"/>
                        </a:rPr>
                        <a:t> behind standing by itself</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waves hit the headland and erode weaker areas to form </a:t>
                      </a:r>
                      <a:r>
                        <a:rPr lang="en-GB" sz="1100" b="1" dirty="0">
                          <a:solidFill>
                            <a:prstClr val="black"/>
                          </a:solidFill>
                          <a:latin typeface="Tw Cen MT" panose="020B0602020104020603" pitchFamily="34" charset="0"/>
                        </a:rPr>
                        <a:t>cracks</a:t>
                      </a:r>
                      <a:endParaRPr lang="en-GB" sz="1100" dirty="0">
                        <a:solidFill>
                          <a:prstClr val="black"/>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headland is eroded on both sides. The caves get deeper and eventually the meet in the middle. This forms an </a:t>
                      </a:r>
                      <a:r>
                        <a:rPr lang="en-GB" sz="1100" b="1" dirty="0">
                          <a:solidFill>
                            <a:prstClr val="black"/>
                          </a:solidFill>
                          <a:latin typeface="Tw Cen MT" panose="020B0602020104020603" pitchFamily="34" charset="0"/>
                        </a:rPr>
                        <a:t>arch</a:t>
                      </a:r>
                      <a:r>
                        <a:rPr lang="en-GB" sz="1100" dirty="0">
                          <a:solidFill>
                            <a:prstClr val="black"/>
                          </a:solidFill>
                          <a:latin typeface="Tw Cen MT" panose="020B0602020104020603" pitchFamily="34" charset="0"/>
                        </a:rPr>
                        <a:t> through the headland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9475667"/>
                  </a:ext>
                </a:extLst>
              </a:tr>
            </a:tbl>
          </a:graphicData>
        </a:graphic>
      </p:graphicFrame>
      <p:sp>
        <p:nvSpPr>
          <p:cNvPr id="37" name="Rectangle 36">
            <a:extLst>
              <a:ext uri="{FF2B5EF4-FFF2-40B4-BE49-F238E27FC236}">
                <a16:creationId xmlns:a16="http://schemas.microsoft.com/office/drawing/2014/main" id="{00153BCE-B92F-4D29-837F-EF08E77F4FD7}"/>
              </a:ext>
            </a:extLst>
          </p:cNvPr>
          <p:cNvSpPr/>
          <p:nvPr/>
        </p:nvSpPr>
        <p:spPr>
          <a:xfrm>
            <a:off x="123568" y="8501451"/>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6">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8" name="Picture 37">
            <a:hlinkClick r:id="rId7" action="ppaction://hlinksldjump"/>
            <a:extLst>
              <a:ext uri="{FF2B5EF4-FFF2-40B4-BE49-F238E27FC236}">
                <a16:creationId xmlns:a16="http://schemas.microsoft.com/office/drawing/2014/main" id="{FAF6EF9D-D826-4112-8284-B1101ACFBF15}"/>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91013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in)">
                                      <p:cBhvr>
                                        <p:cTn id="7" dur="2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circle(in)">
                                      <p:cBhvr>
                                        <p:cTn id="12" dur="20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circle(in)">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circle(in)">
                                      <p:cBhvr>
                                        <p:cTn id="22" dur="20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circle(in)">
                                      <p:cBhvr>
                                        <p:cTn id="2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1" grpId="0"/>
      <p:bldP spid="32" grpId="0" animBg="1"/>
      <p:bldP spid="33" grpId="0" animBg="1"/>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C58E1F8C-648C-46FE-96D9-A0A4D3D7B8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04" y="2313953"/>
            <a:ext cx="4592688" cy="1786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a:extLst>
              <a:ext uri="{FF2B5EF4-FFF2-40B4-BE49-F238E27FC236}">
                <a16:creationId xmlns:a16="http://schemas.microsoft.com/office/drawing/2014/main" id="{8B94AC50-4D47-405B-9410-1DB1BBC9F15A}"/>
              </a:ext>
            </a:extLst>
          </p:cNvPr>
          <p:cNvSpPr/>
          <p:nvPr/>
        </p:nvSpPr>
        <p:spPr>
          <a:xfrm>
            <a:off x="0" y="1834429"/>
            <a:ext cx="6594231" cy="433324"/>
          </a:xfrm>
          <a:prstGeom prst="rect">
            <a:avLst/>
          </a:prstGeom>
        </p:spPr>
        <p:txBody>
          <a:bodyPr wrap="square">
            <a:spAutoFit/>
          </a:bodyPr>
          <a:lstStyle/>
          <a:p>
            <a:pPr defTabSz="844083"/>
            <a:r>
              <a:rPr lang="en-GB" sz="1108" b="1" dirty="0">
                <a:solidFill>
                  <a:prstClr val="black"/>
                </a:solidFill>
                <a:latin typeface="Comic Sans MS" pitchFamily="66" charset="0"/>
              </a:rPr>
              <a:t>LONGSHORE DRIFT (transportation – not a kind of erosion!)</a:t>
            </a:r>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The process moves material along the beach, in the direction of the wind</a:t>
            </a:r>
          </a:p>
        </p:txBody>
      </p:sp>
      <p:sp>
        <p:nvSpPr>
          <p:cNvPr id="7" name="Rectangle 6">
            <a:extLst>
              <a:ext uri="{FF2B5EF4-FFF2-40B4-BE49-F238E27FC236}">
                <a16:creationId xmlns:a16="http://schemas.microsoft.com/office/drawing/2014/main" id="{BB3A931B-D6D1-41DB-B86A-82EDD0C6DF95}"/>
              </a:ext>
            </a:extLst>
          </p:cNvPr>
          <p:cNvSpPr/>
          <p:nvPr/>
        </p:nvSpPr>
        <p:spPr>
          <a:xfrm>
            <a:off x="0" y="297459"/>
            <a:ext cx="6858000" cy="1456296"/>
          </a:xfrm>
          <a:prstGeom prst="rect">
            <a:avLst/>
          </a:prstGeom>
        </p:spPr>
        <p:txBody>
          <a:bodyPr wrap="square">
            <a:spAutoFit/>
          </a:bodyPr>
          <a:lstStyle/>
          <a:p>
            <a:pPr defTabSz="844083"/>
            <a:r>
              <a:rPr lang="en-GB" sz="1108" b="1" dirty="0">
                <a:solidFill>
                  <a:prstClr val="black"/>
                </a:solidFill>
                <a:latin typeface="Comic Sans MS" pitchFamily="66" charset="0"/>
              </a:rPr>
              <a:t>DEPOSITION</a:t>
            </a:r>
            <a:r>
              <a:rPr lang="en-GB" sz="1108" dirty="0">
                <a:solidFill>
                  <a:prstClr val="black"/>
                </a:solidFill>
                <a:latin typeface="Comic Sans MS" pitchFamily="66" charset="0"/>
              </a:rPr>
              <a:t> is the word we use for when the sea drops the material that it is transporting. </a:t>
            </a:r>
          </a:p>
          <a:p>
            <a:pPr defTabSz="844083"/>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Deposition happens when the sea loses its energy. This happens when it slows down, usually because of added friction. This could be when it hits the shore or when a river meets the sea water causing both to slow down.</a:t>
            </a:r>
          </a:p>
          <a:p>
            <a:pPr defTabSz="844083"/>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For deposition to happen, the sea has to be transporting (carrying) material in the first place. The way the sea transports material is called Longshore Drift (LSD). This is how it works:</a:t>
            </a:r>
          </a:p>
        </p:txBody>
      </p:sp>
      <p:sp>
        <p:nvSpPr>
          <p:cNvPr id="8" name="Rectangle 7">
            <a:extLst>
              <a:ext uri="{FF2B5EF4-FFF2-40B4-BE49-F238E27FC236}">
                <a16:creationId xmlns:a16="http://schemas.microsoft.com/office/drawing/2014/main" id="{9B8DB3E0-FB52-473C-A9EA-75D94463AC1F}"/>
              </a:ext>
            </a:extLst>
          </p:cNvPr>
          <p:cNvSpPr/>
          <p:nvPr/>
        </p:nvSpPr>
        <p:spPr>
          <a:xfrm>
            <a:off x="74103" y="4572000"/>
            <a:ext cx="4868599" cy="1626792"/>
          </a:xfrm>
          <a:prstGeom prst="rect">
            <a:avLst/>
          </a:prstGeom>
        </p:spPr>
        <p:txBody>
          <a:bodyPr wrap="square">
            <a:spAutoFit/>
          </a:bodyPr>
          <a:lstStyle/>
          <a:p>
            <a:pPr algn="ctr" defTabSz="844083"/>
            <a:r>
              <a:rPr lang="en-GB" sz="1108" dirty="0">
                <a:solidFill>
                  <a:prstClr val="black"/>
                </a:solidFill>
                <a:latin typeface="Comic Sans MS" pitchFamily="66" charset="0"/>
              </a:rPr>
              <a:t>A spit is a coastal feature made out of deposited material. It sticks out into the sea and is normally curved towards the land.</a:t>
            </a:r>
          </a:p>
          <a:p>
            <a:pPr algn="ctr" defTabSz="844083"/>
            <a:endParaRPr lang="en-GB" sz="1108" dirty="0">
              <a:solidFill>
                <a:prstClr val="black"/>
              </a:solidFill>
              <a:latin typeface="Comic Sans MS" pitchFamily="66" charset="0"/>
            </a:endParaRPr>
          </a:p>
          <a:p>
            <a:pPr algn="ctr" defTabSz="844083"/>
            <a:r>
              <a:rPr lang="en-GB" sz="1108" dirty="0">
                <a:solidFill>
                  <a:prstClr val="black"/>
                </a:solidFill>
                <a:latin typeface="Comic Sans MS" pitchFamily="66" charset="0"/>
              </a:rPr>
              <a:t>Explaining how spits form is one of the hardest exam questions for coasts. The bullet points below would get you full marks. </a:t>
            </a:r>
          </a:p>
          <a:p>
            <a:pPr algn="ctr" defTabSz="844083"/>
            <a:endParaRPr lang="en-GB" sz="1108" dirty="0">
              <a:solidFill>
                <a:prstClr val="black"/>
              </a:solidFill>
              <a:latin typeface="Comic Sans MS" pitchFamily="66" charset="0"/>
            </a:endParaRPr>
          </a:p>
          <a:p>
            <a:pPr algn="ctr" defTabSz="844083"/>
            <a:r>
              <a:rPr lang="en-GB" sz="1108" dirty="0">
                <a:solidFill>
                  <a:prstClr val="black"/>
                </a:solidFill>
                <a:latin typeface="Comic Sans MS" pitchFamily="66" charset="0"/>
              </a:rPr>
              <a:t>Using ‘look, cover, write and check’ (just like when you learn spellings), try to learn these 5 bullet points – practice on a separate sheet of  paper</a:t>
            </a:r>
          </a:p>
        </p:txBody>
      </p:sp>
      <p:pic>
        <p:nvPicPr>
          <p:cNvPr id="9" name="Picture 2" descr="http://www.s-cool.co.uk/a-level/assets/learn_its/alevel/geography/coastal-processes/coastal-deposition/2007-10-22_144113.gif">
            <a:extLst>
              <a:ext uri="{FF2B5EF4-FFF2-40B4-BE49-F238E27FC236}">
                <a16:creationId xmlns:a16="http://schemas.microsoft.com/office/drawing/2014/main" id="{C18FEF57-C4DE-44D2-BED6-AD3D4951AE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286" t="18855" r="21029" b="33641"/>
          <a:stretch/>
        </p:blipFill>
        <p:spPr bwMode="auto">
          <a:xfrm>
            <a:off x="5041557" y="4572000"/>
            <a:ext cx="1732948" cy="164834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30A153FF-CC9C-4D8C-823D-1F7613F586A7}"/>
              </a:ext>
            </a:extLst>
          </p:cNvPr>
          <p:cNvSpPr/>
          <p:nvPr/>
        </p:nvSpPr>
        <p:spPr>
          <a:xfrm>
            <a:off x="263769" y="6266541"/>
            <a:ext cx="6298132" cy="1910779"/>
          </a:xfrm>
          <a:prstGeom prst="rect">
            <a:avLst/>
          </a:prstGeom>
        </p:spPr>
        <p:txBody>
          <a:bodyPr wrap="square">
            <a:spAutoFit/>
          </a:bodyPr>
          <a:lstStyle/>
          <a:p>
            <a:pPr marL="316531" indent="-316531" defTabSz="844083">
              <a:buFont typeface="+mj-lt"/>
              <a:buAutoNum type="arabicPeriod"/>
            </a:pPr>
            <a:r>
              <a:rPr lang="en-GB" sz="1477" dirty="0">
                <a:solidFill>
                  <a:prstClr val="black"/>
                </a:solidFill>
                <a:latin typeface="Comic Sans MS" pitchFamily="66" charset="0"/>
              </a:rPr>
              <a:t>Spits form where the coast changes direction</a:t>
            </a:r>
          </a:p>
          <a:p>
            <a:pPr marL="316531" indent="-316531" defTabSz="844083">
              <a:buFont typeface="+mj-lt"/>
              <a:buAutoNum type="arabicPeriod"/>
            </a:pPr>
            <a:r>
              <a:rPr lang="en-GB" sz="1477" dirty="0">
                <a:solidFill>
                  <a:prstClr val="black"/>
                </a:solidFill>
                <a:latin typeface="Comic Sans MS" pitchFamily="66" charset="0"/>
              </a:rPr>
              <a:t>Longshore drift moves material along the coast</a:t>
            </a:r>
          </a:p>
          <a:p>
            <a:pPr marL="316531" indent="-316531" defTabSz="844083">
              <a:buFont typeface="+mj-lt"/>
              <a:buAutoNum type="arabicPeriod"/>
            </a:pPr>
            <a:r>
              <a:rPr lang="en-GB" sz="1477" dirty="0">
                <a:solidFill>
                  <a:prstClr val="black"/>
                </a:solidFill>
                <a:latin typeface="Comic Sans MS" pitchFamily="66" charset="0"/>
              </a:rPr>
              <a:t>Where the coast changes direction, the sea deposits the material it is carrying</a:t>
            </a:r>
          </a:p>
          <a:p>
            <a:pPr marL="316531" indent="-316531" defTabSz="844083">
              <a:buFont typeface="+mj-lt"/>
              <a:buAutoNum type="arabicPeriod"/>
            </a:pPr>
            <a:r>
              <a:rPr lang="en-GB" sz="1477" dirty="0">
                <a:solidFill>
                  <a:prstClr val="black"/>
                </a:solidFill>
                <a:latin typeface="Comic Sans MS" pitchFamily="66" charset="0"/>
              </a:rPr>
              <a:t>The deposited material piles up to form a spit.</a:t>
            </a:r>
          </a:p>
          <a:p>
            <a:pPr marL="316531" indent="-316531" defTabSz="844083">
              <a:buFont typeface="+mj-lt"/>
              <a:buAutoNum type="arabicPeriod"/>
            </a:pPr>
            <a:r>
              <a:rPr lang="en-GB" sz="1477" dirty="0">
                <a:solidFill>
                  <a:prstClr val="black"/>
                </a:solidFill>
                <a:latin typeface="Comic Sans MS" pitchFamily="66" charset="0"/>
              </a:rPr>
              <a:t>Longshore drift continues and the spit grows in length. Changes to wind direction usually mean the spit starts to curve</a:t>
            </a:r>
          </a:p>
          <a:p>
            <a:pPr marL="316531" indent="-316531" defTabSz="844083">
              <a:buFont typeface="+mj-lt"/>
              <a:buAutoNum type="arabicPeriod"/>
            </a:pPr>
            <a:r>
              <a:rPr lang="en-GB" sz="1477" dirty="0">
                <a:solidFill>
                  <a:prstClr val="black"/>
                </a:solidFill>
                <a:latin typeface="Comic Sans MS" pitchFamily="66" charset="0"/>
              </a:rPr>
              <a:t>The area behind the spit is sheltered and a salt marsh forms</a:t>
            </a:r>
          </a:p>
        </p:txBody>
      </p:sp>
      <p:sp>
        <p:nvSpPr>
          <p:cNvPr id="11" name="Rectangle 10">
            <a:extLst>
              <a:ext uri="{FF2B5EF4-FFF2-40B4-BE49-F238E27FC236}">
                <a16:creationId xmlns:a16="http://schemas.microsoft.com/office/drawing/2014/main" id="{02AFBA3D-C3C8-40AE-A26C-75179FEA55C8}"/>
              </a:ext>
            </a:extLst>
          </p:cNvPr>
          <p:cNvSpPr/>
          <p:nvPr/>
        </p:nvSpPr>
        <p:spPr>
          <a:xfrm>
            <a:off x="263769" y="0"/>
            <a:ext cx="6298133"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TRANSPORTATION AND DEPOSITION AT THE COAST</a:t>
            </a:r>
          </a:p>
        </p:txBody>
      </p:sp>
      <p:sp>
        <p:nvSpPr>
          <p:cNvPr id="12" name="Rectangle 11">
            <a:extLst>
              <a:ext uri="{FF2B5EF4-FFF2-40B4-BE49-F238E27FC236}">
                <a16:creationId xmlns:a16="http://schemas.microsoft.com/office/drawing/2014/main" id="{906FA6E0-C196-4FEA-8329-E59D34013C59}"/>
              </a:ext>
            </a:extLst>
          </p:cNvPr>
          <p:cNvSpPr/>
          <p:nvPr/>
        </p:nvSpPr>
        <p:spPr>
          <a:xfrm>
            <a:off x="4769708" y="2465726"/>
            <a:ext cx="2014188" cy="1456296"/>
          </a:xfrm>
          <a:prstGeom prst="rect">
            <a:avLst/>
          </a:prstGeom>
        </p:spPr>
        <p:txBody>
          <a:bodyPr wrap="square">
            <a:spAutoFit/>
          </a:bodyPr>
          <a:lstStyle/>
          <a:p>
            <a:pPr defTabSz="844083"/>
            <a:r>
              <a:rPr lang="en-GB" sz="1108" dirty="0">
                <a:solidFill>
                  <a:prstClr val="black"/>
                </a:solidFill>
                <a:latin typeface="Comic Sans MS" pitchFamily="66" charset="0"/>
              </a:rPr>
              <a:t>The waves come in at an angle because of the wind.</a:t>
            </a:r>
          </a:p>
          <a:p>
            <a:pPr defTabSz="844083"/>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The waves go straight out because they lose their energy when the hit the beach and gravity just pulls them straight back</a:t>
            </a:r>
          </a:p>
        </p:txBody>
      </p:sp>
      <p:sp>
        <p:nvSpPr>
          <p:cNvPr id="13" name="Rectangle 12">
            <a:extLst>
              <a:ext uri="{FF2B5EF4-FFF2-40B4-BE49-F238E27FC236}">
                <a16:creationId xmlns:a16="http://schemas.microsoft.com/office/drawing/2014/main" id="{C39E3ACA-30D6-460E-9079-AD476FA94B75}"/>
              </a:ext>
            </a:extLst>
          </p:cNvPr>
          <p:cNvSpPr/>
          <p:nvPr/>
        </p:nvSpPr>
        <p:spPr>
          <a:xfrm>
            <a:off x="74104" y="4234630"/>
            <a:ext cx="6520127"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Deposition – Spits</a:t>
            </a:r>
          </a:p>
        </p:txBody>
      </p:sp>
      <p:sp>
        <p:nvSpPr>
          <p:cNvPr id="14" name="Rectangle 13">
            <a:extLst>
              <a:ext uri="{FF2B5EF4-FFF2-40B4-BE49-F238E27FC236}">
                <a16:creationId xmlns:a16="http://schemas.microsoft.com/office/drawing/2014/main" id="{5C25D07E-2480-4584-8554-119731ED1215}"/>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5" name="Picture 14">
            <a:hlinkClick r:id="rId6" action="ppaction://hlinksldjump"/>
            <a:extLst>
              <a:ext uri="{FF2B5EF4-FFF2-40B4-BE49-F238E27FC236}">
                <a16:creationId xmlns:a16="http://schemas.microsoft.com/office/drawing/2014/main" id="{F4428E39-042D-4DAA-B4A8-DDB23AE8A258}"/>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126744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2 – Development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3 pages</a:t>
            </a:r>
            <a:r>
              <a:rPr lang="en-GB" sz="1800" dirty="0">
                <a:latin typeface="Tw Cen MT" panose="020B0602020104020603" pitchFamily="34" charset="0"/>
              </a:rPr>
              <a:t>, to revise some key points about development. Read the instructions carefully for each task, and make sure you complete all of the tasks</a:t>
            </a:r>
            <a:endParaRPr lang="en-GB" sz="1800" b="1" dirty="0">
              <a:latin typeface="Tw Cen MT" panose="020B0602020104020603" pitchFamily="34" charset="0"/>
            </a:endParaRPr>
          </a:p>
        </p:txBody>
      </p:sp>
      <p:sp>
        <p:nvSpPr>
          <p:cNvPr id="5" name="TextBox 4"/>
          <p:cNvSpPr txBox="1"/>
          <p:nvPr/>
        </p:nvSpPr>
        <p:spPr>
          <a:xfrm>
            <a:off x="113553" y="930772"/>
            <a:ext cx="6586152" cy="1086516"/>
          </a:xfrm>
          <a:prstGeom prst="rect">
            <a:avLst/>
          </a:prstGeom>
          <a:noFill/>
        </p:spPr>
        <p:txBody>
          <a:bodyPr wrap="square" rtlCol="0">
            <a:spAutoFit/>
          </a:bodyPr>
          <a:lstStyle/>
          <a:p>
            <a:r>
              <a:rPr lang="en-GB" sz="1292" b="1" dirty="0">
                <a:latin typeface="Tw Cen MT" panose="020B0602020104020603" pitchFamily="34" charset="0"/>
              </a:rPr>
              <a:t>Fill the gaps:</a:t>
            </a:r>
          </a:p>
          <a:p>
            <a:pPr algn="ctr"/>
            <a:r>
              <a:rPr lang="en-GB" sz="1292" dirty="0">
                <a:latin typeface="Tw Cen MT" panose="020B0602020104020603" pitchFamily="34" charset="0"/>
              </a:rPr>
              <a:t>Development is about _________ how developed one country is _________ to other countries, or to the same country in the ______. Development measures how economically  ,  ________, culturally or _______________ advanced a country is. The two most important ways of measuring development are _________ development and _______ development.</a:t>
            </a:r>
          </a:p>
        </p:txBody>
      </p:sp>
      <p:graphicFrame>
        <p:nvGraphicFramePr>
          <p:cNvPr id="2" name="Table 1">
            <a:extLst>
              <a:ext uri="{FF2B5EF4-FFF2-40B4-BE49-F238E27FC236}">
                <a16:creationId xmlns:a16="http://schemas.microsoft.com/office/drawing/2014/main" id="{4BB5CEED-86F7-437F-BF52-77D3CBDA6307}"/>
              </a:ext>
            </a:extLst>
          </p:cNvPr>
          <p:cNvGraphicFramePr>
            <a:graphicFrameLocks noGrp="1"/>
          </p:cNvGraphicFramePr>
          <p:nvPr>
            <p:extLst>
              <p:ext uri="{D42A27DB-BD31-4B8C-83A1-F6EECF244321}">
                <p14:modId xmlns:p14="http://schemas.microsoft.com/office/powerpoint/2010/main" val="1377866895"/>
              </p:ext>
            </p:extLst>
          </p:nvPr>
        </p:nvGraphicFramePr>
        <p:xfrm>
          <a:off x="113553" y="2145455"/>
          <a:ext cx="6586152" cy="565052"/>
        </p:xfrm>
        <a:graphic>
          <a:graphicData uri="http://schemas.openxmlformats.org/drawingml/2006/table">
            <a:tbl>
              <a:tblPr firstRow="1" bandRow="1">
                <a:tableStyleId>{5C22544A-7EE6-4342-B048-85BDC9FD1C3A}</a:tableStyleId>
              </a:tblPr>
              <a:tblGrid>
                <a:gridCol w="1646538">
                  <a:extLst>
                    <a:ext uri="{9D8B030D-6E8A-4147-A177-3AD203B41FA5}">
                      <a16:colId xmlns:a16="http://schemas.microsoft.com/office/drawing/2014/main" val="49329623"/>
                    </a:ext>
                  </a:extLst>
                </a:gridCol>
                <a:gridCol w="1646538">
                  <a:extLst>
                    <a:ext uri="{9D8B030D-6E8A-4147-A177-3AD203B41FA5}">
                      <a16:colId xmlns:a16="http://schemas.microsoft.com/office/drawing/2014/main" val="197136672"/>
                    </a:ext>
                  </a:extLst>
                </a:gridCol>
                <a:gridCol w="1646538">
                  <a:extLst>
                    <a:ext uri="{9D8B030D-6E8A-4147-A177-3AD203B41FA5}">
                      <a16:colId xmlns:a16="http://schemas.microsoft.com/office/drawing/2014/main" val="3961283615"/>
                    </a:ext>
                  </a:extLst>
                </a:gridCol>
                <a:gridCol w="1646538">
                  <a:extLst>
                    <a:ext uri="{9D8B030D-6E8A-4147-A177-3AD203B41FA5}">
                      <a16:colId xmlns:a16="http://schemas.microsoft.com/office/drawing/2014/main" val="304905480"/>
                    </a:ext>
                  </a:extLst>
                </a:gridCol>
              </a:tblGrid>
              <a:tr h="252000">
                <a:tc>
                  <a:txBody>
                    <a:bodyPr/>
                    <a:lstStyle/>
                    <a:p>
                      <a:pPr algn="ctr"/>
                      <a:r>
                        <a:rPr lang="en-GB" sz="1300" b="0" dirty="0">
                          <a:solidFill>
                            <a:schemeClr val="tx1"/>
                          </a:solidFill>
                          <a:latin typeface="Tw Cen MT" panose="020B0602020104020603" pitchFamily="34" charset="0"/>
                        </a:rPr>
                        <a:t>Socially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Tw Cen MT" panose="020B0602020104020603" pitchFamily="34" charset="0"/>
                        </a:rPr>
                        <a:t>Economic</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Tw Cen MT" panose="020B0602020104020603" pitchFamily="34" charset="0"/>
                        </a:rPr>
                        <a:t>Measuring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Tw Cen MT" panose="020B0602020104020603" pitchFamily="34" charset="0"/>
                        </a:rPr>
                        <a:t>Social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1370874"/>
                  </a:ext>
                </a:extLst>
              </a:tr>
              <a:tr h="252000">
                <a:tc>
                  <a:txBody>
                    <a:bodyPr/>
                    <a:lstStyle/>
                    <a:p>
                      <a:pPr algn="ctr"/>
                      <a:r>
                        <a:rPr lang="en-GB" sz="1300" b="0" dirty="0">
                          <a:solidFill>
                            <a:schemeClr val="tx1"/>
                          </a:solidFill>
                          <a:latin typeface="Tw Cen MT" panose="020B0602020104020603" pitchFamily="34" charset="0"/>
                        </a:rPr>
                        <a:t>Compared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GB" sz="1300" b="0" dirty="0">
                          <a:solidFill>
                            <a:schemeClr val="tx1"/>
                          </a:solidFill>
                          <a:latin typeface="Tw Cen MT" panose="020B0602020104020603" pitchFamily="34" charset="0"/>
                        </a:rPr>
                        <a:t>Technologically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tc>
                <a:tc>
                  <a:txBody>
                    <a:bodyPr/>
                    <a:lstStyle/>
                    <a:p>
                      <a:pPr algn="ctr"/>
                      <a:r>
                        <a:rPr lang="en-GB" sz="1300" b="0" dirty="0">
                          <a:solidFill>
                            <a:schemeClr val="tx1"/>
                          </a:solidFill>
                          <a:latin typeface="Tw Cen MT" panose="020B0602020104020603" pitchFamily="34" charset="0"/>
                        </a:rPr>
                        <a:t>Past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6309218"/>
                  </a:ext>
                </a:extLst>
              </a:tr>
            </a:tbl>
          </a:graphicData>
        </a:graphic>
      </p:graphicFrame>
      <p:graphicFrame>
        <p:nvGraphicFramePr>
          <p:cNvPr id="15" name="Table 14">
            <a:extLst>
              <a:ext uri="{FF2B5EF4-FFF2-40B4-BE49-F238E27FC236}">
                <a16:creationId xmlns:a16="http://schemas.microsoft.com/office/drawing/2014/main" id="{6C497630-84DA-43C6-A001-29773317EA8C}"/>
              </a:ext>
            </a:extLst>
          </p:cNvPr>
          <p:cNvGraphicFramePr>
            <a:graphicFrameLocks noGrp="1"/>
          </p:cNvGraphicFramePr>
          <p:nvPr>
            <p:extLst>
              <p:ext uri="{D42A27DB-BD31-4B8C-83A1-F6EECF244321}">
                <p14:modId xmlns:p14="http://schemas.microsoft.com/office/powerpoint/2010/main" val="2243324355"/>
              </p:ext>
            </p:extLst>
          </p:nvPr>
        </p:nvGraphicFramePr>
        <p:xfrm>
          <a:off x="135924" y="3056041"/>
          <a:ext cx="6586152" cy="4320000"/>
        </p:xfrm>
        <a:graphic>
          <a:graphicData uri="http://schemas.openxmlformats.org/drawingml/2006/table">
            <a:tbl>
              <a:tblPr firstRow="1" firstCol="1" bandRow="1">
                <a:tableStyleId>{5C22544A-7EE6-4342-B048-85BDC9FD1C3A}</a:tableStyleId>
              </a:tblPr>
              <a:tblGrid>
                <a:gridCol w="1317230">
                  <a:extLst>
                    <a:ext uri="{9D8B030D-6E8A-4147-A177-3AD203B41FA5}">
                      <a16:colId xmlns:a16="http://schemas.microsoft.com/office/drawing/2014/main" val="20001"/>
                    </a:ext>
                  </a:extLst>
                </a:gridCol>
                <a:gridCol w="1352831">
                  <a:extLst>
                    <a:ext uri="{9D8B030D-6E8A-4147-A177-3AD203B41FA5}">
                      <a16:colId xmlns:a16="http://schemas.microsoft.com/office/drawing/2014/main" val="1482779094"/>
                    </a:ext>
                  </a:extLst>
                </a:gridCol>
                <a:gridCol w="3916091">
                  <a:extLst>
                    <a:ext uri="{9D8B030D-6E8A-4147-A177-3AD203B41FA5}">
                      <a16:colId xmlns:a16="http://schemas.microsoft.com/office/drawing/2014/main" val="20002"/>
                    </a:ext>
                  </a:extLst>
                </a:gridCol>
              </a:tblGrid>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Life expectancy</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0">
                  <a:txBody>
                    <a:bodyPr/>
                    <a:lstStyle/>
                    <a:p>
                      <a:pPr algn="ctr">
                        <a:lnSpc>
                          <a:spcPct val="115000"/>
                        </a:lnSpc>
                        <a:spcAft>
                          <a:spcPts val="0"/>
                        </a:spcAft>
                      </a:pP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total value of goods</a:t>
                      </a:r>
                      <a:r>
                        <a:rPr lang="en-GB" sz="1100" b="0" baseline="0" dirty="0">
                          <a:solidFill>
                            <a:schemeClr val="tx1"/>
                          </a:solidFill>
                          <a:effectLst/>
                          <a:latin typeface="Tw Cen MT" panose="020B0602020104020603" pitchFamily="34" charset="0"/>
                        </a:rPr>
                        <a:t> and services produced by a country in a year, including income from overseas (per person)</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Literacy rate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percentage of</a:t>
                      </a:r>
                      <a:r>
                        <a:rPr lang="en-GB" sz="1100" b="0" baseline="0" dirty="0">
                          <a:solidFill>
                            <a:schemeClr val="tx1"/>
                          </a:solidFill>
                          <a:effectLst/>
                          <a:latin typeface="Tw Cen MT" panose="020B0602020104020603" pitchFamily="34" charset="0"/>
                        </a:rPr>
                        <a:t> people who can get safe drinking water</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Gross Domestic Product (per capita)</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total value of goods</a:t>
                      </a:r>
                      <a:r>
                        <a:rPr lang="en-GB" sz="1100" b="0" baseline="0" dirty="0">
                          <a:solidFill>
                            <a:schemeClr val="tx1"/>
                          </a:solidFill>
                          <a:effectLst/>
                          <a:latin typeface="Tw Cen MT" panose="020B0602020104020603" pitchFamily="34" charset="0"/>
                        </a:rPr>
                        <a:t> and services produced by a country in a year, including income from overseas.</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Access to safe water</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number of live babies born per 1000 of the population per year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 People per doctor</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average age a person can expect to live to</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Gross</a:t>
                      </a:r>
                      <a:r>
                        <a:rPr lang="en-GB" sz="1100" b="1" baseline="0" dirty="0">
                          <a:solidFill>
                            <a:schemeClr val="tx1"/>
                          </a:solidFill>
                          <a:effectLst/>
                          <a:latin typeface="Tw Cen MT" panose="020B0602020104020603" pitchFamily="34" charset="0"/>
                        </a:rPr>
                        <a:t> National Income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number of deaths per 1000 of the population per year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Infant mortality rate </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average number of people for each doctor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 Birth rate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percentage of adults who are able to read and write</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 Death rate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number of babies who die under 1 year old per thousand</a:t>
                      </a:r>
                      <a:r>
                        <a:rPr lang="en-GB" sz="1100" b="0" baseline="0" dirty="0">
                          <a:solidFill>
                            <a:schemeClr val="tx1"/>
                          </a:solidFill>
                          <a:effectLst/>
                          <a:latin typeface="Tw Cen MT" panose="020B0602020104020603" pitchFamily="34" charset="0"/>
                        </a:rPr>
                        <a:t> babies born</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rPr>
                        <a:t>Gross National</a:t>
                      </a:r>
                      <a:r>
                        <a:rPr lang="en-GB" sz="1100" b="1" baseline="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rPr>
                        <a:t> Income (per capita)</a:t>
                      </a:r>
                      <a:endParaRPr lang="en-GB" sz="11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2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total value of goods</a:t>
                      </a:r>
                      <a:r>
                        <a:rPr lang="en-GB" sz="1100" b="0" baseline="0" dirty="0">
                          <a:solidFill>
                            <a:schemeClr val="tx1"/>
                          </a:solidFill>
                          <a:effectLst/>
                          <a:latin typeface="Tw Cen MT" panose="020B0602020104020603" pitchFamily="34" charset="0"/>
                        </a:rPr>
                        <a:t> and services produced by a country in a year, not including money from overseas (per person)</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bl>
          </a:graphicData>
        </a:graphic>
      </p:graphicFrame>
      <p:sp>
        <p:nvSpPr>
          <p:cNvPr id="3" name="Rectangle 2">
            <a:extLst>
              <a:ext uri="{FF2B5EF4-FFF2-40B4-BE49-F238E27FC236}">
                <a16:creationId xmlns:a16="http://schemas.microsoft.com/office/drawing/2014/main" id="{B2FC1B2D-6077-40B9-A037-A9B3CEACAF75}"/>
              </a:ext>
            </a:extLst>
          </p:cNvPr>
          <p:cNvSpPr/>
          <p:nvPr/>
        </p:nvSpPr>
        <p:spPr>
          <a:xfrm>
            <a:off x="135924" y="2668750"/>
            <a:ext cx="6136182" cy="358560"/>
          </a:xfrm>
          <a:prstGeom prst="rect">
            <a:avLst/>
          </a:prstGeom>
        </p:spPr>
        <p:txBody>
          <a:bodyPr wrap="square">
            <a:spAutoFit/>
          </a:bodyPr>
          <a:lstStyle/>
          <a:p>
            <a:pPr>
              <a:lnSpc>
                <a:spcPct val="150000"/>
              </a:lnSpc>
            </a:pPr>
            <a:r>
              <a:rPr lang="en-GB" sz="1292" b="1" dirty="0">
                <a:latin typeface="Tw Cen MT" panose="020B0602020104020603" pitchFamily="34" charset="0"/>
              </a:rPr>
              <a:t>Match the indicators on the left, with the correct definition on the right. </a:t>
            </a:r>
          </a:p>
        </p:txBody>
      </p:sp>
      <p:sp>
        <p:nvSpPr>
          <p:cNvPr id="16" name="Rectangle 15">
            <a:extLst>
              <a:ext uri="{FF2B5EF4-FFF2-40B4-BE49-F238E27FC236}">
                <a16:creationId xmlns:a16="http://schemas.microsoft.com/office/drawing/2014/main" id="{2077DF3E-F363-42A6-8AC8-6E68D5AC9934}"/>
              </a:ext>
            </a:extLst>
          </p:cNvPr>
          <p:cNvSpPr/>
          <p:nvPr/>
        </p:nvSpPr>
        <p:spPr>
          <a:xfrm>
            <a:off x="63254" y="7310895"/>
            <a:ext cx="6706308" cy="358560"/>
          </a:xfrm>
          <a:prstGeom prst="rect">
            <a:avLst/>
          </a:prstGeom>
        </p:spPr>
        <p:txBody>
          <a:bodyPr wrap="square">
            <a:spAutoFit/>
          </a:bodyPr>
          <a:lstStyle/>
          <a:p>
            <a:pPr>
              <a:lnSpc>
                <a:spcPct val="150000"/>
              </a:lnSpc>
            </a:pPr>
            <a:r>
              <a:rPr lang="en-GB" sz="1292" b="1" dirty="0">
                <a:latin typeface="Tw Cen MT" panose="020B0602020104020603" pitchFamily="34" charset="0"/>
              </a:rPr>
              <a:t>Now you’ve matched them up, use two different colours to sort them into these categories:</a:t>
            </a:r>
          </a:p>
        </p:txBody>
      </p:sp>
      <p:graphicFrame>
        <p:nvGraphicFramePr>
          <p:cNvPr id="6" name="Table 5">
            <a:extLst>
              <a:ext uri="{FF2B5EF4-FFF2-40B4-BE49-F238E27FC236}">
                <a16:creationId xmlns:a16="http://schemas.microsoft.com/office/drawing/2014/main" id="{E2817180-905F-4BD7-A005-7ACEB799614A}"/>
              </a:ext>
            </a:extLst>
          </p:cNvPr>
          <p:cNvGraphicFramePr>
            <a:graphicFrameLocks noGrp="1"/>
          </p:cNvGraphicFramePr>
          <p:nvPr>
            <p:extLst>
              <p:ext uri="{D42A27DB-BD31-4B8C-83A1-F6EECF244321}">
                <p14:modId xmlns:p14="http://schemas.microsoft.com/office/powerpoint/2010/main" val="2323739661"/>
              </p:ext>
            </p:extLst>
          </p:nvPr>
        </p:nvGraphicFramePr>
        <p:xfrm>
          <a:off x="117000" y="7680114"/>
          <a:ext cx="6624000" cy="648000"/>
        </p:xfrm>
        <a:graphic>
          <a:graphicData uri="http://schemas.openxmlformats.org/drawingml/2006/table">
            <a:tbl>
              <a:tblPr firstRow="1" bandRow="1">
                <a:tableStyleId>{5C22544A-7EE6-4342-B048-85BDC9FD1C3A}</a:tableStyleId>
              </a:tblPr>
              <a:tblGrid>
                <a:gridCol w="6084000">
                  <a:extLst>
                    <a:ext uri="{9D8B030D-6E8A-4147-A177-3AD203B41FA5}">
                      <a16:colId xmlns:a16="http://schemas.microsoft.com/office/drawing/2014/main" val="804803229"/>
                    </a:ext>
                  </a:extLst>
                </a:gridCol>
                <a:gridCol w="540000">
                  <a:extLst>
                    <a:ext uri="{9D8B030D-6E8A-4147-A177-3AD203B41FA5}">
                      <a16:colId xmlns:a16="http://schemas.microsoft.com/office/drawing/2014/main" val="804457475"/>
                    </a:ext>
                  </a:extLst>
                </a:gridCol>
              </a:tblGrid>
              <a:tr h="324000">
                <a:tc>
                  <a:txBody>
                    <a:bodyPr/>
                    <a:lstStyle/>
                    <a:p>
                      <a:r>
                        <a:rPr lang="en-GB" sz="1100" b="0" dirty="0">
                          <a:solidFill>
                            <a:sysClr val="windowText" lastClr="000000"/>
                          </a:solidFill>
                        </a:rPr>
                        <a:t>Social Indicators – things to do with people’s lives and access to services such as healthcare &amp; education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b="0" dirty="0">
                        <a:solidFill>
                          <a:sysClr val="windowText" lastClr="000000"/>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1245566"/>
                  </a:ext>
                </a:extLst>
              </a:tr>
              <a:tr h="324000">
                <a:tc>
                  <a:txBody>
                    <a:bodyPr/>
                    <a:lstStyle/>
                    <a:p>
                      <a:r>
                        <a:rPr lang="en-GB" sz="1100" b="0" dirty="0">
                          <a:solidFill>
                            <a:sysClr val="windowText" lastClr="000000"/>
                          </a:solidFill>
                        </a:rPr>
                        <a:t>Economic Indicators – things to do with the amount of money that a country has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b="0" dirty="0">
                        <a:solidFill>
                          <a:sysClr val="windowText" lastClr="000000"/>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4192632"/>
                  </a:ext>
                </a:extLst>
              </a:tr>
            </a:tbl>
          </a:graphicData>
        </a:graphic>
      </p:graphicFrame>
      <p:sp>
        <p:nvSpPr>
          <p:cNvPr id="9" name="Rectangle 8">
            <a:extLst>
              <a:ext uri="{FF2B5EF4-FFF2-40B4-BE49-F238E27FC236}">
                <a16:creationId xmlns:a16="http://schemas.microsoft.com/office/drawing/2014/main" id="{8D33EA6A-BCEB-4708-9817-F25D57838FE2}"/>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2" name="Picture 11">
            <a:hlinkClick r:id="rId4" action="ppaction://hlinksldjump"/>
            <a:extLst>
              <a:ext uri="{FF2B5EF4-FFF2-40B4-BE49-F238E27FC236}">
                <a16:creationId xmlns:a16="http://schemas.microsoft.com/office/drawing/2014/main" id="{C34D345B-117A-4BBF-B198-94CB1DE0754D}"/>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9476121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1846659"/>
          </a:xfrm>
          <a:prstGeom prst="rect">
            <a:avLst/>
          </a:prstGeom>
          <a:ln>
            <a:solidFill>
              <a:schemeClr val="tx1"/>
            </a:solidFill>
          </a:ln>
        </p:spPr>
        <p:txBody>
          <a:bodyPr wrap="square">
            <a:spAutoFit/>
          </a:bodyPr>
          <a:lstStyle/>
          <a:p>
            <a:r>
              <a:rPr lang="en-GB" b="1" dirty="0">
                <a:latin typeface="Tw Cen MT" panose="020B0602020104020603" pitchFamily="34" charset="0"/>
              </a:rPr>
              <a:t>TASK 17 – Podcast – Ecosystems 1 and 2</a:t>
            </a:r>
          </a:p>
          <a:p>
            <a:r>
              <a:rPr lang="en-GB" dirty="0">
                <a:latin typeface="Tw Cen MT" panose="020B0602020104020603" pitchFamily="34" charset="0"/>
              </a:rPr>
              <a:t>Follow the links below and listen to the podcasts.</a:t>
            </a:r>
          </a:p>
          <a:p>
            <a:endParaRPr lang="en-GB" sz="1000"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sz="1000"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podcasts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2153627" y="2090451"/>
            <a:ext cx="2550745" cy="2140480"/>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93100"/>
          </a:xfrm>
          <a:prstGeom prst="rect">
            <a:avLst/>
          </a:prstGeom>
        </p:spPr>
        <p:txBody>
          <a:bodyPr wrap="square">
            <a:spAutoFit/>
          </a:bodyPr>
          <a:lstStyle/>
          <a:p>
            <a:r>
              <a:rPr lang="en-GB" sz="1400" dirty="0">
                <a:latin typeface="Tw Cen MT" panose="020B0602020104020603" pitchFamily="34" charset="0"/>
              </a:rPr>
              <a:t>Follow these links to listen to the podcasts on your phone, tablet or PC.</a:t>
            </a:r>
            <a:endParaRPr lang="en-GB" sz="1400" dirty="0">
              <a:hlinkClick r:id="rId5">
                <a:extLst>
                  <a:ext uri="{A12FA001-AC4F-418D-AE19-62706E023703}">
                    <ahyp:hlinkClr xmlns:ahyp="http://schemas.microsoft.com/office/drawing/2018/hyperlinkcolor" val="tx"/>
                  </a:ext>
                </a:extLst>
              </a:hlinkClick>
            </a:endParaRPr>
          </a:p>
          <a:p>
            <a:endParaRPr lang="en-GB" sz="1400" dirty="0">
              <a:solidFill>
                <a:srgbClr val="0563C1"/>
              </a:solidFill>
              <a:hlinkClick r:id="rId5">
                <a:extLst>
                  <a:ext uri="{A12FA001-AC4F-418D-AE19-62706E023703}">
                    <ahyp:hlinkClr xmlns:ahyp="http://schemas.microsoft.com/office/drawing/2018/hyperlinkcolor" val="tx"/>
                  </a:ext>
                </a:extLst>
              </a:hlinkClick>
            </a:endParaRPr>
          </a:p>
          <a:p>
            <a:r>
              <a:rPr lang="en-GB" sz="1400" dirty="0">
                <a:hlinkClick r:id="rId6"/>
              </a:rPr>
              <a:t>https://podcasts.google.com/?feed=aHR0cHM6Ly9hbmNob3IuZm0vcy85N2M3Y2Y4L3BvZGNhc3QvcnNz&amp;episode=ZTUzM2ZiNDYtOTE5ZC0zZDRjLWRhMjMtZTk2YWU2MTI3YjQ3&amp;ved=0CLEBEM7CAmoXChMImPeS-_Hl6AIVAAAAAB0AAAAAEAE</a:t>
            </a:r>
            <a:endParaRPr lang="en-GB" sz="1400" dirty="0"/>
          </a:p>
          <a:p>
            <a:endParaRPr lang="en-GB" sz="1400" dirty="0">
              <a:solidFill>
                <a:srgbClr val="0563C1"/>
              </a:solidFill>
            </a:endParaRPr>
          </a:p>
          <a:p>
            <a:r>
              <a:rPr lang="en-GB" sz="1400" dirty="0">
                <a:hlinkClick r:id="rId7"/>
              </a:rPr>
              <a:t>https://podcasts.google.com/?feed=aHR0cHM6Ly9hbmNob3IuZm0vcy85N2M3Y2Y4L3BvZGNhc3QvcnNz&amp;episode=OWRjODM5ZmEtZjUwYS1iZmVmLWU2MTktNjkyYjBmMjRkYmQ2&amp;ved=0CK8BEM7CAmoXChMImPeS-_Hl6AIVAAAAAB0AAAAAEAE</a:t>
            </a:r>
            <a:endParaRPr lang="en-GB" sz="1400" dirty="0"/>
          </a:p>
          <a:p>
            <a:endParaRPr lang="en-GB" sz="1400" dirty="0">
              <a:solidFill>
                <a:srgbClr val="0563C1"/>
              </a:solidFill>
            </a:endParaRPr>
          </a:p>
          <a:p>
            <a:r>
              <a:rPr lang="en-GB" sz="1400" dirty="0">
                <a:latin typeface="Tw Cen MT" panose="020B0602020104020603" pitchFamily="34" charset="0"/>
              </a:rPr>
              <a:t>A good thing to do, would be to listen to the podcasts twice. Just listen to them the first time, then on the second time, pause them whenever you want to stop to make a note of something</a:t>
            </a:r>
            <a:endParaRPr lang="en-GB" sz="1400" dirty="0">
              <a:solidFill>
                <a:srgbClr val="0563C1"/>
              </a:solidFill>
            </a:endParaRPr>
          </a:p>
        </p:txBody>
      </p:sp>
      <p:pic>
        <p:nvPicPr>
          <p:cNvPr id="7" name="Picture 6">
            <a:hlinkClick r:id="rId8" action="ppaction://hlinksldjump"/>
            <a:extLst>
              <a:ext uri="{FF2B5EF4-FFF2-40B4-BE49-F238E27FC236}">
                <a16:creationId xmlns:a16="http://schemas.microsoft.com/office/drawing/2014/main" id="{1FAAAB0E-7EBD-4C64-A350-6591DD906212}"/>
              </a:ext>
            </a:extLst>
          </p:cNvPr>
          <p:cNvPicPr>
            <a:picLocks noChangeAspect="1"/>
          </p:cNvPicPr>
          <p:nvPr/>
        </p:nvPicPr>
        <p:blipFill>
          <a:blip r:embed="rId9"/>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7932350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60293" cy="3539430"/>
          </a:xfrm>
          <a:prstGeom prst="rect">
            <a:avLst/>
          </a:prstGeom>
          <a:ln>
            <a:solidFill>
              <a:schemeClr val="tx1"/>
            </a:solidFill>
          </a:ln>
        </p:spPr>
        <p:txBody>
          <a:bodyPr wrap="square">
            <a:spAutoFit/>
          </a:bodyPr>
          <a:lstStyle/>
          <a:p>
            <a:r>
              <a:rPr lang="en-GB" sz="1600" b="1" dirty="0">
                <a:latin typeface="Tw Cen MT" panose="020B0602020104020603" pitchFamily="34" charset="0"/>
              </a:rPr>
              <a:t>TASK 18 – Rivers Quiz: </a:t>
            </a:r>
            <a:r>
              <a:rPr lang="en-GB" sz="1600" dirty="0">
                <a:latin typeface="Tw Cen MT" panose="020B0602020104020603" pitchFamily="34" charset="0"/>
              </a:rPr>
              <a:t>Follow the link below and complete the online quiz about Rivers and how they erode:</a:t>
            </a:r>
          </a:p>
          <a:p>
            <a:endParaRPr lang="en-GB" sz="1600" b="1" dirty="0">
              <a:latin typeface="Tw Cen MT" panose="020B0602020104020603" pitchFamily="34" charset="0"/>
            </a:endParaRPr>
          </a:p>
          <a:p>
            <a:pPr marL="285750" indent="-285750">
              <a:buFontTx/>
              <a:buChar char="-"/>
            </a:pPr>
            <a:r>
              <a:rPr lang="en-GB" sz="1600" dirty="0">
                <a:latin typeface="Tw Cen MT" panose="020B0602020104020603" pitchFamily="34" charset="0"/>
              </a:rPr>
              <a:t>Answer the multi-choice questions</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If you get an answer right, make a note of the question, and the correct answer</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If you get any wrong, repeat the quiz until you score full marks. This means when you’re finished you should have a note of each question and the each correct answer!</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You need to hand in your notes of the questions and the correct answer, and a screenshot of you score of 10/10</a:t>
            </a: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descr="A close up of a logo&#10;&#10;Description automatically generated">
            <a:extLst>
              <a:ext uri="{FF2B5EF4-FFF2-40B4-BE49-F238E27FC236}">
                <a16:creationId xmlns:a16="http://schemas.microsoft.com/office/drawing/2014/main" id="{6B7CB307-F6AE-4771-B14F-30BE4EDBD4D3}"/>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1590637" y="3684676"/>
            <a:ext cx="3676725" cy="2968172"/>
          </a:xfrm>
          <a:prstGeom prst="rect">
            <a:avLst/>
          </a:prstGeom>
        </p:spPr>
      </p:pic>
      <p:sp>
        <p:nvSpPr>
          <p:cNvPr id="9" name="Rectangle 8">
            <a:extLst>
              <a:ext uri="{FF2B5EF4-FFF2-40B4-BE49-F238E27FC236}">
                <a16:creationId xmlns:a16="http://schemas.microsoft.com/office/drawing/2014/main" id="{457C4922-47FA-4508-A0C0-6C503C1246A3}"/>
              </a:ext>
            </a:extLst>
          </p:cNvPr>
          <p:cNvSpPr/>
          <p:nvPr/>
        </p:nvSpPr>
        <p:spPr>
          <a:xfrm>
            <a:off x="123568" y="6723957"/>
            <a:ext cx="6610864" cy="923330"/>
          </a:xfrm>
          <a:prstGeom prst="rect">
            <a:avLst/>
          </a:prstGeom>
        </p:spPr>
        <p:txBody>
          <a:bodyPr wrap="square">
            <a:spAutoFit/>
          </a:bodyPr>
          <a:lstStyle/>
          <a:p>
            <a:r>
              <a:rPr lang="en-GB" dirty="0">
                <a:latin typeface="Tw Cen MT" panose="020B0602020104020603" pitchFamily="34" charset="0"/>
              </a:rPr>
              <a:t>Follow the link below to go to the quiz:</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hlinkClick r:id="rId6"/>
              </a:rPr>
              <a:t>https://www.internetgeography.net/quiz-how-do-rivers-erode/</a:t>
            </a:r>
            <a:endParaRPr lang="en-GB" dirty="0">
              <a:solidFill>
                <a:srgbClr val="0563C1"/>
              </a:solidFill>
            </a:endParaRPr>
          </a:p>
        </p:txBody>
      </p:sp>
      <p:pic>
        <p:nvPicPr>
          <p:cNvPr id="7" name="Picture 6">
            <a:hlinkClick r:id="rId7" action="ppaction://hlinksldjump"/>
            <a:extLst>
              <a:ext uri="{FF2B5EF4-FFF2-40B4-BE49-F238E27FC236}">
                <a16:creationId xmlns:a16="http://schemas.microsoft.com/office/drawing/2014/main" id="{E7F890D0-223C-437A-9E99-70B023A53819}"/>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6889210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60293" cy="3539430"/>
          </a:xfrm>
          <a:prstGeom prst="rect">
            <a:avLst/>
          </a:prstGeom>
          <a:ln>
            <a:solidFill>
              <a:schemeClr val="tx1"/>
            </a:solidFill>
          </a:ln>
        </p:spPr>
        <p:txBody>
          <a:bodyPr wrap="square">
            <a:spAutoFit/>
          </a:bodyPr>
          <a:lstStyle/>
          <a:p>
            <a:r>
              <a:rPr lang="en-GB" sz="1600" b="1" dirty="0">
                <a:latin typeface="Tw Cen MT" panose="020B0602020104020603" pitchFamily="34" charset="0"/>
              </a:rPr>
              <a:t>TASK 19 – Nigeria Quiz: </a:t>
            </a:r>
            <a:r>
              <a:rPr lang="en-GB" sz="1600" dirty="0">
                <a:latin typeface="Tw Cen MT" panose="020B0602020104020603" pitchFamily="34" charset="0"/>
              </a:rPr>
              <a:t>Follow the link below and complete the online quiz about Nigeria; its location and its importance:</a:t>
            </a:r>
          </a:p>
          <a:p>
            <a:endParaRPr lang="en-GB" sz="1600" b="1" dirty="0">
              <a:latin typeface="Tw Cen MT" panose="020B0602020104020603" pitchFamily="34" charset="0"/>
            </a:endParaRPr>
          </a:p>
          <a:p>
            <a:pPr marL="285750" indent="-285750">
              <a:buFontTx/>
              <a:buChar char="-"/>
            </a:pPr>
            <a:r>
              <a:rPr lang="en-GB" sz="1600" dirty="0">
                <a:latin typeface="Tw Cen MT" panose="020B0602020104020603" pitchFamily="34" charset="0"/>
              </a:rPr>
              <a:t>Answer the multi-choice questions</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If you get an answer right, make a note of the question, and the correct answer</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If you get any wrong, repeat the quiz until you score full marks. This means when you’re finished you should have a note of each question and the each correct answer!</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You need to hand in your notes of the questions and the correct answer, and a screenshot of you score of 10/10</a:t>
            </a: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descr="A close up of a logo&#10;&#10;Description automatically generated">
            <a:extLst>
              <a:ext uri="{FF2B5EF4-FFF2-40B4-BE49-F238E27FC236}">
                <a16:creationId xmlns:a16="http://schemas.microsoft.com/office/drawing/2014/main" id="{6B7CB307-F6AE-4771-B14F-30BE4EDBD4D3}"/>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1590637" y="3684676"/>
            <a:ext cx="3676725" cy="2968172"/>
          </a:xfrm>
          <a:prstGeom prst="rect">
            <a:avLst/>
          </a:prstGeom>
        </p:spPr>
      </p:pic>
      <p:sp>
        <p:nvSpPr>
          <p:cNvPr id="9" name="Rectangle 8">
            <a:extLst>
              <a:ext uri="{FF2B5EF4-FFF2-40B4-BE49-F238E27FC236}">
                <a16:creationId xmlns:a16="http://schemas.microsoft.com/office/drawing/2014/main" id="{457C4922-47FA-4508-A0C0-6C503C1246A3}"/>
              </a:ext>
            </a:extLst>
          </p:cNvPr>
          <p:cNvSpPr/>
          <p:nvPr/>
        </p:nvSpPr>
        <p:spPr>
          <a:xfrm>
            <a:off x="123568" y="6723957"/>
            <a:ext cx="6610864" cy="1200329"/>
          </a:xfrm>
          <a:prstGeom prst="rect">
            <a:avLst/>
          </a:prstGeom>
        </p:spPr>
        <p:txBody>
          <a:bodyPr wrap="square">
            <a:spAutoFit/>
          </a:bodyPr>
          <a:lstStyle/>
          <a:p>
            <a:r>
              <a:rPr lang="en-GB" dirty="0">
                <a:latin typeface="Tw Cen MT" panose="020B0602020104020603" pitchFamily="34" charset="0"/>
              </a:rPr>
              <a:t>Follow the link below to go to the quiz:</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hlinkClick r:id="rId6"/>
              </a:rPr>
              <a:t>https://www.internetgeography.net/nigerias-location-importance-and-wider-context-quiz/</a:t>
            </a:r>
            <a:endParaRPr lang="en-GB" dirty="0">
              <a:solidFill>
                <a:srgbClr val="0563C1"/>
              </a:solidFill>
            </a:endParaRPr>
          </a:p>
        </p:txBody>
      </p:sp>
      <p:pic>
        <p:nvPicPr>
          <p:cNvPr id="7" name="Picture 6">
            <a:hlinkClick r:id="rId7" action="ppaction://hlinksldjump"/>
            <a:extLst>
              <a:ext uri="{FF2B5EF4-FFF2-40B4-BE49-F238E27FC236}">
                <a16:creationId xmlns:a16="http://schemas.microsoft.com/office/drawing/2014/main" id="{696AAE72-C5F4-4BFD-BDE6-A58215A97F58}"/>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415992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0160EDF-29A9-4B8A-98D6-2CAD4D5B69CE}"/>
              </a:ext>
            </a:extLst>
          </p:cNvPr>
          <p:cNvSpPr/>
          <p:nvPr/>
        </p:nvSpPr>
        <p:spPr>
          <a:xfrm>
            <a:off x="0" y="4117372"/>
            <a:ext cx="6858000" cy="1719060"/>
          </a:xfrm>
          <a:prstGeom prst="rect">
            <a:avLst/>
          </a:prstGeom>
        </p:spPr>
        <p:txBody>
          <a:bodyPr wrap="square">
            <a:spAutoFit/>
          </a:bodyPr>
          <a:lstStyle/>
          <a:p>
            <a:pPr marL="228600" indent="-228600">
              <a:lnSpc>
                <a:spcPct val="107000"/>
              </a:lnSpc>
              <a:spcBef>
                <a:spcPts val="1200"/>
              </a:spcBef>
              <a:buAutoNum type="alphaLcParenR"/>
            </a:pPr>
            <a:r>
              <a:rPr lang="en-GB" sz="1200" b="1" dirty="0">
                <a:latin typeface="Tw Cen MT" panose="020B0602020104020603" pitchFamily="34" charset="0"/>
              </a:rPr>
              <a:t>What is meant by ‘fair trade’? (2)</a:t>
            </a:r>
          </a:p>
          <a:p>
            <a:pPr marL="228600" indent="-228600">
              <a:lnSpc>
                <a:spcPct val="107000"/>
              </a:lnSpc>
              <a:spcBef>
                <a:spcPts val="1200"/>
              </a:spcBef>
              <a:buAutoNum type="alphaLcParenR"/>
            </a:pPr>
            <a:endParaRPr lang="en-GB" sz="1200" b="1" dirty="0">
              <a:latin typeface="Tw Cen MT" panose="020B0602020104020603" pitchFamily="34" charset="0"/>
            </a:endParaRPr>
          </a:p>
          <a:p>
            <a:pPr marL="228600" indent="-228600">
              <a:lnSpc>
                <a:spcPct val="107000"/>
              </a:lnSpc>
              <a:spcBef>
                <a:spcPts val="1200"/>
              </a:spcBef>
              <a:buAutoNum type="alphaLcParenR"/>
            </a:pPr>
            <a:endParaRPr lang="en-GB" sz="1200" b="1" dirty="0">
              <a:latin typeface="Tw Cen MT" panose="020B0602020104020603" pitchFamily="34" charset="0"/>
            </a:endParaRPr>
          </a:p>
          <a:p>
            <a:pPr marL="228600" indent="-228600">
              <a:lnSpc>
                <a:spcPct val="107000"/>
              </a:lnSpc>
              <a:spcBef>
                <a:spcPts val="1200"/>
              </a:spcBef>
              <a:buAutoNum type="alphaLcParenR"/>
            </a:pPr>
            <a:endParaRPr lang="en-GB" sz="200" b="1" dirty="0">
              <a:latin typeface="Tw Cen MT" panose="020B0602020104020603" pitchFamily="34" charset="0"/>
            </a:endParaRPr>
          </a:p>
          <a:p>
            <a:pPr marL="228600" indent="-228600">
              <a:lnSpc>
                <a:spcPct val="107000"/>
              </a:lnSpc>
              <a:spcBef>
                <a:spcPts val="1200"/>
              </a:spcBef>
              <a:buAutoNum type="alphaLcParenR"/>
            </a:pPr>
            <a:r>
              <a:rPr lang="en-GB" sz="1200" b="1" dirty="0">
                <a:latin typeface="Tw Cen MT" panose="020B0602020104020603" pitchFamily="34" charset="0"/>
              </a:rPr>
              <a:t>Explain how the actions taken by the chocolate company could help to improve the standard of living for people in Ghana. (6)</a:t>
            </a:r>
          </a:p>
        </p:txBody>
      </p:sp>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20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Answer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9" name="Rectangle 8">
            <a:extLst>
              <a:ext uri="{FF2B5EF4-FFF2-40B4-BE49-F238E27FC236}">
                <a16:creationId xmlns:a16="http://schemas.microsoft.com/office/drawing/2014/main" id="{E8EA2C1F-B643-4E31-B83B-ABBD042EA5AB}"/>
              </a:ext>
            </a:extLst>
          </p:cNvPr>
          <p:cNvSpPr/>
          <p:nvPr/>
        </p:nvSpPr>
        <p:spPr>
          <a:xfrm>
            <a:off x="123568" y="4456458"/>
            <a:ext cx="6610864" cy="81987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2" name="Rectangle 1">
            <a:extLst>
              <a:ext uri="{FF2B5EF4-FFF2-40B4-BE49-F238E27FC236}">
                <a16:creationId xmlns:a16="http://schemas.microsoft.com/office/drawing/2014/main" id="{FA360EE2-85FB-4B2F-96F1-ABE126BA1CB3}"/>
              </a:ext>
            </a:extLst>
          </p:cNvPr>
          <p:cNvSpPr/>
          <p:nvPr/>
        </p:nvSpPr>
        <p:spPr>
          <a:xfrm>
            <a:off x="0" y="1361291"/>
            <a:ext cx="6858000" cy="477695"/>
          </a:xfrm>
          <a:prstGeom prst="rect">
            <a:avLst/>
          </a:prstGeom>
        </p:spPr>
        <p:txBody>
          <a:bodyPr wrap="square">
            <a:spAutoFit/>
          </a:bodyPr>
          <a:lstStyle/>
          <a:p>
            <a:pPr>
              <a:lnSpc>
                <a:spcPct val="107000"/>
              </a:lnSpc>
              <a:spcAft>
                <a:spcPts val="0"/>
              </a:spcAft>
            </a:pPr>
            <a:r>
              <a:rPr lang="en-GB" sz="1200" b="1" dirty="0">
                <a:latin typeface="Tw Cen MT" panose="020B0602020104020603" pitchFamily="34" charset="0"/>
              </a:rPr>
              <a:t>The figure below is about a chocolate company. The company is a TNC that makes chocolate in the UK, using cocoa that is grown in Ghana.</a:t>
            </a:r>
          </a:p>
        </p:txBody>
      </p:sp>
      <p:pic>
        <p:nvPicPr>
          <p:cNvPr id="6" name="Picture 5">
            <a:extLst>
              <a:ext uri="{FF2B5EF4-FFF2-40B4-BE49-F238E27FC236}">
                <a16:creationId xmlns:a16="http://schemas.microsoft.com/office/drawing/2014/main" id="{89260E31-8732-43F3-9E04-5CA05202AA9E}"/>
              </a:ext>
            </a:extLst>
          </p:cNvPr>
          <p:cNvPicPr>
            <a:picLocks noChangeAspect="1"/>
          </p:cNvPicPr>
          <p:nvPr/>
        </p:nvPicPr>
        <p:blipFill>
          <a:blip r:embed="rId4"/>
          <a:stretch>
            <a:fillRect/>
          </a:stretch>
        </p:blipFill>
        <p:spPr>
          <a:xfrm>
            <a:off x="74139" y="1973509"/>
            <a:ext cx="3354861" cy="1923308"/>
          </a:xfrm>
          <a:prstGeom prst="rect">
            <a:avLst/>
          </a:prstGeom>
        </p:spPr>
      </p:pic>
      <p:sp>
        <p:nvSpPr>
          <p:cNvPr id="11" name="Rectangle 10">
            <a:extLst>
              <a:ext uri="{FF2B5EF4-FFF2-40B4-BE49-F238E27FC236}">
                <a16:creationId xmlns:a16="http://schemas.microsoft.com/office/drawing/2014/main" id="{52B557F3-F7CF-4F43-9921-5F443C2B089F}"/>
              </a:ext>
            </a:extLst>
          </p:cNvPr>
          <p:cNvSpPr/>
          <p:nvPr/>
        </p:nvSpPr>
        <p:spPr>
          <a:xfrm>
            <a:off x="3608174" y="1927259"/>
            <a:ext cx="3126258" cy="2015808"/>
          </a:xfrm>
          <a:prstGeom prst="rect">
            <a:avLst/>
          </a:prstGeom>
        </p:spPr>
        <p:txBody>
          <a:bodyPr wrap="square">
            <a:spAutoFit/>
          </a:bodyPr>
          <a:lstStyle/>
          <a:p>
            <a:pPr>
              <a:lnSpc>
                <a:spcPct val="107000"/>
              </a:lnSpc>
              <a:spcBef>
                <a:spcPts val="1200"/>
              </a:spcBef>
              <a:spcAft>
                <a:spcPts val="0"/>
              </a:spcAft>
            </a:pPr>
            <a:r>
              <a:rPr lang="en-GB" sz="1200" b="1" dirty="0">
                <a:latin typeface="Tw Cen MT" panose="020B0602020104020603" pitchFamily="34" charset="0"/>
              </a:rPr>
              <a:t>The company has tried to help reduce the development gap between Ghana and the UK by becoming a fair-trade company. In the figure, a manager is outlining some actions that the company has taken in Ghana.</a:t>
            </a:r>
          </a:p>
          <a:p>
            <a:pPr>
              <a:lnSpc>
                <a:spcPct val="107000"/>
              </a:lnSpc>
              <a:spcBef>
                <a:spcPts val="1200"/>
              </a:spcBef>
            </a:pPr>
            <a:r>
              <a:rPr lang="en-GB" sz="1200" b="1" dirty="0">
                <a:latin typeface="Tw Cen MT" panose="020B0602020104020603" pitchFamily="34" charset="0"/>
              </a:rPr>
              <a:t>Use this link, and watch the video on the website, to help you answer the questions: </a:t>
            </a:r>
            <a:r>
              <a:rPr lang="en-GB" sz="1200" dirty="0">
                <a:hlinkClick r:id="rId5"/>
              </a:rPr>
              <a:t>https://www.fairtrade.org.uk/What-is-Fairtrade/What-Fairtrade-does</a:t>
            </a:r>
            <a:endParaRPr lang="en-GB" sz="1200" b="1" dirty="0">
              <a:latin typeface="Tw Cen MT" panose="020B0602020104020603" pitchFamily="34" charset="0"/>
            </a:endParaRPr>
          </a:p>
        </p:txBody>
      </p:sp>
      <p:sp>
        <p:nvSpPr>
          <p:cNvPr id="14" name="Rectangle 13">
            <a:extLst>
              <a:ext uri="{FF2B5EF4-FFF2-40B4-BE49-F238E27FC236}">
                <a16:creationId xmlns:a16="http://schemas.microsoft.com/office/drawing/2014/main" id="{35B8B4B9-3BA9-45F8-A8E5-CD9C8440F7C6}"/>
              </a:ext>
            </a:extLst>
          </p:cNvPr>
          <p:cNvSpPr/>
          <p:nvPr/>
        </p:nvSpPr>
        <p:spPr>
          <a:xfrm>
            <a:off x="123568" y="5914411"/>
            <a:ext cx="6610864" cy="2327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5" name="Picture 14">
            <a:hlinkClick r:id="rId6" action="ppaction://hlinksldjump"/>
            <a:extLst>
              <a:ext uri="{FF2B5EF4-FFF2-40B4-BE49-F238E27FC236}">
                <a16:creationId xmlns:a16="http://schemas.microsoft.com/office/drawing/2014/main" id="{70FE5C8A-FD9F-45F2-8781-1BF858793194}"/>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0152730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21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pic>
        <p:nvPicPr>
          <p:cNvPr id="2" name="Picture 1">
            <a:extLst>
              <a:ext uri="{FF2B5EF4-FFF2-40B4-BE49-F238E27FC236}">
                <a16:creationId xmlns:a16="http://schemas.microsoft.com/office/drawing/2014/main" id="{CF7C5E93-47FE-40D7-9CF1-546D157C8218}"/>
              </a:ext>
            </a:extLst>
          </p:cNvPr>
          <p:cNvPicPr>
            <a:picLocks noChangeAspect="1"/>
          </p:cNvPicPr>
          <p:nvPr/>
        </p:nvPicPr>
        <p:blipFill>
          <a:blip r:embed="rId4"/>
          <a:stretch>
            <a:fillRect/>
          </a:stretch>
        </p:blipFill>
        <p:spPr>
          <a:xfrm rot="16200000">
            <a:off x="-370224" y="1105448"/>
            <a:ext cx="7598447" cy="6858001"/>
          </a:xfrm>
          <a:prstGeom prst="rect">
            <a:avLst/>
          </a:prstGeom>
        </p:spPr>
      </p:pic>
      <p:sp>
        <p:nvSpPr>
          <p:cNvPr id="10" name="Rectangle 9">
            <a:extLst>
              <a:ext uri="{FF2B5EF4-FFF2-40B4-BE49-F238E27FC236}">
                <a16:creationId xmlns:a16="http://schemas.microsoft.com/office/drawing/2014/main" id="{A56C689E-A211-4202-B665-C855354BD8AE}"/>
              </a:ext>
            </a:extLst>
          </p:cNvPr>
          <p:cNvSpPr/>
          <p:nvPr/>
        </p:nvSpPr>
        <p:spPr>
          <a:xfrm>
            <a:off x="123568" y="4930346"/>
            <a:ext cx="6610864" cy="5436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9" name="Rectangle 8">
            <a:extLst>
              <a:ext uri="{FF2B5EF4-FFF2-40B4-BE49-F238E27FC236}">
                <a16:creationId xmlns:a16="http://schemas.microsoft.com/office/drawing/2014/main" id="{CE1E9586-217B-4ABF-9492-BA34144A47AA}"/>
              </a:ext>
            </a:extLst>
          </p:cNvPr>
          <p:cNvSpPr/>
          <p:nvPr/>
        </p:nvSpPr>
        <p:spPr>
          <a:xfrm>
            <a:off x="123567" y="5750012"/>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1. Write answer here…</a:t>
            </a:r>
          </a:p>
        </p:txBody>
      </p:sp>
      <p:sp>
        <p:nvSpPr>
          <p:cNvPr id="11" name="Rectangle 10">
            <a:extLst>
              <a:ext uri="{FF2B5EF4-FFF2-40B4-BE49-F238E27FC236}">
                <a16:creationId xmlns:a16="http://schemas.microsoft.com/office/drawing/2014/main" id="{E7306BD1-C557-4D3A-BE3F-D1F26A232FDF}"/>
              </a:ext>
            </a:extLst>
          </p:cNvPr>
          <p:cNvSpPr/>
          <p:nvPr/>
        </p:nvSpPr>
        <p:spPr>
          <a:xfrm>
            <a:off x="123567" y="6159845"/>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2. Write answer here…</a:t>
            </a:r>
          </a:p>
        </p:txBody>
      </p:sp>
      <p:sp>
        <p:nvSpPr>
          <p:cNvPr id="12" name="Rectangle 11">
            <a:extLst>
              <a:ext uri="{FF2B5EF4-FFF2-40B4-BE49-F238E27FC236}">
                <a16:creationId xmlns:a16="http://schemas.microsoft.com/office/drawing/2014/main" id="{ED17DD1C-1559-4DD4-ABE0-64B0215723F3}"/>
              </a:ext>
            </a:extLst>
          </p:cNvPr>
          <p:cNvSpPr/>
          <p:nvPr/>
        </p:nvSpPr>
        <p:spPr>
          <a:xfrm>
            <a:off x="123568" y="7205090"/>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1. Write answer here…</a:t>
            </a:r>
          </a:p>
        </p:txBody>
      </p:sp>
      <p:sp>
        <p:nvSpPr>
          <p:cNvPr id="13" name="Rectangle 12">
            <a:extLst>
              <a:ext uri="{FF2B5EF4-FFF2-40B4-BE49-F238E27FC236}">
                <a16:creationId xmlns:a16="http://schemas.microsoft.com/office/drawing/2014/main" id="{97F6E095-14CF-4EFC-A91A-75FD8C84179A}"/>
              </a:ext>
            </a:extLst>
          </p:cNvPr>
          <p:cNvSpPr/>
          <p:nvPr/>
        </p:nvSpPr>
        <p:spPr>
          <a:xfrm>
            <a:off x="123568" y="7614923"/>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2. Write answer here…</a:t>
            </a:r>
          </a:p>
        </p:txBody>
      </p:sp>
      <p:pic>
        <p:nvPicPr>
          <p:cNvPr id="15" name="Picture 14">
            <a:hlinkClick r:id="rId5" action="ppaction://hlinksldjump"/>
            <a:extLst>
              <a:ext uri="{FF2B5EF4-FFF2-40B4-BE49-F238E27FC236}">
                <a16:creationId xmlns:a16="http://schemas.microsoft.com/office/drawing/2014/main" id="{F8EC9EAC-0FA9-4859-AC5C-7210C299DB4F}"/>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003335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9DF9DF-FFAE-41A0-AA94-7CD5615BCF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778" t="2500" r="7778" b="15000"/>
          <a:stretch/>
        </p:blipFill>
        <p:spPr>
          <a:xfrm>
            <a:off x="556364" y="992738"/>
            <a:ext cx="901472" cy="880715"/>
          </a:xfrm>
          <a:prstGeom prst="rect">
            <a:avLst/>
          </a:prstGeom>
        </p:spPr>
      </p:pic>
      <p:sp>
        <p:nvSpPr>
          <p:cNvPr id="6" name="Title 4">
            <a:extLst>
              <a:ext uri="{FF2B5EF4-FFF2-40B4-BE49-F238E27FC236}">
                <a16:creationId xmlns:a16="http://schemas.microsoft.com/office/drawing/2014/main" id="{A067E3F6-B476-423F-B07B-A497F889C602}"/>
              </a:ext>
            </a:extLst>
          </p:cNvPr>
          <p:cNvSpPr txBox="1">
            <a:spLocks/>
          </p:cNvSpPr>
          <p:nvPr/>
        </p:nvSpPr>
        <p:spPr>
          <a:xfrm>
            <a:off x="347467" y="58456"/>
            <a:ext cx="6180923" cy="438052"/>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1662" b="1" u="sng" dirty="0">
                <a:latin typeface="Tw Cen MT" panose="020B0602020104020603" pitchFamily="34" charset="0"/>
              </a:rPr>
              <a:t>Can we measure development fairly?</a:t>
            </a:r>
          </a:p>
        </p:txBody>
      </p:sp>
      <p:sp>
        <p:nvSpPr>
          <p:cNvPr id="7" name="Rectangle 6">
            <a:extLst>
              <a:ext uri="{FF2B5EF4-FFF2-40B4-BE49-F238E27FC236}">
                <a16:creationId xmlns:a16="http://schemas.microsoft.com/office/drawing/2014/main" id="{137578F5-54E1-47D0-918A-F986F0F1B966}"/>
              </a:ext>
            </a:extLst>
          </p:cNvPr>
          <p:cNvSpPr/>
          <p:nvPr/>
        </p:nvSpPr>
        <p:spPr>
          <a:xfrm>
            <a:off x="347466" y="563340"/>
            <a:ext cx="5086181" cy="348109"/>
          </a:xfrm>
          <a:prstGeom prst="rect">
            <a:avLst/>
          </a:prstGeom>
        </p:spPr>
        <p:txBody>
          <a:bodyPr wrap="square">
            <a:spAutoFit/>
          </a:bodyPr>
          <a:lstStyle/>
          <a:p>
            <a:r>
              <a:rPr lang="en-GB" sz="1662" b="1" dirty="0">
                <a:latin typeface="Tw Cen MT" panose="020B0602020104020603" pitchFamily="34" charset="0"/>
              </a:rPr>
              <a:t>It isn’t good to only use economic indicators because…</a:t>
            </a:r>
          </a:p>
        </p:txBody>
      </p:sp>
      <p:pic>
        <p:nvPicPr>
          <p:cNvPr id="9" name="Picture 8">
            <a:extLst>
              <a:ext uri="{FF2B5EF4-FFF2-40B4-BE49-F238E27FC236}">
                <a16:creationId xmlns:a16="http://schemas.microsoft.com/office/drawing/2014/main" id="{95B7D690-1137-4624-9E99-26E43071ED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778" t="16944" r="7778" b="29167"/>
          <a:stretch/>
        </p:blipFill>
        <p:spPr>
          <a:xfrm>
            <a:off x="5052868" y="2012123"/>
            <a:ext cx="1380088" cy="880714"/>
          </a:xfrm>
          <a:prstGeom prst="rect">
            <a:avLst/>
          </a:prstGeom>
        </p:spPr>
      </p:pic>
      <p:sp>
        <p:nvSpPr>
          <p:cNvPr id="10" name="Rectangle 9">
            <a:extLst>
              <a:ext uri="{FF2B5EF4-FFF2-40B4-BE49-F238E27FC236}">
                <a16:creationId xmlns:a16="http://schemas.microsoft.com/office/drawing/2014/main" id="{1D0121F0-C38C-4A5C-AC12-D299B4BC4FDB}"/>
              </a:ext>
            </a:extLst>
          </p:cNvPr>
          <p:cNvSpPr/>
          <p:nvPr/>
        </p:nvSpPr>
        <p:spPr>
          <a:xfrm>
            <a:off x="1567100" y="1070529"/>
            <a:ext cx="4734537" cy="688843"/>
          </a:xfrm>
          <a:prstGeom prst="rect">
            <a:avLst/>
          </a:prstGeom>
        </p:spPr>
        <p:txBody>
          <a:bodyPr wrap="square">
            <a:spAutoFit/>
          </a:bodyPr>
          <a:lstStyle/>
          <a:p>
            <a:pPr algn="ctr"/>
            <a:r>
              <a:rPr lang="en-GB" sz="1292" dirty="0">
                <a:latin typeface="Tw Cen MT" panose="020B0602020104020603" pitchFamily="34" charset="0"/>
              </a:rPr>
              <a:t>They don’t tell us who actually has the money in a country. Money usually isn’t spread fairly between everyone in a country – economic indicators don’t show the differences between rich and poor people</a:t>
            </a:r>
          </a:p>
        </p:txBody>
      </p:sp>
      <p:sp>
        <p:nvSpPr>
          <p:cNvPr id="11" name="Rectangle 10">
            <a:extLst>
              <a:ext uri="{FF2B5EF4-FFF2-40B4-BE49-F238E27FC236}">
                <a16:creationId xmlns:a16="http://schemas.microsoft.com/office/drawing/2014/main" id="{AB04E7A9-719C-40AF-8DCB-B1B26DA7C0B0}"/>
              </a:ext>
            </a:extLst>
          </p:cNvPr>
          <p:cNvSpPr/>
          <p:nvPr/>
        </p:nvSpPr>
        <p:spPr>
          <a:xfrm>
            <a:off x="400220" y="2156063"/>
            <a:ext cx="4677474" cy="688843"/>
          </a:xfrm>
          <a:prstGeom prst="rect">
            <a:avLst/>
          </a:prstGeom>
        </p:spPr>
        <p:txBody>
          <a:bodyPr wrap="square">
            <a:spAutoFit/>
          </a:bodyPr>
          <a:lstStyle/>
          <a:p>
            <a:pPr algn="ctr"/>
            <a:r>
              <a:rPr lang="en-GB" sz="1292" dirty="0">
                <a:latin typeface="Tw Cen MT" panose="020B0602020104020603" pitchFamily="34" charset="0"/>
              </a:rPr>
              <a:t>They don’t give us any idea of what people’s lives are actually like and how happy they are. People’s lives can be affected by healthcare, education and other things – not just money</a:t>
            </a:r>
          </a:p>
        </p:txBody>
      </p:sp>
      <p:sp>
        <p:nvSpPr>
          <p:cNvPr id="12" name="Rectangle 11">
            <a:extLst>
              <a:ext uri="{FF2B5EF4-FFF2-40B4-BE49-F238E27FC236}">
                <a16:creationId xmlns:a16="http://schemas.microsoft.com/office/drawing/2014/main" id="{AACE2BD4-C7CD-4496-8EAC-1CB0B90C686F}"/>
              </a:ext>
            </a:extLst>
          </p:cNvPr>
          <p:cNvSpPr/>
          <p:nvPr/>
        </p:nvSpPr>
        <p:spPr>
          <a:xfrm>
            <a:off x="123568" y="3036777"/>
            <a:ext cx="5086181" cy="348109"/>
          </a:xfrm>
          <a:prstGeom prst="rect">
            <a:avLst/>
          </a:prstGeom>
        </p:spPr>
        <p:txBody>
          <a:bodyPr wrap="square">
            <a:spAutoFit/>
          </a:bodyPr>
          <a:lstStyle/>
          <a:p>
            <a:r>
              <a:rPr lang="en-GB" sz="1662" b="1" dirty="0">
                <a:latin typeface="Tw Cen MT" panose="020B0602020104020603" pitchFamily="34" charset="0"/>
              </a:rPr>
              <a:t>So, how can we measure development in a fair way?</a:t>
            </a:r>
          </a:p>
        </p:txBody>
      </p:sp>
      <p:sp>
        <p:nvSpPr>
          <p:cNvPr id="13" name="Rectangle 12">
            <a:extLst>
              <a:ext uri="{FF2B5EF4-FFF2-40B4-BE49-F238E27FC236}">
                <a16:creationId xmlns:a16="http://schemas.microsoft.com/office/drawing/2014/main" id="{9DFF4B98-F10A-4122-9649-0EE0F4DDC70C}"/>
              </a:ext>
            </a:extLst>
          </p:cNvPr>
          <p:cNvSpPr/>
          <p:nvPr/>
        </p:nvSpPr>
        <p:spPr>
          <a:xfrm>
            <a:off x="111211" y="3451718"/>
            <a:ext cx="6635578" cy="5262082"/>
          </a:xfrm>
          <a:prstGeom prst="rect">
            <a:avLst/>
          </a:prstGeom>
        </p:spPr>
        <p:txBody>
          <a:bodyPr wrap="square">
            <a:spAutoFit/>
          </a:bodyPr>
          <a:lstStyle/>
          <a:p>
            <a:pPr marL="165593" indent="-165593">
              <a:buFont typeface="Arial" panose="020B0604020202020204" pitchFamily="34" charset="0"/>
              <a:buChar char="•"/>
            </a:pPr>
            <a:r>
              <a:rPr lang="en-GB" sz="1292" dirty="0">
                <a:latin typeface="Tw Cen MT" panose="020B0602020104020603" pitchFamily="34" charset="0"/>
              </a:rPr>
              <a:t>To do this, we use an indicator called HDI (Human development index)</a:t>
            </a:r>
          </a:p>
          <a:p>
            <a:pPr marL="165593" indent="-165593">
              <a:buFont typeface="Arial" panose="020B0604020202020204" pitchFamily="34" charset="0"/>
              <a:buChar char="•"/>
            </a:pPr>
            <a:r>
              <a:rPr lang="en-GB" sz="1292" dirty="0">
                <a:latin typeface="Tw Cen MT" panose="020B0602020104020603" pitchFamily="34" charset="0"/>
              </a:rPr>
              <a:t>Using this indicator, each country is given a score of between 0 and 1 e.g. 0.82</a:t>
            </a:r>
          </a:p>
          <a:p>
            <a:pPr marL="165593" indent="-165593">
              <a:buFont typeface="Arial" panose="020B0604020202020204" pitchFamily="34" charset="0"/>
              <a:buChar char="•"/>
            </a:pPr>
            <a:r>
              <a:rPr lang="en-GB" sz="1292" dirty="0">
                <a:latin typeface="Tw Cen MT" panose="020B0602020104020603" pitchFamily="34" charset="0"/>
              </a:rPr>
              <a:t>A perfectly developed country would score 1</a:t>
            </a:r>
          </a:p>
          <a:p>
            <a:pPr marL="165593" indent="-165593">
              <a:buFont typeface="Arial" panose="020B0604020202020204" pitchFamily="34" charset="0"/>
              <a:buChar char="•"/>
            </a:pPr>
            <a:endParaRPr lang="en-GB" sz="1292" dirty="0">
              <a:latin typeface="Tw Cen MT" panose="020B0602020104020603" pitchFamily="34" charset="0"/>
            </a:endParaRPr>
          </a:p>
          <a:p>
            <a:pPr marL="165593" indent="-165593">
              <a:buFont typeface="Arial" panose="020B0604020202020204" pitchFamily="34" charset="0"/>
              <a:buChar char="•"/>
            </a:pPr>
            <a:r>
              <a:rPr lang="en-GB" sz="1292" dirty="0">
                <a:latin typeface="Tw Cen MT" panose="020B0602020104020603" pitchFamily="34" charset="0"/>
              </a:rPr>
              <a:t>The score is worked out by using – </a:t>
            </a:r>
            <a:r>
              <a:rPr lang="en-GB" sz="1292" b="1" dirty="0">
                <a:latin typeface="Tw Cen MT" panose="020B0602020104020603" pitchFamily="34" charset="0"/>
              </a:rPr>
              <a:t>life expectancy, literacy rates and GDP per capita (the amount of money the country makes, per person)</a:t>
            </a:r>
          </a:p>
          <a:p>
            <a:pPr marL="165593" indent="-165593">
              <a:buFont typeface="Arial" panose="020B0604020202020204" pitchFamily="34" charset="0"/>
              <a:buChar char="•"/>
            </a:pPr>
            <a:endParaRPr lang="en-GB" sz="1292" b="1" dirty="0">
              <a:latin typeface="Tw Cen MT" panose="020B0602020104020603" pitchFamily="34" charset="0"/>
            </a:endParaRPr>
          </a:p>
          <a:p>
            <a:pPr marL="165593" indent="-165593">
              <a:buFont typeface="Arial" panose="020B0604020202020204" pitchFamily="34" charset="0"/>
              <a:buChar char="•"/>
            </a:pPr>
            <a:r>
              <a:rPr lang="en-GB" sz="1292" b="1" dirty="0">
                <a:latin typeface="Tw Cen MT" panose="020B0602020104020603" pitchFamily="34" charset="0"/>
              </a:rPr>
              <a:t>Complete the sentences below to suggest why HDI is a fair way to measure development:</a:t>
            </a:r>
          </a:p>
          <a:p>
            <a:pPr marL="165593" indent="-165593">
              <a:buFont typeface="Arial" panose="020B0604020202020204" pitchFamily="34" charset="0"/>
              <a:buChar char="•"/>
            </a:pPr>
            <a:endParaRPr lang="en-GB" sz="1292" b="1" dirty="0">
              <a:latin typeface="Tw Cen MT" panose="020B0602020104020603" pitchFamily="34" charset="0"/>
            </a:endParaRPr>
          </a:p>
          <a:p>
            <a:pPr marL="165593" indent="-165593">
              <a:buFont typeface="Arial" panose="020B0604020202020204" pitchFamily="34" charset="0"/>
              <a:buChar char="•"/>
            </a:pPr>
            <a:r>
              <a:rPr lang="en-GB" sz="1292" i="1" dirty="0">
                <a:latin typeface="Tw Cen MT" panose="020B0602020104020603" pitchFamily="34" charset="0"/>
              </a:rPr>
              <a:t>HDI is measured using </a:t>
            </a:r>
            <a:r>
              <a:rPr lang="en-GB" sz="1292" i="1" u="sng" dirty="0">
                <a:latin typeface="Tw Cen MT" panose="020B0602020104020603" pitchFamily="34" charset="0"/>
              </a:rPr>
              <a:t>life expectancy</a:t>
            </a:r>
            <a:r>
              <a:rPr lang="en-GB" sz="1292" i="1" dirty="0">
                <a:latin typeface="Tw Cen MT" panose="020B0602020104020603" pitchFamily="34" charset="0"/>
              </a:rPr>
              <a:t>. Thinking about life expectancy is good because it tells us what a country is like in terms of …………………………………………………</a:t>
            </a:r>
          </a:p>
          <a:p>
            <a:pPr marL="161196"/>
            <a:r>
              <a:rPr lang="en-GB" sz="1292" i="1" dirty="0">
                <a:latin typeface="Tw Cen MT" panose="020B0602020104020603" pitchFamily="34" charset="0"/>
              </a:rPr>
              <a:t>………………………………………………………………………………………….</a:t>
            </a:r>
          </a:p>
          <a:p>
            <a:pPr marL="161196"/>
            <a:endParaRPr lang="en-GB" sz="1292" i="1" dirty="0">
              <a:latin typeface="Tw Cen MT" panose="020B0602020104020603" pitchFamily="34" charset="0"/>
            </a:endParaRPr>
          </a:p>
          <a:p>
            <a:pPr marL="165593" indent="-165593">
              <a:buFont typeface="Arial" panose="020B0604020202020204" pitchFamily="34" charset="0"/>
              <a:buChar char="•"/>
            </a:pPr>
            <a:r>
              <a:rPr lang="en-GB" sz="1292" i="1" dirty="0">
                <a:latin typeface="Tw Cen MT" panose="020B0602020104020603" pitchFamily="34" charset="0"/>
              </a:rPr>
              <a:t>HDI is measured using </a:t>
            </a:r>
            <a:r>
              <a:rPr lang="en-GB" sz="1292" i="1" u="sng" dirty="0">
                <a:latin typeface="Tw Cen MT" panose="020B0602020104020603" pitchFamily="34" charset="0"/>
              </a:rPr>
              <a:t>literacy rates</a:t>
            </a:r>
            <a:r>
              <a:rPr lang="en-GB" sz="1292" i="1" dirty="0">
                <a:latin typeface="Tw Cen MT" panose="020B0602020104020603" pitchFamily="34" charset="0"/>
              </a:rPr>
              <a:t>. Thinking about literacy rates is good because it tells us what a country is like in terms of ……………………………………………………</a:t>
            </a:r>
          </a:p>
          <a:p>
            <a:pPr marL="161196"/>
            <a:r>
              <a:rPr lang="en-GB" sz="1292" i="1" dirty="0">
                <a:latin typeface="Tw Cen MT" panose="020B0602020104020603" pitchFamily="34" charset="0"/>
              </a:rPr>
              <a:t>………………………………………………………………………………………….</a:t>
            </a:r>
          </a:p>
          <a:p>
            <a:pPr marL="161196"/>
            <a:endParaRPr lang="en-GB" sz="1292" i="1" dirty="0">
              <a:latin typeface="Tw Cen MT" panose="020B0602020104020603" pitchFamily="34" charset="0"/>
            </a:endParaRPr>
          </a:p>
          <a:p>
            <a:pPr marL="165593" indent="-165593">
              <a:buFont typeface="Arial" panose="020B0604020202020204" pitchFamily="34" charset="0"/>
              <a:buChar char="•"/>
            </a:pPr>
            <a:r>
              <a:rPr lang="en-GB" sz="1292" i="1" dirty="0">
                <a:latin typeface="Tw Cen MT" panose="020B0602020104020603" pitchFamily="34" charset="0"/>
              </a:rPr>
              <a:t>HDI is measured using </a:t>
            </a:r>
            <a:r>
              <a:rPr lang="en-GB" sz="1292" i="1" u="sng" dirty="0">
                <a:latin typeface="Tw Cen MT" panose="020B0602020104020603" pitchFamily="34" charset="0"/>
              </a:rPr>
              <a:t>GDP per capita</a:t>
            </a:r>
            <a:r>
              <a:rPr lang="en-GB" sz="1292" i="1" dirty="0">
                <a:latin typeface="Tw Cen MT" panose="020B0602020104020603" pitchFamily="34" charset="0"/>
              </a:rPr>
              <a:t>. Thinking about GDP per capita is good because it tells us what a country is like in terms of …………………………………………………</a:t>
            </a:r>
          </a:p>
          <a:p>
            <a:pPr marL="161196"/>
            <a:r>
              <a:rPr lang="en-GB" sz="1292" i="1" dirty="0">
                <a:latin typeface="Tw Cen MT" panose="020B0602020104020603" pitchFamily="34" charset="0"/>
              </a:rPr>
              <a:t>………………………………………………………………………………………….</a:t>
            </a:r>
          </a:p>
          <a:p>
            <a:pPr marL="161196"/>
            <a:endParaRPr lang="en-GB" sz="1292" i="1" dirty="0">
              <a:latin typeface="Tw Cen MT" panose="020B0602020104020603" pitchFamily="34" charset="0"/>
            </a:endParaRPr>
          </a:p>
          <a:p>
            <a:pPr marL="161196" indent="-161196">
              <a:buFont typeface="Arial" panose="020B0604020202020204" pitchFamily="34" charset="0"/>
              <a:buChar char="•"/>
            </a:pPr>
            <a:r>
              <a:rPr lang="en-GB" sz="1292" i="1" dirty="0">
                <a:latin typeface="Tw Cen MT" panose="020B0602020104020603" pitchFamily="34" charset="0"/>
              </a:rPr>
              <a:t>HDI is a fair way to measure development because it uses __________ indicators that tells us about people’s lives, and ____________ indicators that tell us about the amount of money a country has.</a:t>
            </a:r>
          </a:p>
          <a:p>
            <a:pPr marL="161196"/>
            <a:endParaRPr lang="en-GB" sz="1292" i="1" dirty="0">
              <a:latin typeface="Tw Cen MT" panose="020B0602020104020603" pitchFamily="34" charset="0"/>
            </a:endParaRPr>
          </a:p>
        </p:txBody>
      </p:sp>
      <p:sp>
        <p:nvSpPr>
          <p:cNvPr id="14" name="Rectangle 13">
            <a:extLst>
              <a:ext uri="{FF2B5EF4-FFF2-40B4-BE49-F238E27FC236}">
                <a16:creationId xmlns:a16="http://schemas.microsoft.com/office/drawing/2014/main" id="{0567EF7F-C10F-4794-83AB-3CD36588E6C3}"/>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5" name="Picture 14">
            <a:hlinkClick r:id="rId6" action="ppaction://hlinksldjump"/>
            <a:extLst>
              <a:ext uri="{FF2B5EF4-FFF2-40B4-BE49-F238E27FC236}">
                <a16:creationId xmlns:a16="http://schemas.microsoft.com/office/drawing/2014/main" id="{D5634FCF-E179-4A8B-8BE5-30AFA435EC57}"/>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750477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2F8C565E-1AA6-4E33-AA28-59CCA8E010F3}"/>
              </a:ext>
            </a:extLst>
          </p:cNvPr>
          <p:cNvSpPr txBox="1">
            <a:spLocks/>
          </p:cNvSpPr>
          <p:nvPr/>
        </p:nvSpPr>
        <p:spPr>
          <a:xfrm>
            <a:off x="347467" y="58456"/>
            <a:ext cx="6180923" cy="438052"/>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1662" b="1" u="sng" dirty="0">
                <a:latin typeface="Tw Cen MT" panose="020B0602020104020603" pitchFamily="34" charset="0"/>
              </a:rPr>
              <a:t>Consequences (effects) of uneven development</a:t>
            </a:r>
          </a:p>
        </p:txBody>
      </p:sp>
      <p:sp>
        <p:nvSpPr>
          <p:cNvPr id="5" name="Rectangle 4">
            <a:extLst>
              <a:ext uri="{FF2B5EF4-FFF2-40B4-BE49-F238E27FC236}">
                <a16:creationId xmlns:a16="http://schemas.microsoft.com/office/drawing/2014/main" id="{9907342C-8A2B-4B0F-8A33-3155D14654B8}"/>
              </a:ext>
            </a:extLst>
          </p:cNvPr>
          <p:cNvSpPr/>
          <p:nvPr/>
        </p:nvSpPr>
        <p:spPr>
          <a:xfrm>
            <a:off x="347466" y="563339"/>
            <a:ext cx="6180923" cy="1143326"/>
          </a:xfrm>
          <a:prstGeom prst="rect">
            <a:avLst/>
          </a:prstGeom>
        </p:spPr>
        <p:txBody>
          <a:bodyPr wrap="square">
            <a:spAutoFit/>
          </a:bodyPr>
          <a:lstStyle/>
          <a:p>
            <a:r>
              <a:rPr lang="en-GB" sz="1292" b="1" dirty="0">
                <a:latin typeface="Tw Cen MT" panose="020B0602020104020603" pitchFamily="34" charset="0"/>
              </a:rPr>
              <a:t>Match the start of the sentences on the left, with the ends of the sentences of the right</a:t>
            </a:r>
          </a:p>
          <a:p>
            <a:r>
              <a:rPr lang="en-GB" sz="1292" b="1" dirty="0">
                <a:latin typeface="Tw Cen MT" panose="020B0602020104020603" pitchFamily="34" charset="0"/>
              </a:rPr>
              <a:t>Then use 3 different colours to sort them into these categories:</a:t>
            </a:r>
          </a:p>
          <a:p>
            <a:endParaRPr lang="en-GB" sz="369" b="1" dirty="0">
              <a:latin typeface="Tw Cen MT" panose="020B0602020104020603" pitchFamily="34" charset="0"/>
            </a:endParaRPr>
          </a:p>
          <a:p>
            <a:pPr marL="657975" indent="-263776">
              <a:buFont typeface="Arial" panose="020B0604020202020204" pitchFamily="34" charset="0"/>
              <a:buChar char="•"/>
            </a:pPr>
            <a:r>
              <a:rPr lang="en-GB" sz="1292" dirty="0">
                <a:latin typeface="Tw Cen MT" panose="020B0602020104020603" pitchFamily="34" charset="0"/>
              </a:rPr>
              <a:t>Differences in wealth/money</a:t>
            </a:r>
          </a:p>
          <a:p>
            <a:pPr marL="657975" indent="-263776">
              <a:buFont typeface="Arial" panose="020B0604020202020204" pitchFamily="34" charset="0"/>
              <a:buChar char="•"/>
            </a:pPr>
            <a:r>
              <a:rPr lang="en-GB" sz="1292" dirty="0">
                <a:latin typeface="Tw Cen MT" panose="020B0602020104020603" pitchFamily="34" charset="0"/>
              </a:rPr>
              <a:t>Differences in healthcare</a:t>
            </a:r>
          </a:p>
          <a:p>
            <a:pPr marL="657975" indent="-263776">
              <a:buFont typeface="Arial" panose="020B0604020202020204" pitchFamily="34" charset="0"/>
              <a:buChar char="•"/>
            </a:pPr>
            <a:r>
              <a:rPr lang="en-GB" sz="1292" dirty="0">
                <a:latin typeface="Tw Cen MT" panose="020B0602020104020603" pitchFamily="34" charset="0"/>
              </a:rPr>
              <a:t>International migration</a:t>
            </a:r>
          </a:p>
        </p:txBody>
      </p:sp>
      <p:graphicFrame>
        <p:nvGraphicFramePr>
          <p:cNvPr id="7" name="Table 7">
            <a:extLst>
              <a:ext uri="{FF2B5EF4-FFF2-40B4-BE49-F238E27FC236}">
                <a16:creationId xmlns:a16="http://schemas.microsoft.com/office/drawing/2014/main" id="{BF9E1869-200D-45C6-AF42-CDCBB117B682}"/>
              </a:ext>
            </a:extLst>
          </p:cNvPr>
          <p:cNvGraphicFramePr>
            <a:graphicFrameLocks noGrp="1"/>
          </p:cNvGraphicFramePr>
          <p:nvPr>
            <p:extLst>
              <p:ext uri="{D42A27DB-BD31-4B8C-83A1-F6EECF244321}">
                <p14:modId xmlns:p14="http://schemas.microsoft.com/office/powerpoint/2010/main" val="1500956146"/>
              </p:ext>
            </p:extLst>
          </p:nvPr>
        </p:nvGraphicFramePr>
        <p:xfrm>
          <a:off x="87973" y="1713144"/>
          <a:ext cx="6696000" cy="6553528"/>
        </p:xfrm>
        <a:graphic>
          <a:graphicData uri="http://schemas.openxmlformats.org/drawingml/2006/table">
            <a:tbl>
              <a:tblPr firstRow="1" bandRow="1">
                <a:tableStyleId>{5C22544A-7EE6-4342-B048-85BDC9FD1C3A}</a:tableStyleId>
              </a:tblPr>
              <a:tblGrid>
                <a:gridCol w="2412000">
                  <a:extLst>
                    <a:ext uri="{9D8B030D-6E8A-4147-A177-3AD203B41FA5}">
                      <a16:colId xmlns:a16="http://schemas.microsoft.com/office/drawing/2014/main" val="200051494"/>
                    </a:ext>
                  </a:extLst>
                </a:gridCol>
                <a:gridCol w="1800000">
                  <a:extLst>
                    <a:ext uri="{9D8B030D-6E8A-4147-A177-3AD203B41FA5}">
                      <a16:colId xmlns:a16="http://schemas.microsoft.com/office/drawing/2014/main" val="3622700791"/>
                    </a:ext>
                  </a:extLst>
                </a:gridCol>
                <a:gridCol w="2484000">
                  <a:extLst>
                    <a:ext uri="{9D8B030D-6E8A-4147-A177-3AD203B41FA5}">
                      <a16:colId xmlns:a16="http://schemas.microsoft.com/office/drawing/2014/main" val="1916094833"/>
                    </a:ext>
                  </a:extLst>
                </a:gridCol>
              </a:tblGrid>
              <a:tr h="718246">
                <a:tc>
                  <a:txBody>
                    <a:bodyPr/>
                    <a:lstStyle/>
                    <a:p>
                      <a:pPr algn="ctr"/>
                      <a:r>
                        <a:rPr lang="en-GB" sz="1300" b="0" dirty="0">
                          <a:solidFill>
                            <a:schemeClr val="tx1"/>
                          </a:solidFill>
                          <a:latin typeface="Tw Cen MT" panose="020B0602020104020603" pitchFamily="34" charset="0"/>
                        </a:rPr>
                        <a:t>A lack of money can lead to people becoming …</a:t>
                      </a:r>
                      <a:endParaRPr lang="en-GB" sz="1300" b="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0">
                  <a:txBody>
                    <a:bodyPr/>
                    <a:lstStyle/>
                    <a:p>
                      <a:pPr algn="ct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Tw Cen MT" panose="020B0602020104020603" pitchFamily="34" charset="0"/>
                        </a:rPr>
                        <a:t>…medicine, can make it very difficult for the country to fight the disease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9229020"/>
                  </a:ext>
                </a:extLst>
              </a:tr>
              <a:tr h="718246">
                <a:tc>
                  <a:txBody>
                    <a:bodyPr/>
                    <a:lstStyle/>
                    <a:p>
                      <a:pPr algn="ctr"/>
                      <a:r>
                        <a:rPr lang="en-GB" sz="1300" dirty="0">
                          <a:latin typeface="Tw Cen MT" panose="020B0602020104020603" pitchFamily="34" charset="0"/>
                        </a:rPr>
                        <a:t>A lack of hospitals and healthcare means that things such as child birth become…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t>…</a:t>
                      </a:r>
                      <a:r>
                        <a:rPr lang="en-GB" sz="1300" dirty="0">
                          <a:latin typeface="Tw Cen MT" panose="020B0602020104020603" pitchFamily="34" charset="0"/>
                        </a:rPr>
                        <a:t>choose to move (migrate) to HICs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7316952"/>
                  </a:ext>
                </a:extLst>
              </a:tr>
              <a:tr h="718246">
                <a:tc>
                  <a:txBody>
                    <a:bodyPr/>
                    <a:lstStyle/>
                    <a:p>
                      <a:pPr algn="ctr"/>
                      <a:r>
                        <a:rPr lang="en-GB" sz="1300" dirty="0">
                          <a:latin typeface="Tw Cen MT" panose="020B0602020104020603" pitchFamily="34" charset="0"/>
                        </a:rPr>
                        <a:t>A lack of money means that some people cannot…</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…such as water pipes or sewers and this means diseases can spread easily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7203136"/>
                  </a:ext>
                </a:extLst>
              </a:tr>
              <a:tr h="508602">
                <a:tc>
                  <a:txBody>
                    <a:bodyPr/>
                    <a:lstStyle/>
                    <a:p>
                      <a:pPr algn="ctr"/>
                      <a:r>
                        <a:rPr lang="en-GB" sz="1300" dirty="0">
                          <a:latin typeface="Tw Cen MT" panose="020B0602020104020603" pitchFamily="34" charset="0"/>
                        </a:rPr>
                        <a:t>If there is an outbreak of a disease, a lack of doctors and…</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…desperate, and this can force them into crime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1704049"/>
                  </a:ext>
                </a:extLst>
              </a:tr>
              <a:tr h="508602">
                <a:tc>
                  <a:txBody>
                    <a:bodyPr/>
                    <a:lstStyle/>
                    <a:p>
                      <a:pPr algn="ctr"/>
                      <a:r>
                        <a:rPr lang="en-GB" sz="1300" dirty="0">
                          <a:latin typeface="Tw Cen MT" panose="020B0602020104020603" pitchFamily="34" charset="0"/>
                        </a:rPr>
                        <a:t>A lack of jobs in LICs/NEEs means that lots of people…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…countryside communities, so it is difficult for people to get to them</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4703419"/>
                  </a:ext>
                </a:extLst>
              </a:tr>
              <a:tr h="718246">
                <a:tc>
                  <a:txBody>
                    <a:bodyPr/>
                    <a:lstStyle/>
                    <a:p>
                      <a:pPr algn="ctr"/>
                      <a:r>
                        <a:rPr lang="en-GB" sz="1300" dirty="0">
                          <a:latin typeface="Tw Cen MT" panose="020B0602020104020603" pitchFamily="34" charset="0"/>
                        </a:rPr>
                        <a:t>A lack of wealth for a country means it can’t develop infrastructure…</a:t>
                      </a:r>
                      <a:endParaRPr lang="en-GB" sz="1300" b="1"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…extremely dangerous for the mother and the baby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5502480"/>
                  </a:ext>
                </a:extLst>
              </a:tr>
              <a:tr h="718246">
                <a:tc>
                  <a:txBody>
                    <a:bodyPr/>
                    <a:lstStyle/>
                    <a:p>
                      <a:pPr algn="ctr"/>
                      <a:r>
                        <a:rPr lang="en-GB" sz="1300" dirty="0">
                          <a:latin typeface="Tw Cen MT" panose="020B0602020104020603" pitchFamily="34" charset="0"/>
                        </a:rPr>
                        <a:t>As technology improves, and people in LICs become more aware of what life is like…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…money. This is known as ‘brain drain’, as the most educated people leave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8253660"/>
                  </a:ext>
                </a:extLst>
              </a:tr>
              <a:tr h="718246">
                <a:tc>
                  <a:txBody>
                    <a:bodyPr/>
                    <a:lstStyle/>
                    <a:p>
                      <a:pPr algn="ctr"/>
                      <a:r>
                        <a:rPr lang="en-GB" sz="1300" dirty="0">
                          <a:latin typeface="Tw Cen MT" panose="020B0602020104020603" pitchFamily="34" charset="0"/>
                        </a:rPr>
                        <a:t>There are a small number of hospitals and they are often a long way away from …</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…afford to send their children to school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394583"/>
                  </a:ext>
                </a:extLst>
              </a:tr>
              <a:tr h="718246">
                <a:tc>
                  <a:txBody>
                    <a:bodyPr/>
                    <a:lstStyle/>
                    <a:p>
                      <a:pPr algn="ctr"/>
                      <a:r>
                        <a:rPr lang="en-GB" sz="1300" dirty="0">
                          <a:latin typeface="Tw Cen MT" panose="020B0602020104020603" pitchFamily="34" charset="0"/>
                        </a:rPr>
                        <a:t>Highly educated people in poorer countries often move to HICs to earn more…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…to move to HICs for safety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4609400"/>
                  </a:ext>
                </a:extLst>
              </a:tr>
              <a:tr h="508602">
                <a:tc>
                  <a:txBody>
                    <a:bodyPr/>
                    <a:lstStyle/>
                    <a:p>
                      <a:pPr algn="ctr"/>
                      <a:r>
                        <a:rPr lang="en-GB" sz="1300" dirty="0">
                          <a:latin typeface="Tw Cen MT" panose="020B0602020104020603" pitchFamily="34" charset="0"/>
                        </a:rPr>
                        <a:t>Conflict in LICs creates refugees who are forced…</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…in HICs, more of them choose to move in search of a better life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3831414"/>
                  </a:ext>
                </a:extLst>
              </a:tr>
            </a:tbl>
          </a:graphicData>
        </a:graphic>
      </p:graphicFrame>
      <p:sp>
        <p:nvSpPr>
          <p:cNvPr id="6" name="Rectangle 5">
            <a:extLst>
              <a:ext uri="{FF2B5EF4-FFF2-40B4-BE49-F238E27FC236}">
                <a16:creationId xmlns:a16="http://schemas.microsoft.com/office/drawing/2014/main" id="{AE1604A7-52E9-497C-8F94-2711991B236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EDCBBC26-F686-4074-AE58-5AB9A41C5FBA}"/>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21861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2031325"/>
          </a:xfrm>
          <a:prstGeom prst="rect">
            <a:avLst/>
          </a:prstGeom>
          <a:ln>
            <a:solidFill>
              <a:schemeClr val="tx1"/>
            </a:solidFill>
          </a:ln>
        </p:spPr>
        <p:txBody>
          <a:bodyPr wrap="square">
            <a:spAutoFit/>
          </a:bodyPr>
          <a:lstStyle/>
          <a:p>
            <a:r>
              <a:rPr lang="en-GB" b="1" dirty="0">
                <a:latin typeface="Tw Cen MT" panose="020B0602020104020603" pitchFamily="34" charset="0"/>
              </a:rPr>
              <a:t>TASK 3 – Podcast – Coastal Processes</a:t>
            </a:r>
          </a:p>
          <a:p>
            <a:r>
              <a:rPr lang="en-GB" dirty="0">
                <a:latin typeface="Tw Cen MT" panose="020B0602020104020603" pitchFamily="34" charset="0"/>
              </a:rPr>
              <a:t>Follow the link below and listen to the podcast.</a:t>
            </a:r>
          </a:p>
          <a:p>
            <a:endParaRPr lang="en-GB"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1662909" y="2142534"/>
            <a:ext cx="3532181" cy="2964061"/>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62322"/>
          </a:xfrm>
          <a:prstGeom prst="rect">
            <a:avLst/>
          </a:prstGeom>
        </p:spPr>
        <p:txBody>
          <a:bodyPr wrap="square">
            <a:spAutoFit/>
          </a:bodyPr>
          <a:lstStyle/>
          <a:p>
            <a:r>
              <a:rPr lang="en-GB" dirty="0">
                <a:latin typeface="Tw Cen MT" panose="020B0602020104020603" pitchFamily="34" charset="0"/>
              </a:rPr>
              <a:t>Follow this link to listen to the podcast on your phone, tablet or PC.</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solidFill>
                  <a:srgbClr val="0563C1"/>
                </a:solidFill>
                <a:hlinkClick r:id="rId5">
                  <a:extLst>
                    <a:ext uri="{A12FA001-AC4F-418D-AE19-62706E023703}">
                      <ahyp:hlinkClr xmlns:ahyp="http://schemas.microsoft.com/office/drawing/2018/hyperlinkcolor" val="tx"/>
                    </a:ext>
                  </a:extLst>
                </a:hlinkClick>
              </a:rPr>
              <a:t>https://podcasts.google.com/?feed=aHR0cHM6Ly9hbmNob3IuZm0vcy85N2M3Y2Y4L3BvZGNhc3QvcnNz&amp;episode=YWQ1NTg1ZWUtODI2NC02Y2ViLTdjMmMtODA2YTAyOWUzOThj&amp;ved=0CJEBEM7CAmoXChMImPeS-_Hl6AIVAAAAAB0AAAAAEAE</a:t>
            </a:r>
            <a:endParaRPr lang="en-GB" dirty="0">
              <a:solidFill>
                <a:srgbClr val="0563C1"/>
              </a:solidFill>
            </a:endParaRPr>
          </a:p>
          <a:p>
            <a:endParaRPr lang="en-GB" dirty="0">
              <a:solidFill>
                <a:srgbClr val="0563C1"/>
              </a:solidFill>
            </a:endParaRPr>
          </a:p>
          <a:p>
            <a:r>
              <a:rPr lang="en-GB" dirty="0">
                <a:latin typeface="Tw Cen MT" panose="020B0602020104020603" pitchFamily="34" charset="0"/>
              </a:rPr>
              <a:t>A good thing to do, would be to listen to the podcast twice. Just listen to it the first time, then on the second time, pause it whenever you want to stop to make a note of something</a:t>
            </a:r>
            <a:endParaRPr lang="en-GB" dirty="0">
              <a:solidFill>
                <a:srgbClr val="0563C1"/>
              </a:solidFill>
            </a:endParaRPr>
          </a:p>
        </p:txBody>
      </p:sp>
      <p:pic>
        <p:nvPicPr>
          <p:cNvPr id="7" name="Picture 6">
            <a:hlinkClick r:id="rId6" action="ppaction://hlinksldjump"/>
            <a:extLst>
              <a:ext uri="{FF2B5EF4-FFF2-40B4-BE49-F238E27FC236}">
                <a16:creationId xmlns:a16="http://schemas.microsoft.com/office/drawing/2014/main" id="{83A1EBF4-FF7E-4C72-845F-E45E644A00F0}"/>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644865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86684A-D165-4A30-8ACE-FC03903F518D}"/>
              </a:ext>
            </a:extLst>
          </p:cNvPr>
          <p:cNvPicPr>
            <a:picLocks noChangeAspect="1"/>
          </p:cNvPicPr>
          <p:nvPr/>
        </p:nvPicPr>
        <p:blipFill rotWithShape="1">
          <a:blip r:embed="rId2"/>
          <a:srcRect b="50000"/>
          <a:stretch/>
        </p:blipFill>
        <p:spPr>
          <a:xfrm rot="16200000">
            <a:off x="-2004212" y="3336265"/>
            <a:ext cx="7506698" cy="3132523"/>
          </a:xfrm>
          <a:prstGeom prst="rect">
            <a:avLst/>
          </a:prstGeom>
        </p:spPr>
      </p:pic>
      <p:pic>
        <p:nvPicPr>
          <p:cNvPr id="5" name="Picture 4">
            <a:extLst>
              <a:ext uri="{FF2B5EF4-FFF2-40B4-BE49-F238E27FC236}">
                <a16:creationId xmlns:a16="http://schemas.microsoft.com/office/drawing/2014/main" id="{B6138F6C-DBEA-46E6-AF2B-1CCC325BBF3B}"/>
              </a:ext>
            </a:extLst>
          </p:cNvPr>
          <p:cNvPicPr>
            <a:picLocks noChangeAspect="1"/>
          </p:cNvPicPr>
          <p:nvPr/>
        </p:nvPicPr>
        <p:blipFill rotWithShape="1">
          <a:blip r:embed="rId2"/>
          <a:srcRect t="49489"/>
          <a:stretch/>
        </p:blipFill>
        <p:spPr>
          <a:xfrm rot="16200000">
            <a:off x="890032" y="2428414"/>
            <a:ext cx="8396382" cy="3539554"/>
          </a:xfrm>
          <a:prstGeom prst="rect">
            <a:avLst/>
          </a:prstGeom>
        </p:spPr>
      </p:pic>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3305432" cy="954107"/>
          </a:xfrm>
          <a:prstGeom prst="rect">
            <a:avLst/>
          </a:prstGeom>
          <a:ln>
            <a:solidFill>
              <a:schemeClr val="tx1"/>
            </a:solidFill>
          </a:ln>
        </p:spPr>
        <p:txBody>
          <a:bodyPr wrap="square">
            <a:spAutoFit/>
          </a:bodyPr>
          <a:lstStyle/>
          <a:p>
            <a:r>
              <a:rPr lang="en-GB" sz="1400" b="1" dirty="0">
                <a:latin typeface="Tw Cen MT" panose="020B0602020104020603" pitchFamily="34" charset="0"/>
              </a:rPr>
              <a:t>TASK 4 – Geography Skills: </a:t>
            </a:r>
            <a:r>
              <a:rPr lang="en-GB" sz="1400" dirty="0">
                <a:latin typeface="Tw Cen MT" panose="020B0602020104020603" pitchFamily="34" charset="0"/>
              </a:rPr>
              <a:t>Use the figures/info below to help you answer the 2 questions. Type your answers directly into the textboxes underneath the questions</a:t>
            </a:r>
            <a:endParaRPr lang="en-GB" sz="1400" b="1" dirty="0">
              <a:latin typeface="Tw Cen MT" panose="020B0602020104020603" pitchFamily="34" charset="0"/>
            </a:endParaRPr>
          </a:p>
        </p:txBody>
      </p:sp>
      <p:sp>
        <p:nvSpPr>
          <p:cNvPr id="9" name="Rectangle 8">
            <a:extLst>
              <a:ext uri="{FF2B5EF4-FFF2-40B4-BE49-F238E27FC236}">
                <a16:creationId xmlns:a16="http://schemas.microsoft.com/office/drawing/2014/main" id="{46641005-1F48-4BD9-9EB0-DF7B805FFC66}"/>
              </a:ext>
            </a:extLst>
          </p:cNvPr>
          <p:cNvSpPr/>
          <p:nvPr/>
        </p:nvSpPr>
        <p:spPr>
          <a:xfrm>
            <a:off x="3583459" y="1544595"/>
            <a:ext cx="3091666" cy="245899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0" name="Rectangle 9">
            <a:extLst>
              <a:ext uri="{FF2B5EF4-FFF2-40B4-BE49-F238E27FC236}">
                <a16:creationId xmlns:a16="http://schemas.microsoft.com/office/drawing/2014/main" id="{A56C689E-A211-4202-B665-C855354BD8AE}"/>
              </a:ext>
            </a:extLst>
          </p:cNvPr>
          <p:cNvSpPr/>
          <p:nvPr/>
        </p:nvSpPr>
        <p:spPr>
          <a:xfrm>
            <a:off x="3583459" y="4955060"/>
            <a:ext cx="3091666" cy="32498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2" name="Picture 11">
            <a:hlinkClick r:id="rId5" action="ppaction://hlinksldjump"/>
            <a:extLst>
              <a:ext uri="{FF2B5EF4-FFF2-40B4-BE49-F238E27FC236}">
                <a16:creationId xmlns:a16="http://schemas.microsoft.com/office/drawing/2014/main" id="{9EAFB963-1791-45C3-B278-A7545EDB4CA3}"/>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160259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60293" cy="3539430"/>
          </a:xfrm>
          <a:prstGeom prst="rect">
            <a:avLst/>
          </a:prstGeom>
          <a:ln>
            <a:solidFill>
              <a:schemeClr val="tx1"/>
            </a:solidFill>
          </a:ln>
        </p:spPr>
        <p:txBody>
          <a:bodyPr wrap="square">
            <a:spAutoFit/>
          </a:bodyPr>
          <a:lstStyle/>
          <a:p>
            <a:r>
              <a:rPr lang="en-GB" sz="1600" b="1" dirty="0">
                <a:latin typeface="Tw Cen MT" panose="020B0602020104020603" pitchFamily="34" charset="0"/>
              </a:rPr>
              <a:t>TASK 5 – Resource Management Quiz: </a:t>
            </a:r>
            <a:r>
              <a:rPr lang="en-GB" sz="1600" dirty="0">
                <a:latin typeface="Tw Cen MT" panose="020B0602020104020603" pitchFamily="34" charset="0"/>
              </a:rPr>
              <a:t>Follow the link below and complete the online quiz about Resource Management:</a:t>
            </a:r>
          </a:p>
          <a:p>
            <a:endParaRPr lang="en-GB" sz="1600" b="1" dirty="0">
              <a:latin typeface="Tw Cen MT" panose="020B0602020104020603" pitchFamily="34" charset="0"/>
            </a:endParaRPr>
          </a:p>
          <a:p>
            <a:pPr marL="285750" indent="-285750">
              <a:buFontTx/>
              <a:buChar char="-"/>
            </a:pPr>
            <a:r>
              <a:rPr lang="en-GB" sz="1600" dirty="0">
                <a:latin typeface="Tw Cen MT" panose="020B0602020104020603" pitchFamily="34" charset="0"/>
              </a:rPr>
              <a:t>Answer the multi-choice questions</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If you get an answer right, make a note of the question, and the correct answer</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If you get any wrong, repeat the quiz until you score full marks. This means when you’re finished you should have a note of each question and the each correct answer!</a:t>
            </a:r>
          </a:p>
          <a:p>
            <a:pPr marL="285750" indent="-285750">
              <a:buFontTx/>
              <a:buChar char="-"/>
            </a:pPr>
            <a:endParaRPr lang="en-GB" sz="1600" dirty="0">
              <a:latin typeface="Tw Cen MT" panose="020B0602020104020603" pitchFamily="34" charset="0"/>
            </a:endParaRPr>
          </a:p>
          <a:p>
            <a:pPr marL="285750" indent="-285750">
              <a:buFontTx/>
              <a:buChar char="-"/>
            </a:pPr>
            <a:r>
              <a:rPr lang="en-GB" sz="1600" dirty="0">
                <a:latin typeface="Tw Cen MT" panose="020B0602020104020603" pitchFamily="34" charset="0"/>
              </a:rPr>
              <a:t>You need to hand in your notes of the questions and the correct answer, and a screenshot of you score of 10/10</a:t>
            </a: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descr="A close up of a logo&#10;&#10;Description automatically generated">
            <a:extLst>
              <a:ext uri="{FF2B5EF4-FFF2-40B4-BE49-F238E27FC236}">
                <a16:creationId xmlns:a16="http://schemas.microsoft.com/office/drawing/2014/main" id="{6B7CB307-F6AE-4771-B14F-30BE4EDBD4D3}"/>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1590637" y="3684676"/>
            <a:ext cx="3676725" cy="2968172"/>
          </a:xfrm>
          <a:prstGeom prst="rect">
            <a:avLst/>
          </a:prstGeom>
        </p:spPr>
      </p:pic>
      <p:sp>
        <p:nvSpPr>
          <p:cNvPr id="9" name="Rectangle 8">
            <a:extLst>
              <a:ext uri="{FF2B5EF4-FFF2-40B4-BE49-F238E27FC236}">
                <a16:creationId xmlns:a16="http://schemas.microsoft.com/office/drawing/2014/main" id="{457C4922-47FA-4508-A0C0-6C503C1246A3}"/>
              </a:ext>
            </a:extLst>
          </p:cNvPr>
          <p:cNvSpPr/>
          <p:nvPr/>
        </p:nvSpPr>
        <p:spPr>
          <a:xfrm>
            <a:off x="123568" y="6723957"/>
            <a:ext cx="6610864" cy="1200329"/>
          </a:xfrm>
          <a:prstGeom prst="rect">
            <a:avLst/>
          </a:prstGeom>
        </p:spPr>
        <p:txBody>
          <a:bodyPr wrap="square">
            <a:spAutoFit/>
          </a:bodyPr>
          <a:lstStyle/>
          <a:p>
            <a:r>
              <a:rPr lang="en-GB" dirty="0">
                <a:latin typeface="Tw Cen MT" panose="020B0602020104020603" pitchFamily="34" charset="0"/>
              </a:rPr>
              <a:t>Follow the link below to go to the quiz:</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hlinkClick r:id="rId6"/>
              </a:rPr>
              <a:t>https://www.internetgeography.net/changing-water-demand-in-the-uk-quiz/</a:t>
            </a:r>
            <a:endParaRPr lang="en-GB" dirty="0">
              <a:solidFill>
                <a:srgbClr val="0563C1"/>
              </a:solidFill>
            </a:endParaRPr>
          </a:p>
        </p:txBody>
      </p:sp>
      <p:pic>
        <p:nvPicPr>
          <p:cNvPr id="10" name="Picture 9">
            <a:hlinkClick r:id="rId7" action="ppaction://hlinksldjump"/>
            <a:extLst>
              <a:ext uri="{FF2B5EF4-FFF2-40B4-BE49-F238E27FC236}">
                <a16:creationId xmlns:a16="http://schemas.microsoft.com/office/drawing/2014/main" id="{E15A9A3E-DFED-4D88-9A6C-FB0FA87507DF}"/>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770705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00F5D05-E6E7-43D7-89AD-0B9830091B32}"/>
              </a:ext>
            </a:extLst>
          </p:cNvPr>
          <p:cNvSpPr/>
          <p:nvPr/>
        </p:nvSpPr>
        <p:spPr>
          <a:xfrm>
            <a:off x="0" y="5406359"/>
            <a:ext cx="6858000" cy="1754326"/>
          </a:xfrm>
          <a:prstGeom prst="rect">
            <a:avLst/>
          </a:prstGeom>
        </p:spPr>
        <p:txBody>
          <a:bodyPr wrap="square">
            <a:spAutoFit/>
          </a:bodyPr>
          <a:lstStyle/>
          <a:p>
            <a:pPr marL="228600" indent="-228600" defTabSz="914400" eaLnBrk="0" fontAlgn="base" hangingPunct="0">
              <a:spcBef>
                <a:spcPct val="0"/>
              </a:spcBef>
              <a:spcAft>
                <a:spcPct val="0"/>
              </a:spcAft>
              <a:buFont typeface="+mj-lt"/>
              <a:buAutoNum type="alphaLcParenR" startAt="3"/>
            </a:pPr>
            <a:r>
              <a:rPr lang="en-GB" sz="1200" b="1" dirty="0">
                <a:latin typeface="Tw Cen MT" panose="020B0602020104020603" pitchFamily="34" charset="0"/>
              </a:rPr>
              <a:t>What percentage of the 48 countries in Africa had, less than 50% access to basic drinking water services? (Don’t include the countries with no data). Answer to 1 decimal place. (2)</a:t>
            </a:r>
          </a:p>
          <a:p>
            <a:pPr marL="228600" indent="-228600" defTabSz="914400" eaLnBrk="0" fontAlgn="base" hangingPunct="0">
              <a:spcBef>
                <a:spcPct val="0"/>
              </a:spcBef>
              <a:spcAft>
                <a:spcPct val="0"/>
              </a:spcAft>
              <a:buFont typeface="+mj-lt"/>
              <a:buAutoNum type="alphaLcParenR" startAt="3"/>
            </a:pPr>
            <a:endParaRPr lang="en-GB" sz="1200" b="1" dirty="0">
              <a:latin typeface="Tw Cen MT" panose="020B0602020104020603" pitchFamily="34" charset="0"/>
            </a:endParaRPr>
          </a:p>
          <a:p>
            <a:pPr marL="228600" indent="-228600" defTabSz="914400" eaLnBrk="0" fontAlgn="base" hangingPunct="0">
              <a:spcBef>
                <a:spcPct val="0"/>
              </a:spcBef>
              <a:spcAft>
                <a:spcPct val="0"/>
              </a:spcAft>
              <a:buFont typeface="+mj-lt"/>
              <a:buAutoNum type="alphaLcParenR" startAt="3"/>
            </a:pPr>
            <a:endParaRPr lang="en-GB" sz="1200" b="1" dirty="0">
              <a:latin typeface="Tw Cen MT" panose="020B0602020104020603" pitchFamily="34" charset="0"/>
            </a:endParaRPr>
          </a:p>
          <a:p>
            <a:pPr marL="228600" indent="-228600" defTabSz="914400" eaLnBrk="0" fontAlgn="base" hangingPunct="0">
              <a:spcBef>
                <a:spcPct val="0"/>
              </a:spcBef>
              <a:spcAft>
                <a:spcPct val="0"/>
              </a:spcAft>
              <a:buFont typeface="+mj-lt"/>
              <a:buAutoNum type="alphaLcParenR" startAt="3"/>
            </a:pPr>
            <a:endParaRPr lang="en-GB" sz="1200" b="1" dirty="0">
              <a:latin typeface="Tw Cen MT" panose="020B0602020104020603" pitchFamily="34" charset="0"/>
            </a:endParaRPr>
          </a:p>
          <a:p>
            <a:pPr marL="228600" indent="-228600" defTabSz="914400" eaLnBrk="0" fontAlgn="base" hangingPunct="0">
              <a:spcBef>
                <a:spcPct val="0"/>
              </a:spcBef>
              <a:spcAft>
                <a:spcPct val="0"/>
              </a:spcAft>
              <a:buFont typeface="+mj-lt"/>
              <a:buAutoNum type="alphaLcParenR" startAt="3"/>
            </a:pPr>
            <a:endParaRPr lang="en-GB" sz="1200" b="1" dirty="0">
              <a:latin typeface="Tw Cen MT" panose="020B0602020104020603" pitchFamily="34" charset="0"/>
            </a:endParaRPr>
          </a:p>
          <a:p>
            <a:pPr marL="228600" indent="-228600" defTabSz="914400" eaLnBrk="0" fontAlgn="base" hangingPunct="0">
              <a:spcBef>
                <a:spcPct val="0"/>
              </a:spcBef>
              <a:spcAft>
                <a:spcPct val="0"/>
              </a:spcAft>
              <a:buFont typeface="+mj-lt"/>
              <a:buAutoNum type="alphaLcParenR" startAt="3"/>
            </a:pPr>
            <a:endParaRPr lang="en-GB" sz="1200" b="1" dirty="0">
              <a:latin typeface="Tw Cen MT" panose="020B0602020104020603" pitchFamily="34" charset="0"/>
            </a:endParaRPr>
          </a:p>
          <a:p>
            <a:pPr marL="228600" indent="-228600" defTabSz="914400" eaLnBrk="0" fontAlgn="base" hangingPunct="0">
              <a:spcBef>
                <a:spcPct val="0"/>
              </a:spcBef>
              <a:spcAft>
                <a:spcPct val="0"/>
              </a:spcAft>
              <a:buFont typeface="+mj-lt"/>
              <a:buAutoNum type="alphaLcParenR" startAt="3"/>
            </a:pPr>
            <a:r>
              <a:rPr lang="en-GB" sz="1200" b="1" dirty="0">
                <a:latin typeface="Tw Cen MT" panose="020B0602020104020603" pitchFamily="34" charset="0"/>
              </a:rPr>
              <a:t>Describe the distribution of countries which had 76–90% access to basic drinking water services as shown on the map above. (3)</a:t>
            </a:r>
          </a:p>
        </p:txBody>
      </p:sp>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6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Answer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3" name="Rectangle 12">
            <a:extLst>
              <a:ext uri="{FF2B5EF4-FFF2-40B4-BE49-F238E27FC236}">
                <a16:creationId xmlns:a16="http://schemas.microsoft.com/office/drawing/2014/main" id="{FBA91484-D4BD-4A98-8FAF-2DB174431351}"/>
              </a:ext>
            </a:extLst>
          </p:cNvPr>
          <p:cNvSpPr/>
          <p:nvPr/>
        </p:nvSpPr>
        <p:spPr>
          <a:xfrm>
            <a:off x="74139" y="5878165"/>
            <a:ext cx="6660293" cy="6956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9" name="Picture 18">
            <a:extLst>
              <a:ext uri="{FF2B5EF4-FFF2-40B4-BE49-F238E27FC236}">
                <a16:creationId xmlns:a16="http://schemas.microsoft.com/office/drawing/2014/main" id="{EA142E84-B95E-4275-9CE3-4EAF805037A9}"/>
              </a:ext>
            </a:extLst>
          </p:cNvPr>
          <p:cNvPicPr>
            <a:picLocks noChangeAspect="1"/>
          </p:cNvPicPr>
          <p:nvPr/>
        </p:nvPicPr>
        <p:blipFill>
          <a:blip r:embed="rId4"/>
          <a:stretch>
            <a:fillRect/>
          </a:stretch>
        </p:blipFill>
        <p:spPr>
          <a:xfrm>
            <a:off x="74139" y="1352550"/>
            <a:ext cx="3354861" cy="3951021"/>
          </a:xfrm>
          <a:prstGeom prst="rect">
            <a:avLst/>
          </a:prstGeom>
        </p:spPr>
      </p:pic>
      <p:sp>
        <p:nvSpPr>
          <p:cNvPr id="28" name="Rectangle 27">
            <a:extLst>
              <a:ext uri="{FF2B5EF4-FFF2-40B4-BE49-F238E27FC236}">
                <a16:creationId xmlns:a16="http://schemas.microsoft.com/office/drawing/2014/main" id="{D08B9AFB-0091-4579-93AE-4DA612530516}"/>
              </a:ext>
            </a:extLst>
          </p:cNvPr>
          <p:cNvSpPr/>
          <p:nvPr/>
        </p:nvSpPr>
        <p:spPr>
          <a:xfrm>
            <a:off x="74139" y="7193621"/>
            <a:ext cx="6660293" cy="10491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24" name="Rectangle 23">
            <a:extLst>
              <a:ext uri="{FF2B5EF4-FFF2-40B4-BE49-F238E27FC236}">
                <a16:creationId xmlns:a16="http://schemas.microsoft.com/office/drawing/2014/main" id="{A4C8553E-D530-4C81-8AEE-0875E81DE67C}"/>
              </a:ext>
            </a:extLst>
          </p:cNvPr>
          <p:cNvSpPr/>
          <p:nvPr/>
        </p:nvSpPr>
        <p:spPr>
          <a:xfrm>
            <a:off x="3429000" y="1377255"/>
            <a:ext cx="3354861" cy="3970318"/>
          </a:xfrm>
          <a:prstGeom prst="rect">
            <a:avLst/>
          </a:prstGeom>
        </p:spPr>
        <p:txBody>
          <a:bodyPr wrap="square">
            <a:spAutoFit/>
          </a:bodyPr>
          <a:lstStyle/>
          <a:p>
            <a:pPr defTabSz="914400" eaLnBrk="0" fontAlgn="base" hangingPunct="0">
              <a:spcBef>
                <a:spcPct val="0"/>
              </a:spcBef>
              <a:spcAft>
                <a:spcPct val="0"/>
              </a:spcAft>
            </a:pPr>
            <a:r>
              <a:rPr lang="en-GB" sz="1200" b="1" dirty="0">
                <a:latin typeface="Tw Cen MT" panose="020B0602020104020603" pitchFamily="34" charset="0"/>
              </a:rPr>
              <a:t>Study the map of Africa. It shows percentage access to basic drinking water services in 2015.</a:t>
            </a:r>
          </a:p>
          <a:p>
            <a:pPr defTabSz="914400" eaLnBrk="0" fontAlgn="base" hangingPunct="0">
              <a:spcBef>
                <a:spcPct val="0"/>
              </a:spcBef>
              <a:spcAft>
                <a:spcPct val="0"/>
              </a:spcAft>
            </a:pPr>
            <a:endParaRPr lang="en-GB" sz="1200" b="1" dirty="0">
              <a:latin typeface="Tw Cen MT" panose="020B0602020104020603" pitchFamily="34" charset="0"/>
            </a:endParaRPr>
          </a:p>
          <a:p>
            <a:pPr marL="228600" indent="-228600" defTabSz="914400" eaLnBrk="0" fontAlgn="base" hangingPunct="0">
              <a:spcBef>
                <a:spcPct val="0"/>
              </a:spcBef>
              <a:spcAft>
                <a:spcPct val="0"/>
              </a:spcAft>
              <a:buAutoNum type="alphaLcParenR"/>
            </a:pPr>
            <a:r>
              <a:rPr lang="en-GB" sz="1200" b="1" dirty="0">
                <a:latin typeface="Tw Cen MT" panose="020B0602020104020603" pitchFamily="34" charset="0"/>
              </a:rPr>
              <a:t>Name one country with a 91–100% access to basic drinking water services. (1)</a:t>
            </a:r>
          </a:p>
          <a:p>
            <a:pPr marL="228600" indent="-228600" defTabSz="914400" eaLnBrk="0" fontAlgn="base" hangingPunct="0">
              <a:spcBef>
                <a:spcPct val="0"/>
              </a:spcBef>
              <a:spcAft>
                <a:spcPct val="0"/>
              </a:spcAft>
              <a:buAutoNum type="alphaLcParenR"/>
            </a:pPr>
            <a:endParaRPr lang="en-GB" sz="1200" b="1" dirty="0">
              <a:latin typeface="Tw Cen MT" panose="020B0602020104020603" pitchFamily="34" charset="0"/>
            </a:endParaRPr>
          </a:p>
          <a:p>
            <a:pPr marL="228600" indent="-228600" defTabSz="914400" eaLnBrk="0" fontAlgn="base" hangingPunct="0">
              <a:spcBef>
                <a:spcPct val="0"/>
              </a:spcBef>
              <a:spcAft>
                <a:spcPct val="0"/>
              </a:spcAft>
              <a:buAutoNum type="alphaLcParenR"/>
            </a:pPr>
            <a:endParaRPr lang="en-GB" sz="1200" b="1" dirty="0">
              <a:latin typeface="Tw Cen MT" panose="020B0602020104020603" pitchFamily="34" charset="0"/>
            </a:endParaRPr>
          </a:p>
          <a:p>
            <a:pPr marL="228600" indent="-228600" defTabSz="914400" eaLnBrk="0" fontAlgn="base" hangingPunct="0">
              <a:spcBef>
                <a:spcPct val="0"/>
              </a:spcBef>
              <a:spcAft>
                <a:spcPct val="0"/>
              </a:spcAft>
              <a:buAutoNum type="alphaLcParenR"/>
            </a:pPr>
            <a:endParaRPr lang="en-GB" sz="1200" b="1" dirty="0">
              <a:latin typeface="Tw Cen MT" panose="020B0602020104020603" pitchFamily="34" charset="0"/>
            </a:endParaRPr>
          </a:p>
          <a:p>
            <a:pPr marL="228600" indent="-228600" defTabSz="914400" eaLnBrk="0" fontAlgn="base" hangingPunct="0">
              <a:spcBef>
                <a:spcPct val="0"/>
              </a:spcBef>
              <a:spcAft>
                <a:spcPct val="0"/>
              </a:spcAft>
              <a:buAutoNum type="alphaLcParenR"/>
            </a:pPr>
            <a:endParaRPr lang="en-GB" sz="400" b="1" dirty="0">
              <a:latin typeface="Tw Cen MT" panose="020B0602020104020603" pitchFamily="34" charset="0"/>
            </a:endParaRPr>
          </a:p>
          <a:p>
            <a:pPr marL="228600" indent="-228600" defTabSz="914400" eaLnBrk="0" fontAlgn="base" hangingPunct="0">
              <a:spcBef>
                <a:spcPct val="0"/>
              </a:spcBef>
              <a:spcAft>
                <a:spcPct val="0"/>
              </a:spcAft>
              <a:buAutoNum type="alphaLcParenR"/>
            </a:pPr>
            <a:r>
              <a:rPr lang="en-GB" sz="1200" b="1" dirty="0">
                <a:latin typeface="Tw Cen MT" panose="020B0602020104020603" pitchFamily="34" charset="0"/>
              </a:rPr>
              <a:t>How many of the African countries shown in the map above had less than 50% access to basic drinking water services? Circle one of the following answers (1): </a:t>
            </a:r>
          </a:p>
          <a:p>
            <a:pPr marL="228600" indent="-228600" defTabSz="914400" eaLnBrk="0" fontAlgn="base" hangingPunct="0">
              <a:spcBef>
                <a:spcPct val="0"/>
              </a:spcBef>
              <a:spcAft>
                <a:spcPct val="0"/>
              </a:spcAft>
              <a:buAutoNum type="alphaLcParenR"/>
            </a:pPr>
            <a:endParaRPr lang="en-GB" sz="1200" b="1" dirty="0">
              <a:latin typeface="Tw Cen MT" panose="020B0602020104020603" pitchFamily="34" charset="0"/>
            </a:endParaRPr>
          </a:p>
          <a:p>
            <a:pPr algn="ctr" defTabSz="914400" eaLnBrk="0" fontAlgn="base" hangingPunct="0">
              <a:spcBef>
                <a:spcPct val="0"/>
              </a:spcBef>
              <a:spcAft>
                <a:spcPct val="0"/>
              </a:spcAft>
            </a:pPr>
            <a:r>
              <a:rPr lang="en-GB" sz="1200" b="1" dirty="0">
                <a:latin typeface="Tw Cen MT" panose="020B0602020104020603" pitchFamily="34" charset="0"/>
              </a:rPr>
              <a:t>A = 8</a:t>
            </a:r>
          </a:p>
          <a:p>
            <a:pPr algn="ctr" defTabSz="914400" eaLnBrk="0" fontAlgn="base" hangingPunct="0">
              <a:spcBef>
                <a:spcPct val="0"/>
              </a:spcBef>
              <a:spcAft>
                <a:spcPct val="0"/>
              </a:spcAft>
            </a:pPr>
            <a:endParaRPr lang="en-GB" sz="1200" b="1" dirty="0">
              <a:latin typeface="Tw Cen MT" panose="020B0602020104020603" pitchFamily="34" charset="0"/>
            </a:endParaRPr>
          </a:p>
          <a:p>
            <a:pPr algn="ctr" defTabSz="914400" eaLnBrk="0" fontAlgn="base" hangingPunct="0">
              <a:spcBef>
                <a:spcPct val="0"/>
              </a:spcBef>
              <a:spcAft>
                <a:spcPct val="0"/>
              </a:spcAft>
            </a:pPr>
            <a:r>
              <a:rPr lang="en-GB" sz="1200" b="1" dirty="0">
                <a:latin typeface="Tw Cen MT" panose="020B0602020104020603" pitchFamily="34" charset="0"/>
              </a:rPr>
              <a:t>B = 9</a:t>
            </a:r>
          </a:p>
          <a:p>
            <a:pPr algn="ctr" defTabSz="914400" eaLnBrk="0" fontAlgn="base" hangingPunct="0">
              <a:spcBef>
                <a:spcPct val="0"/>
              </a:spcBef>
              <a:spcAft>
                <a:spcPct val="0"/>
              </a:spcAft>
            </a:pPr>
            <a:endParaRPr lang="en-GB" sz="1200" b="1" dirty="0">
              <a:latin typeface="Tw Cen MT" panose="020B0602020104020603" pitchFamily="34" charset="0"/>
            </a:endParaRPr>
          </a:p>
          <a:p>
            <a:pPr algn="ctr" defTabSz="914400" eaLnBrk="0" fontAlgn="base" hangingPunct="0">
              <a:spcBef>
                <a:spcPct val="0"/>
              </a:spcBef>
              <a:spcAft>
                <a:spcPct val="0"/>
              </a:spcAft>
            </a:pPr>
            <a:r>
              <a:rPr lang="en-GB" sz="1200" b="1" dirty="0">
                <a:latin typeface="Tw Cen MT" panose="020B0602020104020603" pitchFamily="34" charset="0"/>
              </a:rPr>
              <a:t>C = 10</a:t>
            </a:r>
          </a:p>
          <a:p>
            <a:pPr algn="ctr" defTabSz="914400" eaLnBrk="0" fontAlgn="base" hangingPunct="0">
              <a:spcBef>
                <a:spcPct val="0"/>
              </a:spcBef>
              <a:spcAft>
                <a:spcPct val="0"/>
              </a:spcAft>
            </a:pPr>
            <a:endParaRPr lang="en-GB" sz="1200" b="1" dirty="0">
              <a:latin typeface="Tw Cen MT" panose="020B0602020104020603" pitchFamily="34" charset="0"/>
            </a:endParaRPr>
          </a:p>
          <a:p>
            <a:pPr algn="ctr" defTabSz="914400" eaLnBrk="0" fontAlgn="base" hangingPunct="0">
              <a:spcBef>
                <a:spcPct val="0"/>
              </a:spcBef>
              <a:spcAft>
                <a:spcPct val="0"/>
              </a:spcAft>
            </a:pPr>
            <a:r>
              <a:rPr lang="en-GB" sz="1200" b="1" dirty="0">
                <a:latin typeface="Tw Cen MT" panose="020B0602020104020603" pitchFamily="34" charset="0"/>
              </a:rPr>
              <a:t>D = 11</a:t>
            </a:r>
          </a:p>
        </p:txBody>
      </p:sp>
      <p:sp>
        <p:nvSpPr>
          <p:cNvPr id="30" name="Rectangle 29">
            <a:extLst>
              <a:ext uri="{FF2B5EF4-FFF2-40B4-BE49-F238E27FC236}">
                <a16:creationId xmlns:a16="http://schemas.microsoft.com/office/drawing/2014/main" id="{21C8A359-4475-49FA-AC6F-29821E3A2239}"/>
              </a:ext>
            </a:extLst>
          </p:cNvPr>
          <p:cNvSpPr/>
          <p:nvPr/>
        </p:nvSpPr>
        <p:spPr>
          <a:xfrm>
            <a:off x="3478429" y="2397679"/>
            <a:ext cx="3256003" cy="4814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31" name="Picture 30">
            <a:hlinkClick r:id="rId5" action="ppaction://hlinksldjump"/>
            <a:extLst>
              <a:ext uri="{FF2B5EF4-FFF2-40B4-BE49-F238E27FC236}">
                <a16:creationId xmlns:a16="http://schemas.microsoft.com/office/drawing/2014/main" id="{0BF210A4-47C2-47D8-99DF-BDD645A38F81}"/>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966110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4 portrai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4 portrait" id="{A45FCA8B-A814-445C-A542-EEBF11C14CC4}" vid="{7B7A1421-17B3-4C4A-B404-147B13CD2879}"/>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435</TotalTime>
  <Words>7197</Words>
  <Application>Microsoft Office PowerPoint</Application>
  <PresentationFormat>On-screen Show (4:3)</PresentationFormat>
  <Paragraphs>725</Paragraphs>
  <Slides>34</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34</vt:i4>
      </vt:variant>
    </vt:vector>
  </HeadingPairs>
  <TitlesOfParts>
    <vt:vector size="42" baseType="lpstr">
      <vt:lpstr>Arial</vt:lpstr>
      <vt:lpstr>Calibri</vt:lpstr>
      <vt:lpstr>Calibri Light</vt:lpstr>
      <vt:lpstr>Comic Sans MS</vt:lpstr>
      <vt:lpstr>Tw Cen MT</vt:lpstr>
      <vt:lpstr>Office Theme</vt:lpstr>
      <vt:lpstr>a4 portrait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H</dc:creator>
  <cp:lastModifiedBy>Mr H</cp:lastModifiedBy>
  <cp:revision>35</cp:revision>
  <dcterms:created xsi:type="dcterms:W3CDTF">2020-04-13T15:37:24Z</dcterms:created>
  <dcterms:modified xsi:type="dcterms:W3CDTF">2020-04-13T22:53:54Z</dcterms:modified>
</cp:coreProperties>
</file>