
<file path=[Content_Types].xml><?xml version="1.0" encoding="utf-8"?>
<Types xmlns="http://schemas.openxmlformats.org/package/2006/content-types">
  <Default Extension="docx" ContentType="application/vnd.openxmlformats-officedocument.wordprocessingml.document"/>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72" r:id="rId7"/>
    <p:sldId id="273" r:id="rId8"/>
    <p:sldId id="274"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293" r:id="rId23"/>
    <p:sldId id="294" r:id="rId24"/>
    <p:sldId id="295" r:id="rId25"/>
    <p:sldId id="296" r:id="rId26"/>
    <p:sldId id="271" r:id="rId27"/>
    <p:sldId id="311" r:id="rId28"/>
    <p:sldId id="312" r:id="rId29"/>
    <p:sldId id="313" r:id="rId30"/>
    <p:sldId id="275" r:id="rId31"/>
    <p:sldId id="276" r:id="rId32"/>
    <p:sldId id="277" r:id="rId33"/>
    <p:sldId id="30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66CCFF"/>
    <a:srgbClr val="6699FF"/>
    <a:srgbClr val="66FFFF"/>
    <a:srgbClr val="33CCCC"/>
    <a:srgbClr val="99CCFF"/>
    <a:srgbClr val="00CC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73" d="100"/>
          <a:sy n="73" d="100"/>
        </p:scale>
        <p:origin x="288" y="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Geography Les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D2B74-5BF3-4C1C-B5AB-6F2F8021AB69}"/>
              </a:ext>
            </a:extLst>
          </p:cNvPr>
          <p:cNvSpPr>
            <a:spLocks noGrp="1"/>
          </p:cNvSpPr>
          <p:nvPr>
            <p:ph type="ctrTitle"/>
          </p:nvPr>
        </p:nvSpPr>
        <p:spPr>
          <a:xfrm>
            <a:off x="1524000" y="1122363"/>
            <a:ext cx="9144000" cy="1375761"/>
          </a:xfrm>
          <a:solidFill>
            <a:schemeClr val="accent2">
              <a:lumMod val="40000"/>
              <a:lumOff val="60000"/>
            </a:schemeClr>
          </a:solidFill>
          <a:ln>
            <a:solidFill>
              <a:schemeClr val="accent1"/>
            </a:solidFill>
          </a:ln>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9743768-8F6A-4F5E-8B45-86611BE5E5F1}"/>
              </a:ext>
            </a:extLst>
          </p:cNvPr>
          <p:cNvSpPr>
            <a:spLocks noGrp="1"/>
          </p:cNvSpPr>
          <p:nvPr>
            <p:ph type="subTitle" idx="1"/>
          </p:nvPr>
        </p:nvSpPr>
        <p:spPr>
          <a:xfrm>
            <a:off x="1524000" y="3602038"/>
            <a:ext cx="9144000" cy="1655762"/>
          </a:xfrm>
          <a:ln>
            <a:solidFill>
              <a:schemeClr val="accent1"/>
            </a:solidFill>
          </a:ln>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AA8ABCA7-DAEF-4564-874E-3C360A3CC240}"/>
              </a:ext>
            </a:extLst>
          </p:cNvPr>
          <p:cNvSpPr>
            <a:spLocks noGrp="1"/>
          </p:cNvSpPr>
          <p:nvPr>
            <p:ph type="dt" sz="half" idx="10"/>
          </p:nvPr>
        </p:nvSpPr>
        <p:spPr>
          <a:xfrm>
            <a:off x="424079" y="6252478"/>
            <a:ext cx="1936531" cy="300200"/>
          </a:xfrm>
        </p:spPr>
        <p:txBody>
          <a:bodyPr/>
          <a:lstStyle>
            <a:lvl1pPr>
              <a:defRPr sz="2000"/>
            </a:lvl1pPr>
          </a:lstStyle>
          <a:p>
            <a:fld id="{69C777ED-319D-4979-B926-F6585F7E564C}" type="datetimeFigureOut">
              <a:rPr lang="en-GB" smtClean="0"/>
              <a:pPr/>
              <a:t>30/05/2020</a:t>
            </a:fld>
            <a:endParaRPr lang="en-GB" dirty="0"/>
          </a:p>
        </p:txBody>
      </p:sp>
      <p:sp>
        <p:nvSpPr>
          <p:cNvPr id="5" name="Footer Placeholder 4">
            <a:extLst>
              <a:ext uri="{FF2B5EF4-FFF2-40B4-BE49-F238E27FC236}">
                <a16:creationId xmlns:a16="http://schemas.microsoft.com/office/drawing/2014/main" id="{77FC97B6-30AD-4510-A1A1-CB726F250ED5}"/>
              </a:ext>
            </a:extLst>
          </p:cNvPr>
          <p:cNvSpPr>
            <a:spLocks noGrp="1"/>
          </p:cNvSpPr>
          <p:nvPr>
            <p:ph type="ftr" sz="quarter" idx="11"/>
          </p:nvPr>
        </p:nvSpPr>
        <p:spPr>
          <a:xfrm>
            <a:off x="2346953" y="6247324"/>
            <a:ext cx="4114800" cy="365125"/>
          </a:xfrm>
        </p:spPr>
        <p:txBody>
          <a:bodyPr/>
          <a:lstStyle>
            <a:lvl1pPr>
              <a:defRPr sz="2000"/>
            </a:lvl1pPr>
          </a:lstStyle>
          <a:p>
            <a:r>
              <a:rPr lang="en-GB" dirty="0"/>
              <a:t>Lesson Intent:</a:t>
            </a:r>
          </a:p>
        </p:txBody>
      </p:sp>
      <p:sp>
        <p:nvSpPr>
          <p:cNvPr id="6" name="Slide Number Placeholder 5">
            <a:extLst>
              <a:ext uri="{FF2B5EF4-FFF2-40B4-BE49-F238E27FC236}">
                <a16:creationId xmlns:a16="http://schemas.microsoft.com/office/drawing/2014/main" id="{2DB3AC0B-C317-4BFB-B79A-D8BD54F2FAF4}"/>
              </a:ext>
            </a:extLst>
          </p:cNvPr>
          <p:cNvSpPr>
            <a:spLocks noGrp="1"/>
          </p:cNvSpPr>
          <p:nvPr>
            <p:ph type="sldNum" sz="quarter" idx="12"/>
          </p:nvPr>
        </p:nvSpPr>
        <p:spPr>
          <a:xfrm>
            <a:off x="7373561" y="6258780"/>
            <a:ext cx="2743200" cy="365125"/>
          </a:xfrm>
        </p:spPr>
        <p:txBody>
          <a:bodyPr/>
          <a:lstStyle>
            <a:lvl1pPr>
              <a:defRPr sz="2000"/>
            </a:lvl1pPr>
          </a:lstStyle>
          <a:p>
            <a:r>
              <a:rPr lang="en-GB" dirty="0"/>
              <a:t>Success Criteria</a:t>
            </a:r>
          </a:p>
        </p:txBody>
      </p:sp>
    </p:spTree>
    <p:extLst>
      <p:ext uri="{BB962C8B-B14F-4D97-AF65-F5344CB8AC3E}">
        <p14:creationId xmlns:p14="http://schemas.microsoft.com/office/powerpoint/2010/main" val="1415457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E726E-7007-47E9-A737-592FFD823A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AFBCEB-11A3-4D4B-A320-1FCF3FF2D307}"/>
              </a:ext>
            </a:extLst>
          </p:cNvPr>
          <p:cNvSpPr>
            <a:spLocks noGrp="1"/>
          </p:cNvSpPr>
          <p:nvPr>
            <p:ph idx="1"/>
          </p:nvPr>
        </p:nvSpPr>
        <p:spPr>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A1C05C9-3084-4294-ADA5-025287B2F8EB}"/>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BEF0F9BA-6D75-4BAA-9A29-17A9E6E970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4FC694-47B0-4BFE-BA3B-C4F29C45A99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650178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6936E-5D75-42D9-A853-E4DA1F796532}"/>
              </a:ext>
            </a:extLst>
          </p:cNvPr>
          <p:cNvSpPr>
            <a:spLocks noGrp="1"/>
          </p:cNvSpPr>
          <p:nvPr>
            <p:ph type="title"/>
          </p:nvPr>
        </p:nvSpPr>
        <p:spPr>
          <a:xfrm>
            <a:off x="831850" y="1709738"/>
            <a:ext cx="10515600" cy="1500187"/>
          </a:xfrm>
          <a:solidFill>
            <a:schemeClr val="accent2">
              <a:lumMod val="40000"/>
              <a:lumOff val="60000"/>
            </a:schemeClr>
          </a:solidFill>
          <a:ln>
            <a:solidFill>
              <a:schemeClr val="accent1"/>
            </a:solidFill>
          </a:ln>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F4BAF51-6D2C-4A43-B132-9AEBCD6047C1}"/>
              </a:ext>
            </a:extLst>
          </p:cNvPr>
          <p:cNvSpPr>
            <a:spLocks noGrp="1"/>
          </p:cNvSpPr>
          <p:nvPr>
            <p:ph type="body" idx="1"/>
          </p:nvPr>
        </p:nvSpPr>
        <p:spPr>
          <a:xfrm>
            <a:off x="831850" y="4589463"/>
            <a:ext cx="10515600" cy="1500187"/>
          </a:xfrm>
          <a:ln>
            <a:solidFill>
              <a:schemeClr val="accent1"/>
            </a:solidFill>
          </a:ln>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CC93BECF-8F73-4CF1-9DCE-E494EE6A8A06}"/>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16A50F7C-F0C3-4C75-B0FF-BC7483F92D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9D8BAD-6FE1-45E3-859B-73843008AC5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374808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B3FFE-6330-471B-8FF3-266AC286C780}"/>
              </a:ext>
            </a:extLst>
          </p:cNvPr>
          <p:cNvSpPr>
            <a:spLocks noGrp="1"/>
          </p:cNvSpPr>
          <p:nvPr>
            <p:ph type="title"/>
          </p:nvPr>
        </p:nvSpPr>
        <p:spPr>
          <a:solidFill>
            <a:schemeClr val="accent5">
              <a:lumMod val="75000"/>
            </a:schemeClr>
          </a:solidFill>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DD5EE2D-3B52-4B52-A2EF-00888C387328}"/>
              </a:ext>
            </a:extLst>
          </p:cNvPr>
          <p:cNvSpPr>
            <a:spLocks noGrp="1"/>
          </p:cNvSpPr>
          <p:nvPr>
            <p:ph sz="half" idx="1"/>
          </p:nvPr>
        </p:nvSpPr>
        <p:spPr>
          <a:xfrm>
            <a:off x="838200" y="1719360"/>
            <a:ext cx="5181600" cy="4351338"/>
          </a:xfrm>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a:extLst>
              <a:ext uri="{FF2B5EF4-FFF2-40B4-BE49-F238E27FC236}">
                <a16:creationId xmlns:a16="http://schemas.microsoft.com/office/drawing/2014/main" id="{F01B388C-72B8-4DAC-BDBA-66F1C41D5F2A}"/>
              </a:ext>
            </a:extLst>
          </p:cNvPr>
          <p:cNvSpPr>
            <a:spLocks noGrp="1"/>
          </p:cNvSpPr>
          <p:nvPr>
            <p:ph sz="half" idx="2"/>
          </p:nvPr>
        </p:nvSpPr>
        <p:spPr>
          <a:xfrm>
            <a:off x="6158545" y="1733015"/>
            <a:ext cx="5181600" cy="4351338"/>
          </a:xfrm>
          <a:solidFill>
            <a:schemeClr val="accent3">
              <a:lumMod val="40000"/>
              <a:lumOff val="60000"/>
            </a:schemeClr>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EE8A44C5-F715-426B-89F3-02990834D0B2}"/>
              </a:ext>
            </a:extLst>
          </p:cNvPr>
          <p:cNvSpPr>
            <a:spLocks noGrp="1"/>
          </p:cNvSpPr>
          <p:nvPr>
            <p:ph type="dt" sz="half" idx="10"/>
          </p:nvPr>
        </p:nvSpPr>
        <p:spPr>
          <a:xfrm>
            <a:off x="838200" y="6247114"/>
            <a:ext cx="2743200" cy="365125"/>
          </a:xfrm>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A63D02E8-61D1-410C-BD1B-1B5CD4BF91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868BB75-2E9A-4EB9-869F-AB608741882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09810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844E4-068D-4887-A819-2C5C7A7B2435}"/>
              </a:ext>
            </a:extLst>
          </p:cNvPr>
          <p:cNvSpPr>
            <a:spLocks noGrp="1"/>
          </p:cNvSpPr>
          <p:nvPr>
            <p:ph type="title"/>
          </p:nvPr>
        </p:nvSpPr>
        <p:spPr>
          <a:xfrm>
            <a:off x="839788" y="365125"/>
            <a:ext cx="10515600" cy="768203"/>
          </a:xfrm>
        </p:spPr>
        <p:txBody>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319F0D5-1356-4E89-91C3-987453EEE66E}"/>
              </a:ext>
            </a:extLst>
          </p:cNvPr>
          <p:cNvSpPr>
            <a:spLocks noGrp="1"/>
          </p:cNvSpPr>
          <p:nvPr>
            <p:ph type="body" idx="1"/>
          </p:nvPr>
        </p:nvSpPr>
        <p:spPr>
          <a:xfrm>
            <a:off x="927100" y="1269207"/>
            <a:ext cx="5157787" cy="823912"/>
          </a:xfrm>
          <a:solidFill>
            <a:srgbClr val="66CCFF"/>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181593-BC41-4A4A-BFBE-2A8374960DA1}"/>
              </a:ext>
            </a:extLst>
          </p:cNvPr>
          <p:cNvSpPr>
            <a:spLocks noGrp="1"/>
          </p:cNvSpPr>
          <p:nvPr>
            <p:ph sz="half" idx="2"/>
          </p:nvPr>
        </p:nvSpPr>
        <p:spPr>
          <a:xfrm>
            <a:off x="938213" y="2181225"/>
            <a:ext cx="5157787" cy="3684588"/>
          </a:xfrm>
          <a:solidFill>
            <a:srgbClr val="CCECFF"/>
          </a:solidFill>
          <a:ln>
            <a:solidFill>
              <a:srgbClr val="4472C4"/>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a:extLst>
              <a:ext uri="{FF2B5EF4-FFF2-40B4-BE49-F238E27FC236}">
                <a16:creationId xmlns:a16="http://schemas.microsoft.com/office/drawing/2014/main" id="{E4C8CC59-E64C-4E63-90A1-106CDDAA4DA2}"/>
              </a:ext>
            </a:extLst>
          </p:cNvPr>
          <p:cNvSpPr>
            <a:spLocks noGrp="1"/>
          </p:cNvSpPr>
          <p:nvPr>
            <p:ph type="body" sz="quarter" idx="3"/>
          </p:nvPr>
        </p:nvSpPr>
        <p:spPr>
          <a:xfrm>
            <a:off x="6172200" y="1269207"/>
            <a:ext cx="5183188" cy="823912"/>
          </a:xfrm>
          <a:solidFill>
            <a:schemeClr val="bg2">
              <a:lumMod val="75000"/>
            </a:schemeClr>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CE382EA-6374-40A0-B070-A9453A1A141C}"/>
              </a:ext>
            </a:extLst>
          </p:cNvPr>
          <p:cNvSpPr>
            <a:spLocks noGrp="1"/>
          </p:cNvSpPr>
          <p:nvPr>
            <p:ph sz="quarter" idx="4"/>
          </p:nvPr>
        </p:nvSpPr>
        <p:spPr>
          <a:xfrm>
            <a:off x="6172200" y="2181225"/>
            <a:ext cx="5183188" cy="3684588"/>
          </a:xfrm>
          <a:solidFill>
            <a:schemeClr val="accent3">
              <a:lumMod val="40000"/>
              <a:lumOff val="60000"/>
            </a:schemeClr>
          </a:solidFill>
          <a:ln>
            <a:solidFill>
              <a:srgbClr val="4472C4"/>
            </a:solidFill>
          </a:ln>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endParaRPr lang="en-GB" dirty="0"/>
          </a:p>
        </p:txBody>
      </p:sp>
      <p:sp>
        <p:nvSpPr>
          <p:cNvPr id="7" name="Date Placeholder 6">
            <a:extLst>
              <a:ext uri="{FF2B5EF4-FFF2-40B4-BE49-F238E27FC236}">
                <a16:creationId xmlns:a16="http://schemas.microsoft.com/office/drawing/2014/main" id="{3E953347-A3E5-4AF0-A6FC-BFEEF946A6CE}"/>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8" name="Footer Placeholder 7">
            <a:extLst>
              <a:ext uri="{FF2B5EF4-FFF2-40B4-BE49-F238E27FC236}">
                <a16:creationId xmlns:a16="http://schemas.microsoft.com/office/drawing/2014/main" id="{3D97DDF7-3889-42EC-A213-FD0FA1BAF6C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9C8C28F-6D71-49C1-827D-B045A5DBAAE7}"/>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60587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81809-0B70-441F-9516-39C0229219F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1E7F8F3-1154-4D60-816C-8F3E4AFD1ACF}"/>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4" name="Footer Placeholder 3">
            <a:extLst>
              <a:ext uri="{FF2B5EF4-FFF2-40B4-BE49-F238E27FC236}">
                <a16:creationId xmlns:a16="http://schemas.microsoft.com/office/drawing/2014/main" id="{05ED4E15-FAAB-4FB2-9691-FA83FC211F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8B11098-6354-41B4-B5A7-15850C5DF4C8}"/>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73281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B17799-93E3-421C-9630-7D6D7F2E14F4}"/>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3" name="Footer Placeholder 2">
            <a:extLst>
              <a:ext uri="{FF2B5EF4-FFF2-40B4-BE49-F238E27FC236}">
                <a16:creationId xmlns:a16="http://schemas.microsoft.com/office/drawing/2014/main" id="{BCD62796-DDFB-413D-8A1F-E21087F7FA7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CB11F20-98C6-4828-A9C0-41C7EB05718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58394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E8A6F-F7B9-4EDD-A60E-850BB57B82DD}"/>
              </a:ext>
            </a:extLst>
          </p:cNvPr>
          <p:cNvSpPr>
            <a:spLocks noGrp="1"/>
          </p:cNvSpPr>
          <p:nvPr>
            <p:ph type="title"/>
          </p:nvPr>
        </p:nvSpPr>
        <p:spPr>
          <a:xfrm>
            <a:off x="839788" y="955819"/>
            <a:ext cx="3932237" cy="1010438"/>
          </a:xfrm>
          <a:ln>
            <a:solidFill>
              <a:schemeClr val="accent1"/>
            </a:solidFill>
          </a:ln>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7E426A-4418-47F4-A83B-050925B699C6}"/>
              </a:ext>
            </a:extLst>
          </p:cNvPr>
          <p:cNvSpPr>
            <a:spLocks noGrp="1"/>
          </p:cNvSpPr>
          <p:nvPr>
            <p:ph idx="1"/>
          </p:nvPr>
        </p:nvSpPr>
        <p:spPr>
          <a:xfrm>
            <a:off x="4984688" y="987425"/>
            <a:ext cx="6370700" cy="4873625"/>
          </a:xfrm>
          <a:solidFill>
            <a:srgbClr val="CCECFF"/>
          </a:solidFill>
          <a:ln w="38100" cmpd="sng">
            <a:solidFill>
              <a:schemeClr val="accent1"/>
            </a:solidFill>
          </a:ln>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B581A4C-6337-4F34-AECD-CA9C40AA96DB}"/>
              </a:ext>
            </a:extLst>
          </p:cNvPr>
          <p:cNvSpPr>
            <a:spLocks noGrp="1"/>
          </p:cNvSpPr>
          <p:nvPr>
            <p:ph type="body" sz="half" idx="2"/>
          </p:nvPr>
        </p:nvSpPr>
        <p:spPr>
          <a:xfrm>
            <a:off x="839788" y="2057400"/>
            <a:ext cx="3932237" cy="3811588"/>
          </a:xfrm>
          <a:solidFill>
            <a:schemeClr val="accent3">
              <a:lumMod val="40000"/>
              <a:lumOff val="60000"/>
            </a:schemeClr>
          </a:solidFill>
          <a:ln w="19050" cmpd="sng">
            <a:solidFill>
              <a:schemeClr val="accent1"/>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AC5B8A-38AB-41AF-B9AC-6F7C51DB43D4}"/>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97588F29-9B89-4521-83A4-6A08750426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71F4FEB-0B4C-462A-896E-5DA283F0C703}"/>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29983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12DD5-BFC8-40B2-913C-EA7D00F91265}"/>
              </a:ext>
            </a:extLst>
          </p:cNvPr>
          <p:cNvSpPr>
            <a:spLocks noGrp="1"/>
          </p:cNvSpPr>
          <p:nvPr>
            <p:ph type="title"/>
          </p:nvPr>
        </p:nvSpPr>
        <p:spPr>
          <a:xfrm>
            <a:off x="839788" y="955819"/>
            <a:ext cx="3932237" cy="1024092"/>
          </a:xfrm>
          <a:ln>
            <a:solidFill>
              <a:srgbClr val="4472C4"/>
            </a:solidFill>
          </a:ln>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297A277-6020-4B02-9639-1089C722ACD2}"/>
              </a:ext>
            </a:extLst>
          </p:cNvPr>
          <p:cNvSpPr>
            <a:spLocks noGrp="1"/>
          </p:cNvSpPr>
          <p:nvPr>
            <p:ph type="pic" idx="1"/>
          </p:nvPr>
        </p:nvSpPr>
        <p:spPr>
          <a:xfrm>
            <a:off x="5052971" y="987425"/>
            <a:ext cx="6302417" cy="4873625"/>
          </a:xfrm>
          <a:ln w="57150" cmpd="sng">
            <a:solidFill>
              <a:schemeClr val="accent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D698CBF-895D-45CC-8567-1937720677EC}"/>
              </a:ext>
            </a:extLst>
          </p:cNvPr>
          <p:cNvSpPr>
            <a:spLocks noGrp="1"/>
          </p:cNvSpPr>
          <p:nvPr>
            <p:ph type="body" sz="half" idx="2"/>
          </p:nvPr>
        </p:nvSpPr>
        <p:spPr>
          <a:xfrm>
            <a:off x="839788" y="2057400"/>
            <a:ext cx="3932237" cy="3811588"/>
          </a:xfrm>
          <a:solidFill>
            <a:schemeClr val="accent3">
              <a:lumMod val="40000"/>
              <a:lumOff val="60000"/>
            </a:schemeClr>
          </a:solidFill>
          <a:ln w="28575" cmpd="sng">
            <a:solidFill>
              <a:srgbClr val="4472C4"/>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8D099C-FDBB-499E-8A8B-7DAC1740362A}"/>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DF6DFD92-8854-4772-9E8A-460B1E1A26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845FDF-0E18-4BF2-9EA6-9221E8C74E84}"/>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3157124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8000">
              <a:schemeClr val="accent1"/>
            </a:gs>
            <a:gs pos="97000">
              <a:schemeClr val="accent1">
                <a:lumMod val="45000"/>
                <a:lumOff val="55000"/>
              </a:schemeClr>
            </a:gs>
            <a:gs pos="96000">
              <a:srgbClr val="CCECFF"/>
            </a:gs>
            <a:gs pos="94000">
              <a:schemeClr val="accent1">
                <a:lumMod val="45000"/>
                <a:lumOff val="5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90990-5CE3-4AA7-B062-16F7D85092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229364-08F9-4DB7-BDC2-B39C90733E02}"/>
              </a:ext>
            </a:extLst>
          </p:cNvPr>
          <p:cNvSpPr>
            <a:spLocks noGrp="1"/>
          </p:cNvSpPr>
          <p:nvPr>
            <p:ph type="body" idx="1"/>
          </p:nvPr>
        </p:nvSpPr>
        <p:spPr>
          <a:xfrm>
            <a:off x="838200" y="1489294"/>
            <a:ext cx="10515600" cy="4351338"/>
          </a:xfrm>
          <a:prstGeom prst="rect">
            <a:avLst/>
          </a:prstGeom>
          <a:solidFill>
            <a:schemeClr val="accent3">
              <a:lumMod val="40000"/>
              <a:lumOff val="60000"/>
            </a:schemeClr>
          </a:solidFill>
          <a:ln w="28575" cmpd="sng">
            <a:solidFill>
              <a:srgbClr val="4472C4"/>
            </a:solidFill>
          </a:ln>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307B1A-3B5D-45A5-A053-90E1D283D0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622959C2-7994-44F8-8242-5D53658328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C6889F4-95CF-4426-8989-5752AD98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84EAD-1D84-4465-ADF4-DAA2320DBC45}" type="slidenum">
              <a:rPr lang="en-GB" smtClean="0"/>
              <a:t>‹#›</a:t>
            </a:fld>
            <a:endParaRPr lang="en-GB"/>
          </a:p>
        </p:txBody>
      </p:sp>
    </p:spTree>
    <p:extLst>
      <p:ext uri="{BB962C8B-B14F-4D97-AF65-F5344CB8AC3E}">
        <p14:creationId xmlns:p14="http://schemas.microsoft.com/office/powerpoint/2010/main" val="320727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2.png"/><Relationship Id="rId7"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hyperlink" Target="https://www.visitknoydart.co.uk/about" TargetMode="External"/><Relationship Id="rId2" Type="http://schemas.openxmlformats.org/officeDocument/2006/relationships/hyperlink" Target="https://www.shropshirehillsaonb.co.uk/a-special-place/special-qualities"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www.geography.org.uk/urlresolver.ashx?srcurl=/download/GA_GoogleEathQuiz.kmz" TargetMode="External"/><Relationship Id="rId2" Type="http://schemas.openxmlformats.org/officeDocument/2006/relationships/hyperlink" Target="https://www.google.co.uk/earth/download/gep/agree.html"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slide" Target="slide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ah8F-xmvB2k" TargetMode="External"/><Relationship Id="rId1" Type="http://schemas.openxmlformats.org/officeDocument/2006/relationships/slideLayout" Target="../slideLayouts/slideLayout6.xml"/><Relationship Id="rId5" Type="http://schemas.openxmlformats.org/officeDocument/2006/relationships/hyperlink" Target="https://www.youtube.com/watch?v=WA6biitFg9E" TargetMode="Externa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xfrm>
            <a:off x="1524000" y="836023"/>
            <a:ext cx="9144000" cy="1662101"/>
          </a:xfrm>
          <a:solidFill>
            <a:schemeClr val="bg2">
              <a:lumMod val="75000"/>
            </a:schemeClr>
          </a:solidFill>
        </p:spPr>
        <p:txBody>
          <a:bodyPr>
            <a:normAutofit fontScale="90000"/>
          </a:bodyPr>
          <a:lstStyle/>
          <a:p>
            <a:r>
              <a:rPr lang="en-GB" dirty="0"/>
              <a:t>Summer Term Geography Y8</a:t>
            </a:r>
            <a:br>
              <a:rPr lang="en-GB" dirty="0"/>
            </a:br>
            <a:r>
              <a:rPr lang="en-GB" dirty="0"/>
              <a:t>Week 1 and 2</a:t>
            </a:r>
          </a:p>
        </p:txBody>
      </p:sp>
      <p:sp>
        <p:nvSpPr>
          <p:cNvPr id="5" name="TextBox 4"/>
          <p:cNvSpPr txBox="1"/>
          <p:nvPr/>
        </p:nvSpPr>
        <p:spPr>
          <a:xfrm>
            <a:off x="1545519" y="2784509"/>
            <a:ext cx="9074184" cy="3970318"/>
          </a:xfrm>
          <a:prstGeom prst="rect">
            <a:avLst/>
          </a:prstGeom>
          <a:noFill/>
        </p:spPr>
        <p:txBody>
          <a:bodyPr wrap="square" rtlCol="0">
            <a:spAutoFit/>
          </a:bodyPr>
          <a:lstStyle/>
          <a:p>
            <a:r>
              <a:rPr lang="en-US" dirty="0"/>
              <a:t>You need to complete the tasks set on the grid in the next half term. </a:t>
            </a:r>
          </a:p>
          <a:p>
            <a:endParaRPr lang="en-US" dirty="0"/>
          </a:p>
          <a:p>
            <a:r>
              <a:rPr lang="en-US" dirty="0"/>
              <a:t>Do not send the whole </a:t>
            </a:r>
            <a:r>
              <a:rPr lang="en-US" dirty="0" err="1"/>
              <a:t>Powerpoint</a:t>
            </a:r>
            <a:r>
              <a:rPr lang="en-US" dirty="0"/>
              <a:t> back just the slide with the relevant questions/tasks or copy tasks to a word document.</a:t>
            </a:r>
          </a:p>
          <a:p>
            <a:endParaRPr lang="en-US" dirty="0"/>
          </a:p>
          <a:p>
            <a:r>
              <a:rPr lang="en-US" dirty="0"/>
              <a:t>Click on the task you want to do and it will then give you the instructions. </a:t>
            </a:r>
          </a:p>
          <a:p>
            <a:endParaRPr lang="en-US" dirty="0"/>
          </a:p>
          <a:p>
            <a:r>
              <a:rPr lang="en-US" dirty="0"/>
              <a:t>                 Creativity                                 Time                                    Work                                 Thinking</a:t>
            </a:r>
          </a:p>
          <a:p>
            <a:endParaRPr lang="en-US" dirty="0"/>
          </a:p>
          <a:p>
            <a:r>
              <a:rPr lang="en-US" dirty="0"/>
              <a:t>H = High</a:t>
            </a:r>
          </a:p>
          <a:p>
            <a:r>
              <a:rPr lang="en-US" dirty="0"/>
              <a:t>M = Medium</a:t>
            </a:r>
          </a:p>
          <a:p>
            <a:r>
              <a:rPr lang="en-US" dirty="0"/>
              <a:t>L = Low</a:t>
            </a:r>
          </a:p>
          <a:p>
            <a:endParaRPr lang="en-US" dirty="0"/>
          </a:p>
          <a:p>
            <a:endParaRPr lang="en-US" dirty="0"/>
          </a:p>
        </p:txBody>
      </p:sp>
      <p:pic>
        <p:nvPicPr>
          <p:cNvPr id="6" name="Picture 5"/>
          <p:cNvPicPr>
            <a:picLocks noChangeAspect="1"/>
          </p:cNvPicPr>
          <p:nvPr/>
        </p:nvPicPr>
        <p:blipFill>
          <a:blip r:embed="rId2"/>
          <a:stretch>
            <a:fillRect/>
          </a:stretch>
        </p:blipFill>
        <p:spPr>
          <a:xfrm>
            <a:off x="8829348" y="4632007"/>
            <a:ext cx="688599" cy="595569"/>
          </a:xfrm>
          <a:prstGeom prst="rect">
            <a:avLst/>
          </a:prstGeom>
        </p:spPr>
      </p:pic>
      <p:pic>
        <p:nvPicPr>
          <p:cNvPr id="7" name="Picture 6"/>
          <p:cNvPicPr>
            <a:picLocks noChangeAspect="1"/>
          </p:cNvPicPr>
          <p:nvPr/>
        </p:nvPicPr>
        <p:blipFill>
          <a:blip r:embed="rId3"/>
          <a:stretch>
            <a:fillRect/>
          </a:stretch>
        </p:blipFill>
        <p:spPr>
          <a:xfrm>
            <a:off x="6612210" y="4640915"/>
            <a:ext cx="656317" cy="606812"/>
          </a:xfrm>
          <a:prstGeom prst="rect">
            <a:avLst/>
          </a:prstGeom>
        </p:spPr>
      </p:pic>
      <p:pic>
        <p:nvPicPr>
          <p:cNvPr id="8" name="Picture 7"/>
          <p:cNvPicPr>
            <a:picLocks noChangeAspect="1"/>
          </p:cNvPicPr>
          <p:nvPr/>
        </p:nvPicPr>
        <p:blipFill>
          <a:blip r:embed="rId4"/>
          <a:stretch>
            <a:fillRect/>
          </a:stretch>
        </p:blipFill>
        <p:spPr>
          <a:xfrm>
            <a:off x="4131585" y="4681646"/>
            <a:ext cx="794485" cy="569906"/>
          </a:xfrm>
          <a:prstGeom prst="rect">
            <a:avLst/>
          </a:prstGeom>
        </p:spPr>
      </p:pic>
      <p:pic>
        <p:nvPicPr>
          <p:cNvPr id="9" name="Picture 8"/>
          <p:cNvPicPr>
            <a:picLocks noChangeAspect="1"/>
          </p:cNvPicPr>
          <p:nvPr/>
        </p:nvPicPr>
        <p:blipFill>
          <a:blip r:embed="rId5"/>
          <a:stretch>
            <a:fillRect/>
          </a:stretch>
        </p:blipFill>
        <p:spPr>
          <a:xfrm>
            <a:off x="1622029" y="4635747"/>
            <a:ext cx="780411" cy="627279"/>
          </a:xfrm>
          <a:prstGeom prst="rect">
            <a:avLst/>
          </a:prstGeom>
        </p:spPr>
      </p:pic>
      <p:sp>
        <p:nvSpPr>
          <p:cNvPr id="10" name="TextBox 9">
            <a:extLst>
              <a:ext uri="{FF2B5EF4-FFF2-40B4-BE49-F238E27FC236}">
                <a16:creationId xmlns:a16="http://schemas.microsoft.com/office/drawing/2014/main" id="{5FAD442B-5726-4697-B129-B68888440303}"/>
              </a:ext>
            </a:extLst>
          </p:cNvPr>
          <p:cNvSpPr txBox="1"/>
          <p:nvPr/>
        </p:nvSpPr>
        <p:spPr>
          <a:xfrm>
            <a:off x="7707085" y="5891679"/>
            <a:ext cx="1314995" cy="646331"/>
          </a:xfrm>
          <a:prstGeom prst="rect">
            <a:avLst/>
          </a:prstGeom>
          <a:solidFill>
            <a:srgbClr val="CCECFF"/>
          </a:solidFill>
        </p:spPr>
        <p:txBody>
          <a:bodyPr wrap="square" rtlCol="0">
            <a:spAutoFit/>
          </a:bodyPr>
          <a:lstStyle/>
          <a:p>
            <a:r>
              <a:rPr lang="en-GB" dirty="0"/>
              <a:t>Information box</a:t>
            </a:r>
          </a:p>
        </p:txBody>
      </p:sp>
      <p:sp>
        <p:nvSpPr>
          <p:cNvPr id="11" name="TextBox 10">
            <a:extLst>
              <a:ext uri="{FF2B5EF4-FFF2-40B4-BE49-F238E27FC236}">
                <a16:creationId xmlns:a16="http://schemas.microsoft.com/office/drawing/2014/main" id="{E2760AED-B169-4EE8-AAA3-B20FAA0218FD}"/>
              </a:ext>
            </a:extLst>
          </p:cNvPr>
          <p:cNvSpPr txBox="1"/>
          <p:nvPr/>
        </p:nvSpPr>
        <p:spPr>
          <a:xfrm>
            <a:off x="9134149" y="5891679"/>
            <a:ext cx="1444479" cy="646331"/>
          </a:xfrm>
          <a:prstGeom prst="rect">
            <a:avLst/>
          </a:prstGeom>
          <a:solidFill>
            <a:schemeClr val="accent2">
              <a:lumMod val="40000"/>
              <a:lumOff val="60000"/>
            </a:schemeClr>
          </a:solidFill>
        </p:spPr>
        <p:txBody>
          <a:bodyPr wrap="square" rtlCol="0">
            <a:spAutoFit/>
          </a:bodyPr>
          <a:lstStyle/>
          <a:p>
            <a:r>
              <a:rPr lang="en-GB" dirty="0"/>
              <a:t>Task Box</a:t>
            </a:r>
          </a:p>
          <a:p>
            <a:endParaRPr lang="en-GB" dirty="0"/>
          </a:p>
        </p:txBody>
      </p:sp>
    </p:spTree>
    <p:extLst>
      <p:ext uri="{BB962C8B-B14F-4D97-AF65-F5344CB8AC3E}">
        <p14:creationId xmlns:p14="http://schemas.microsoft.com/office/powerpoint/2010/main" val="4127370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915356" cy="763764"/>
          </a:xfrm>
        </p:spPr>
        <p:txBody>
          <a:bodyPr>
            <a:normAutofit fontScale="90000"/>
          </a:bodyPr>
          <a:lstStyle/>
          <a:p>
            <a:r>
              <a:rPr lang="en-US" dirty="0"/>
              <a:t>Anemometer</a:t>
            </a:r>
          </a:p>
        </p:txBody>
      </p:sp>
      <p:sp>
        <p:nvSpPr>
          <p:cNvPr id="3" name="TextBox 2"/>
          <p:cNvSpPr txBox="1"/>
          <p:nvPr/>
        </p:nvSpPr>
        <p:spPr>
          <a:xfrm>
            <a:off x="437443" y="1128889"/>
            <a:ext cx="2935113" cy="2862322"/>
          </a:xfrm>
          <a:prstGeom prst="rect">
            <a:avLst/>
          </a:prstGeom>
          <a:solidFill>
            <a:srgbClr val="CCECFF"/>
          </a:solidFill>
        </p:spPr>
        <p:txBody>
          <a:bodyPr wrap="square" rtlCol="0">
            <a:spAutoFit/>
          </a:bodyPr>
          <a:lstStyle/>
          <a:p>
            <a:r>
              <a:rPr lang="en-US" sz="2000" b="1" dirty="0"/>
              <a:t>Function: </a:t>
            </a:r>
            <a:r>
              <a:rPr lang="en-US" sz="2000" dirty="0"/>
              <a:t>This instrument shows the exact speed of the wind. You will require a degree in electronics or engineering to make one. Therefore we are going to use the old fashioned Beaufort scale. </a:t>
            </a:r>
          </a:p>
          <a:p>
            <a:endParaRPr lang="en-US" sz="2000" dirty="0"/>
          </a:p>
        </p:txBody>
      </p:sp>
      <p:pic>
        <p:nvPicPr>
          <p:cNvPr id="6" name="Picture 5"/>
          <p:cNvPicPr>
            <a:picLocks noChangeAspect="1"/>
          </p:cNvPicPr>
          <p:nvPr/>
        </p:nvPicPr>
        <p:blipFill>
          <a:blip r:embed="rId2"/>
          <a:stretch>
            <a:fillRect/>
          </a:stretch>
        </p:blipFill>
        <p:spPr>
          <a:xfrm>
            <a:off x="4487332" y="181864"/>
            <a:ext cx="6912038" cy="6450358"/>
          </a:xfrm>
          <a:prstGeom prst="rect">
            <a:avLst/>
          </a:prstGeom>
        </p:spPr>
      </p:pic>
      <p:sp>
        <p:nvSpPr>
          <p:cNvPr id="7" name="TextBox 6"/>
          <p:cNvSpPr txBox="1"/>
          <p:nvPr/>
        </p:nvSpPr>
        <p:spPr>
          <a:xfrm>
            <a:off x="437443" y="4144796"/>
            <a:ext cx="2935113" cy="1754327"/>
          </a:xfrm>
          <a:prstGeom prst="rect">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Devised by Admiral Beaufort to help sailors with their sails. All you will need to do is judge what the wind is doing according to the pictures</a:t>
            </a:r>
          </a:p>
        </p:txBody>
      </p:sp>
      <p:sp>
        <p:nvSpPr>
          <p:cNvPr id="4" name="TextBox 3">
            <a:extLst>
              <a:ext uri="{FF2B5EF4-FFF2-40B4-BE49-F238E27FC236}">
                <a16:creationId xmlns:a16="http://schemas.microsoft.com/office/drawing/2014/main" id="{09F66294-3C3E-4887-8452-6B00177896FC}"/>
              </a:ext>
            </a:extLst>
          </p:cNvPr>
          <p:cNvSpPr txBox="1"/>
          <p:nvPr/>
        </p:nvSpPr>
        <p:spPr>
          <a:xfrm>
            <a:off x="437443" y="5985891"/>
            <a:ext cx="2935113" cy="646331"/>
          </a:xfrm>
          <a:prstGeom prst="rect">
            <a:avLst/>
          </a:prstGeom>
          <a:solidFill>
            <a:schemeClr val="accent2">
              <a:lumMod val="60000"/>
              <a:lumOff val="40000"/>
            </a:schemeClr>
          </a:solidFill>
        </p:spPr>
        <p:txBody>
          <a:bodyPr wrap="square" rtlCol="0">
            <a:spAutoFit/>
          </a:bodyPr>
          <a:lstStyle/>
          <a:p>
            <a:r>
              <a:rPr lang="en-GB" dirty="0"/>
              <a:t>You may want to print this off to make life easier</a:t>
            </a:r>
          </a:p>
        </p:txBody>
      </p:sp>
    </p:spTree>
    <p:extLst>
      <p:ext uri="{BB962C8B-B14F-4D97-AF65-F5344CB8AC3E}">
        <p14:creationId xmlns:p14="http://schemas.microsoft.com/office/powerpoint/2010/main" val="3930999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Wind Vane</a:t>
            </a:r>
          </a:p>
        </p:txBody>
      </p:sp>
      <p:sp>
        <p:nvSpPr>
          <p:cNvPr id="3" name="TextBox 2"/>
          <p:cNvSpPr txBox="1"/>
          <p:nvPr/>
        </p:nvSpPr>
        <p:spPr>
          <a:xfrm>
            <a:off x="380999" y="1298222"/>
            <a:ext cx="3598334" cy="1323439"/>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the direction of the wind. This is important as it tells us what weather the wind is bringing.</a:t>
            </a:r>
          </a:p>
        </p:txBody>
      </p:sp>
      <p:sp>
        <p:nvSpPr>
          <p:cNvPr id="5" name="TextBox 4"/>
          <p:cNvSpPr txBox="1"/>
          <p:nvPr/>
        </p:nvSpPr>
        <p:spPr>
          <a:xfrm>
            <a:off x="7036526" y="152799"/>
            <a:ext cx="5007428" cy="6463308"/>
          </a:xfrm>
          <a:prstGeom prst="rect">
            <a:avLst/>
          </a:prstGeom>
          <a:solidFill>
            <a:schemeClr val="accent2">
              <a:lumMod val="20000"/>
              <a:lumOff val="80000"/>
            </a:schemeClr>
          </a:solidFill>
        </p:spPr>
        <p:txBody>
          <a:bodyPr wrap="square" rtlCol="0">
            <a:spAutoFit/>
          </a:bodyPr>
          <a:lstStyle/>
          <a:p>
            <a:r>
              <a:rPr lang="en-US" b="1" u="sng" dirty="0"/>
              <a:t>Method Wind Vane</a:t>
            </a:r>
          </a:p>
          <a:p>
            <a:r>
              <a:rPr lang="en-US" dirty="0"/>
              <a:t>You will need:</a:t>
            </a:r>
          </a:p>
          <a:p>
            <a:r>
              <a:rPr lang="en-US" dirty="0"/>
              <a:t>plastic container/bottle with lid</a:t>
            </a:r>
          </a:p>
          <a:p>
            <a:r>
              <a:rPr lang="en-US" dirty="0"/>
              <a:t>Water or sand</a:t>
            </a:r>
          </a:p>
          <a:p>
            <a:r>
              <a:rPr lang="en-US" dirty="0"/>
              <a:t>Straw or rod</a:t>
            </a:r>
          </a:p>
          <a:p>
            <a:r>
              <a:rPr lang="en-US" dirty="0"/>
              <a:t>Card</a:t>
            </a:r>
          </a:p>
          <a:p>
            <a:r>
              <a:rPr lang="en-US" dirty="0" err="1"/>
              <a:t>Sellotape</a:t>
            </a:r>
            <a:endParaRPr lang="en-US" dirty="0"/>
          </a:p>
          <a:p>
            <a:r>
              <a:rPr lang="en-US" dirty="0"/>
              <a:t>Drawing pin stapler or equivalent</a:t>
            </a:r>
          </a:p>
          <a:p>
            <a:endParaRPr lang="en-US" dirty="0"/>
          </a:p>
          <a:p>
            <a:r>
              <a:rPr lang="en-US" dirty="0"/>
              <a:t>Place some water or sand in the bottom of a container to weigh the vane down otherwise it will blow over. Draw two large identical arrows on the card, big enough so they catch the wind, and cut them out. Place the top of the straw, pole or rod between the arrows and then sellotape or glue the arrows together. You should now have an arrow on top of a stick.</a:t>
            </a:r>
          </a:p>
          <a:p>
            <a:r>
              <a:rPr lang="en-US" dirty="0"/>
              <a:t>Make a small hole in </a:t>
            </a:r>
            <a:r>
              <a:rPr lang="en-US" dirty="0" err="1"/>
              <a:t>centre</a:t>
            </a:r>
            <a:r>
              <a:rPr lang="en-US" dirty="0"/>
              <a:t> of the lid so the straw can go through(You will need adult help with this bit) Place the stick through a hole in the </a:t>
            </a:r>
            <a:r>
              <a:rPr lang="en-US" dirty="0" err="1"/>
              <a:t>centre</a:t>
            </a:r>
            <a:r>
              <a:rPr lang="en-US" dirty="0"/>
              <a:t> of the jar lid and screw lid on. Mark on North South East and West Place outside somewhere windy. Facing the right direction</a:t>
            </a:r>
          </a:p>
        </p:txBody>
      </p:sp>
      <p:pic>
        <p:nvPicPr>
          <p:cNvPr id="6" name="Picture 5"/>
          <p:cNvPicPr>
            <a:picLocks noChangeAspect="1"/>
          </p:cNvPicPr>
          <p:nvPr/>
        </p:nvPicPr>
        <p:blipFill>
          <a:blip r:embed="rId2"/>
          <a:stretch>
            <a:fillRect/>
          </a:stretch>
        </p:blipFill>
        <p:spPr>
          <a:xfrm>
            <a:off x="411318" y="2824867"/>
            <a:ext cx="6599081" cy="3765021"/>
          </a:xfrm>
          <a:prstGeom prst="rect">
            <a:avLst/>
          </a:prstGeom>
        </p:spPr>
      </p:pic>
      <p:sp>
        <p:nvSpPr>
          <p:cNvPr id="7" name="TextBox 6"/>
          <p:cNvSpPr txBox="1"/>
          <p:nvPr/>
        </p:nvSpPr>
        <p:spPr>
          <a:xfrm>
            <a:off x="4340175" y="268112"/>
            <a:ext cx="2596444" cy="1477328"/>
          </a:xfrm>
          <a:prstGeom prst="rect">
            <a:avLst/>
          </a:prstGeom>
          <a:solidFill>
            <a:schemeClr val="accent2">
              <a:lumMod val="40000"/>
              <a:lumOff val="60000"/>
            </a:schemeClr>
          </a:solidFill>
          <a:ln w="38100">
            <a:solidFill>
              <a:schemeClr val="accent1">
                <a:lumMod val="75000"/>
              </a:schemeClr>
            </a:solidFill>
          </a:ln>
        </p:spPr>
        <p:txBody>
          <a:bodyPr wrap="square" rtlCol="0">
            <a:spAutoFit/>
          </a:bodyPr>
          <a:lstStyle/>
          <a:p>
            <a:r>
              <a:rPr lang="en-US" dirty="0"/>
              <a:t>If you do not have a compass to align your vane make sure at 12 midday your South mark points to the sun</a:t>
            </a:r>
          </a:p>
        </p:txBody>
      </p:sp>
    </p:spTree>
    <p:extLst>
      <p:ext uri="{BB962C8B-B14F-4D97-AF65-F5344CB8AC3E}">
        <p14:creationId xmlns:p14="http://schemas.microsoft.com/office/powerpoint/2010/main" val="1278602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34" y="435681"/>
            <a:ext cx="2915356" cy="763764"/>
          </a:xfrm>
        </p:spPr>
        <p:txBody>
          <a:bodyPr>
            <a:normAutofit fontScale="90000"/>
          </a:bodyPr>
          <a:lstStyle/>
          <a:p>
            <a:r>
              <a:rPr lang="en-US" dirty="0"/>
              <a:t>Cloud height and Cover</a:t>
            </a:r>
          </a:p>
        </p:txBody>
      </p:sp>
      <p:sp>
        <p:nvSpPr>
          <p:cNvPr id="3" name="TextBox 2"/>
          <p:cNvSpPr txBox="1"/>
          <p:nvPr/>
        </p:nvSpPr>
        <p:spPr>
          <a:xfrm>
            <a:off x="423332" y="1439333"/>
            <a:ext cx="2935113" cy="2862322"/>
          </a:xfrm>
          <a:prstGeom prst="rect">
            <a:avLst/>
          </a:prstGeom>
          <a:solidFill>
            <a:srgbClr val="CCECFF"/>
          </a:solidFill>
        </p:spPr>
        <p:txBody>
          <a:bodyPr wrap="square" rtlCol="0">
            <a:spAutoFit/>
          </a:bodyPr>
          <a:lstStyle/>
          <a:p>
            <a:r>
              <a:rPr lang="en-US" sz="2000" b="1" dirty="0"/>
              <a:t>Function: </a:t>
            </a:r>
            <a:r>
              <a:rPr lang="en-US" sz="2000" dirty="0"/>
              <a:t>Cloud height and cover tells us about pressure. The lower and thicker the cloud the lower the pressure. There where 8 levels of cloud (cloud 9 is heaven) and the cloud level is divided into eighths (</a:t>
            </a:r>
            <a:r>
              <a:rPr lang="en-US" sz="2000" dirty="0" err="1"/>
              <a:t>Oktas</a:t>
            </a:r>
            <a:r>
              <a:rPr lang="en-US" sz="2000" dirty="0"/>
              <a:t>)</a:t>
            </a:r>
          </a:p>
        </p:txBody>
      </p:sp>
      <p:sp>
        <p:nvSpPr>
          <p:cNvPr id="7" name="TextBox 6"/>
          <p:cNvSpPr txBox="1"/>
          <p:nvPr/>
        </p:nvSpPr>
        <p:spPr>
          <a:xfrm>
            <a:off x="423333" y="4388556"/>
            <a:ext cx="297744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You will use the easier modern 3 levels of cloud, High, Middle and Low.  Make a judgment on how high the clouds are and how much the cloud is covered </a:t>
            </a:r>
            <a:r>
              <a:rPr lang="mr-IN" dirty="0"/>
              <a:t>–</a:t>
            </a:r>
            <a:r>
              <a:rPr lang="en-US" dirty="0"/>
              <a:t> you  have to use the </a:t>
            </a:r>
            <a:r>
              <a:rPr lang="en-US" dirty="0" err="1"/>
              <a:t>okta</a:t>
            </a:r>
            <a:r>
              <a:rPr lang="en-US" dirty="0"/>
              <a:t> symbols opposite</a:t>
            </a:r>
          </a:p>
        </p:txBody>
      </p:sp>
      <p:pic>
        <p:nvPicPr>
          <p:cNvPr id="4" name="Picture 3"/>
          <p:cNvPicPr>
            <a:picLocks noChangeAspect="1"/>
          </p:cNvPicPr>
          <p:nvPr/>
        </p:nvPicPr>
        <p:blipFill>
          <a:blip r:embed="rId2"/>
          <a:stretch>
            <a:fillRect/>
          </a:stretch>
        </p:blipFill>
        <p:spPr>
          <a:xfrm>
            <a:off x="5263444" y="306631"/>
            <a:ext cx="6410678" cy="2787936"/>
          </a:xfrm>
          <a:prstGeom prst="rect">
            <a:avLst/>
          </a:prstGeom>
        </p:spPr>
      </p:pic>
      <p:pic>
        <p:nvPicPr>
          <p:cNvPr id="5" name="Picture 4"/>
          <p:cNvPicPr preferRelativeResize="0">
            <a:picLocks/>
          </p:cNvPicPr>
          <p:nvPr/>
        </p:nvPicPr>
        <p:blipFill rotWithShape="1">
          <a:blip r:embed="rId3"/>
          <a:srcRect l="8848" t="-3008" r="9556" b="3859"/>
          <a:stretch/>
        </p:blipFill>
        <p:spPr>
          <a:xfrm>
            <a:off x="6074023" y="3259666"/>
            <a:ext cx="4960800" cy="3326400"/>
          </a:xfrm>
          <a:prstGeom prst="rect">
            <a:avLst/>
          </a:prstGeom>
        </p:spPr>
      </p:pic>
    </p:spTree>
    <p:extLst>
      <p:ext uri="{BB962C8B-B14F-4D97-AF65-F5344CB8AC3E}">
        <p14:creationId xmlns:p14="http://schemas.microsoft.com/office/powerpoint/2010/main" val="1683455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Cloud type</a:t>
            </a:r>
          </a:p>
        </p:txBody>
      </p:sp>
      <p:sp>
        <p:nvSpPr>
          <p:cNvPr id="3" name="TextBox 2"/>
          <p:cNvSpPr txBox="1"/>
          <p:nvPr/>
        </p:nvSpPr>
        <p:spPr>
          <a:xfrm>
            <a:off x="380999" y="1298222"/>
            <a:ext cx="2737557" cy="2862322"/>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it may not seem important but the type of cloud can tell you what weather is coming.  High clouds like cirrus tell you poorer weather is coming. Nimbus clouds means rain</a:t>
            </a:r>
          </a:p>
        </p:txBody>
      </p:sp>
      <p:pic>
        <p:nvPicPr>
          <p:cNvPr id="6" name="Picture 5"/>
          <p:cNvPicPr>
            <a:picLocks noChangeAspect="1"/>
          </p:cNvPicPr>
          <p:nvPr/>
        </p:nvPicPr>
        <p:blipFill>
          <a:blip r:embed="rId2"/>
          <a:stretch>
            <a:fillRect/>
          </a:stretch>
        </p:blipFill>
        <p:spPr>
          <a:xfrm>
            <a:off x="3245556" y="366889"/>
            <a:ext cx="8552717" cy="6124222"/>
          </a:xfrm>
          <a:prstGeom prst="rect">
            <a:avLst/>
          </a:prstGeom>
        </p:spPr>
      </p:pic>
      <p:sp>
        <p:nvSpPr>
          <p:cNvPr id="7" name="TextBox 6"/>
          <p:cNvSpPr txBox="1"/>
          <p:nvPr/>
        </p:nvSpPr>
        <p:spPr>
          <a:xfrm>
            <a:off x="409222" y="4402667"/>
            <a:ext cx="2681111" cy="203132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Look up at the clouds and record the type of cloud along with height and </a:t>
            </a:r>
            <a:r>
              <a:rPr lang="en-US" dirty="0" err="1"/>
              <a:t>Oktas</a:t>
            </a:r>
            <a:r>
              <a:rPr lang="en-US" dirty="0"/>
              <a:t>,</a:t>
            </a:r>
          </a:p>
          <a:p>
            <a:endParaRPr lang="en-US" dirty="0"/>
          </a:p>
          <a:p>
            <a:r>
              <a:rPr lang="en-US" dirty="0"/>
              <a:t>You </a:t>
            </a:r>
            <a:r>
              <a:rPr lang="en-US" dirty="0" err="1"/>
              <a:t>mau</a:t>
            </a:r>
            <a:r>
              <a:rPr lang="en-US" dirty="0"/>
              <a:t> want to print off the </a:t>
            </a:r>
            <a:r>
              <a:rPr lang="en-US" dirty="0" err="1"/>
              <a:t>cloulds</a:t>
            </a:r>
            <a:r>
              <a:rPr lang="en-US" dirty="0"/>
              <a:t> to help.</a:t>
            </a:r>
          </a:p>
        </p:txBody>
      </p:sp>
    </p:spTree>
    <p:extLst>
      <p:ext uri="{BB962C8B-B14F-4D97-AF65-F5344CB8AC3E}">
        <p14:creationId xmlns:p14="http://schemas.microsoft.com/office/powerpoint/2010/main" val="2626253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normAutofit/>
          </a:bodyPr>
          <a:lstStyle/>
          <a:p>
            <a:r>
              <a:rPr lang="en-US" sz="3600" dirty="0"/>
              <a:t>Temperature</a:t>
            </a:r>
          </a:p>
        </p:txBody>
      </p:sp>
      <p:sp>
        <p:nvSpPr>
          <p:cNvPr id="3" name="TextBox 2"/>
          <p:cNvSpPr txBox="1"/>
          <p:nvPr/>
        </p:nvSpPr>
        <p:spPr>
          <a:xfrm>
            <a:off x="380999" y="1298222"/>
            <a:ext cx="2737557" cy="4093428"/>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Temperature is recorded in a Stevenson screen, a wooden box that allows air to breeze through. The thermometer needs to record air temperature and not the direct sunshine or ground temp. That</a:t>
            </a:r>
            <a:r>
              <a:rPr lang="mr-IN" sz="2000" b="1" dirty="0"/>
              <a:t>’</a:t>
            </a:r>
            <a:r>
              <a:rPr lang="en-US" sz="2000" b="1" dirty="0"/>
              <a:t>s why the screen has to be over a </a:t>
            </a:r>
            <a:r>
              <a:rPr lang="en-US" sz="2000" b="1" dirty="0" err="1"/>
              <a:t>metre</a:t>
            </a:r>
            <a:r>
              <a:rPr lang="en-US" sz="2000" b="1" dirty="0"/>
              <a:t> above the ground.</a:t>
            </a:r>
            <a:endParaRPr lang="en-US" sz="2000" dirty="0"/>
          </a:p>
        </p:txBody>
      </p:sp>
      <p:sp>
        <p:nvSpPr>
          <p:cNvPr id="5" name="TextBox 4"/>
          <p:cNvSpPr txBox="1"/>
          <p:nvPr/>
        </p:nvSpPr>
        <p:spPr>
          <a:xfrm>
            <a:off x="5902389" y="475506"/>
            <a:ext cx="4120445"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If you do have a thermometer place it somewhere shady (but not too dark) or in a box with holes places around the outside. Make sure its outside your house.</a:t>
            </a:r>
          </a:p>
        </p:txBody>
      </p:sp>
      <p:pic>
        <p:nvPicPr>
          <p:cNvPr id="7" name="Picture 6"/>
          <p:cNvPicPr>
            <a:picLocks noChangeAspect="1"/>
          </p:cNvPicPr>
          <p:nvPr/>
        </p:nvPicPr>
        <p:blipFill>
          <a:blip r:embed="rId2"/>
          <a:stretch>
            <a:fillRect/>
          </a:stretch>
        </p:blipFill>
        <p:spPr>
          <a:xfrm>
            <a:off x="5489737" y="1908608"/>
            <a:ext cx="5288853" cy="4160008"/>
          </a:xfrm>
          <a:prstGeom prst="rect">
            <a:avLst/>
          </a:prstGeom>
        </p:spPr>
      </p:pic>
    </p:spTree>
    <p:extLst>
      <p:ext uri="{BB962C8B-B14F-4D97-AF65-F5344CB8AC3E}">
        <p14:creationId xmlns:p14="http://schemas.microsoft.com/office/powerpoint/2010/main" val="1341398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Rain gauge</a:t>
            </a:r>
          </a:p>
        </p:txBody>
      </p:sp>
      <p:sp>
        <p:nvSpPr>
          <p:cNvPr id="3" name="TextBox 2"/>
          <p:cNvSpPr txBox="1"/>
          <p:nvPr/>
        </p:nvSpPr>
        <p:spPr>
          <a:xfrm>
            <a:off x="380999" y="1298222"/>
            <a:ext cx="2737557" cy="347787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p:txBody>
      </p:sp>
      <p:sp>
        <p:nvSpPr>
          <p:cNvPr id="5" name="TextBox 4"/>
          <p:cNvSpPr txBox="1"/>
          <p:nvPr/>
        </p:nvSpPr>
        <p:spPr>
          <a:xfrm>
            <a:off x="7676444" y="239889"/>
            <a:ext cx="4120445" cy="5909311"/>
          </a:xfrm>
          <a:prstGeom prst="rect">
            <a:avLst/>
          </a:prstGeom>
          <a:solidFill>
            <a:schemeClr val="accent2">
              <a:lumMod val="20000"/>
              <a:lumOff val="80000"/>
            </a:schemeClr>
          </a:solidFill>
        </p:spPr>
        <p:txBody>
          <a:bodyPr wrap="square" rtlCol="0">
            <a:spAutoFit/>
          </a:bodyPr>
          <a:lstStyle/>
          <a:p>
            <a:r>
              <a:rPr lang="en-US" b="1" u="sng" dirty="0"/>
              <a:t>Method </a:t>
            </a:r>
          </a:p>
          <a:p>
            <a:r>
              <a:rPr lang="en-US" dirty="0"/>
              <a:t>You will need:</a:t>
            </a:r>
          </a:p>
          <a:p>
            <a:r>
              <a:rPr lang="en-US" dirty="0"/>
              <a:t>A plastic bottle</a:t>
            </a:r>
          </a:p>
          <a:p>
            <a:r>
              <a:rPr lang="en-US" b="1" dirty="0">
                <a:solidFill>
                  <a:srgbClr val="FF0000"/>
                </a:solidFill>
              </a:rPr>
              <a:t>A sharp knife(Bread) </a:t>
            </a:r>
          </a:p>
          <a:p>
            <a:endParaRPr lang="en-US" dirty="0"/>
          </a:p>
          <a:p>
            <a:r>
              <a:rPr lang="en-US" dirty="0"/>
              <a:t>Cut the neck off the bottle 2 cm below the point where the bottle starts to slope to the top.</a:t>
            </a:r>
          </a:p>
          <a:p>
            <a:endParaRPr lang="en-US" dirty="0"/>
          </a:p>
          <a:p>
            <a:r>
              <a:rPr lang="en-US" dirty="0"/>
              <a:t>Turn the top upside down and place it into the top of the bottle and wedge it in, this stops evaporation.</a:t>
            </a:r>
          </a:p>
          <a:p>
            <a:endParaRPr lang="en-US" dirty="0"/>
          </a:p>
          <a:p>
            <a:r>
              <a:rPr lang="en-US" dirty="0"/>
              <a:t>Mark along the side of the bottle the height as shown on photo.</a:t>
            </a:r>
          </a:p>
          <a:p>
            <a:endParaRPr lang="en-US" dirty="0"/>
          </a:p>
          <a:p>
            <a:r>
              <a:rPr lang="en-US" dirty="0"/>
              <a:t>Place the bottle outside into the ground by about 10 cm. This will stop the bottle blowing over but not too deep as water will bounce off the ground and into the gauge.</a:t>
            </a:r>
          </a:p>
        </p:txBody>
      </p:sp>
      <p:pic>
        <p:nvPicPr>
          <p:cNvPr id="6" name="Picture 5"/>
          <p:cNvPicPr>
            <a:picLocks noChangeAspect="1"/>
          </p:cNvPicPr>
          <p:nvPr/>
        </p:nvPicPr>
        <p:blipFill>
          <a:blip r:embed="rId2"/>
          <a:stretch>
            <a:fillRect/>
          </a:stretch>
        </p:blipFill>
        <p:spPr>
          <a:xfrm>
            <a:off x="3640666" y="526856"/>
            <a:ext cx="3779795" cy="5667921"/>
          </a:xfrm>
          <a:prstGeom prst="rect">
            <a:avLst/>
          </a:prstGeom>
        </p:spPr>
      </p:pic>
      <p:sp>
        <p:nvSpPr>
          <p:cNvPr id="7" name="TextBox 6"/>
          <p:cNvSpPr txBox="1"/>
          <p:nvPr/>
        </p:nvSpPr>
        <p:spPr>
          <a:xfrm>
            <a:off x="747888" y="5009444"/>
            <a:ext cx="2398889"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Once you have recorded the rainfall figure (if you have any) empty the gauge.</a:t>
            </a:r>
          </a:p>
        </p:txBody>
      </p:sp>
      <p:sp>
        <p:nvSpPr>
          <p:cNvPr id="4" name="TextBox 3">
            <a:extLst>
              <a:ext uri="{FF2B5EF4-FFF2-40B4-BE49-F238E27FC236}">
                <a16:creationId xmlns:a16="http://schemas.microsoft.com/office/drawing/2014/main" id="{903FBA7F-33ED-46D7-9C55-029B46F487A1}"/>
              </a:ext>
            </a:extLst>
          </p:cNvPr>
          <p:cNvSpPr txBox="1"/>
          <p:nvPr/>
        </p:nvSpPr>
        <p:spPr>
          <a:xfrm>
            <a:off x="10101943" y="400594"/>
            <a:ext cx="1471748" cy="1169551"/>
          </a:xfrm>
          <a:prstGeom prst="rect">
            <a:avLst/>
          </a:prstGeom>
          <a:solidFill>
            <a:srgbClr val="FF0000"/>
          </a:solidFill>
        </p:spPr>
        <p:txBody>
          <a:bodyPr wrap="square" rtlCol="0">
            <a:spAutoFit/>
          </a:bodyPr>
          <a:lstStyle/>
          <a:p>
            <a:r>
              <a:rPr lang="en-GB" sz="1400" b="1" dirty="0">
                <a:solidFill>
                  <a:schemeClr val="accent4">
                    <a:lumMod val="20000"/>
                    <a:lumOff val="80000"/>
                  </a:schemeClr>
                </a:solidFill>
              </a:rPr>
              <a:t>Cutting the bottle should be done by an adult with sharp knife or saw</a:t>
            </a:r>
          </a:p>
        </p:txBody>
      </p:sp>
    </p:spTree>
    <p:extLst>
      <p:ext uri="{BB962C8B-B14F-4D97-AF65-F5344CB8AC3E}">
        <p14:creationId xmlns:p14="http://schemas.microsoft.com/office/powerpoint/2010/main" val="4031623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935" y="478389"/>
            <a:ext cx="3932237" cy="1010438"/>
          </a:xfrm>
          <a:solidFill>
            <a:schemeClr val="bg2">
              <a:lumMod val="90000"/>
            </a:schemeClr>
          </a:solidFill>
        </p:spPr>
        <p:txBody>
          <a:bodyPr/>
          <a:lstStyle/>
          <a:p>
            <a:r>
              <a:rPr lang="en-US" dirty="0"/>
              <a:t>Weather observation</a:t>
            </a:r>
          </a:p>
        </p:txBody>
      </p:sp>
      <p:sp>
        <p:nvSpPr>
          <p:cNvPr id="4" name="Text Placeholder 3"/>
          <p:cNvSpPr>
            <a:spLocks noGrp="1"/>
          </p:cNvSpPr>
          <p:nvPr>
            <p:ph type="body" sz="half" idx="2"/>
          </p:nvPr>
        </p:nvSpPr>
        <p:spPr>
          <a:xfrm>
            <a:off x="588934" y="1646280"/>
            <a:ext cx="4411598" cy="4207933"/>
          </a:xfrm>
          <a:solidFill>
            <a:schemeClr val="accent2">
              <a:lumMod val="60000"/>
              <a:lumOff val="40000"/>
            </a:schemeClr>
          </a:solidFill>
        </p:spPr>
        <p:txBody>
          <a:bodyPr>
            <a:normAutofit fontScale="92500" lnSpcReduction="20000"/>
          </a:bodyPr>
          <a:lstStyle/>
          <a:p>
            <a:r>
              <a:rPr lang="en-US" sz="2000" dirty="0"/>
              <a:t>Fill in the sheet twice a day. Write down the date and time and a brief description of the weather at the time. Fill in the recordings for each observation.</a:t>
            </a:r>
          </a:p>
          <a:p>
            <a:endParaRPr lang="en-US" sz="2000" dirty="0"/>
          </a:p>
          <a:p>
            <a:r>
              <a:rPr lang="en-US" sz="2000" dirty="0"/>
              <a:t>On the reverse of the sheet make a prediction</a:t>
            </a:r>
          </a:p>
          <a:p>
            <a:pPr marL="457200" indent="-457200">
              <a:buFont typeface="+mj-lt"/>
              <a:buAutoNum type="arabicPeriod"/>
            </a:pPr>
            <a:r>
              <a:rPr lang="en-US" sz="2000" dirty="0"/>
              <a:t>Will it be drier or wetter?</a:t>
            </a:r>
          </a:p>
          <a:p>
            <a:pPr marL="457200" indent="-457200">
              <a:buFont typeface="+mj-lt"/>
              <a:buAutoNum type="arabicPeriod"/>
            </a:pPr>
            <a:r>
              <a:rPr lang="en-US" sz="2000" dirty="0"/>
              <a:t>How much rain?</a:t>
            </a:r>
          </a:p>
          <a:p>
            <a:pPr marL="457200" indent="-457200">
              <a:buFont typeface="+mj-lt"/>
              <a:buAutoNum type="arabicPeriod"/>
            </a:pPr>
            <a:r>
              <a:rPr lang="en-US" sz="2000" dirty="0"/>
              <a:t>Will it be warmer?</a:t>
            </a:r>
          </a:p>
          <a:p>
            <a:pPr marL="457200" indent="-457200">
              <a:buFont typeface="+mj-lt"/>
              <a:buAutoNum type="arabicPeriod"/>
            </a:pPr>
            <a:r>
              <a:rPr lang="en-US" sz="2000" dirty="0"/>
              <a:t>Will it be windier?</a:t>
            </a:r>
          </a:p>
          <a:p>
            <a:pPr marL="457200" indent="-457200">
              <a:buFont typeface="+mj-lt"/>
              <a:buAutoNum type="arabicPeriod"/>
            </a:pPr>
            <a:endParaRPr lang="en-US" sz="2000" dirty="0"/>
          </a:p>
          <a:p>
            <a:r>
              <a:rPr lang="en-US" sz="2000" dirty="0"/>
              <a:t>You can you check forecast on apps such as Weather Underground that gives a lot of data.</a:t>
            </a:r>
          </a:p>
        </p:txBody>
      </p:sp>
      <p:graphicFrame>
        <p:nvGraphicFramePr>
          <p:cNvPr id="5" name="Table 4"/>
          <p:cNvGraphicFramePr>
            <a:graphicFrameLocks noGrp="1"/>
          </p:cNvGraphicFramePr>
          <p:nvPr/>
        </p:nvGraphicFramePr>
        <p:xfrm>
          <a:off x="7535333" y="730947"/>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val="20000"/>
                    </a:ext>
                  </a:extLst>
                </a:gridCol>
                <a:gridCol w="2069468">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r>
                        <a:rPr lang="en-US" dirty="0"/>
                        <a:t>16 C</a:t>
                      </a:r>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r>
                        <a:rPr lang="en-US" dirty="0"/>
                        <a:t>0mm</a:t>
                      </a:r>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r>
                        <a:rPr lang="en-US" dirty="0"/>
                        <a:t>3- 6 miles per hour</a:t>
                      </a:r>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r>
                        <a:rPr lang="en-US" dirty="0"/>
                        <a:t>NE</a:t>
                      </a:r>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r>
                        <a:rPr lang="en-US" dirty="0"/>
                        <a:t>higher</a:t>
                      </a:r>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r>
                        <a:rPr lang="en-US" dirty="0"/>
                        <a:t>Cumulus</a:t>
                      </a:r>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r>
                        <a:rPr lang="en-US" dirty="0"/>
                        <a:t>middle</a:t>
                      </a:r>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r>
                        <a:rPr lang="en-US" dirty="0"/>
                        <a:t>4/8</a:t>
                      </a:r>
                    </a:p>
                  </a:txBody>
                  <a:tcPr>
                    <a:solidFill>
                      <a:schemeClr val="bg1"/>
                    </a:solidFill>
                  </a:tcPr>
                </a:tc>
                <a:extLst>
                  <a:ext uri="{0D108BD9-81ED-4DB2-BD59-A6C34878D82A}">
                    <a16:rowId xmlns:a16="http://schemas.microsoft.com/office/drawing/2014/main" val="10008"/>
                  </a:ext>
                </a:extLst>
              </a:tr>
            </a:tbl>
          </a:graphicData>
        </a:graphic>
      </p:graphicFrame>
      <p:sp>
        <p:nvSpPr>
          <p:cNvPr id="6" name="TextBox 5"/>
          <p:cNvSpPr txBox="1"/>
          <p:nvPr/>
        </p:nvSpPr>
        <p:spPr>
          <a:xfrm>
            <a:off x="5556955" y="71684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 21/6/20</a:t>
            </a:r>
          </a:p>
          <a:p>
            <a:endParaRPr lang="en-US" dirty="0"/>
          </a:p>
          <a:p>
            <a:r>
              <a:rPr lang="en-US" dirty="0"/>
              <a:t>Time 8:45am</a:t>
            </a:r>
          </a:p>
          <a:p>
            <a:endParaRPr lang="en-US" dirty="0"/>
          </a:p>
          <a:p>
            <a:r>
              <a:rPr lang="en-US" dirty="0"/>
              <a:t>General weather description</a:t>
            </a:r>
          </a:p>
          <a:p>
            <a:endParaRPr lang="en-US" dirty="0"/>
          </a:p>
          <a:p>
            <a:r>
              <a:rPr lang="en-US" dirty="0"/>
              <a:t>Slight wind cold but dry with little cloud.</a:t>
            </a:r>
          </a:p>
        </p:txBody>
      </p:sp>
      <p:pic>
        <p:nvPicPr>
          <p:cNvPr id="7" name="Picture 6"/>
          <p:cNvPicPr>
            <a:picLocks noChangeAspect="1"/>
          </p:cNvPicPr>
          <p:nvPr/>
        </p:nvPicPr>
        <p:blipFill rotWithShape="1">
          <a:blip r:embed="rId2"/>
          <a:srcRect l="15234" t="18823" r="20777" b="25652"/>
          <a:stretch/>
        </p:blipFill>
        <p:spPr>
          <a:xfrm>
            <a:off x="10018887" y="5575048"/>
            <a:ext cx="626089" cy="558330"/>
          </a:xfrm>
          <a:prstGeom prst="rect">
            <a:avLst/>
          </a:prstGeom>
        </p:spPr>
      </p:pic>
    </p:spTree>
    <p:extLst>
      <p:ext uri="{BB962C8B-B14F-4D97-AF65-F5344CB8AC3E}">
        <p14:creationId xmlns:p14="http://schemas.microsoft.com/office/powerpoint/2010/main" val="2975066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22" y="238126"/>
            <a:ext cx="7165784" cy="763764"/>
          </a:xfrm>
        </p:spPr>
        <p:txBody>
          <a:bodyPr>
            <a:normAutofit/>
          </a:bodyPr>
          <a:lstStyle/>
          <a:p>
            <a:r>
              <a:rPr lang="en-US" dirty="0"/>
              <a:t>Weather recording for one day</a:t>
            </a:r>
          </a:p>
        </p:txBody>
      </p:sp>
      <p:graphicFrame>
        <p:nvGraphicFramePr>
          <p:cNvPr id="3" name="Table 2"/>
          <p:cNvGraphicFramePr>
            <a:graphicFrameLocks noGrp="1"/>
          </p:cNvGraphicFramePr>
          <p:nvPr/>
        </p:nvGraphicFramePr>
        <p:xfrm>
          <a:off x="2384778" y="1030105"/>
          <a:ext cx="3372556" cy="5465873"/>
        </p:xfrm>
        <a:graphic>
          <a:graphicData uri="http://schemas.openxmlformats.org/drawingml/2006/table">
            <a:tbl>
              <a:tblPr firstRow="1" bandRow="1">
                <a:tableStyleId>{F2DE63D5-997A-4646-A377-4702673A728D}</a:tableStyleId>
              </a:tblPr>
              <a:tblGrid>
                <a:gridCol w="1405231">
                  <a:extLst>
                    <a:ext uri="{9D8B030D-6E8A-4147-A177-3AD203B41FA5}">
                      <a16:colId xmlns:a16="http://schemas.microsoft.com/office/drawing/2014/main" val="20000"/>
                    </a:ext>
                  </a:extLst>
                </a:gridCol>
                <a:gridCol w="1967325">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8"/>
                  </a:ext>
                </a:extLst>
              </a:tr>
            </a:tbl>
          </a:graphicData>
        </a:graphic>
      </p:graphicFrame>
      <p:sp>
        <p:nvSpPr>
          <p:cNvPr id="4" name="TextBox 3"/>
          <p:cNvSpPr txBox="1"/>
          <p:nvPr/>
        </p:nvSpPr>
        <p:spPr>
          <a:xfrm>
            <a:off x="381000" y="105833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graphicFrame>
        <p:nvGraphicFramePr>
          <p:cNvPr id="5" name="Table 4"/>
          <p:cNvGraphicFramePr>
            <a:graphicFrameLocks noGrp="1"/>
          </p:cNvGraphicFramePr>
          <p:nvPr/>
        </p:nvGraphicFramePr>
        <p:xfrm>
          <a:off x="8015111" y="1069614"/>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val="20000"/>
                    </a:ext>
                  </a:extLst>
                </a:gridCol>
                <a:gridCol w="2069468">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8"/>
                  </a:ext>
                </a:extLst>
              </a:tr>
            </a:tbl>
          </a:graphicData>
        </a:graphic>
      </p:graphicFrame>
      <p:sp>
        <p:nvSpPr>
          <p:cNvPr id="6" name="TextBox 5"/>
          <p:cNvSpPr txBox="1"/>
          <p:nvPr/>
        </p:nvSpPr>
        <p:spPr>
          <a:xfrm>
            <a:off x="6036733" y="1055510"/>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sp>
        <p:nvSpPr>
          <p:cNvPr id="7" name="TextBox 6">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525877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AB7898-98E0-4E93-85C4-6753B5D23FED}"/>
              </a:ext>
            </a:extLst>
          </p:cNvPr>
          <p:cNvSpPr txBox="1"/>
          <p:nvPr/>
        </p:nvSpPr>
        <p:spPr>
          <a:xfrm>
            <a:off x="606902" y="1167566"/>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3" name="TextBox 2">
            <a:extLst>
              <a:ext uri="{FF2B5EF4-FFF2-40B4-BE49-F238E27FC236}">
                <a16:creationId xmlns:a16="http://schemas.microsoft.com/office/drawing/2014/main" id="{3C893591-BA47-49BA-B8DB-D6BD84F75368}"/>
              </a:ext>
            </a:extLst>
          </p:cNvPr>
          <p:cNvSpPr txBox="1"/>
          <p:nvPr/>
        </p:nvSpPr>
        <p:spPr>
          <a:xfrm>
            <a:off x="6276722" y="1167572"/>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4" name="Title 1">
            <a:extLst>
              <a:ext uri="{FF2B5EF4-FFF2-40B4-BE49-F238E27FC236}">
                <a16:creationId xmlns:a16="http://schemas.microsoft.com/office/drawing/2014/main" id="{DF7E8D25-DA35-43AC-B185-D83ECA30AC4A}"/>
              </a:ext>
            </a:extLst>
          </p:cNvPr>
          <p:cNvSpPr txBox="1">
            <a:spLocks/>
          </p:cNvSpPr>
          <p:nvPr/>
        </p:nvSpPr>
        <p:spPr>
          <a:xfrm>
            <a:off x="358422" y="238126"/>
            <a:ext cx="7165784" cy="76376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Weather forecast for one day</a:t>
            </a:r>
          </a:p>
        </p:txBody>
      </p:sp>
    </p:spTree>
    <p:extLst>
      <p:ext uri="{BB962C8B-B14F-4D97-AF65-F5344CB8AC3E}">
        <p14:creationId xmlns:p14="http://schemas.microsoft.com/office/powerpoint/2010/main" val="1083154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Create your own National Park</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xfrm>
            <a:off x="1524000" y="3602037"/>
            <a:ext cx="9144000" cy="2198185"/>
          </a:xfrm>
          <a:solidFill>
            <a:srgbClr val="CCECFF"/>
          </a:solidFill>
        </p:spPr>
        <p:txBody>
          <a:bodyPr>
            <a:normAutofit fontScale="85000" lnSpcReduction="10000"/>
          </a:bodyPr>
          <a:lstStyle/>
          <a:p>
            <a:r>
              <a:rPr lang="en-GB" b="1" dirty="0"/>
              <a:t>Learning Intent: </a:t>
            </a:r>
          </a:p>
          <a:p>
            <a:r>
              <a:rPr lang="en-GB" dirty="0"/>
              <a:t>Understand what makes an area a place of outstanding Natural Beauty</a:t>
            </a:r>
          </a:p>
          <a:p>
            <a:r>
              <a:rPr lang="en-GB" dirty="0"/>
              <a:t>Learn why places needed to be protected</a:t>
            </a:r>
          </a:p>
          <a:p>
            <a:r>
              <a:rPr lang="en-GB" b="1" dirty="0"/>
              <a:t>Success criteria: </a:t>
            </a:r>
          </a:p>
          <a:p>
            <a:r>
              <a:rPr lang="en-GB" dirty="0"/>
              <a:t>Tourist brochure showing the characteristics of an area of outstanding natural beauty</a:t>
            </a:r>
          </a:p>
          <a:p>
            <a:r>
              <a:rPr lang="en-GB" dirty="0"/>
              <a:t>A justification of National Park Status</a:t>
            </a:r>
          </a:p>
        </p:txBody>
      </p:sp>
    </p:spTree>
    <p:extLst>
      <p:ext uri="{BB962C8B-B14F-4D97-AF65-F5344CB8AC3E}">
        <p14:creationId xmlns:p14="http://schemas.microsoft.com/office/powerpoint/2010/main" val="1774476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70177839"/>
              </p:ext>
            </p:extLst>
          </p:nvPr>
        </p:nvGraphicFramePr>
        <p:xfrm>
          <a:off x="320411" y="1577313"/>
          <a:ext cx="11461323" cy="5042358"/>
        </p:xfrm>
        <a:graphic>
          <a:graphicData uri="http://schemas.openxmlformats.org/drawingml/2006/table">
            <a:tbl>
              <a:tblPr firstRow="1" bandRow="1">
                <a:tableStyleId>{37CE84F3-28C3-443E-9E96-99CF82512B78}</a:tableStyleId>
              </a:tblPr>
              <a:tblGrid>
                <a:gridCol w="3820441">
                  <a:extLst>
                    <a:ext uri="{9D8B030D-6E8A-4147-A177-3AD203B41FA5}">
                      <a16:colId xmlns:a16="http://schemas.microsoft.com/office/drawing/2014/main" val="20000"/>
                    </a:ext>
                  </a:extLst>
                </a:gridCol>
                <a:gridCol w="3820441">
                  <a:extLst>
                    <a:ext uri="{9D8B030D-6E8A-4147-A177-3AD203B41FA5}">
                      <a16:colId xmlns:a16="http://schemas.microsoft.com/office/drawing/2014/main" val="20001"/>
                    </a:ext>
                  </a:extLst>
                </a:gridCol>
                <a:gridCol w="3820441">
                  <a:extLst>
                    <a:ext uri="{9D8B030D-6E8A-4147-A177-3AD203B41FA5}">
                      <a16:colId xmlns:a16="http://schemas.microsoft.com/office/drawing/2014/main" val="20002"/>
                    </a:ext>
                  </a:extLst>
                </a:gridCol>
              </a:tblGrid>
              <a:tr h="5042358">
                <a:tc>
                  <a:txBody>
                    <a:bodyPr/>
                    <a:lstStyle/>
                    <a:p>
                      <a:pPr algn="ctr"/>
                      <a:r>
                        <a:rPr lang="en-US" dirty="0">
                          <a:solidFill>
                            <a:schemeClr val="tx1"/>
                          </a:solidFill>
                        </a:rPr>
                        <a:t>Build a Weather Station</a:t>
                      </a:r>
                    </a:p>
                    <a:p>
                      <a:pPr algn="ct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tx1"/>
                          </a:solidFill>
                        </a:rPr>
                        <a:t>This will be a homework that will last 6 weeks or longer as it will take a little time to build the station. If you choose this you will only need to do one other task each fortnight.</a:t>
                      </a: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tc>
                  <a:txBody>
                    <a:bodyPr/>
                    <a:lstStyle/>
                    <a:p>
                      <a:pPr algn="ctr"/>
                      <a:r>
                        <a:rPr lang="en-US" dirty="0">
                          <a:solidFill>
                            <a:srgbClr val="000000"/>
                          </a:solidFill>
                        </a:rPr>
                        <a:t>Mercalli</a:t>
                      </a:r>
                      <a:r>
                        <a:rPr lang="en-US" baseline="0" dirty="0">
                          <a:solidFill>
                            <a:srgbClr val="000000"/>
                          </a:solidFill>
                        </a:rPr>
                        <a:t> Scale</a:t>
                      </a:r>
                    </a:p>
                    <a:p>
                      <a:pPr algn="ctr"/>
                      <a:endParaRPr lang="en-US" baseline="0" dirty="0">
                        <a:solidFill>
                          <a:srgbClr val="000000"/>
                        </a:solidFill>
                      </a:endParaRPr>
                    </a:p>
                    <a:p>
                      <a:pPr algn="ctr"/>
                      <a:r>
                        <a:rPr lang="en-US" b="0" baseline="0" dirty="0">
                          <a:solidFill>
                            <a:srgbClr val="000000"/>
                          </a:solidFill>
                        </a:rPr>
                        <a:t>With modern technology we measure earthquakes using the Richter Scale and seismographs but before that we used the </a:t>
                      </a:r>
                      <a:r>
                        <a:rPr lang="en-US" b="0" baseline="0" dirty="0" err="1">
                          <a:solidFill>
                            <a:srgbClr val="000000"/>
                          </a:solidFill>
                        </a:rPr>
                        <a:t>Marcalli</a:t>
                      </a:r>
                      <a:r>
                        <a:rPr lang="en-US" b="0" baseline="0" dirty="0">
                          <a:solidFill>
                            <a:srgbClr val="000000"/>
                          </a:solidFill>
                        </a:rPr>
                        <a:t> Scale. Find out about and create your own Mercalli Scale</a:t>
                      </a:r>
                      <a:endParaRPr lang="en-US" b="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Earth Quiz</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tx1"/>
                          </a:solidFill>
                        </a:rPr>
                        <a:t>Tour the World with Google Earth and try and find out about some strange landscapes</a:t>
                      </a:r>
                    </a:p>
                    <a:p>
                      <a:pPr algn="ct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bl>
          </a:graphicData>
        </a:graphic>
      </p:graphicFrame>
      <p:pic>
        <p:nvPicPr>
          <p:cNvPr id="5" name="Picture 4"/>
          <p:cNvPicPr>
            <a:picLocks noChangeAspect="1"/>
          </p:cNvPicPr>
          <p:nvPr/>
        </p:nvPicPr>
        <p:blipFill>
          <a:blip r:embed="rId2"/>
          <a:stretch>
            <a:fillRect/>
          </a:stretch>
        </p:blipFill>
        <p:spPr>
          <a:xfrm>
            <a:off x="566178" y="5008909"/>
            <a:ext cx="688599" cy="595569"/>
          </a:xfrm>
          <a:prstGeom prst="rect">
            <a:avLst/>
          </a:prstGeom>
        </p:spPr>
      </p:pic>
      <p:pic>
        <p:nvPicPr>
          <p:cNvPr id="12" name="Picture 11"/>
          <p:cNvPicPr>
            <a:picLocks noChangeAspect="1"/>
          </p:cNvPicPr>
          <p:nvPr/>
        </p:nvPicPr>
        <p:blipFill>
          <a:blip r:embed="rId2"/>
          <a:stretch>
            <a:fillRect/>
          </a:stretch>
        </p:blipFill>
        <p:spPr>
          <a:xfrm>
            <a:off x="4489268" y="5008909"/>
            <a:ext cx="595569" cy="595569"/>
          </a:xfrm>
          <a:prstGeom prst="rect">
            <a:avLst/>
          </a:prstGeom>
        </p:spPr>
      </p:pic>
      <p:pic>
        <p:nvPicPr>
          <p:cNvPr id="13" name="Picture 12"/>
          <p:cNvPicPr>
            <a:picLocks noChangeAspect="1"/>
          </p:cNvPicPr>
          <p:nvPr/>
        </p:nvPicPr>
        <p:blipFill>
          <a:blip r:embed="rId2"/>
          <a:stretch>
            <a:fillRect/>
          </a:stretch>
        </p:blipFill>
        <p:spPr>
          <a:xfrm>
            <a:off x="8484176" y="5013150"/>
            <a:ext cx="595569" cy="595569"/>
          </a:xfrm>
          <a:prstGeom prst="rect">
            <a:avLst/>
          </a:prstGeom>
        </p:spPr>
      </p:pic>
      <p:pic>
        <p:nvPicPr>
          <p:cNvPr id="15" name="Picture 14"/>
          <p:cNvPicPr>
            <a:picLocks noChangeAspect="1"/>
          </p:cNvPicPr>
          <p:nvPr/>
        </p:nvPicPr>
        <p:blipFill>
          <a:blip r:embed="rId3"/>
          <a:stretch>
            <a:fillRect/>
          </a:stretch>
        </p:blipFill>
        <p:spPr>
          <a:xfrm>
            <a:off x="582318" y="5795206"/>
            <a:ext cx="656317" cy="606812"/>
          </a:xfrm>
          <a:prstGeom prst="rect">
            <a:avLst/>
          </a:prstGeom>
        </p:spPr>
      </p:pic>
      <p:pic>
        <p:nvPicPr>
          <p:cNvPr id="21" name="Picture 20"/>
          <p:cNvPicPr>
            <a:picLocks noChangeAspect="1"/>
          </p:cNvPicPr>
          <p:nvPr/>
        </p:nvPicPr>
        <p:blipFill>
          <a:blip r:embed="rId3"/>
          <a:stretch>
            <a:fillRect/>
          </a:stretch>
        </p:blipFill>
        <p:spPr>
          <a:xfrm>
            <a:off x="8526338" y="5741160"/>
            <a:ext cx="579168" cy="535482"/>
          </a:xfrm>
          <a:prstGeom prst="rect">
            <a:avLst/>
          </a:prstGeom>
        </p:spPr>
      </p:pic>
      <p:pic>
        <p:nvPicPr>
          <p:cNvPr id="23" name="Picture 22"/>
          <p:cNvPicPr>
            <a:picLocks noChangeAspect="1"/>
          </p:cNvPicPr>
          <p:nvPr/>
        </p:nvPicPr>
        <p:blipFill>
          <a:blip r:embed="rId3"/>
          <a:stretch>
            <a:fillRect/>
          </a:stretch>
        </p:blipFill>
        <p:spPr>
          <a:xfrm>
            <a:off x="4520928" y="5715832"/>
            <a:ext cx="633960" cy="586141"/>
          </a:xfrm>
          <a:prstGeom prst="rect">
            <a:avLst/>
          </a:prstGeom>
        </p:spPr>
      </p:pic>
      <p:pic>
        <p:nvPicPr>
          <p:cNvPr id="24" name="Picture 23"/>
          <p:cNvPicPr>
            <a:picLocks noChangeAspect="1"/>
          </p:cNvPicPr>
          <p:nvPr/>
        </p:nvPicPr>
        <p:blipFill>
          <a:blip r:embed="rId4"/>
          <a:stretch>
            <a:fillRect/>
          </a:stretch>
        </p:blipFill>
        <p:spPr>
          <a:xfrm>
            <a:off x="2283312" y="5034572"/>
            <a:ext cx="794485" cy="569906"/>
          </a:xfrm>
          <a:prstGeom prst="rect">
            <a:avLst/>
          </a:prstGeom>
        </p:spPr>
      </p:pic>
      <p:pic>
        <p:nvPicPr>
          <p:cNvPr id="25" name="Picture 24"/>
          <p:cNvPicPr>
            <a:picLocks noChangeAspect="1"/>
          </p:cNvPicPr>
          <p:nvPr/>
        </p:nvPicPr>
        <p:blipFill>
          <a:blip r:embed="rId4"/>
          <a:stretch>
            <a:fillRect/>
          </a:stretch>
        </p:blipFill>
        <p:spPr>
          <a:xfrm>
            <a:off x="9908688" y="5008909"/>
            <a:ext cx="794485" cy="569906"/>
          </a:xfrm>
          <a:prstGeom prst="rect">
            <a:avLst/>
          </a:prstGeom>
        </p:spPr>
      </p:pic>
      <p:pic>
        <p:nvPicPr>
          <p:cNvPr id="26" name="Picture 25"/>
          <p:cNvPicPr>
            <a:picLocks noChangeAspect="1"/>
          </p:cNvPicPr>
          <p:nvPr/>
        </p:nvPicPr>
        <p:blipFill>
          <a:blip r:embed="rId4"/>
          <a:stretch>
            <a:fillRect/>
          </a:stretch>
        </p:blipFill>
        <p:spPr>
          <a:xfrm>
            <a:off x="6209027" y="4991622"/>
            <a:ext cx="794485" cy="569906"/>
          </a:xfrm>
          <a:prstGeom prst="rect">
            <a:avLst/>
          </a:prstGeom>
        </p:spPr>
      </p:pic>
      <p:pic>
        <p:nvPicPr>
          <p:cNvPr id="33" name="Picture 32"/>
          <p:cNvPicPr>
            <a:picLocks noChangeAspect="1"/>
          </p:cNvPicPr>
          <p:nvPr/>
        </p:nvPicPr>
        <p:blipFill>
          <a:blip r:embed="rId5"/>
          <a:stretch>
            <a:fillRect/>
          </a:stretch>
        </p:blipFill>
        <p:spPr>
          <a:xfrm>
            <a:off x="2297386" y="5767091"/>
            <a:ext cx="780411" cy="627279"/>
          </a:xfrm>
          <a:prstGeom prst="rect">
            <a:avLst/>
          </a:prstGeom>
        </p:spPr>
      </p:pic>
      <p:pic>
        <p:nvPicPr>
          <p:cNvPr id="36" name="Picture 35"/>
          <p:cNvPicPr>
            <a:picLocks noChangeAspect="1"/>
          </p:cNvPicPr>
          <p:nvPr/>
        </p:nvPicPr>
        <p:blipFill>
          <a:blip r:embed="rId5"/>
          <a:stretch>
            <a:fillRect/>
          </a:stretch>
        </p:blipFill>
        <p:spPr>
          <a:xfrm>
            <a:off x="9938824" y="5695262"/>
            <a:ext cx="780411" cy="627279"/>
          </a:xfrm>
          <a:prstGeom prst="rect">
            <a:avLst/>
          </a:prstGeom>
        </p:spPr>
      </p:pic>
      <p:pic>
        <p:nvPicPr>
          <p:cNvPr id="40" name="Picture 39"/>
          <p:cNvPicPr>
            <a:picLocks noChangeAspect="1"/>
          </p:cNvPicPr>
          <p:nvPr/>
        </p:nvPicPr>
        <p:blipFill>
          <a:blip r:embed="rId5"/>
          <a:stretch>
            <a:fillRect/>
          </a:stretch>
        </p:blipFill>
        <p:spPr>
          <a:xfrm>
            <a:off x="6221219" y="5646524"/>
            <a:ext cx="780411" cy="627279"/>
          </a:xfrm>
          <a:prstGeom prst="rect">
            <a:avLst/>
          </a:prstGeom>
        </p:spPr>
      </p:pic>
      <p:sp>
        <p:nvSpPr>
          <p:cNvPr id="2" name="TextBox 1"/>
          <p:cNvSpPr txBox="1"/>
          <p:nvPr/>
        </p:nvSpPr>
        <p:spPr>
          <a:xfrm>
            <a:off x="1342156" y="5122027"/>
            <a:ext cx="581482" cy="369332"/>
          </a:xfrm>
          <a:prstGeom prst="rect">
            <a:avLst/>
          </a:prstGeom>
          <a:noFill/>
        </p:spPr>
        <p:txBody>
          <a:bodyPr wrap="square" rtlCol="0">
            <a:spAutoFit/>
          </a:bodyPr>
          <a:lstStyle/>
          <a:p>
            <a:r>
              <a:rPr lang="en-US" dirty="0"/>
              <a:t>M/L</a:t>
            </a:r>
          </a:p>
        </p:txBody>
      </p:sp>
      <p:sp>
        <p:nvSpPr>
          <p:cNvPr id="42" name="TextBox 41"/>
          <p:cNvSpPr txBox="1"/>
          <p:nvPr/>
        </p:nvSpPr>
        <p:spPr>
          <a:xfrm>
            <a:off x="1403987" y="5903274"/>
            <a:ext cx="519651" cy="367784"/>
          </a:xfrm>
          <a:prstGeom prst="rect">
            <a:avLst/>
          </a:prstGeom>
          <a:noFill/>
        </p:spPr>
        <p:txBody>
          <a:bodyPr wrap="square" rtlCol="0">
            <a:spAutoFit/>
          </a:bodyPr>
          <a:lstStyle/>
          <a:p>
            <a:r>
              <a:rPr lang="en-US" dirty="0"/>
              <a:t>L</a:t>
            </a:r>
          </a:p>
        </p:txBody>
      </p:sp>
      <p:sp>
        <p:nvSpPr>
          <p:cNvPr id="43" name="TextBox 42"/>
          <p:cNvSpPr txBox="1"/>
          <p:nvPr/>
        </p:nvSpPr>
        <p:spPr>
          <a:xfrm>
            <a:off x="5276215" y="5084013"/>
            <a:ext cx="581482" cy="369332"/>
          </a:xfrm>
          <a:prstGeom prst="rect">
            <a:avLst/>
          </a:prstGeom>
          <a:noFill/>
        </p:spPr>
        <p:txBody>
          <a:bodyPr wrap="square" rtlCol="0">
            <a:spAutoFit/>
          </a:bodyPr>
          <a:lstStyle/>
          <a:p>
            <a:r>
              <a:rPr lang="en-US" dirty="0"/>
              <a:t>M/L</a:t>
            </a:r>
          </a:p>
        </p:txBody>
      </p:sp>
      <p:sp>
        <p:nvSpPr>
          <p:cNvPr id="44" name="TextBox 43"/>
          <p:cNvSpPr txBox="1"/>
          <p:nvPr/>
        </p:nvSpPr>
        <p:spPr>
          <a:xfrm>
            <a:off x="3305642" y="5896064"/>
            <a:ext cx="581482" cy="369332"/>
          </a:xfrm>
          <a:prstGeom prst="rect">
            <a:avLst/>
          </a:prstGeom>
          <a:noFill/>
        </p:spPr>
        <p:txBody>
          <a:bodyPr wrap="square" rtlCol="0">
            <a:spAutoFit/>
          </a:bodyPr>
          <a:lstStyle/>
          <a:p>
            <a:r>
              <a:rPr lang="en-US" dirty="0"/>
              <a:t>M</a:t>
            </a:r>
          </a:p>
        </p:txBody>
      </p:sp>
      <p:sp>
        <p:nvSpPr>
          <p:cNvPr id="45" name="TextBox 44"/>
          <p:cNvSpPr txBox="1"/>
          <p:nvPr/>
        </p:nvSpPr>
        <p:spPr>
          <a:xfrm>
            <a:off x="3327201" y="5122027"/>
            <a:ext cx="581482" cy="369332"/>
          </a:xfrm>
          <a:prstGeom prst="rect">
            <a:avLst/>
          </a:prstGeom>
          <a:noFill/>
        </p:spPr>
        <p:txBody>
          <a:bodyPr wrap="square" rtlCol="0">
            <a:spAutoFit/>
          </a:bodyPr>
          <a:lstStyle/>
          <a:p>
            <a:r>
              <a:rPr lang="en-US" dirty="0"/>
              <a:t>H</a:t>
            </a:r>
          </a:p>
        </p:txBody>
      </p:sp>
      <p:sp>
        <p:nvSpPr>
          <p:cNvPr id="46" name="TextBox 45"/>
          <p:cNvSpPr txBox="1"/>
          <p:nvPr/>
        </p:nvSpPr>
        <p:spPr>
          <a:xfrm>
            <a:off x="5335559" y="5724807"/>
            <a:ext cx="581482" cy="369332"/>
          </a:xfrm>
          <a:prstGeom prst="rect">
            <a:avLst/>
          </a:prstGeom>
          <a:noFill/>
        </p:spPr>
        <p:txBody>
          <a:bodyPr wrap="square" rtlCol="0">
            <a:spAutoFit/>
          </a:bodyPr>
          <a:lstStyle/>
          <a:p>
            <a:r>
              <a:rPr lang="en-US" dirty="0"/>
              <a:t>M/L</a:t>
            </a:r>
          </a:p>
        </p:txBody>
      </p:sp>
      <p:sp>
        <p:nvSpPr>
          <p:cNvPr id="47" name="TextBox 46"/>
          <p:cNvSpPr txBox="1"/>
          <p:nvPr/>
        </p:nvSpPr>
        <p:spPr>
          <a:xfrm>
            <a:off x="9198463" y="5775497"/>
            <a:ext cx="581482" cy="369332"/>
          </a:xfrm>
          <a:prstGeom prst="rect">
            <a:avLst/>
          </a:prstGeom>
          <a:noFill/>
        </p:spPr>
        <p:txBody>
          <a:bodyPr wrap="square" rtlCol="0">
            <a:spAutoFit/>
          </a:bodyPr>
          <a:lstStyle/>
          <a:p>
            <a:r>
              <a:rPr lang="en-US" dirty="0"/>
              <a:t>M</a:t>
            </a:r>
          </a:p>
        </p:txBody>
      </p:sp>
      <p:sp>
        <p:nvSpPr>
          <p:cNvPr id="49" name="TextBox 48"/>
          <p:cNvSpPr txBox="1"/>
          <p:nvPr/>
        </p:nvSpPr>
        <p:spPr>
          <a:xfrm>
            <a:off x="11023434" y="5767091"/>
            <a:ext cx="581482" cy="369332"/>
          </a:xfrm>
          <a:prstGeom prst="rect">
            <a:avLst/>
          </a:prstGeom>
          <a:noFill/>
        </p:spPr>
        <p:txBody>
          <a:bodyPr wrap="square" rtlCol="0">
            <a:spAutoFit/>
          </a:bodyPr>
          <a:lstStyle/>
          <a:p>
            <a:r>
              <a:rPr lang="en-US" dirty="0"/>
              <a:t>L</a:t>
            </a:r>
          </a:p>
        </p:txBody>
      </p:sp>
      <p:sp>
        <p:nvSpPr>
          <p:cNvPr id="50" name="TextBox 49"/>
          <p:cNvSpPr txBox="1"/>
          <p:nvPr/>
        </p:nvSpPr>
        <p:spPr>
          <a:xfrm>
            <a:off x="9203475" y="5076480"/>
            <a:ext cx="581482" cy="369332"/>
          </a:xfrm>
          <a:prstGeom prst="rect">
            <a:avLst/>
          </a:prstGeom>
          <a:noFill/>
        </p:spPr>
        <p:txBody>
          <a:bodyPr wrap="square" rtlCol="0">
            <a:spAutoFit/>
          </a:bodyPr>
          <a:lstStyle/>
          <a:p>
            <a:r>
              <a:rPr lang="en-US" dirty="0"/>
              <a:t>H</a:t>
            </a:r>
          </a:p>
        </p:txBody>
      </p:sp>
      <p:sp>
        <p:nvSpPr>
          <p:cNvPr id="51" name="TextBox 50"/>
          <p:cNvSpPr txBox="1"/>
          <p:nvPr/>
        </p:nvSpPr>
        <p:spPr>
          <a:xfrm>
            <a:off x="7214617" y="5094553"/>
            <a:ext cx="581482" cy="369332"/>
          </a:xfrm>
          <a:prstGeom prst="rect">
            <a:avLst/>
          </a:prstGeom>
          <a:noFill/>
        </p:spPr>
        <p:txBody>
          <a:bodyPr wrap="square" rtlCol="0">
            <a:spAutoFit/>
          </a:bodyPr>
          <a:lstStyle/>
          <a:p>
            <a:r>
              <a:rPr lang="en-US" dirty="0"/>
              <a:t>M</a:t>
            </a:r>
          </a:p>
        </p:txBody>
      </p:sp>
      <p:sp>
        <p:nvSpPr>
          <p:cNvPr id="53" name="TextBox 52"/>
          <p:cNvSpPr txBox="1"/>
          <p:nvPr/>
        </p:nvSpPr>
        <p:spPr>
          <a:xfrm>
            <a:off x="7167468" y="5735941"/>
            <a:ext cx="581482" cy="369332"/>
          </a:xfrm>
          <a:prstGeom prst="rect">
            <a:avLst/>
          </a:prstGeom>
          <a:noFill/>
        </p:spPr>
        <p:txBody>
          <a:bodyPr wrap="square" rtlCol="0">
            <a:spAutoFit/>
          </a:bodyPr>
          <a:lstStyle/>
          <a:p>
            <a:r>
              <a:rPr lang="en-US" dirty="0"/>
              <a:t>H</a:t>
            </a:r>
          </a:p>
        </p:txBody>
      </p:sp>
      <p:sp>
        <p:nvSpPr>
          <p:cNvPr id="54" name="TextBox 53"/>
          <p:cNvSpPr txBox="1"/>
          <p:nvPr/>
        </p:nvSpPr>
        <p:spPr>
          <a:xfrm>
            <a:off x="11005200" y="5080678"/>
            <a:ext cx="581482" cy="369332"/>
          </a:xfrm>
          <a:prstGeom prst="rect">
            <a:avLst/>
          </a:prstGeom>
          <a:noFill/>
        </p:spPr>
        <p:txBody>
          <a:bodyPr wrap="square" rtlCol="0">
            <a:spAutoFit/>
          </a:bodyPr>
          <a:lstStyle/>
          <a:p>
            <a:r>
              <a:rPr lang="en-US" dirty="0"/>
              <a:t>L</a:t>
            </a:r>
          </a:p>
        </p:txBody>
      </p:sp>
      <p:sp>
        <p:nvSpPr>
          <p:cNvPr id="3" name="Rectangle 2">
            <a:hlinkClick r:id="rId6" action="ppaction://hlinksldjump"/>
          </p:cNvPr>
          <p:cNvSpPr/>
          <p:nvPr/>
        </p:nvSpPr>
        <p:spPr>
          <a:xfrm>
            <a:off x="320411" y="1580580"/>
            <a:ext cx="3840843" cy="501732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hlinkClick r:id="rId7" action="ppaction://hlinksldjump"/>
          </p:cNvPr>
          <p:cNvSpPr/>
          <p:nvPr/>
        </p:nvSpPr>
        <p:spPr>
          <a:xfrm>
            <a:off x="4145952" y="1585706"/>
            <a:ext cx="3810239" cy="50122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hlinkClick r:id="rId8" action="ppaction://hlinksldjump"/>
          </p:cNvPr>
          <p:cNvSpPr/>
          <p:nvPr/>
        </p:nvSpPr>
        <p:spPr>
          <a:xfrm>
            <a:off x="7971493" y="1599905"/>
            <a:ext cx="3810239" cy="49980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1" name="Picture 90" descr="A close up of a computer&#10;&#10;Description automatically generated">
            <a:extLst>
              <a:ext uri="{FF2B5EF4-FFF2-40B4-BE49-F238E27FC236}">
                <a16:creationId xmlns:a16="http://schemas.microsoft.com/office/drawing/2014/main" id="{B44E6D60-7FDC-4097-A4C6-DFA53FD2B4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3511" y="3856151"/>
            <a:ext cx="1221480" cy="788936"/>
          </a:xfrm>
          <a:prstGeom prst="rect">
            <a:avLst/>
          </a:prstGeom>
        </p:spPr>
      </p:pic>
      <p:sp>
        <p:nvSpPr>
          <p:cNvPr id="92" name="TextBox 91">
            <a:extLst>
              <a:ext uri="{FF2B5EF4-FFF2-40B4-BE49-F238E27FC236}">
                <a16:creationId xmlns:a16="http://schemas.microsoft.com/office/drawing/2014/main" id="{53817BB8-A713-485A-B758-C9709EF0AA29}"/>
              </a:ext>
            </a:extLst>
          </p:cNvPr>
          <p:cNvSpPr txBox="1"/>
          <p:nvPr/>
        </p:nvSpPr>
        <p:spPr>
          <a:xfrm>
            <a:off x="1825954" y="3769765"/>
            <a:ext cx="2117565" cy="954107"/>
          </a:xfrm>
          <a:prstGeom prst="rect">
            <a:avLst/>
          </a:prstGeom>
          <a:solidFill>
            <a:schemeClr val="accent1">
              <a:lumMod val="40000"/>
              <a:lumOff val="60000"/>
            </a:schemeClr>
          </a:solidFill>
        </p:spPr>
        <p:txBody>
          <a:bodyPr wrap="square" rtlCol="0">
            <a:spAutoFit/>
          </a:bodyPr>
          <a:lstStyle/>
          <a:p>
            <a:r>
              <a:rPr lang="en-GB" sz="1400" dirty="0"/>
              <a:t>Computer and internet not required but can be used to help with instructions    </a:t>
            </a:r>
          </a:p>
        </p:txBody>
      </p:sp>
      <p:sp>
        <p:nvSpPr>
          <p:cNvPr id="93" name="TextBox 92">
            <a:extLst>
              <a:ext uri="{FF2B5EF4-FFF2-40B4-BE49-F238E27FC236}">
                <a16:creationId xmlns:a16="http://schemas.microsoft.com/office/drawing/2014/main" id="{2D3D130C-5062-4998-8D7D-998E356AB3C8}"/>
              </a:ext>
            </a:extLst>
          </p:cNvPr>
          <p:cNvSpPr txBox="1"/>
          <p:nvPr/>
        </p:nvSpPr>
        <p:spPr>
          <a:xfrm>
            <a:off x="511290" y="364142"/>
            <a:ext cx="9093956" cy="923330"/>
          </a:xfrm>
          <a:prstGeom prst="rect">
            <a:avLst/>
          </a:prstGeom>
          <a:noFill/>
        </p:spPr>
        <p:txBody>
          <a:bodyPr wrap="square" rtlCol="0">
            <a:spAutoFit/>
          </a:bodyPr>
          <a:lstStyle/>
          <a:p>
            <a:r>
              <a:rPr lang="en-GB" dirty="0"/>
              <a:t>Choose your tasks…</a:t>
            </a:r>
          </a:p>
          <a:p>
            <a:r>
              <a:rPr lang="en-GB" dirty="0"/>
              <a:t>You need to complete two of the following to undertake in the next two weeks, decide which ones and click on the box below to go to the task.</a:t>
            </a:r>
          </a:p>
        </p:txBody>
      </p:sp>
      <p:pic>
        <p:nvPicPr>
          <p:cNvPr id="94" name="Picture 93" descr="A close up of a computer&#10;&#10;Description automatically generated">
            <a:extLst>
              <a:ext uri="{FF2B5EF4-FFF2-40B4-BE49-F238E27FC236}">
                <a16:creationId xmlns:a16="http://schemas.microsoft.com/office/drawing/2014/main" id="{675E540C-62EA-4737-A021-7C47A8026D9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45317" y="3828563"/>
            <a:ext cx="1221480" cy="788936"/>
          </a:xfrm>
          <a:prstGeom prst="rect">
            <a:avLst/>
          </a:prstGeom>
        </p:spPr>
      </p:pic>
      <p:sp>
        <p:nvSpPr>
          <p:cNvPr id="95" name="TextBox 94">
            <a:extLst>
              <a:ext uri="{FF2B5EF4-FFF2-40B4-BE49-F238E27FC236}">
                <a16:creationId xmlns:a16="http://schemas.microsoft.com/office/drawing/2014/main" id="{A23CBB46-4B5A-41B7-9222-1C1EF93FFC0E}"/>
              </a:ext>
            </a:extLst>
          </p:cNvPr>
          <p:cNvSpPr txBox="1"/>
          <p:nvPr/>
        </p:nvSpPr>
        <p:spPr>
          <a:xfrm>
            <a:off x="5750779" y="3784577"/>
            <a:ext cx="2117565" cy="738664"/>
          </a:xfrm>
          <a:prstGeom prst="rect">
            <a:avLst/>
          </a:prstGeom>
          <a:solidFill>
            <a:schemeClr val="accent4">
              <a:lumMod val="60000"/>
              <a:lumOff val="40000"/>
            </a:schemeClr>
          </a:solidFill>
        </p:spPr>
        <p:txBody>
          <a:bodyPr wrap="square" rtlCol="0">
            <a:spAutoFit/>
          </a:bodyPr>
          <a:lstStyle/>
          <a:p>
            <a:r>
              <a:rPr lang="en-GB" sz="1400" dirty="0"/>
              <a:t>Computer and internet will not be needed but you can explore for ideas</a:t>
            </a:r>
          </a:p>
        </p:txBody>
      </p:sp>
      <p:pic>
        <p:nvPicPr>
          <p:cNvPr id="98" name="Picture 97" descr="A close up of a computer&#10;&#10;Description automatically generated">
            <a:extLst>
              <a:ext uri="{FF2B5EF4-FFF2-40B4-BE49-F238E27FC236}">
                <a16:creationId xmlns:a16="http://schemas.microsoft.com/office/drawing/2014/main" id="{2772172C-283A-4FE8-9C12-ED2DEF2F2A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21742" y="3852350"/>
            <a:ext cx="1221480" cy="788936"/>
          </a:xfrm>
          <a:prstGeom prst="rect">
            <a:avLst/>
          </a:prstGeom>
        </p:spPr>
      </p:pic>
      <p:sp>
        <p:nvSpPr>
          <p:cNvPr id="99" name="TextBox 98">
            <a:extLst>
              <a:ext uri="{FF2B5EF4-FFF2-40B4-BE49-F238E27FC236}">
                <a16:creationId xmlns:a16="http://schemas.microsoft.com/office/drawing/2014/main" id="{1586651D-CBED-4A3E-826A-3E40B3D86B0C}"/>
              </a:ext>
            </a:extLst>
          </p:cNvPr>
          <p:cNvSpPr txBox="1"/>
          <p:nvPr/>
        </p:nvSpPr>
        <p:spPr>
          <a:xfrm>
            <a:off x="9418739" y="3828563"/>
            <a:ext cx="2117565" cy="738664"/>
          </a:xfrm>
          <a:prstGeom prst="rect">
            <a:avLst/>
          </a:prstGeom>
          <a:solidFill>
            <a:schemeClr val="accent4">
              <a:lumMod val="60000"/>
              <a:lumOff val="40000"/>
            </a:schemeClr>
          </a:solidFill>
        </p:spPr>
        <p:txBody>
          <a:bodyPr wrap="square" rtlCol="0">
            <a:spAutoFit/>
          </a:bodyPr>
          <a:lstStyle/>
          <a:p>
            <a:r>
              <a:rPr lang="en-GB" sz="1400" dirty="0"/>
              <a:t>Computer and internet is essential as you will need to download Google Earth</a:t>
            </a:r>
          </a:p>
        </p:txBody>
      </p:sp>
      <p:sp>
        <p:nvSpPr>
          <p:cNvPr id="100" name="TextBox 99">
            <a:extLst>
              <a:ext uri="{FF2B5EF4-FFF2-40B4-BE49-F238E27FC236}">
                <a16:creationId xmlns:a16="http://schemas.microsoft.com/office/drawing/2014/main" id="{FB7B9713-84E3-45E2-94FC-212444BAAA82}"/>
              </a:ext>
            </a:extLst>
          </p:cNvPr>
          <p:cNvSpPr txBox="1"/>
          <p:nvPr/>
        </p:nvSpPr>
        <p:spPr>
          <a:xfrm>
            <a:off x="9778132" y="441012"/>
            <a:ext cx="1844412" cy="923330"/>
          </a:xfrm>
          <a:prstGeom prst="rect">
            <a:avLst/>
          </a:prstGeom>
          <a:solidFill>
            <a:srgbClr val="FFC000"/>
          </a:solidFill>
        </p:spPr>
        <p:txBody>
          <a:bodyPr wrap="square" rtlCol="0">
            <a:spAutoFit/>
          </a:bodyPr>
          <a:lstStyle/>
          <a:p>
            <a:r>
              <a:rPr lang="en-GB" b="1" dirty="0"/>
              <a:t>Some of these activities can be done with family</a:t>
            </a:r>
          </a:p>
        </p:txBody>
      </p:sp>
    </p:spTree>
    <p:extLst>
      <p:ext uri="{BB962C8B-B14F-4D97-AF65-F5344CB8AC3E}">
        <p14:creationId xmlns:p14="http://schemas.microsoft.com/office/powerpoint/2010/main" val="3983049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153" y="394113"/>
            <a:ext cx="3932237" cy="509501"/>
          </a:xfrm>
        </p:spPr>
        <p:txBody>
          <a:bodyPr>
            <a:normAutofit fontScale="90000"/>
          </a:bodyPr>
          <a:lstStyle/>
          <a:p>
            <a:r>
              <a:rPr lang="en-US" dirty="0"/>
              <a:t>National Parks Today</a:t>
            </a:r>
          </a:p>
        </p:txBody>
      </p:sp>
      <p:pic>
        <p:nvPicPr>
          <p:cNvPr id="5" name="Picture Placeholder 4" descr="Map-NationalParks-nonames-2016.pdf"/>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618" r="-1453" b="5048"/>
          <a:stretch/>
        </p:blipFill>
        <p:spPr>
          <a:xfrm>
            <a:off x="5165610" y="339629"/>
            <a:ext cx="6047260" cy="5901764"/>
          </a:xfrm>
        </p:spPr>
      </p:pic>
      <p:sp>
        <p:nvSpPr>
          <p:cNvPr id="4" name="Text Placeholder 3"/>
          <p:cNvSpPr>
            <a:spLocks noGrp="1"/>
          </p:cNvSpPr>
          <p:nvPr>
            <p:ph type="body" sz="half" idx="2"/>
          </p:nvPr>
        </p:nvSpPr>
        <p:spPr>
          <a:xfrm>
            <a:off x="839788" y="1086779"/>
            <a:ext cx="3932237" cy="5201883"/>
          </a:xfrm>
        </p:spPr>
        <p:txBody>
          <a:bodyPr>
            <a:normAutofit/>
          </a:bodyPr>
          <a:lstStyle/>
          <a:p>
            <a:pPr marL="342900" indent="-342900">
              <a:buAutoNum type="arabicPeriod"/>
            </a:pPr>
            <a:r>
              <a:rPr lang="en-US" dirty="0"/>
              <a:t>P                   D</a:t>
            </a:r>
          </a:p>
          <a:p>
            <a:pPr marL="342900" indent="-342900">
              <a:buAutoNum type="arabicPeriod"/>
            </a:pPr>
            <a:r>
              <a:rPr lang="en-US" dirty="0"/>
              <a:t>L                    D</a:t>
            </a:r>
          </a:p>
          <a:p>
            <a:pPr marL="342900" indent="-342900">
              <a:buAutoNum type="arabicPeriod"/>
            </a:pPr>
            <a:r>
              <a:rPr lang="en-US" dirty="0"/>
              <a:t>Y                     D</a:t>
            </a:r>
          </a:p>
          <a:p>
            <a:pPr marL="342900" indent="-342900">
              <a:buAutoNum type="arabicPeriod"/>
            </a:pPr>
            <a:r>
              <a:rPr lang="en-US" dirty="0"/>
              <a:t>N              Y                      M</a:t>
            </a:r>
          </a:p>
          <a:p>
            <a:pPr marL="342900" indent="-342900">
              <a:buAutoNum type="arabicPeriod"/>
            </a:pPr>
            <a:r>
              <a:rPr lang="en-US" dirty="0"/>
              <a:t>S</a:t>
            </a:r>
          </a:p>
          <a:p>
            <a:pPr marL="342900" indent="-342900">
              <a:buAutoNum type="arabicPeriod"/>
            </a:pPr>
            <a:r>
              <a:rPr lang="en-US" dirty="0"/>
              <a:t>D</a:t>
            </a:r>
          </a:p>
          <a:p>
            <a:pPr marL="342900" indent="-342900">
              <a:buAutoNum type="arabicPeriod"/>
            </a:pPr>
            <a:r>
              <a:rPr lang="en-US" dirty="0"/>
              <a:t>E</a:t>
            </a:r>
          </a:p>
          <a:p>
            <a:pPr marL="342900" indent="-342900">
              <a:buAutoNum type="arabicPeriod"/>
            </a:pPr>
            <a:r>
              <a:rPr lang="en-US" dirty="0"/>
              <a:t>B                       B</a:t>
            </a:r>
          </a:p>
          <a:p>
            <a:pPr marL="342900" indent="-342900">
              <a:buAutoNum type="arabicPeriod"/>
            </a:pPr>
            <a:r>
              <a:rPr lang="en-US" dirty="0"/>
              <a:t>P                        C</a:t>
            </a:r>
          </a:p>
          <a:p>
            <a:pPr marL="342900" indent="-342900">
              <a:buAutoNum type="arabicPeriod"/>
            </a:pPr>
            <a:r>
              <a:rPr lang="en-US" dirty="0"/>
              <a:t>N</a:t>
            </a:r>
          </a:p>
          <a:p>
            <a:pPr marL="342900" indent="-342900">
              <a:buAutoNum type="arabicPeriod"/>
            </a:pPr>
            <a:r>
              <a:rPr lang="en-US" dirty="0"/>
              <a:t>N                      B</a:t>
            </a:r>
          </a:p>
          <a:p>
            <a:pPr marL="342900" indent="-342900">
              <a:buAutoNum type="arabicPeriod"/>
            </a:pPr>
            <a:r>
              <a:rPr lang="en-US" dirty="0"/>
              <a:t>N                      F</a:t>
            </a:r>
          </a:p>
          <a:p>
            <a:pPr marL="342900" indent="-342900">
              <a:buAutoNum type="arabicPeriod"/>
            </a:pPr>
            <a:r>
              <a:rPr lang="en-US" dirty="0"/>
              <a:t>L                        L                 and  T</a:t>
            </a:r>
          </a:p>
          <a:p>
            <a:pPr marL="342900" indent="-342900">
              <a:buAutoNum type="arabicPeriod"/>
            </a:pPr>
            <a:r>
              <a:rPr lang="en-US" dirty="0"/>
              <a:t>C</a:t>
            </a:r>
          </a:p>
          <a:p>
            <a:pPr marL="342900" indent="-342900">
              <a:buAutoNum type="arabicPeriod"/>
            </a:pPr>
            <a:r>
              <a:rPr lang="en-US" dirty="0"/>
              <a:t>S                      D</a:t>
            </a:r>
          </a:p>
          <a:p>
            <a:pPr marL="342900" indent="-342900">
              <a:buAutoNum type="arabicPeriod"/>
            </a:pPr>
            <a:endParaRPr lang="en-US" dirty="0"/>
          </a:p>
        </p:txBody>
      </p:sp>
      <p:sp>
        <p:nvSpPr>
          <p:cNvPr id="6" name="TextBox 5"/>
          <p:cNvSpPr txBox="1"/>
          <p:nvPr/>
        </p:nvSpPr>
        <p:spPr>
          <a:xfrm>
            <a:off x="9232155" y="5446104"/>
            <a:ext cx="439626" cy="369332"/>
          </a:xfrm>
          <a:prstGeom prst="rect">
            <a:avLst/>
          </a:prstGeom>
          <a:noFill/>
        </p:spPr>
        <p:txBody>
          <a:bodyPr wrap="square" rtlCol="0">
            <a:spAutoFit/>
          </a:bodyPr>
          <a:lstStyle/>
          <a:p>
            <a:r>
              <a:rPr lang="en-US" dirty="0"/>
              <a:t>15</a:t>
            </a:r>
          </a:p>
        </p:txBody>
      </p:sp>
      <p:sp>
        <p:nvSpPr>
          <p:cNvPr id="7" name="TextBox 6"/>
          <p:cNvSpPr txBox="1"/>
          <p:nvPr/>
        </p:nvSpPr>
        <p:spPr>
          <a:xfrm>
            <a:off x="7919133" y="2264902"/>
            <a:ext cx="439626" cy="369332"/>
          </a:xfrm>
          <a:prstGeom prst="rect">
            <a:avLst/>
          </a:prstGeom>
          <a:noFill/>
        </p:spPr>
        <p:txBody>
          <a:bodyPr wrap="square" rtlCol="0">
            <a:spAutoFit/>
          </a:bodyPr>
          <a:lstStyle/>
          <a:p>
            <a:r>
              <a:rPr lang="en-US" dirty="0"/>
              <a:t>14</a:t>
            </a:r>
          </a:p>
        </p:txBody>
      </p:sp>
      <p:sp>
        <p:nvSpPr>
          <p:cNvPr id="8" name="TextBox 7"/>
          <p:cNvSpPr txBox="1"/>
          <p:nvPr/>
        </p:nvSpPr>
        <p:spPr>
          <a:xfrm>
            <a:off x="7680754" y="2832476"/>
            <a:ext cx="439626" cy="369332"/>
          </a:xfrm>
          <a:prstGeom prst="rect">
            <a:avLst/>
          </a:prstGeom>
          <a:noFill/>
        </p:spPr>
        <p:txBody>
          <a:bodyPr wrap="square" rtlCol="0">
            <a:spAutoFit/>
          </a:bodyPr>
          <a:lstStyle/>
          <a:p>
            <a:r>
              <a:rPr lang="en-US" dirty="0"/>
              <a:t>13</a:t>
            </a:r>
          </a:p>
        </p:txBody>
      </p:sp>
      <p:sp>
        <p:nvSpPr>
          <p:cNvPr id="9" name="TextBox 8"/>
          <p:cNvSpPr txBox="1"/>
          <p:nvPr/>
        </p:nvSpPr>
        <p:spPr>
          <a:xfrm>
            <a:off x="8602500" y="5573608"/>
            <a:ext cx="439626" cy="369332"/>
          </a:xfrm>
          <a:prstGeom prst="rect">
            <a:avLst/>
          </a:prstGeom>
          <a:noFill/>
        </p:spPr>
        <p:txBody>
          <a:bodyPr wrap="square" rtlCol="0">
            <a:spAutoFit/>
          </a:bodyPr>
          <a:lstStyle/>
          <a:p>
            <a:r>
              <a:rPr lang="en-US" dirty="0"/>
              <a:t>12</a:t>
            </a:r>
          </a:p>
        </p:txBody>
      </p:sp>
      <p:sp>
        <p:nvSpPr>
          <p:cNvPr id="10" name="TextBox 9"/>
          <p:cNvSpPr txBox="1"/>
          <p:nvPr/>
        </p:nvSpPr>
        <p:spPr>
          <a:xfrm>
            <a:off x="10256957" y="4553752"/>
            <a:ext cx="439626" cy="369332"/>
          </a:xfrm>
          <a:prstGeom prst="rect">
            <a:avLst/>
          </a:prstGeom>
          <a:noFill/>
        </p:spPr>
        <p:txBody>
          <a:bodyPr wrap="square" rtlCol="0">
            <a:spAutoFit/>
          </a:bodyPr>
          <a:lstStyle/>
          <a:p>
            <a:r>
              <a:rPr lang="en-US" dirty="0"/>
              <a:t>11</a:t>
            </a:r>
          </a:p>
        </p:txBody>
      </p:sp>
      <p:sp>
        <p:nvSpPr>
          <p:cNvPr id="11" name="TextBox 10"/>
          <p:cNvSpPr txBox="1"/>
          <p:nvPr/>
        </p:nvSpPr>
        <p:spPr>
          <a:xfrm>
            <a:off x="8650852" y="3082089"/>
            <a:ext cx="439626" cy="369332"/>
          </a:xfrm>
          <a:prstGeom prst="rect">
            <a:avLst/>
          </a:prstGeom>
          <a:noFill/>
        </p:spPr>
        <p:txBody>
          <a:bodyPr wrap="square" rtlCol="0">
            <a:spAutoFit/>
          </a:bodyPr>
          <a:lstStyle/>
          <a:p>
            <a:r>
              <a:rPr lang="en-US" dirty="0"/>
              <a:t>10</a:t>
            </a:r>
          </a:p>
        </p:txBody>
      </p:sp>
      <p:sp>
        <p:nvSpPr>
          <p:cNvPr id="12" name="TextBox 11"/>
          <p:cNvSpPr txBox="1"/>
          <p:nvPr/>
        </p:nvSpPr>
        <p:spPr>
          <a:xfrm>
            <a:off x="7142441" y="4968451"/>
            <a:ext cx="439626" cy="369332"/>
          </a:xfrm>
          <a:prstGeom prst="rect">
            <a:avLst/>
          </a:prstGeom>
          <a:noFill/>
        </p:spPr>
        <p:txBody>
          <a:bodyPr wrap="square" rtlCol="0">
            <a:spAutoFit/>
          </a:bodyPr>
          <a:lstStyle/>
          <a:p>
            <a:r>
              <a:rPr lang="en-US" dirty="0"/>
              <a:t>9</a:t>
            </a:r>
          </a:p>
        </p:txBody>
      </p:sp>
      <p:sp>
        <p:nvSpPr>
          <p:cNvPr id="13" name="TextBox 12"/>
          <p:cNvSpPr txBox="1"/>
          <p:nvPr/>
        </p:nvSpPr>
        <p:spPr>
          <a:xfrm>
            <a:off x="8149670" y="5010952"/>
            <a:ext cx="439626" cy="369332"/>
          </a:xfrm>
          <a:prstGeom prst="rect">
            <a:avLst/>
          </a:prstGeom>
          <a:noFill/>
        </p:spPr>
        <p:txBody>
          <a:bodyPr wrap="square" rtlCol="0">
            <a:spAutoFit/>
          </a:bodyPr>
          <a:lstStyle/>
          <a:p>
            <a:r>
              <a:rPr lang="en-US" dirty="0"/>
              <a:t>8</a:t>
            </a:r>
          </a:p>
        </p:txBody>
      </p:sp>
      <p:sp>
        <p:nvSpPr>
          <p:cNvPr id="14" name="TextBox 13"/>
          <p:cNvSpPr txBox="1"/>
          <p:nvPr/>
        </p:nvSpPr>
        <p:spPr>
          <a:xfrm>
            <a:off x="8045621" y="5456416"/>
            <a:ext cx="439626" cy="369332"/>
          </a:xfrm>
          <a:prstGeom prst="rect">
            <a:avLst/>
          </a:prstGeom>
          <a:noFill/>
        </p:spPr>
        <p:txBody>
          <a:bodyPr wrap="square" rtlCol="0">
            <a:spAutoFit/>
          </a:bodyPr>
          <a:lstStyle/>
          <a:p>
            <a:r>
              <a:rPr lang="en-US" dirty="0"/>
              <a:t>7</a:t>
            </a:r>
          </a:p>
        </p:txBody>
      </p:sp>
      <p:sp>
        <p:nvSpPr>
          <p:cNvPr id="15" name="TextBox 14"/>
          <p:cNvSpPr txBox="1"/>
          <p:nvPr/>
        </p:nvSpPr>
        <p:spPr>
          <a:xfrm>
            <a:off x="7758395" y="5816402"/>
            <a:ext cx="439626" cy="369332"/>
          </a:xfrm>
          <a:prstGeom prst="rect">
            <a:avLst/>
          </a:prstGeom>
          <a:noFill/>
        </p:spPr>
        <p:txBody>
          <a:bodyPr wrap="square" rtlCol="0">
            <a:spAutoFit/>
          </a:bodyPr>
          <a:lstStyle/>
          <a:p>
            <a:r>
              <a:rPr lang="en-US" dirty="0"/>
              <a:t>6</a:t>
            </a:r>
          </a:p>
        </p:txBody>
      </p:sp>
      <p:sp>
        <p:nvSpPr>
          <p:cNvPr id="16" name="TextBox 15"/>
          <p:cNvSpPr txBox="1"/>
          <p:nvPr/>
        </p:nvSpPr>
        <p:spPr>
          <a:xfrm>
            <a:off x="7886371" y="4527905"/>
            <a:ext cx="439626" cy="369332"/>
          </a:xfrm>
          <a:prstGeom prst="rect">
            <a:avLst/>
          </a:prstGeom>
          <a:noFill/>
        </p:spPr>
        <p:txBody>
          <a:bodyPr wrap="square" rtlCol="0">
            <a:spAutoFit/>
          </a:bodyPr>
          <a:lstStyle/>
          <a:p>
            <a:r>
              <a:rPr lang="en-US" dirty="0"/>
              <a:t>5</a:t>
            </a:r>
          </a:p>
        </p:txBody>
      </p:sp>
      <p:sp>
        <p:nvSpPr>
          <p:cNvPr id="17" name="TextBox 16"/>
          <p:cNvSpPr txBox="1"/>
          <p:nvPr/>
        </p:nvSpPr>
        <p:spPr>
          <a:xfrm>
            <a:off x="9150048" y="3581316"/>
            <a:ext cx="439626" cy="369332"/>
          </a:xfrm>
          <a:prstGeom prst="rect">
            <a:avLst/>
          </a:prstGeom>
          <a:noFill/>
        </p:spPr>
        <p:txBody>
          <a:bodyPr wrap="square" rtlCol="0">
            <a:spAutoFit/>
          </a:bodyPr>
          <a:lstStyle/>
          <a:p>
            <a:r>
              <a:rPr lang="en-US" dirty="0"/>
              <a:t>4</a:t>
            </a:r>
          </a:p>
        </p:txBody>
      </p:sp>
      <p:sp>
        <p:nvSpPr>
          <p:cNvPr id="18" name="TextBox 17"/>
          <p:cNvSpPr txBox="1"/>
          <p:nvPr/>
        </p:nvSpPr>
        <p:spPr>
          <a:xfrm>
            <a:off x="8581950" y="3648238"/>
            <a:ext cx="439626" cy="369332"/>
          </a:xfrm>
          <a:prstGeom prst="rect">
            <a:avLst/>
          </a:prstGeom>
          <a:noFill/>
        </p:spPr>
        <p:txBody>
          <a:bodyPr wrap="square" rtlCol="0">
            <a:spAutoFit/>
          </a:bodyPr>
          <a:lstStyle/>
          <a:p>
            <a:r>
              <a:rPr lang="en-US" dirty="0"/>
              <a:t>3</a:t>
            </a:r>
          </a:p>
        </p:txBody>
      </p:sp>
      <p:sp>
        <p:nvSpPr>
          <p:cNvPr id="19" name="TextBox 18"/>
          <p:cNvSpPr txBox="1"/>
          <p:nvPr/>
        </p:nvSpPr>
        <p:spPr>
          <a:xfrm>
            <a:off x="7977216" y="3556419"/>
            <a:ext cx="439626" cy="369332"/>
          </a:xfrm>
          <a:prstGeom prst="rect">
            <a:avLst/>
          </a:prstGeom>
          <a:noFill/>
        </p:spPr>
        <p:txBody>
          <a:bodyPr wrap="square" rtlCol="0">
            <a:spAutoFit/>
          </a:bodyPr>
          <a:lstStyle/>
          <a:p>
            <a:r>
              <a:rPr lang="en-US" dirty="0"/>
              <a:t>2</a:t>
            </a:r>
          </a:p>
        </p:txBody>
      </p:sp>
      <p:sp>
        <p:nvSpPr>
          <p:cNvPr id="20" name="TextBox 19"/>
          <p:cNvSpPr txBox="1"/>
          <p:nvPr/>
        </p:nvSpPr>
        <p:spPr>
          <a:xfrm>
            <a:off x="8740208" y="4380423"/>
            <a:ext cx="439626" cy="369332"/>
          </a:xfrm>
          <a:prstGeom prst="rect">
            <a:avLst/>
          </a:prstGeom>
          <a:noFill/>
        </p:spPr>
        <p:txBody>
          <a:bodyPr wrap="square" rtlCol="0">
            <a:spAutoFit/>
          </a:bodyPr>
          <a:lstStyle/>
          <a:p>
            <a:r>
              <a:rPr lang="en-US" dirty="0"/>
              <a:t>1</a:t>
            </a:r>
          </a:p>
        </p:txBody>
      </p:sp>
      <p:sp>
        <p:nvSpPr>
          <p:cNvPr id="21" name="TextBox 20"/>
          <p:cNvSpPr txBox="1"/>
          <p:nvPr/>
        </p:nvSpPr>
        <p:spPr>
          <a:xfrm>
            <a:off x="9964864" y="1367631"/>
            <a:ext cx="1611963"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Find out and complete the names of each of the parks</a:t>
            </a:r>
          </a:p>
        </p:txBody>
      </p:sp>
    </p:spTree>
    <p:extLst>
      <p:ext uri="{BB962C8B-B14F-4D97-AF65-F5344CB8AC3E}">
        <p14:creationId xmlns:p14="http://schemas.microsoft.com/office/powerpoint/2010/main" val="1991347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area will be the 16</a:t>
            </a:r>
            <a:r>
              <a:rPr lang="en-US" baseline="30000" dirty="0"/>
              <a:t>th</a:t>
            </a:r>
            <a:r>
              <a:rPr lang="en-US" dirty="0"/>
              <a:t> Park?</a:t>
            </a:r>
          </a:p>
        </p:txBody>
      </p:sp>
      <p:sp>
        <p:nvSpPr>
          <p:cNvPr id="3" name="Content Placeholder 2"/>
          <p:cNvSpPr>
            <a:spLocks noGrp="1"/>
          </p:cNvSpPr>
          <p:nvPr>
            <p:ph sz="half" idx="1"/>
          </p:nvPr>
        </p:nvSpPr>
        <p:spPr>
          <a:xfrm>
            <a:off x="838200" y="1719360"/>
            <a:ext cx="5181600" cy="1882883"/>
          </a:xfrm>
        </p:spPr>
        <p:txBody>
          <a:bodyPr/>
          <a:lstStyle/>
          <a:p>
            <a:r>
              <a:rPr lang="en-US" dirty="0" err="1"/>
              <a:t>Shropshire</a:t>
            </a:r>
            <a:r>
              <a:rPr lang="en-US" dirty="0"/>
              <a:t> Hills</a:t>
            </a:r>
          </a:p>
          <a:p>
            <a:r>
              <a:rPr lang="en-US" dirty="0">
                <a:hlinkClick r:id="rId2"/>
              </a:rPr>
              <a:t>https://</a:t>
            </a:r>
            <a:r>
              <a:rPr lang="en-US" dirty="0" err="1">
                <a:hlinkClick r:id="rId2"/>
              </a:rPr>
              <a:t>www.shropshirehillsaonb.co.uk</a:t>
            </a:r>
            <a:r>
              <a:rPr lang="en-US" dirty="0">
                <a:hlinkClick r:id="rId2"/>
              </a:rPr>
              <a:t>/a-special-place/special-qualities</a:t>
            </a:r>
            <a:endParaRPr lang="en-US" dirty="0"/>
          </a:p>
          <a:p>
            <a:endParaRPr lang="en-US" dirty="0"/>
          </a:p>
        </p:txBody>
      </p:sp>
      <p:sp>
        <p:nvSpPr>
          <p:cNvPr id="4" name="Content Placeholder 3"/>
          <p:cNvSpPr>
            <a:spLocks noGrp="1"/>
          </p:cNvSpPr>
          <p:nvPr>
            <p:ph sz="half" idx="2"/>
          </p:nvPr>
        </p:nvSpPr>
        <p:spPr>
          <a:xfrm>
            <a:off x="6158545" y="1733015"/>
            <a:ext cx="5181600" cy="1869228"/>
          </a:xfrm>
        </p:spPr>
        <p:style>
          <a:lnRef idx="1">
            <a:schemeClr val="accent1"/>
          </a:lnRef>
          <a:fillRef idx="2">
            <a:schemeClr val="accent1"/>
          </a:fillRef>
          <a:effectRef idx="1">
            <a:schemeClr val="accent1"/>
          </a:effectRef>
          <a:fontRef idx="minor">
            <a:schemeClr val="dk1"/>
          </a:fontRef>
        </p:style>
        <p:txBody>
          <a:bodyPr/>
          <a:lstStyle/>
          <a:p>
            <a:r>
              <a:rPr lang="en-US" dirty="0" err="1"/>
              <a:t>Knoydart</a:t>
            </a:r>
            <a:endParaRPr lang="en-US" dirty="0"/>
          </a:p>
          <a:p>
            <a:r>
              <a:rPr lang="en-US" dirty="0">
                <a:hlinkClick r:id="rId3"/>
              </a:rPr>
              <a:t>https://</a:t>
            </a:r>
            <a:r>
              <a:rPr lang="en-US" dirty="0" err="1">
                <a:hlinkClick r:id="rId3"/>
              </a:rPr>
              <a:t>www.visitknoydart.co.uk</a:t>
            </a:r>
            <a:r>
              <a:rPr lang="en-US" dirty="0">
                <a:hlinkClick r:id="rId3"/>
              </a:rPr>
              <a:t>/about</a:t>
            </a:r>
            <a:endParaRPr lang="en-US" dirty="0"/>
          </a:p>
          <a:p>
            <a:endParaRPr lang="en-US" dirty="0"/>
          </a:p>
          <a:p>
            <a:endParaRPr lang="en-US" dirty="0"/>
          </a:p>
        </p:txBody>
      </p:sp>
      <p:sp>
        <p:nvSpPr>
          <p:cNvPr id="7" name="TextBox 6"/>
          <p:cNvSpPr txBox="1"/>
          <p:nvPr/>
        </p:nvSpPr>
        <p:spPr>
          <a:xfrm>
            <a:off x="2185851" y="3739972"/>
            <a:ext cx="7820297"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000" b="1" dirty="0"/>
              <a:t>Create a brochure </a:t>
            </a:r>
            <a:r>
              <a:rPr lang="en-US" sz="2000" dirty="0"/>
              <a:t>for your chosen area showing all the information people would want to know if they went on holiday.</a:t>
            </a:r>
          </a:p>
          <a:p>
            <a:endParaRPr lang="en-US" sz="2000" dirty="0"/>
          </a:p>
          <a:p>
            <a:r>
              <a:rPr lang="en-US" sz="2000" dirty="0"/>
              <a:t>Things to see          	To do </a:t>
            </a:r>
          </a:p>
          <a:p>
            <a:r>
              <a:rPr lang="en-US" sz="2000" dirty="0"/>
              <a:t>Wildlife and plants         	History</a:t>
            </a:r>
          </a:p>
          <a:p>
            <a:r>
              <a:rPr lang="en-US" sz="2000" dirty="0"/>
              <a:t>Activities                    	landscape and geology</a:t>
            </a:r>
          </a:p>
          <a:p>
            <a:endParaRPr lang="en-US" sz="2000" dirty="0"/>
          </a:p>
          <a:p>
            <a:r>
              <a:rPr lang="en-US" sz="2000" dirty="0"/>
              <a:t>Include descriptions maps and photos </a:t>
            </a:r>
            <a:r>
              <a:rPr lang="en-US" sz="2000" dirty="0" err="1"/>
              <a:t>etc</a:t>
            </a:r>
            <a:r>
              <a:rPr lang="en-US" sz="2000" dirty="0"/>
              <a:t> to show people what makes your chosen area worth protecting.</a:t>
            </a:r>
          </a:p>
        </p:txBody>
      </p:sp>
    </p:spTree>
    <p:extLst>
      <p:ext uri="{BB962C8B-B14F-4D97-AF65-F5344CB8AC3E}">
        <p14:creationId xmlns:p14="http://schemas.microsoft.com/office/powerpoint/2010/main" val="3599389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Justify your choice</a:t>
            </a:r>
          </a:p>
        </p:txBody>
      </p:sp>
      <p:sp>
        <p:nvSpPr>
          <p:cNvPr id="3" name="Text Placeholder 2"/>
          <p:cNvSpPr>
            <a:spLocks noGrp="1"/>
          </p:cNvSpPr>
          <p:nvPr>
            <p:ph type="body" idx="1"/>
          </p:nvPr>
        </p:nvSpPr>
        <p:spPr/>
        <p:txBody>
          <a:bodyPr/>
          <a:lstStyle/>
          <a:p>
            <a:r>
              <a:rPr lang="en-US" dirty="0"/>
              <a:t>What is a National park?</a:t>
            </a:r>
          </a:p>
        </p:txBody>
      </p:sp>
      <p:sp>
        <p:nvSpPr>
          <p:cNvPr id="4" name="Content Placeholder 3"/>
          <p:cNvSpPr>
            <a:spLocks noGrp="1"/>
          </p:cNvSpPr>
          <p:nvPr>
            <p:ph sz="half" idx="2"/>
          </p:nvPr>
        </p:nvSpPr>
        <p:spPr/>
        <p:txBody>
          <a:bodyPr>
            <a:normAutofit fontScale="92500" lnSpcReduction="20000"/>
          </a:bodyPr>
          <a:lstStyle/>
          <a:p>
            <a:r>
              <a:rPr lang="en-US" dirty="0"/>
              <a:t>An area of natural beauty.</a:t>
            </a:r>
          </a:p>
          <a:p>
            <a:endParaRPr lang="en-US" dirty="0"/>
          </a:p>
          <a:p>
            <a:r>
              <a:rPr lang="en-US" dirty="0"/>
              <a:t>Are places that are peaceful and relaxing for people</a:t>
            </a:r>
          </a:p>
          <a:p>
            <a:endParaRPr lang="en-US" dirty="0"/>
          </a:p>
          <a:p>
            <a:r>
              <a:rPr lang="en-US" dirty="0"/>
              <a:t>A place with unique history</a:t>
            </a:r>
          </a:p>
          <a:p>
            <a:endParaRPr lang="en-US" dirty="0"/>
          </a:p>
          <a:p>
            <a:r>
              <a:rPr lang="en-US" dirty="0"/>
              <a:t>These are areas that protect the land, plants and wildlife.</a:t>
            </a:r>
          </a:p>
          <a:p>
            <a:endParaRPr lang="en-US" dirty="0"/>
          </a:p>
        </p:txBody>
      </p:sp>
      <p:sp>
        <p:nvSpPr>
          <p:cNvPr id="5" name="Text Placeholder 4"/>
          <p:cNvSpPr>
            <a:spLocks noGrp="1"/>
          </p:cNvSpPr>
          <p:nvPr>
            <p:ph type="body" sz="quarter" idx="3"/>
          </p:nvPr>
        </p:nvSpPr>
        <p:spPr/>
        <p:txBody>
          <a:bodyPr/>
          <a:lstStyle/>
          <a:p>
            <a:r>
              <a:rPr lang="en-US" dirty="0"/>
              <a:t>What to write</a:t>
            </a:r>
          </a:p>
        </p:txBody>
      </p:sp>
      <p:sp>
        <p:nvSpPr>
          <p:cNvPr id="6" name="Content Placeholder 5"/>
          <p:cNvSpPr>
            <a:spLocks noGrp="1"/>
          </p:cNvSpPr>
          <p:nvPr>
            <p:ph sz="quarter" idx="4"/>
          </p:nvPr>
        </p:nvSpPr>
        <p:spPr>
          <a:solidFill>
            <a:schemeClr val="accent2">
              <a:lumMod val="20000"/>
              <a:lumOff val="80000"/>
            </a:schemeClr>
          </a:solidFill>
        </p:spPr>
        <p:txBody>
          <a:bodyPr>
            <a:normAutofit fontScale="92500" lnSpcReduction="20000"/>
          </a:bodyPr>
          <a:lstStyle/>
          <a:p>
            <a:r>
              <a:rPr lang="en-US" dirty="0"/>
              <a:t>---------- is outstanding because </a:t>
            </a:r>
            <a:r>
              <a:rPr lang="mr-IN" dirty="0"/>
              <a:t>…</a:t>
            </a:r>
            <a:r>
              <a:rPr lang="en-GB" dirty="0"/>
              <a:t>.</a:t>
            </a:r>
            <a:endParaRPr lang="en-US" dirty="0"/>
          </a:p>
          <a:p>
            <a:endParaRPr lang="en-US" dirty="0"/>
          </a:p>
          <a:p>
            <a:r>
              <a:rPr lang="en-US" dirty="0"/>
              <a:t>People will find it a great place to go on holiday because </a:t>
            </a:r>
            <a:r>
              <a:rPr lang="mr-IN" dirty="0"/>
              <a:t>…</a:t>
            </a:r>
            <a:endParaRPr lang="en-GB" dirty="0"/>
          </a:p>
          <a:p>
            <a:endParaRPr lang="en-GB" dirty="0"/>
          </a:p>
          <a:p>
            <a:r>
              <a:rPr lang="en-GB" dirty="0"/>
              <a:t>It has an important historical story to tell which is </a:t>
            </a:r>
            <a:r>
              <a:rPr lang="mr-IN" dirty="0"/>
              <a:t>…</a:t>
            </a:r>
            <a:endParaRPr lang="en-GB" dirty="0"/>
          </a:p>
          <a:p>
            <a:endParaRPr lang="en-GB" dirty="0"/>
          </a:p>
          <a:p>
            <a:r>
              <a:rPr lang="en-GB" dirty="0"/>
              <a:t>I think the area should be protected because </a:t>
            </a:r>
            <a:r>
              <a:rPr lang="mr-IN" dirty="0"/>
              <a:t>………</a:t>
            </a:r>
            <a:r>
              <a:rPr lang="en-GB" dirty="0"/>
              <a:t>.</a:t>
            </a:r>
            <a:endParaRPr lang="en-US" dirty="0"/>
          </a:p>
        </p:txBody>
      </p:sp>
      <p:sp>
        <p:nvSpPr>
          <p:cNvPr id="7" name="TextBox 6">
            <a:hlinkClick r:id="rId2" action="ppaction://hlinksldjump"/>
          </p:cNvPr>
          <p:cNvSpPr txBox="1"/>
          <p:nvPr/>
        </p:nvSpPr>
        <p:spPr>
          <a:xfrm>
            <a:off x="9977011" y="5461921"/>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
        <p:nvSpPr>
          <p:cNvPr id="8" name="TextBox 7">
            <a:extLst>
              <a:ext uri="{FF2B5EF4-FFF2-40B4-BE49-F238E27FC236}">
                <a16:creationId xmlns:a16="http://schemas.microsoft.com/office/drawing/2014/main" id="{59821B04-CCA9-48B1-A531-FAF0685A7C9A}"/>
              </a:ext>
            </a:extLst>
          </p:cNvPr>
          <p:cNvSpPr txBox="1"/>
          <p:nvPr/>
        </p:nvSpPr>
        <p:spPr>
          <a:xfrm>
            <a:off x="1872343" y="6061166"/>
            <a:ext cx="7062651" cy="369332"/>
          </a:xfrm>
          <a:prstGeom prst="rect">
            <a:avLst/>
          </a:prstGeom>
          <a:solidFill>
            <a:schemeClr val="accent2">
              <a:lumMod val="60000"/>
              <a:lumOff val="40000"/>
            </a:schemeClr>
          </a:solidFill>
        </p:spPr>
        <p:txBody>
          <a:bodyPr wrap="square" rtlCol="0">
            <a:spAutoFit/>
          </a:bodyPr>
          <a:lstStyle/>
          <a:p>
            <a:r>
              <a:rPr lang="en-GB" dirty="0"/>
              <a:t>Remember-Make a POINT and EXPLAIN why. If you can add an EXAMPLE</a:t>
            </a:r>
          </a:p>
        </p:txBody>
      </p:sp>
    </p:spTree>
    <p:extLst>
      <p:ext uri="{BB962C8B-B14F-4D97-AF65-F5344CB8AC3E}">
        <p14:creationId xmlns:p14="http://schemas.microsoft.com/office/powerpoint/2010/main" val="2827990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tx2">
              <a:lumMod val="40000"/>
              <a:lumOff val="60000"/>
            </a:schemeClr>
          </a:solidFill>
        </p:spPr>
        <p:txBody>
          <a:bodyPr/>
          <a:lstStyle/>
          <a:p>
            <a:r>
              <a:rPr lang="en-GB" dirty="0"/>
              <a:t>Google Earth Quiz</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solidFill>
            <a:srgbClr val="CCECFF"/>
          </a:solidFill>
        </p:spPr>
        <p:txBody>
          <a:bodyPr>
            <a:normAutofit lnSpcReduction="10000"/>
          </a:bodyPr>
          <a:lstStyle/>
          <a:p>
            <a:r>
              <a:rPr lang="en-GB" dirty="0"/>
              <a:t>Learning intent: Learn about different place around the world.</a:t>
            </a:r>
          </a:p>
          <a:p>
            <a:r>
              <a:rPr lang="en-GB" dirty="0"/>
              <a:t>To recognise features from Aerial Photos</a:t>
            </a:r>
          </a:p>
          <a:p>
            <a:r>
              <a:rPr lang="en-GB" dirty="0"/>
              <a:t>Success criteria. To get highest marks on quiz, self assess and watch videos about features</a:t>
            </a:r>
          </a:p>
        </p:txBody>
      </p:sp>
    </p:spTree>
    <p:extLst>
      <p:ext uri="{BB962C8B-B14F-4D97-AF65-F5344CB8AC3E}">
        <p14:creationId xmlns:p14="http://schemas.microsoft.com/office/powerpoint/2010/main" val="28812873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the download</a:t>
            </a:r>
          </a:p>
        </p:txBody>
      </p:sp>
      <p:sp>
        <p:nvSpPr>
          <p:cNvPr id="3" name="Content Placeholder 2"/>
          <p:cNvSpPr>
            <a:spLocks noGrp="1"/>
          </p:cNvSpPr>
          <p:nvPr>
            <p:ph sz="half" idx="1"/>
          </p:nvPr>
        </p:nvSpPr>
        <p:spPr>
          <a:xfrm>
            <a:off x="838200" y="1719360"/>
            <a:ext cx="4648200" cy="4351338"/>
          </a:xfrm>
        </p:spPr>
        <p:txBody>
          <a:bodyPr/>
          <a:lstStyle/>
          <a:p>
            <a:r>
              <a:rPr lang="en-US" dirty="0"/>
              <a:t>Google Earth is an amazing program that allows you to visit everywhere, it is a more detailed idea of Google maps.</a:t>
            </a:r>
          </a:p>
          <a:p>
            <a:endParaRPr lang="en-US" dirty="0"/>
          </a:p>
          <a:p>
            <a:r>
              <a:rPr lang="en-US" dirty="0"/>
              <a:t>Follow the instructions to get what you need.</a:t>
            </a:r>
          </a:p>
        </p:txBody>
      </p:sp>
      <p:sp>
        <p:nvSpPr>
          <p:cNvPr id="6" name="TextBox 5"/>
          <p:cNvSpPr txBox="1"/>
          <p:nvPr/>
        </p:nvSpPr>
        <p:spPr>
          <a:xfrm>
            <a:off x="5547360" y="1721556"/>
            <a:ext cx="5797973" cy="424731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hlinkClick r:id="rId2"/>
              </a:rPr>
              <a:t>https://www.google.co.uk/earth/download/gep/agree.html</a:t>
            </a:r>
            <a:endParaRPr lang="en-US" dirty="0"/>
          </a:p>
          <a:p>
            <a:endParaRPr lang="en-US" dirty="0"/>
          </a:p>
          <a:p>
            <a:r>
              <a:rPr lang="en-US" dirty="0"/>
              <a:t>Download Google Earth pro as this will work for the quiz. Do not try to launch Google Earth through your browser as this is not the same program.</a:t>
            </a:r>
          </a:p>
          <a:p>
            <a:endParaRPr lang="en-US" dirty="0"/>
          </a:p>
          <a:p>
            <a:r>
              <a:rPr lang="en-US" dirty="0"/>
              <a:t>Download the quiz</a:t>
            </a:r>
          </a:p>
          <a:p>
            <a:r>
              <a:rPr lang="en-US" dirty="0">
                <a:hlinkClick r:id="rId3"/>
              </a:rPr>
              <a:t>download this KMZ file</a:t>
            </a:r>
            <a:r>
              <a:rPr lang="en-US" dirty="0"/>
              <a:t> save and then open</a:t>
            </a:r>
          </a:p>
          <a:p>
            <a:endParaRPr lang="en-US" dirty="0"/>
          </a:p>
          <a:p>
            <a:r>
              <a:rPr lang="en-US" dirty="0"/>
              <a:t>Now open Google earth Pro and on the left hand side you will see </a:t>
            </a:r>
            <a:r>
              <a:rPr lang="en-US" b="1" u="sng" dirty="0"/>
              <a:t>PLACES </a:t>
            </a:r>
            <a:r>
              <a:rPr lang="en-US" dirty="0"/>
              <a:t>Open this and then KMZ quiz (you may need to click on the open arrow to see the questions). Double click on Q1 and fill in the answers on the answer sheet on next slides. If  it does not zoom in try again.</a:t>
            </a:r>
          </a:p>
          <a:p>
            <a:r>
              <a:rPr lang="en-US" b="1" u="sng" dirty="0"/>
              <a:t>You can print the Question or write then on a plain sheet</a:t>
            </a:r>
          </a:p>
        </p:txBody>
      </p:sp>
    </p:spTree>
    <p:extLst>
      <p:ext uri="{BB962C8B-B14F-4D97-AF65-F5344CB8AC3E}">
        <p14:creationId xmlns:p14="http://schemas.microsoft.com/office/powerpoint/2010/main" val="735640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351423" y="243840"/>
          <a:ext cx="11549848" cy="6383383"/>
        </p:xfrm>
        <a:graphic>
          <a:graphicData uri="http://schemas.openxmlformats.org/presentationml/2006/ole">
            <mc:AlternateContent xmlns:mc="http://schemas.openxmlformats.org/markup-compatibility/2006">
              <mc:Choice xmlns:v="urn:schemas-microsoft-com:vml" Requires="v">
                <p:oleObj spid="_x0000_s7172" name="Document" r:id="rId3" imgW="9918700" imgH="5435600" progId="Word.Document.12">
                  <p:embed/>
                </p:oleObj>
              </mc:Choice>
              <mc:Fallback>
                <p:oleObj name="Document" r:id="rId3" imgW="9918700" imgH="5435600" progId="Word.Document.12">
                  <p:embed/>
                  <p:pic>
                    <p:nvPicPr>
                      <p:cNvPr id="3" name="Object 2"/>
                      <p:cNvPicPr/>
                      <p:nvPr/>
                    </p:nvPicPr>
                    <p:blipFill>
                      <a:blip r:embed="rId4"/>
                      <a:stretch>
                        <a:fillRect/>
                      </a:stretch>
                    </p:blipFill>
                    <p:spPr>
                      <a:xfrm>
                        <a:off x="351423" y="243840"/>
                        <a:ext cx="11549848" cy="6383383"/>
                      </a:xfrm>
                      <a:prstGeom prst="rect">
                        <a:avLst/>
                      </a:prstGeom>
                    </p:spPr>
                  </p:pic>
                </p:oleObj>
              </mc:Fallback>
            </mc:AlternateContent>
          </a:graphicData>
        </a:graphic>
      </p:graphicFrame>
    </p:spTree>
    <p:extLst>
      <p:ext uri="{BB962C8B-B14F-4D97-AF65-F5344CB8AC3E}">
        <p14:creationId xmlns:p14="http://schemas.microsoft.com/office/powerpoint/2010/main" val="2650495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663221" y="239890"/>
          <a:ext cx="11232445" cy="6406443"/>
        </p:xfrm>
        <a:graphic>
          <a:graphicData uri="http://schemas.openxmlformats.org/presentationml/2006/ole">
            <mc:AlternateContent xmlns:mc="http://schemas.openxmlformats.org/markup-compatibility/2006">
              <mc:Choice xmlns:v="urn:schemas-microsoft-com:vml" Requires="v">
                <p:oleObj spid="_x0000_s8196" name="Document" r:id="rId3" imgW="9918700" imgH="6794500" progId="Word.Document.12">
                  <p:embed/>
                </p:oleObj>
              </mc:Choice>
              <mc:Fallback>
                <p:oleObj name="Document" r:id="rId3" imgW="9918700" imgH="6794500" progId="Word.Document.12">
                  <p:embed/>
                  <p:pic>
                    <p:nvPicPr>
                      <p:cNvPr id="2" name="Object 1"/>
                      <p:cNvPicPr/>
                      <p:nvPr/>
                    </p:nvPicPr>
                    <p:blipFill>
                      <a:blip r:embed="rId4"/>
                      <a:stretch>
                        <a:fillRect/>
                      </a:stretch>
                    </p:blipFill>
                    <p:spPr>
                      <a:xfrm>
                        <a:off x="663221" y="239890"/>
                        <a:ext cx="11232445" cy="6406443"/>
                      </a:xfrm>
                      <a:prstGeom prst="rect">
                        <a:avLst/>
                      </a:prstGeom>
                    </p:spPr>
                  </p:pic>
                </p:oleObj>
              </mc:Fallback>
            </mc:AlternateContent>
          </a:graphicData>
        </a:graphic>
      </p:graphicFrame>
    </p:spTree>
    <p:extLst>
      <p:ext uri="{BB962C8B-B14F-4D97-AF65-F5344CB8AC3E}">
        <p14:creationId xmlns:p14="http://schemas.microsoft.com/office/powerpoint/2010/main" val="4117511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522111" y="268111"/>
          <a:ext cx="10956573" cy="6335889"/>
        </p:xfrm>
        <a:graphic>
          <a:graphicData uri="http://schemas.openxmlformats.org/presentationml/2006/ole">
            <mc:AlternateContent xmlns:mc="http://schemas.openxmlformats.org/markup-compatibility/2006">
              <mc:Choice xmlns:v="urn:schemas-microsoft-com:vml" Requires="v">
                <p:oleObj spid="_x0000_s9220" name="Document" r:id="rId3" imgW="9918700" imgH="6642100" progId="Word.Document.12">
                  <p:embed/>
                </p:oleObj>
              </mc:Choice>
              <mc:Fallback>
                <p:oleObj name="Document" r:id="rId3" imgW="9918700" imgH="6642100" progId="Word.Document.12">
                  <p:embed/>
                  <p:pic>
                    <p:nvPicPr>
                      <p:cNvPr id="2" name="Object 1"/>
                      <p:cNvPicPr/>
                      <p:nvPr/>
                    </p:nvPicPr>
                    <p:blipFill>
                      <a:blip r:embed="rId4"/>
                      <a:stretch>
                        <a:fillRect/>
                      </a:stretch>
                    </p:blipFill>
                    <p:spPr>
                      <a:xfrm>
                        <a:off x="522111" y="268111"/>
                        <a:ext cx="10956573" cy="6335889"/>
                      </a:xfrm>
                      <a:prstGeom prst="rect">
                        <a:avLst/>
                      </a:prstGeom>
                    </p:spPr>
                  </p:pic>
                </p:oleObj>
              </mc:Fallback>
            </mc:AlternateContent>
          </a:graphicData>
        </a:graphic>
      </p:graphicFrame>
    </p:spTree>
    <p:extLst>
      <p:ext uri="{BB962C8B-B14F-4D97-AF65-F5344CB8AC3E}">
        <p14:creationId xmlns:p14="http://schemas.microsoft.com/office/powerpoint/2010/main" val="3883706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493889" y="268111"/>
          <a:ext cx="11133667" cy="6307668"/>
        </p:xfrm>
        <a:graphic>
          <a:graphicData uri="http://schemas.openxmlformats.org/presentationml/2006/ole">
            <mc:AlternateContent xmlns:mc="http://schemas.openxmlformats.org/markup-compatibility/2006">
              <mc:Choice xmlns:v="urn:schemas-microsoft-com:vml" Requires="v">
                <p:oleObj spid="_x0000_s10244" name="Document" r:id="rId3" imgW="9918700" imgH="6578600" progId="Word.Document.12">
                  <p:embed/>
                </p:oleObj>
              </mc:Choice>
              <mc:Fallback>
                <p:oleObj name="Document" r:id="rId3" imgW="9918700" imgH="6578600" progId="Word.Document.12">
                  <p:embed/>
                  <p:pic>
                    <p:nvPicPr>
                      <p:cNvPr id="2" name="Object 1"/>
                      <p:cNvPicPr/>
                      <p:nvPr/>
                    </p:nvPicPr>
                    <p:blipFill>
                      <a:blip r:embed="rId4"/>
                      <a:stretch>
                        <a:fillRect/>
                      </a:stretch>
                    </p:blipFill>
                    <p:spPr>
                      <a:xfrm>
                        <a:off x="493889" y="268111"/>
                        <a:ext cx="11133667" cy="6307668"/>
                      </a:xfrm>
                      <a:prstGeom prst="rect">
                        <a:avLst/>
                      </a:prstGeom>
                    </p:spPr>
                  </p:pic>
                </p:oleObj>
              </mc:Fallback>
            </mc:AlternateContent>
          </a:graphicData>
        </a:graphic>
      </p:graphicFrame>
    </p:spTree>
    <p:extLst>
      <p:ext uri="{BB962C8B-B14F-4D97-AF65-F5344CB8AC3E}">
        <p14:creationId xmlns:p14="http://schemas.microsoft.com/office/powerpoint/2010/main" val="2588137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366890" y="508001"/>
          <a:ext cx="11388024" cy="3471332"/>
        </p:xfrm>
        <a:graphic>
          <a:graphicData uri="http://schemas.openxmlformats.org/presentationml/2006/ole">
            <mc:AlternateContent xmlns:mc="http://schemas.openxmlformats.org/markup-compatibility/2006">
              <mc:Choice xmlns:v="urn:schemas-microsoft-com:vml" Requires="v">
                <p:oleObj spid="_x0000_s11268" name="Document" r:id="rId3" imgW="9918700" imgH="2921000" progId="Word.Document.12">
                  <p:embed/>
                </p:oleObj>
              </mc:Choice>
              <mc:Fallback>
                <p:oleObj name="Document" r:id="rId3" imgW="9918700" imgH="2921000" progId="Word.Document.12">
                  <p:embed/>
                  <p:pic>
                    <p:nvPicPr>
                      <p:cNvPr id="2" name="Object 1"/>
                      <p:cNvPicPr/>
                      <p:nvPr/>
                    </p:nvPicPr>
                    <p:blipFill>
                      <a:blip r:embed="rId4"/>
                      <a:stretch>
                        <a:fillRect/>
                      </a:stretch>
                    </p:blipFill>
                    <p:spPr>
                      <a:xfrm>
                        <a:off x="366890" y="508001"/>
                        <a:ext cx="11388024" cy="3471332"/>
                      </a:xfrm>
                      <a:prstGeom prst="rect">
                        <a:avLst/>
                      </a:prstGeom>
                    </p:spPr>
                  </p:pic>
                </p:oleObj>
              </mc:Fallback>
            </mc:AlternateContent>
          </a:graphicData>
        </a:graphic>
      </p:graphicFrame>
      <p:sp>
        <p:nvSpPr>
          <p:cNvPr id="3" name="TextBox 2"/>
          <p:cNvSpPr txBox="1"/>
          <p:nvPr/>
        </p:nvSpPr>
        <p:spPr>
          <a:xfrm>
            <a:off x="1919111" y="4811889"/>
            <a:ext cx="815622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Send in the quiz answers and we will send you back or post the answers. Some of the answers will have short videos to let you explore the locations you have look at.  Hope you enjoyed the quiz.</a:t>
            </a:r>
          </a:p>
        </p:txBody>
      </p:sp>
      <p:sp>
        <p:nvSpPr>
          <p:cNvPr id="4" name="TextBox 3">
            <a:hlinkClick r:id="rId5" action="ppaction://hlinksldjump"/>
          </p:cNvPr>
          <p:cNvSpPr txBox="1"/>
          <p:nvPr/>
        </p:nvSpPr>
        <p:spPr>
          <a:xfrm>
            <a:off x="10084127" y="5523118"/>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465622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How to measure earthquakes.</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xfrm>
            <a:off x="1524000" y="3602037"/>
            <a:ext cx="9144000" cy="2198185"/>
          </a:xfrm>
          <a:solidFill>
            <a:srgbClr val="CCECFF"/>
          </a:solidFill>
        </p:spPr>
        <p:txBody>
          <a:bodyPr>
            <a:normAutofit/>
          </a:bodyPr>
          <a:lstStyle/>
          <a:p>
            <a:r>
              <a:rPr lang="en-GB" b="1" dirty="0"/>
              <a:t>Learning Intent: </a:t>
            </a:r>
          </a:p>
          <a:p>
            <a:r>
              <a:rPr lang="en-GB" b="1" dirty="0"/>
              <a:t>To learn a simple way people have measured Earthquakes.</a:t>
            </a:r>
          </a:p>
          <a:p>
            <a:r>
              <a:rPr lang="en-GB" b="1" dirty="0"/>
              <a:t>Success criteria: </a:t>
            </a:r>
          </a:p>
          <a:p>
            <a:r>
              <a:rPr lang="en-GB" b="1" dirty="0"/>
              <a:t>A series of diagrams showing the </a:t>
            </a:r>
            <a:r>
              <a:rPr lang="en-GB" b="1" dirty="0" err="1"/>
              <a:t>Mercalli</a:t>
            </a:r>
            <a:r>
              <a:rPr lang="en-GB" b="1" dirty="0"/>
              <a:t> Scale</a:t>
            </a:r>
          </a:p>
        </p:txBody>
      </p:sp>
    </p:spTree>
    <p:extLst>
      <p:ext uri="{BB962C8B-B14F-4D97-AF65-F5344CB8AC3E}">
        <p14:creationId xmlns:p14="http://schemas.microsoft.com/office/powerpoint/2010/main" val="1588676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3922" y="1958336"/>
            <a:ext cx="631979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a:t>Complete this weeks Documentary by answering the questions attached with this </a:t>
            </a:r>
            <a:r>
              <a:rPr lang="en-US" dirty="0" err="1"/>
              <a:t>Powerpoint</a:t>
            </a:r>
            <a:r>
              <a:rPr lang="en-US" dirty="0"/>
              <a:t>.</a:t>
            </a:r>
          </a:p>
        </p:txBody>
      </p:sp>
      <p:sp>
        <p:nvSpPr>
          <p:cNvPr id="3" name="TextBox 2">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3958911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489294"/>
            <a:ext cx="4624673" cy="4351338"/>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en-GB" b="1" u="sng" dirty="0" err="1"/>
              <a:t>Mercalli</a:t>
            </a:r>
            <a:r>
              <a:rPr lang="en-GB" b="1" u="sng" dirty="0"/>
              <a:t> Scale for Earthquakes</a:t>
            </a:r>
            <a:endParaRPr lang="en-GB" dirty="0"/>
          </a:p>
          <a:p>
            <a:pPr marL="0" indent="0">
              <a:buNone/>
            </a:pPr>
            <a:endParaRPr lang="en-GB" dirty="0"/>
          </a:p>
          <a:p>
            <a:pPr marL="0" indent="0">
              <a:buNone/>
            </a:pPr>
            <a:r>
              <a:rPr lang="en-GB" dirty="0"/>
              <a:t>The </a:t>
            </a:r>
            <a:r>
              <a:rPr lang="en-GB" dirty="0" err="1"/>
              <a:t>Mercalli</a:t>
            </a:r>
            <a:r>
              <a:rPr lang="en-GB" dirty="0"/>
              <a:t> scale measures how much damage is caused by earthquakes based on observations. It is measured on a scale between 1 and 12. </a:t>
            </a:r>
          </a:p>
          <a:p>
            <a:r>
              <a:rPr lang="en-GB" dirty="0"/>
              <a:t>Your task is to design your own Mercalli Scale observation sheet on either the accompanying slide or a plain sheet. Use the descriptions in the blue box to help you.</a:t>
            </a:r>
          </a:p>
          <a:p>
            <a:endParaRPr lang="en-US" dirty="0"/>
          </a:p>
        </p:txBody>
      </p:sp>
      <p:sp>
        <p:nvSpPr>
          <p:cNvPr id="4" name="Rectangle 1"/>
          <p:cNvSpPr>
            <a:spLocks noChangeArrowheads="1"/>
          </p:cNvSpPr>
          <p:nvPr/>
        </p:nvSpPr>
        <p:spPr bwMode="auto">
          <a:xfrm>
            <a:off x="5635584" y="692014"/>
            <a:ext cx="6057900" cy="5632312"/>
          </a:xfrm>
          <a:prstGeom prst="rect">
            <a:avLst/>
          </a:prstGeom>
          <a:solidFill>
            <a:srgbClr val="CCECFF"/>
          </a:solidFill>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1. </a:t>
            </a:r>
            <a:r>
              <a:rPr kumimoji="0" lang="en-GB" b="0" i="0" u="none" strike="noStrike" cap="none" normalizeH="0" baseline="0" dirty="0">
                <a:ln>
                  <a:noFill/>
                </a:ln>
                <a:solidFill>
                  <a:srgbClr val="000000"/>
                </a:solidFill>
                <a:effectLst/>
                <a:latin typeface="Comic Sans MS" charset="0"/>
                <a:ea typeface="ÇlÇr ñæí©" charset="0"/>
              </a:rPr>
              <a:t>Felt by almost no one.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2. </a:t>
            </a:r>
            <a:r>
              <a:rPr kumimoji="0" lang="en-GB" b="0" i="0" u="none" strike="noStrike" cap="none" normalizeH="0" baseline="0" dirty="0">
                <a:ln>
                  <a:noFill/>
                </a:ln>
                <a:solidFill>
                  <a:srgbClr val="000000"/>
                </a:solidFill>
                <a:effectLst/>
                <a:latin typeface="Comic Sans MS" charset="0"/>
                <a:ea typeface="ÇlÇr ñæí©" charset="0"/>
              </a:rPr>
              <a:t>Felt by very few people.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3. </a:t>
            </a:r>
            <a:r>
              <a:rPr kumimoji="0" lang="en-GB" b="0" i="0" u="none" strike="noStrike" cap="none" normalizeH="0" baseline="0" dirty="0">
                <a:ln>
                  <a:noFill/>
                </a:ln>
                <a:solidFill>
                  <a:srgbClr val="000000"/>
                </a:solidFill>
                <a:effectLst/>
                <a:latin typeface="Comic Sans MS" charset="0"/>
                <a:ea typeface="ÇlÇr ñæí©" charset="0"/>
              </a:rPr>
              <a:t>Tremor noticed by many, but they often do not realise it is an earthquake.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4. </a:t>
            </a:r>
            <a:r>
              <a:rPr kumimoji="0" lang="en-GB" b="0" i="0" u="none" strike="noStrike" cap="none" normalizeH="0" baseline="0" dirty="0">
                <a:ln>
                  <a:noFill/>
                </a:ln>
                <a:solidFill>
                  <a:srgbClr val="000000"/>
                </a:solidFill>
                <a:effectLst/>
                <a:latin typeface="Comic Sans MS" charset="0"/>
                <a:ea typeface="ÇlÇr ñæí©" charset="0"/>
              </a:rPr>
              <a:t>Felt indoors by many. Feels like a truck has struck the building.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5. </a:t>
            </a:r>
            <a:r>
              <a:rPr kumimoji="0" lang="en-GB" b="0" i="0" u="none" strike="noStrike" cap="none" normalizeH="0" baseline="0" dirty="0">
                <a:ln>
                  <a:noFill/>
                </a:ln>
                <a:solidFill>
                  <a:srgbClr val="000000"/>
                </a:solidFill>
                <a:effectLst/>
                <a:latin typeface="Comic Sans MS" charset="0"/>
                <a:ea typeface="ÇlÇr ñæí©" charset="0"/>
              </a:rPr>
              <a:t>Felt by everyone; many people are awakened. Swaying trees and poles may be observed.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6. </a:t>
            </a:r>
            <a:r>
              <a:rPr kumimoji="0" lang="en-GB" b="0" i="0" u="none" strike="noStrike" cap="none" normalizeH="0" baseline="0" dirty="0">
                <a:ln>
                  <a:noFill/>
                </a:ln>
                <a:solidFill>
                  <a:srgbClr val="000000"/>
                </a:solidFill>
                <a:effectLst/>
                <a:latin typeface="Comic Sans MS" charset="0"/>
                <a:ea typeface="ÇlÇr ñæí©" charset="0"/>
              </a:rPr>
              <a:t>Felt by all; many people run outdoors. Furniture is moved.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7. </a:t>
            </a:r>
            <a:r>
              <a:rPr kumimoji="0" lang="en-GB" b="0" i="0" u="none" strike="noStrike" cap="none" normalizeH="0" baseline="0" dirty="0">
                <a:ln>
                  <a:noFill/>
                </a:ln>
                <a:solidFill>
                  <a:srgbClr val="000000"/>
                </a:solidFill>
                <a:effectLst/>
                <a:latin typeface="Comic Sans MS" charset="0"/>
                <a:ea typeface="ÇlÇr ñæí©" charset="0"/>
              </a:rPr>
              <a:t>Everyone runs outdoors. Poorly built structures considerably damaged. Slight damage elsewhere.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8. </a:t>
            </a:r>
            <a:r>
              <a:rPr kumimoji="0" lang="en-GB" b="0" i="0" u="none" strike="noStrike" cap="none" normalizeH="0" baseline="0" dirty="0">
                <a:ln>
                  <a:noFill/>
                </a:ln>
                <a:solidFill>
                  <a:srgbClr val="000000"/>
                </a:solidFill>
                <a:effectLst/>
                <a:latin typeface="Comic Sans MS" charset="0"/>
                <a:ea typeface="ÇlÇr ñæí©" charset="0"/>
              </a:rPr>
              <a:t>Specially designed structures damaged slightly, others collapse.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9. </a:t>
            </a:r>
            <a:r>
              <a:rPr kumimoji="0" lang="en-GB" b="0" i="0" u="none" strike="noStrike" cap="none" normalizeH="0" baseline="0" dirty="0">
                <a:ln>
                  <a:noFill/>
                </a:ln>
                <a:solidFill>
                  <a:srgbClr val="000000"/>
                </a:solidFill>
                <a:effectLst/>
                <a:latin typeface="Comic Sans MS" charset="0"/>
                <a:ea typeface="ÇlÇr ñæí©" charset="0"/>
              </a:rPr>
              <a:t>All buildings considerably damaged, many shift off foundations. Noticeable cracks in the ground.</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10. </a:t>
            </a:r>
            <a:r>
              <a:rPr kumimoji="0" lang="en-GB" b="0" i="0" u="none" strike="noStrike" cap="none" normalizeH="0" baseline="0" dirty="0">
                <a:ln>
                  <a:noFill/>
                </a:ln>
                <a:solidFill>
                  <a:srgbClr val="000000"/>
                </a:solidFill>
                <a:effectLst/>
                <a:latin typeface="Comic Sans MS" charset="0"/>
                <a:ea typeface="ÇlÇr ñæí©" charset="0"/>
              </a:rPr>
              <a:t>Many structures destroyed. Ground badly cracked.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11. </a:t>
            </a:r>
            <a:r>
              <a:rPr kumimoji="0" lang="en-GB" b="0" i="0" u="none" strike="noStrike" cap="none" normalizeH="0" baseline="0" dirty="0">
                <a:ln>
                  <a:noFill/>
                </a:ln>
                <a:solidFill>
                  <a:srgbClr val="000000"/>
                </a:solidFill>
                <a:effectLst/>
                <a:latin typeface="Comic Sans MS" charset="0"/>
                <a:ea typeface="ÇlÇr ñæí©" charset="0"/>
              </a:rPr>
              <a:t>Almost all structures fall. Bridges wrecked.</a:t>
            </a:r>
            <a:r>
              <a:rPr kumimoji="0" lang="en-GB" b="1" i="0" u="none" strike="noStrike" cap="none" normalizeH="0" baseline="0" dirty="0">
                <a:ln>
                  <a:noFill/>
                </a:ln>
                <a:solidFill>
                  <a:srgbClr val="000000"/>
                </a:solidFill>
                <a:effectLst/>
                <a:latin typeface="Comic Sans MS" charset="0"/>
                <a:ea typeface="ÇlÇr ñæí©"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rgbClr val="000000"/>
                </a:solidFill>
                <a:effectLst/>
                <a:latin typeface="Comic Sans MS" charset="0"/>
                <a:ea typeface="ÇlÇr ñæí©" charset="0"/>
              </a:rPr>
              <a:t>12. </a:t>
            </a:r>
            <a:r>
              <a:rPr kumimoji="0" lang="en-GB" b="0" i="0" u="none" strike="noStrike" cap="none" normalizeH="0" baseline="0" dirty="0">
                <a:ln>
                  <a:noFill/>
                </a:ln>
                <a:solidFill>
                  <a:srgbClr val="000000"/>
                </a:solidFill>
                <a:effectLst/>
                <a:latin typeface="Comic Sans MS" charset="0"/>
                <a:ea typeface="ÇlÇr ñæí©" charset="0"/>
              </a:rPr>
              <a:t>Total destruction. Waves seen on ground surfaces</a:t>
            </a:r>
            <a:r>
              <a:rPr kumimoji="0" lang="en-GB" sz="1600" b="0" i="0" u="none" strike="noStrike" cap="none" normalizeH="0" baseline="0" dirty="0">
                <a:ln>
                  <a:noFill/>
                </a:ln>
                <a:solidFill>
                  <a:srgbClr val="000000"/>
                </a:solidFill>
                <a:effectLst/>
                <a:latin typeface="Comic Sans MS" charset="0"/>
                <a:ea typeface="ÇlÇr ñæí©" charset="0"/>
              </a:rPr>
              <a:t>.</a:t>
            </a:r>
            <a:endParaRPr kumimoji="0" lang="en-US" sz="2400" b="0" i="0" u="none" strike="noStrike" cap="none" normalizeH="0" baseline="0" dirty="0">
              <a:ln>
                <a:noFill/>
              </a:ln>
              <a:solidFill>
                <a:schemeClr val="tx1"/>
              </a:solidFill>
              <a:effectLst/>
              <a:latin typeface="Arial" charset="0"/>
              <a:ea typeface="ＭＳ Ｐゴシック" charset="0"/>
            </a:endParaRPr>
          </a:p>
        </p:txBody>
      </p:sp>
    </p:spTree>
    <p:extLst>
      <p:ext uri="{BB962C8B-B14F-4D97-AF65-F5344CB8AC3E}">
        <p14:creationId xmlns:p14="http://schemas.microsoft.com/office/powerpoint/2010/main" val="713456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75875454"/>
              </p:ext>
            </p:extLst>
          </p:nvPr>
        </p:nvGraphicFramePr>
        <p:xfrm>
          <a:off x="336648" y="244793"/>
          <a:ext cx="11568436" cy="6395190"/>
        </p:xfrm>
        <a:graphic>
          <a:graphicData uri="http://schemas.openxmlformats.org/drawingml/2006/table">
            <a:tbl>
              <a:tblPr firstRow="1" bandRow="1">
                <a:tableStyleId>{2D5ABB26-0587-4C30-8999-92F81FD0307C}</a:tableStyleId>
              </a:tblPr>
              <a:tblGrid>
                <a:gridCol w="2892109">
                  <a:extLst>
                    <a:ext uri="{9D8B030D-6E8A-4147-A177-3AD203B41FA5}">
                      <a16:colId xmlns:a16="http://schemas.microsoft.com/office/drawing/2014/main" val="20000"/>
                    </a:ext>
                  </a:extLst>
                </a:gridCol>
                <a:gridCol w="2892109">
                  <a:extLst>
                    <a:ext uri="{9D8B030D-6E8A-4147-A177-3AD203B41FA5}">
                      <a16:colId xmlns:a16="http://schemas.microsoft.com/office/drawing/2014/main" val="20001"/>
                    </a:ext>
                  </a:extLst>
                </a:gridCol>
                <a:gridCol w="2892109">
                  <a:extLst>
                    <a:ext uri="{9D8B030D-6E8A-4147-A177-3AD203B41FA5}">
                      <a16:colId xmlns:a16="http://schemas.microsoft.com/office/drawing/2014/main" val="20002"/>
                    </a:ext>
                  </a:extLst>
                </a:gridCol>
                <a:gridCol w="2892109">
                  <a:extLst>
                    <a:ext uri="{9D8B030D-6E8A-4147-A177-3AD203B41FA5}">
                      <a16:colId xmlns:a16="http://schemas.microsoft.com/office/drawing/2014/main" val="20003"/>
                    </a:ext>
                  </a:extLst>
                </a:gridCol>
              </a:tblGrid>
              <a:tr h="2131730">
                <a:tc>
                  <a:txBody>
                    <a:bodyPr/>
                    <a:lstStyle/>
                    <a:p>
                      <a:r>
                        <a:rPr lang="en-US"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131730">
                <a:tc>
                  <a:txBody>
                    <a:bodyPr/>
                    <a:lstStyle/>
                    <a:p>
                      <a:r>
                        <a:rPr lang="en-US" dirty="0"/>
                        <a:t>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7</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131730">
                <a:tc>
                  <a:txBody>
                    <a:bodyPr/>
                    <a:lstStyle/>
                    <a:p>
                      <a:r>
                        <a:rPr lang="en-US" dirty="0"/>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11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tc>
                  <a:txBody>
                    <a:bodyPr/>
                    <a:lstStyle/>
                    <a:p>
                      <a:r>
                        <a:rPr lang="en-US" dirty="0"/>
                        <a:t>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2"/>
                  </a:ext>
                </a:extLst>
              </a:tr>
            </a:tbl>
          </a:graphicData>
        </a:graphic>
      </p:graphicFrame>
      <p:sp>
        <p:nvSpPr>
          <p:cNvPr id="3" name="TextBox 2"/>
          <p:cNvSpPr txBox="1"/>
          <p:nvPr/>
        </p:nvSpPr>
        <p:spPr>
          <a:xfrm>
            <a:off x="4208096" y="6488668"/>
            <a:ext cx="3856145"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err="1"/>
              <a:t>Mercalli</a:t>
            </a:r>
            <a:r>
              <a:rPr lang="en-US" dirty="0"/>
              <a:t> Scale for Earthquakes</a:t>
            </a:r>
          </a:p>
        </p:txBody>
      </p:sp>
      <p:sp>
        <p:nvSpPr>
          <p:cNvPr id="4" name="TextBox 3">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405901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Build your own weather station</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xfrm>
            <a:off x="1524000" y="3429000"/>
            <a:ext cx="9144000" cy="1655762"/>
          </a:xfrm>
          <a:solidFill>
            <a:srgbClr val="CCECFF"/>
          </a:solidFill>
        </p:spPr>
        <p:txBody>
          <a:bodyPr>
            <a:normAutofit fontScale="77500" lnSpcReduction="20000"/>
          </a:bodyPr>
          <a:lstStyle/>
          <a:p>
            <a:r>
              <a:rPr lang="en-GB" dirty="0"/>
              <a:t>Learning intent: how weather is observed and recorded.</a:t>
            </a:r>
          </a:p>
          <a:p>
            <a:r>
              <a:rPr lang="en-GB" dirty="0"/>
              <a:t>Know how the weather changes.</a:t>
            </a:r>
          </a:p>
          <a:p>
            <a:r>
              <a:rPr lang="en-GB" dirty="0"/>
              <a:t>Know why the weather changes.</a:t>
            </a:r>
          </a:p>
          <a:p>
            <a:endParaRPr lang="en-GB" dirty="0"/>
          </a:p>
          <a:p>
            <a:r>
              <a:rPr lang="en-GB" dirty="0"/>
              <a:t>Success criteria: record and predict the weather correctly</a:t>
            </a:r>
          </a:p>
        </p:txBody>
      </p:sp>
      <p:sp>
        <p:nvSpPr>
          <p:cNvPr id="4" name="TextBox 3">
            <a:extLst>
              <a:ext uri="{FF2B5EF4-FFF2-40B4-BE49-F238E27FC236}">
                <a16:creationId xmlns:a16="http://schemas.microsoft.com/office/drawing/2014/main" id="{05AFC686-2DB1-420F-8E05-FC0F43CDE40C}"/>
              </a:ext>
            </a:extLst>
          </p:cNvPr>
          <p:cNvSpPr txBox="1"/>
          <p:nvPr/>
        </p:nvSpPr>
        <p:spPr>
          <a:xfrm>
            <a:off x="269962" y="5180695"/>
            <a:ext cx="4511041" cy="1477328"/>
          </a:xfrm>
          <a:prstGeom prst="rect">
            <a:avLst/>
          </a:prstGeom>
          <a:solidFill>
            <a:srgbClr val="FFC000"/>
          </a:solidFill>
        </p:spPr>
        <p:txBody>
          <a:bodyPr wrap="square" rtlCol="0">
            <a:spAutoFit/>
          </a:bodyPr>
          <a:lstStyle/>
          <a:p>
            <a:r>
              <a:rPr lang="en-GB" dirty="0"/>
              <a:t>This homework will count as one of your two week homework choices or the next 6 weeks Remember to keep your weather records. So 2 weeks to make, 2 weeks to record and 2 weeks to review. Enjoy</a:t>
            </a:r>
          </a:p>
        </p:txBody>
      </p:sp>
    </p:spTree>
    <p:extLst>
      <p:ext uri="{BB962C8B-B14F-4D97-AF65-F5344CB8AC3E}">
        <p14:creationId xmlns:p14="http://schemas.microsoft.com/office/powerpoint/2010/main" val="3510862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sp>
        <p:nvSpPr>
          <p:cNvPr id="4" name="Content Placeholder 3"/>
          <p:cNvSpPr>
            <a:spLocks noGrp="1"/>
          </p:cNvSpPr>
          <p:nvPr>
            <p:ph sz="half" idx="2"/>
          </p:nvPr>
        </p:nvSpPr>
        <p:spPr>
          <a:xfrm>
            <a:off x="6158545" y="1733014"/>
            <a:ext cx="5181600" cy="4659693"/>
          </a:xfrm>
          <a:solidFill>
            <a:srgbClr val="CCECFF"/>
          </a:solidFill>
        </p:spPr>
        <p:txBody>
          <a:bodyPr>
            <a:normAutofit fontScale="92500" lnSpcReduction="10000"/>
          </a:bodyPr>
          <a:lstStyle/>
          <a:p>
            <a:pPr marL="0" indent="0">
              <a:buNone/>
            </a:pPr>
            <a:r>
              <a:rPr lang="en-US" sz="2000" dirty="0"/>
              <a:t>All you need to know about weather is the diagram opposite.</a:t>
            </a:r>
          </a:p>
          <a:p>
            <a:pPr marL="0" indent="0">
              <a:buNone/>
            </a:pPr>
            <a:r>
              <a:rPr lang="en-US" sz="2000" b="1" u="sng" dirty="0"/>
              <a:t>High pressure</a:t>
            </a:r>
          </a:p>
          <a:p>
            <a:r>
              <a:rPr lang="en-US" sz="2000" dirty="0"/>
              <a:t>Cold air is heavy so it sinks. As it gets closer to the earth it warms and water/clouds are evaporated giving clear skies and sunshine.</a:t>
            </a:r>
          </a:p>
          <a:p>
            <a:pPr marL="0" indent="0">
              <a:buNone/>
            </a:pPr>
            <a:r>
              <a:rPr lang="en-US" sz="2000" b="1" u="sng" dirty="0"/>
              <a:t>Low pressure</a:t>
            </a:r>
          </a:p>
          <a:p>
            <a:r>
              <a:rPr lang="en-US" sz="2000" dirty="0"/>
              <a:t>Air that warms gets lighter and rises so it cools, condenses (forms clouds) and it rains.</a:t>
            </a:r>
          </a:p>
          <a:p>
            <a:endParaRPr lang="en-US" sz="2000" dirty="0"/>
          </a:p>
          <a:p>
            <a:pPr marL="0" indent="0">
              <a:buNone/>
            </a:pPr>
            <a:r>
              <a:rPr lang="en-US" sz="2000" dirty="0"/>
              <a:t>I</a:t>
            </a:r>
            <a:r>
              <a:rPr lang="en-US" sz="2000" b="1" dirty="0"/>
              <a:t>f its cloudy its low,  if its blue its high. If it’s getting cloudier it might rain soon.</a:t>
            </a:r>
          </a:p>
          <a:p>
            <a:pPr marL="0" indent="0">
              <a:buNone/>
            </a:pPr>
            <a:endParaRPr lang="en-US" sz="2000" b="1" dirty="0"/>
          </a:p>
          <a:p>
            <a:pPr marL="0" indent="0">
              <a:buNone/>
            </a:pPr>
            <a:r>
              <a:rPr lang="en-US" sz="2000" b="1" dirty="0"/>
              <a:t>Weather forecasting sorted</a:t>
            </a:r>
          </a:p>
        </p:txBody>
      </p:sp>
      <p:pic>
        <p:nvPicPr>
          <p:cNvPr id="8" name="Content Placeholder 7" descr="A picture containing drawing&#10;&#10;Description automatically generated">
            <a:extLst>
              <a:ext uri="{FF2B5EF4-FFF2-40B4-BE49-F238E27FC236}">
                <a16:creationId xmlns:a16="http://schemas.microsoft.com/office/drawing/2014/main" id="{B9B782C9-D6E3-4705-AA2E-FC2C3F7E7CE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07300" y="2395241"/>
            <a:ext cx="5126155" cy="3048595"/>
          </a:xfrm>
        </p:spPr>
      </p:pic>
    </p:spTree>
    <p:extLst>
      <p:ext uri="{BB962C8B-B14F-4D97-AF65-F5344CB8AC3E}">
        <p14:creationId xmlns:p14="http://schemas.microsoft.com/office/powerpoint/2010/main" val="3301521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pic>
        <p:nvPicPr>
          <p:cNvPr id="5" name="Content Placeholder 4"/>
          <p:cNvPicPr>
            <a:picLocks noGrp="1" noChangeAspect="1"/>
          </p:cNvPicPr>
          <p:nvPr>
            <p:ph sz="half" idx="1"/>
          </p:nvPr>
        </p:nvPicPr>
        <p:blipFill>
          <a:blip r:embed="rId2"/>
          <a:srcRect l="16509" r="16509"/>
          <a:stretch>
            <a:fillRect/>
          </a:stretch>
        </p:blipFill>
        <p:spPr/>
      </p:pic>
      <p:sp>
        <p:nvSpPr>
          <p:cNvPr id="4" name="Content Placeholder 3"/>
          <p:cNvSpPr>
            <a:spLocks noGrp="1"/>
          </p:cNvSpPr>
          <p:nvPr>
            <p:ph sz="half" idx="2"/>
          </p:nvPr>
        </p:nvSpPr>
        <p:spPr>
          <a:solidFill>
            <a:srgbClr val="CCECFF"/>
          </a:solidFill>
        </p:spPr>
        <p:txBody>
          <a:bodyPr>
            <a:normAutofit lnSpcReduction="10000"/>
          </a:bodyPr>
          <a:lstStyle/>
          <a:p>
            <a:r>
              <a:rPr lang="en-US" sz="2000" dirty="0"/>
              <a:t>You need to complete the building of the weather station by following the instructions on next slides. If you are unable to make one or two instruments just record the ones you can.</a:t>
            </a:r>
          </a:p>
          <a:p>
            <a:endParaRPr lang="en-US" sz="2000" dirty="0"/>
          </a:p>
          <a:p>
            <a:r>
              <a:rPr lang="en-US" sz="2000" dirty="0"/>
              <a:t>Record the weather twice a day. It should be the same time everyday if possible. KEEP THESE RECORDS AS YOU WILL NEED THEM LATER.</a:t>
            </a:r>
          </a:p>
          <a:p>
            <a:endParaRPr lang="en-US" sz="2000" dirty="0"/>
          </a:p>
          <a:p>
            <a:r>
              <a:rPr lang="en-US" sz="2000" dirty="0"/>
              <a:t>Look at the pressure (tells what weather is coming) and the wind speed (tells you how fast its coming) and try to predict what the weather will be when you record next.</a:t>
            </a:r>
          </a:p>
        </p:txBody>
      </p:sp>
    </p:spTree>
    <p:extLst>
      <p:ext uri="{BB962C8B-B14F-4D97-AF65-F5344CB8AC3E}">
        <p14:creationId xmlns:p14="http://schemas.microsoft.com/office/powerpoint/2010/main" val="1690125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Barometer</a:t>
            </a:r>
          </a:p>
        </p:txBody>
      </p:sp>
      <p:sp>
        <p:nvSpPr>
          <p:cNvPr id="3" name="TextBox 2"/>
          <p:cNvSpPr txBox="1"/>
          <p:nvPr/>
        </p:nvSpPr>
        <p:spPr>
          <a:xfrm>
            <a:off x="310444" y="1298222"/>
            <a:ext cx="2737557" cy="440120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a:p>
            <a:endParaRPr lang="en-US" sz="2000" dirty="0"/>
          </a:p>
          <a:p>
            <a:r>
              <a:rPr lang="en-US" sz="2000" dirty="0"/>
              <a:t>Click on Icon to get video instructions</a:t>
            </a:r>
          </a:p>
        </p:txBody>
      </p:sp>
      <p:sp>
        <p:nvSpPr>
          <p:cNvPr id="4" name="TextBox 3"/>
          <p:cNvSpPr txBox="1"/>
          <p:nvPr/>
        </p:nvSpPr>
        <p:spPr>
          <a:xfrm>
            <a:off x="3118556" y="239889"/>
            <a:ext cx="4487333" cy="6463308"/>
          </a:xfrm>
          <a:prstGeom prst="rect">
            <a:avLst/>
          </a:prstGeom>
          <a:solidFill>
            <a:schemeClr val="accent2">
              <a:lumMod val="20000"/>
              <a:lumOff val="80000"/>
            </a:schemeClr>
          </a:solidFill>
          <a:ln>
            <a:solidFill>
              <a:schemeClr val="accent2">
                <a:lumMod val="20000"/>
                <a:lumOff val="8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u="sng" dirty="0"/>
              <a:t>Method 1 Water Barometer</a:t>
            </a:r>
          </a:p>
          <a:p>
            <a:r>
              <a:rPr lang="en-US" dirty="0"/>
              <a:t>You will need : </a:t>
            </a:r>
          </a:p>
          <a:p>
            <a:r>
              <a:rPr lang="en-US" dirty="0"/>
              <a:t>A clear straw or tube</a:t>
            </a:r>
          </a:p>
          <a:p>
            <a:r>
              <a:rPr lang="en-US" dirty="0"/>
              <a:t>a clear glass bottle smaller than the straw</a:t>
            </a:r>
          </a:p>
          <a:p>
            <a:r>
              <a:rPr lang="en-US" dirty="0"/>
              <a:t>Food </a:t>
            </a:r>
            <a:r>
              <a:rPr lang="en-US" dirty="0" err="1"/>
              <a:t>colouring</a:t>
            </a:r>
            <a:endParaRPr lang="en-US" dirty="0"/>
          </a:p>
          <a:p>
            <a:r>
              <a:rPr lang="en-US" dirty="0"/>
              <a:t>Water</a:t>
            </a:r>
          </a:p>
          <a:p>
            <a:r>
              <a:rPr lang="en-US" dirty="0" err="1"/>
              <a:t>Selotape</a:t>
            </a:r>
            <a:endParaRPr lang="en-US" dirty="0"/>
          </a:p>
          <a:p>
            <a:r>
              <a:rPr lang="en-US" dirty="0" err="1"/>
              <a:t>Blu</a:t>
            </a:r>
            <a:r>
              <a:rPr lang="en-US" dirty="0"/>
              <a:t> </a:t>
            </a:r>
            <a:r>
              <a:rPr lang="en-US" dirty="0" err="1"/>
              <a:t>tac</a:t>
            </a:r>
            <a:r>
              <a:rPr lang="en-US" dirty="0"/>
              <a:t> or </a:t>
            </a:r>
            <a:r>
              <a:rPr lang="en-US" dirty="0" err="1"/>
              <a:t>plastercine</a:t>
            </a:r>
            <a:endParaRPr lang="en-US" dirty="0"/>
          </a:p>
          <a:p>
            <a:endParaRPr lang="en-US" dirty="0"/>
          </a:p>
          <a:p>
            <a:r>
              <a:rPr lang="en-US" dirty="0"/>
              <a:t>Stick the straw to the inside side of your jar leaving a small gap at the bottom. Then fill the jar a third full with water and a little food </a:t>
            </a:r>
            <a:r>
              <a:rPr lang="en-US" dirty="0" err="1"/>
              <a:t>colouring</a:t>
            </a:r>
            <a:r>
              <a:rPr lang="en-US" dirty="0"/>
              <a:t>. BECAREFUL- suck the </a:t>
            </a:r>
            <a:r>
              <a:rPr lang="en-US" dirty="0" err="1"/>
              <a:t>coloured</a:t>
            </a:r>
            <a:r>
              <a:rPr lang="en-US" dirty="0"/>
              <a:t> water half way up the straw and tightly squeeze the top of the straw just below your lip. The water should stay half way up, if so block the top of the straw with </a:t>
            </a:r>
            <a:r>
              <a:rPr lang="en-US" dirty="0" err="1"/>
              <a:t>blu</a:t>
            </a:r>
            <a:r>
              <a:rPr lang="en-US" dirty="0"/>
              <a:t> tac/</a:t>
            </a:r>
            <a:r>
              <a:rPr lang="en-US" dirty="0" err="1"/>
              <a:t>plastercine</a:t>
            </a:r>
            <a:r>
              <a:rPr lang="en-US" dirty="0"/>
              <a:t> before you stop squeezing with your fingers. Mark on the height of the water in the straw on the side of the jar and mark it 0- then higher above it Lower below the 0. Placing white paper behind the jar makes the writing easier to see</a:t>
            </a:r>
          </a:p>
        </p:txBody>
      </p:sp>
      <p:sp>
        <p:nvSpPr>
          <p:cNvPr id="5" name="TextBox 4"/>
          <p:cNvSpPr txBox="1"/>
          <p:nvPr/>
        </p:nvSpPr>
        <p:spPr>
          <a:xfrm>
            <a:off x="7676444" y="239889"/>
            <a:ext cx="4261555" cy="6186309"/>
          </a:xfrm>
          <a:prstGeom prst="rect">
            <a:avLst/>
          </a:prstGeom>
          <a:solidFill>
            <a:schemeClr val="accent2">
              <a:lumMod val="20000"/>
              <a:lumOff val="80000"/>
            </a:schemeClr>
          </a:solidFill>
        </p:spPr>
        <p:txBody>
          <a:bodyPr wrap="square" rtlCol="0">
            <a:spAutoFit/>
          </a:bodyPr>
          <a:lstStyle/>
          <a:p>
            <a:r>
              <a:rPr lang="en-US" b="1" u="sng" dirty="0"/>
              <a:t>Method 2 Balloon Barometer</a:t>
            </a:r>
          </a:p>
          <a:p>
            <a:r>
              <a:rPr lang="en-US" dirty="0"/>
              <a:t>You will need:</a:t>
            </a:r>
          </a:p>
          <a:p>
            <a:r>
              <a:rPr lang="en-US" dirty="0"/>
              <a:t>A glass jar, not plastic.</a:t>
            </a:r>
          </a:p>
          <a:p>
            <a:r>
              <a:rPr lang="en-US" dirty="0"/>
              <a:t>A balloon</a:t>
            </a:r>
          </a:p>
          <a:p>
            <a:r>
              <a:rPr lang="en-US" dirty="0"/>
              <a:t>A rubber band</a:t>
            </a:r>
          </a:p>
          <a:p>
            <a:r>
              <a:rPr lang="en-US" dirty="0"/>
              <a:t>Some  form of gel such as </a:t>
            </a:r>
            <a:r>
              <a:rPr lang="en-US" dirty="0" err="1"/>
              <a:t>vaseline</a:t>
            </a:r>
            <a:endParaRPr lang="en-US" dirty="0"/>
          </a:p>
          <a:p>
            <a:r>
              <a:rPr lang="en-US" dirty="0"/>
              <a:t>A straw, pencil, </a:t>
            </a:r>
            <a:r>
              <a:rPr lang="en-US" dirty="0" err="1"/>
              <a:t>lolly</a:t>
            </a:r>
            <a:r>
              <a:rPr lang="en-US" dirty="0"/>
              <a:t> stick </a:t>
            </a:r>
            <a:r>
              <a:rPr lang="en-US" dirty="0" err="1"/>
              <a:t>etc</a:t>
            </a:r>
            <a:endParaRPr lang="en-US" dirty="0"/>
          </a:p>
          <a:p>
            <a:r>
              <a:rPr lang="en-US" dirty="0"/>
              <a:t>A sheet of paper.</a:t>
            </a:r>
          </a:p>
          <a:p>
            <a:endParaRPr lang="en-US" dirty="0"/>
          </a:p>
          <a:p>
            <a:r>
              <a:rPr lang="en-US" dirty="0"/>
              <a:t>Cut the neck off the balloon. If possible put a small amount of gel on the top of the jar to help seal the join before stretching the balloon over the top of the jar and securing with a tight elastic band around the neck of the jar. The balloon should now look like a drum over the top of the jar.</a:t>
            </a:r>
          </a:p>
          <a:p>
            <a:r>
              <a:rPr lang="en-US" dirty="0"/>
              <a:t>Place the end of the indicator on the  </a:t>
            </a:r>
            <a:r>
              <a:rPr lang="en-US" dirty="0" err="1"/>
              <a:t>centre</a:t>
            </a:r>
            <a:r>
              <a:rPr lang="en-US" dirty="0"/>
              <a:t> of the balloon top and secure with </a:t>
            </a:r>
            <a:r>
              <a:rPr lang="en-US" dirty="0" err="1"/>
              <a:t>selotape</a:t>
            </a:r>
            <a:r>
              <a:rPr lang="en-US" dirty="0"/>
              <a:t>.</a:t>
            </a:r>
          </a:p>
          <a:p>
            <a:r>
              <a:rPr lang="en-US" dirty="0"/>
              <a:t>Place the sheet of paper behind the jar and mark on where the indicator is pointing. H above, L below</a:t>
            </a:r>
          </a:p>
        </p:txBody>
      </p:sp>
      <p:pic>
        <p:nvPicPr>
          <p:cNvPr id="7" name="Graphic 6" descr="Presentation with media">
            <a:hlinkClick r:id="rId2"/>
            <a:extLst>
              <a:ext uri="{FF2B5EF4-FFF2-40B4-BE49-F238E27FC236}">
                <a16:creationId xmlns:a16="http://schemas.microsoft.com/office/drawing/2014/main" id="{E8E91B6B-4718-4756-8613-34D2A12E9F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07310" y="5925393"/>
            <a:ext cx="914400" cy="914400"/>
          </a:xfrm>
          <a:prstGeom prst="rect">
            <a:avLst/>
          </a:prstGeom>
        </p:spPr>
      </p:pic>
      <p:pic>
        <p:nvPicPr>
          <p:cNvPr id="8" name="Graphic 7" descr="Presentation with media">
            <a:hlinkClick r:id="rId5"/>
            <a:extLst>
              <a:ext uri="{FF2B5EF4-FFF2-40B4-BE49-F238E27FC236}">
                <a16:creationId xmlns:a16="http://schemas.microsoft.com/office/drawing/2014/main" id="{991CF243-7FF1-4841-A77D-D5395E7180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6911" y="5784093"/>
            <a:ext cx="914400" cy="914400"/>
          </a:xfrm>
          <a:prstGeom prst="rect">
            <a:avLst/>
          </a:prstGeom>
        </p:spPr>
      </p:pic>
    </p:spTree>
    <p:extLst>
      <p:ext uri="{BB962C8B-B14F-4D97-AF65-F5344CB8AC3E}">
        <p14:creationId xmlns:p14="http://schemas.microsoft.com/office/powerpoint/2010/main" val="5812666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E17609BD600F4F9719D13006D9BB1F" ma:contentTypeVersion="6" ma:contentTypeDescription="Create a new document." ma:contentTypeScope="" ma:versionID="417d0e136bbc13da1e8a7579888e7191">
  <xsd:schema xmlns:xsd="http://www.w3.org/2001/XMLSchema" xmlns:xs="http://www.w3.org/2001/XMLSchema" xmlns:p="http://schemas.microsoft.com/office/2006/metadata/properties" xmlns:ns2="a0a0298a-5b41-43c9-a8d1-c7da49ccfb31" targetNamespace="http://schemas.microsoft.com/office/2006/metadata/properties" ma:root="true" ma:fieldsID="67056162685321e9dc848925d2588016" ns2:_="">
    <xsd:import namespace="a0a0298a-5b41-43c9-a8d1-c7da49ccfb3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a0298a-5b41-43c9-a8d1-c7da49ccf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8DF6006-61B8-4871-97BD-DD54E624EA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a0298a-5b41-43c9-a8d1-c7da49ccfb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F42999-CEC5-4366-971A-9E5A22A874E3}">
  <ds:schemaRefs>
    <ds:schemaRef ds:uri="http://schemas.microsoft.com/sharepoint/v3/contenttype/forms"/>
  </ds:schemaRefs>
</ds:datastoreItem>
</file>

<file path=customXml/itemProps3.xml><?xml version="1.0" encoding="utf-8"?>
<ds:datastoreItem xmlns:ds="http://schemas.openxmlformats.org/officeDocument/2006/customXml" ds:itemID="{B6A37B05-4663-40A1-87E0-01069EDC942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0a0298a-5b41-43c9-a8d1-c7da49ccfb3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7271</TotalTime>
  <Words>2733</Words>
  <Application>Microsoft Office PowerPoint</Application>
  <PresentationFormat>Widescreen</PresentationFormat>
  <Paragraphs>357</Paragraphs>
  <Slides>30</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6" baseType="lpstr">
      <vt:lpstr>Arial</vt:lpstr>
      <vt:lpstr>Calibri</vt:lpstr>
      <vt:lpstr>Calibri Light</vt:lpstr>
      <vt:lpstr>Comic Sans MS</vt:lpstr>
      <vt:lpstr>Office Theme</vt:lpstr>
      <vt:lpstr>Document</vt:lpstr>
      <vt:lpstr>Summer Term Geography Y8 Week 1 and 2</vt:lpstr>
      <vt:lpstr>PowerPoint Presentation</vt:lpstr>
      <vt:lpstr>How to measure earthquakes.</vt:lpstr>
      <vt:lpstr>PowerPoint Presentation</vt:lpstr>
      <vt:lpstr>PowerPoint Presentation</vt:lpstr>
      <vt:lpstr>Build your own weather station</vt:lpstr>
      <vt:lpstr>What are you doing?</vt:lpstr>
      <vt:lpstr>What are you doing</vt:lpstr>
      <vt:lpstr>Barometer</vt:lpstr>
      <vt:lpstr>Anemometer</vt:lpstr>
      <vt:lpstr>Wind Vane</vt:lpstr>
      <vt:lpstr>Cloud height and Cover</vt:lpstr>
      <vt:lpstr>Cloud type</vt:lpstr>
      <vt:lpstr>Temperature</vt:lpstr>
      <vt:lpstr>Rain gauge</vt:lpstr>
      <vt:lpstr>Weather observation</vt:lpstr>
      <vt:lpstr>Weather recording for one day</vt:lpstr>
      <vt:lpstr>PowerPoint Presentation</vt:lpstr>
      <vt:lpstr>Create your own National Park</vt:lpstr>
      <vt:lpstr>National Parks Today</vt:lpstr>
      <vt:lpstr>Which area will be the 16th Park?</vt:lpstr>
      <vt:lpstr>Justify your choice</vt:lpstr>
      <vt:lpstr>Google Earth Quiz</vt:lpstr>
      <vt:lpstr>Get the download</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Howe, I (SHS Teacher)</dc:creator>
  <cp:keywords/>
  <dc:description/>
  <cp:lastModifiedBy>Howe, I (SHS Teacher)</cp:lastModifiedBy>
  <cp:revision>47</cp:revision>
  <dcterms:created xsi:type="dcterms:W3CDTF">2020-04-24T13:15:54Z</dcterms:created>
  <dcterms:modified xsi:type="dcterms:W3CDTF">2020-05-30T15:12:33Z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0x010100CFE17609BD600F4F9719D13006D9BB1F</vt:lpwstr>
  </property>
</Properties>
</file>