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
  </p:notesMasterIdLst>
  <p:sldIdLst>
    <p:sldId id="270" r:id="rId2"/>
    <p:sldId id="271" r:id="rId3"/>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015" autoAdjust="0"/>
    <p:restoredTop sz="94660"/>
  </p:normalViewPr>
  <p:slideViewPr>
    <p:cSldViewPr snapToGrid="0">
      <p:cViewPr varScale="1">
        <p:scale>
          <a:sx n="72" d="100"/>
          <a:sy n="72" d="100"/>
        </p:scale>
        <p:origin x="78" y="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2B404AA0-7241-4BF6-902F-BE641028C987}" type="datetimeFigureOut">
              <a:rPr lang="en-GB" smtClean="0"/>
              <a:t>26/06/2020</a:t>
            </a:fld>
            <a:endParaRPr lang="en-GB"/>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6BC695F8-2935-4D52-B88E-51D24A5A1F63}" type="slidenum">
              <a:rPr lang="en-GB" smtClean="0"/>
              <a:t>‹#›</a:t>
            </a:fld>
            <a:endParaRPr lang="en-GB"/>
          </a:p>
        </p:txBody>
      </p:sp>
    </p:spTree>
    <p:extLst>
      <p:ext uri="{BB962C8B-B14F-4D97-AF65-F5344CB8AC3E}">
        <p14:creationId xmlns:p14="http://schemas.microsoft.com/office/powerpoint/2010/main" val="41684988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a:t>Gavabon</a:t>
            </a:r>
            <a:r>
              <a:rPr lang="en-GB" dirty="0"/>
              <a:t> font/</a:t>
            </a:r>
            <a:r>
              <a:rPr lang="en-GB" dirty="0" err="1"/>
              <a:t>Brittanian</a:t>
            </a:r>
            <a:r>
              <a:rPr lang="en-GB" dirty="0"/>
              <a:t> – 1001fonts.com</a:t>
            </a:r>
          </a:p>
        </p:txBody>
      </p:sp>
      <p:sp>
        <p:nvSpPr>
          <p:cNvPr id="4" name="Slide Number Placeholder 3"/>
          <p:cNvSpPr>
            <a:spLocks noGrp="1"/>
          </p:cNvSpPr>
          <p:nvPr>
            <p:ph type="sldNum" sz="quarter" idx="5"/>
          </p:nvPr>
        </p:nvSpPr>
        <p:spPr/>
        <p:txBody>
          <a:bodyPr/>
          <a:lstStyle/>
          <a:p>
            <a:fld id="{6BC695F8-2935-4D52-B88E-51D24A5A1F63}" type="slidenum">
              <a:rPr lang="en-GB" smtClean="0"/>
              <a:t>1</a:t>
            </a:fld>
            <a:endParaRPr lang="en-GB"/>
          </a:p>
        </p:txBody>
      </p:sp>
    </p:spTree>
    <p:extLst>
      <p:ext uri="{BB962C8B-B14F-4D97-AF65-F5344CB8AC3E}">
        <p14:creationId xmlns:p14="http://schemas.microsoft.com/office/powerpoint/2010/main" val="15607500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err="1"/>
              <a:t>Gavabon</a:t>
            </a:r>
            <a:r>
              <a:rPr lang="en-GB" dirty="0"/>
              <a:t> font/</a:t>
            </a:r>
            <a:r>
              <a:rPr lang="en-GB" dirty="0" err="1"/>
              <a:t>Brittanian</a:t>
            </a:r>
            <a:r>
              <a:rPr lang="en-GB" dirty="0"/>
              <a:t> – 1001fonts.com</a:t>
            </a:r>
          </a:p>
        </p:txBody>
      </p:sp>
      <p:sp>
        <p:nvSpPr>
          <p:cNvPr id="4" name="Slide Number Placeholder 3"/>
          <p:cNvSpPr>
            <a:spLocks noGrp="1"/>
          </p:cNvSpPr>
          <p:nvPr>
            <p:ph type="sldNum" sz="quarter" idx="5"/>
          </p:nvPr>
        </p:nvSpPr>
        <p:spPr/>
        <p:txBody>
          <a:bodyPr/>
          <a:lstStyle/>
          <a:p>
            <a:fld id="{6BC695F8-2935-4D52-B88E-51D24A5A1F63}" type="slidenum">
              <a:rPr lang="en-GB" smtClean="0"/>
              <a:t>2</a:t>
            </a:fld>
            <a:endParaRPr lang="en-GB"/>
          </a:p>
        </p:txBody>
      </p:sp>
    </p:spTree>
    <p:extLst>
      <p:ext uri="{BB962C8B-B14F-4D97-AF65-F5344CB8AC3E}">
        <p14:creationId xmlns:p14="http://schemas.microsoft.com/office/powerpoint/2010/main" val="15985334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5C99FF3E-4597-4601-A2D9-F1A40E2A2DC2}" type="datetimeFigureOut">
              <a:rPr lang="en-GB" smtClean="0"/>
              <a:t>26/06/2020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1D06ECA-B0E3-4FCC-B8BC-FA92B54CEE6E}" type="slidenum">
              <a:rPr lang="en-GB" smtClean="0"/>
              <a:t>‹#›</a:t>
            </a:fld>
            <a:endParaRPr lang="en-GB"/>
          </a:p>
        </p:txBody>
      </p:sp>
    </p:spTree>
    <p:extLst>
      <p:ext uri="{BB962C8B-B14F-4D97-AF65-F5344CB8AC3E}">
        <p14:creationId xmlns:p14="http://schemas.microsoft.com/office/powerpoint/2010/main" val="37152431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5C99FF3E-4597-4601-A2D9-F1A40E2A2DC2}" type="datetimeFigureOut">
              <a:rPr lang="en-GB" smtClean="0"/>
              <a:t>26/06/2020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1D06ECA-B0E3-4FCC-B8BC-FA92B54CEE6E}" type="slidenum">
              <a:rPr lang="en-GB" smtClean="0"/>
              <a:t>‹#›</a:t>
            </a:fld>
            <a:endParaRPr lang="en-GB"/>
          </a:p>
        </p:txBody>
      </p:sp>
    </p:spTree>
    <p:extLst>
      <p:ext uri="{BB962C8B-B14F-4D97-AF65-F5344CB8AC3E}">
        <p14:creationId xmlns:p14="http://schemas.microsoft.com/office/powerpoint/2010/main" val="980955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5C99FF3E-4597-4601-A2D9-F1A40E2A2DC2}" type="datetimeFigureOut">
              <a:rPr lang="en-GB" smtClean="0"/>
              <a:t>26/06/2020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1D06ECA-B0E3-4FCC-B8BC-FA92B54CEE6E}" type="slidenum">
              <a:rPr lang="en-GB" smtClean="0"/>
              <a:t>‹#›</a:t>
            </a:fld>
            <a:endParaRPr lang="en-GB"/>
          </a:p>
        </p:txBody>
      </p:sp>
    </p:spTree>
    <p:extLst>
      <p:ext uri="{BB962C8B-B14F-4D97-AF65-F5344CB8AC3E}">
        <p14:creationId xmlns:p14="http://schemas.microsoft.com/office/powerpoint/2010/main" val="9121102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5C99FF3E-4597-4601-A2D9-F1A40E2A2DC2}" type="datetimeFigureOut">
              <a:rPr lang="en-GB" smtClean="0"/>
              <a:t>26/06/2020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1D06ECA-B0E3-4FCC-B8BC-FA92B54CEE6E}" type="slidenum">
              <a:rPr lang="en-GB" smtClean="0"/>
              <a:t>‹#›</a:t>
            </a:fld>
            <a:endParaRPr lang="en-GB"/>
          </a:p>
        </p:txBody>
      </p:sp>
    </p:spTree>
    <p:extLst>
      <p:ext uri="{BB962C8B-B14F-4D97-AF65-F5344CB8AC3E}">
        <p14:creationId xmlns:p14="http://schemas.microsoft.com/office/powerpoint/2010/main" val="27868920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C99FF3E-4597-4601-A2D9-F1A40E2A2DC2}" type="datetimeFigureOut">
              <a:rPr lang="en-GB" smtClean="0"/>
              <a:t>26/06/2020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1D06ECA-B0E3-4FCC-B8BC-FA92B54CEE6E}" type="slidenum">
              <a:rPr lang="en-GB" smtClean="0"/>
              <a:t>‹#›</a:t>
            </a:fld>
            <a:endParaRPr lang="en-GB"/>
          </a:p>
        </p:txBody>
      </p:sp>
    </p:spTree>
    <p:extLst>
      <p:ext uri="{BB962C8B-B14F-4D97-AF65-F5344CB8AC3E}">
        <p14:creationId xmlns:p14="http://schemas.microsoft.com/office/powerpoint/2010/main" val="6464860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5C99FF3E-4597-4601-A2D9-F1A40E2A2DC2}" type="datetimeFigureOut">
              <a:rPr lang="en-GB" smtClean="0"/>
              <a:t>26/06/2020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1D06ECA-B0E3-4FCC-B8BC-FA92B54CEE6E}" type="slidenum">
              <a:rPr lang="en-GB" smtClean="0"/>
              <a:t>‹#›</a:t>
            </a:fld>
            <a:endParaRPr lang="en-GB"/>
          </a:p>
        </p:txBody>
      </p:sp>
    </p:spTree>
    <p:extLst>
      <p:ext uri="{BB962C8B-B14F-4D97-AF65-F5344CB8AC3E}">
        <p14:creationId xmlns:p14="http://schemas.microsoft.com/office/powerpoint/2010/main" val="40650851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5C99FF3E-4597-4601-A2D9-F1A40E2A2DC2}" type="datetimeFigureOut">
              <a:rPr lang="en-GB" smtClean="0"/>
              <a:t>26/06/2020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1D06ECA-B0E3-4FCC-B8BC-FA92B54CEE6E}" type="slidenum">
              <a:rPr lang="en-GB" smtClean="0"/>
              <a:t>‹#›</a:t>
            </a:fld>
            <a:endParaRPr lang="en-GB"/>
          </a:p>
        </p:txBody>
      </p:sp>
    </p:spTree>
    <p:extLst>
      <p:ext uri="{BB962C8B-B14F-4D97-AF65-F5344CB8AC3E}">
        <p14:creationId xmlns:p14="http://schemas.microsoft.com/office/powerpoint/2010/main" val="18308620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5C99FF3E-4597-4601-A2D9-F1A40E2A2DC2}" type="datetimeFigureOut">
              <a:rPr lang="en-GB" smtClean="0"/>
              <a:t>26/06/2020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1D06ECA-B0E3-4FCC-B8BC-FA92B54CEE6E}" type="slidenum">
              <a:rPr lang="en-GB" smtClean="0"/>
              <a:t>‹#›</a:t>
            </a:fld>
            <a:endParaRPr lang="en-GB"/>
          </a:p>
        </p:txBody>
      </p:sp>
    </p:spTree>
    <p:extLst>
      <p:ext uri="{BB962C8B-B14F-4D97-AF65-F5344CB8AC3E}">
        <p14:creationId xmlns:p14="http://schemas.microsoft.com/office/powerpoint/2010/main" val="16517140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C99FF3E-4597-4601-A2D9-F1A40E2A2DC2}" type="datetimeFigureOut">
              <a:rPr lang="en-GB" smtClean="0"/>
              <a:t>26/06/2020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1D06ECA-B0E3-4FCC-B8BC-FA92B54CEE6E}" type="slidenum">
              <a:rPr lang="en-GB" smtClean="0"/>
              <a:t>‹#›</a:t>
            </a:fld>
            <a:endParaRPr lang="en-GB"/>
          </a:p>
        </p:txBody>
      </p:sp>
    </p:spTree>
    <p:extLst>
      <p:ext uri="{BB962C8B-B14F-4D97-AF65-F5344CB8AC3E}">
        <p14:creationId xmlns:p14="http://schemas.microsoft.com/office/powerpoint/2010/main" val="14067040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C99FF3E-4597-4601-A2D9-F1A40E2A2DC2}" type="datetimeFigureOut">
              <a:rPr lang="en-GB" smtClean="0"/>
              <a:t>26/06/2020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1D06ECA-B0E3-4FCC-B8BC-FA92B54CEE6E}" type="slidenum">
              <a:rPr lang="en-GB" smtClean="0"/>
              <a:t>‹#›</a:t>
            </a:fld>
            <a:endParaRPr lang="en-GB"/>
          </a:p>
        </p:txBody>
      </p:sp>
    </p:spTree>
    <p:extLst>
      <p:ext uri="{BB962C8B-B14F-4D97-AF65-F5344CB8AC3E}">
        <p14:creationId xmlns:p14="http://schemas.microsoft.com/office/powerpoint/2010/main" val="5946321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C99FF3E-4597-4601-A2D9-F1A40E2A2DC2}" type="datetimeFigureOut">
              <a:rPr lang="en-GB" smtClean="0"/>
              <a:t>26/06/2020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1D06ECA-B0E3-4FCC-B8BC-FA92B54CEE6E}" type="slidenum">
              <a:rPr lang="en-GB" smtClean="0"/>
              <a:t>‹#›</a:t>
            </a:fld>
            <a:endParaRPr lang="en-GB"/>
          </a:p>
        </p:txBody>
      </p:sp>
    </p:spTree>
    <p:extLst>
      <p:ext uri="{BB962C8B-B14F-4D97-AF65-F5344CB8AC3E}">
        <p14:creationId xmlns:p14="http://schemas.microsoft.com/office/powerpoint/2010/main" val="28137562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C99FF3E-4597-4601-A2D9-F1A40E2A2DC2}" type="datetimeFigureOut">
              <a:rPr lang="en-GB" smtClean="0"/>
              <a:t>26/06/2020</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1D06ECA-B0E3-4FCC-B8BC-FA92B54CEE6E}" type="slidenum">
              <a:rPr lang="en-GB" smtClean="0"/>
              <a:t>‹#›</a:t>
            </a:fld>
            <a:endParaRPr lang="en-GB"/>
          </a:p>
        </p:txBody>
      </p:sp>
    </p:spTree>
    <p:extLst>
      <p:ext uri="{BB962C8B-B14F-4D97-AF65-F5344CB8AC3E}">
        <p14:creationId xmlns:p14="http://schemas.microsoft.com/office/powerpoint/2010/main" val="26171863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Rectangle 45">
            <a:extLst>
              <a:ext uri="{FF2B5EF4-FFF2-40B4-BE49-F238E27FC236}">
                <a16:creationId xmlns:a16="http://schemas.microsoft.com/office/drawing/2014/main" id="{A061B40A-DD05-4571-8C10-6449ADCDF4D7}"/>
              </a:ext>
            </a:extLst>
          </p:cNvPr>
          <p:cNvSpPr/>
          <p:nvPr/>
        </p:nvSpPr>
        <p:spPr>
          <a:xfrm>
            <a:off x="413510" y="952137"/>
            <a:ext cx="7212408" cy="2759246"/>
          </a:xfrm>
          <a:custGeom>
            <a:avLst/>
            <a:gdLst>
              <a:gd name="connsiteX0" fmla="*/ 0 w 7212408"/>
              <a:gd name="connsiteY0" fmla="*/ 0 h 2759246"/>
              <a:gd name="connsiteX1" fmla="*/ 655673 w 7212408"/>
              <a:gd name="connsiteY1" fmla="*/ 0 h 2759246"/>
              <a:gd name="connsiteX2" fmla="*/ 1383471 w 7212408"/>
              <a:gd name="connsiteY2" fmla="*/ 0 h 2759246"/>
              <a:gd name="connsiteX3" fmla="*/ 2183393 w 7212408"/>
              <a:gd name="connsiteY3" fmla="*/ 0 h 2759246"/>
              <a:gd name="connsiteX4" fmla="*/ 2911190 w 7212408"/>
              <a:gd name="connsiteY4" fmla="*/ 0 h 2759246"/>
              <a:gd name="connsiteX5" fmla="*/ 3638988 w 7212408"/>
              <a:gd name="connsiteY5" fmla="*/ 0 h 2759246"/>
              <a:gd name="connsiteX6" fmla="*/ 4366785 w 7212408"/>
              <a:gd name="connsiteY6" fmla="*/ 0 h 2759246"/>
              <a:gd name="connsiteX7" fmla="*/ 4806086 w 7212408"/>
              <a:gd name="connsiteY7" fmla="*/ 0 h 2759246"/>
              <a:gd name="connsiteX8" fmla="*/ 5461760 w 7212408"/>
              <a:gd name="connsiteY8" fmla="*/ 0 h 2759246"/>
              <a:gd name="connsiteX9" fmla="*/ 5901061 w 7212408"/>
              <a:gd name="connsiteY9" fmla="*/ 0 h 2759246"/>
              <a:gd name="connsiteX10" fmla="*/ 6484610 w 7212408"/>
              <a:gd name="connsiteY10" fmla="*/ 0 h 2759246"/>
              <a:gd name="connsiteX11" fmla="*/ 7212408 w 7212408"/>
              <a:gd name="connsiteY11" fmla="*/ 0 h 2759246"/>
              <a:gd name="connsiteX12" fmla="*/ 7212408 w 7212408"/>
              <a:gd name="connsiteY12" fmla="*/ 717404 h 2759246"/>
              <a:gd name="connsiteX13" fmla="*/ 7212408 w 7212408"/>
              <a:gd name="connsiteY13" fmla="*/ 1407215 h 2759246"/>
              <a:gd name="connsiteX14" fmla="*/ 7212408 w 7212408"/>
              <a:gd name="connsiteY14" fmla="*/ 2041842 h 2759246"/>
              <a:gd name="connsiteX15" fmla="*/ 7212408 w 7212408"/>
              <a:gd name="connsiteY15" fmla="*/ 2759246 h 2759246"/>
              <a:gd name="connsiteX16" fmla="*/ 6628859 w 7212408"/>
              <a:gd name="connsiteY16" fmla="*/ 2759246 h 2759246"/>
              <a:gd name="connsiteX17" fmla="*/ 6117433 w 7212408"/>
              <a:gd name="connsiteY17" fmla="*/ 2759246 h 2759246"/>
              <a:gd name="connsiteX18" fmla="*/ 5533884 w 7212408"/>
              <a:gd name="connsiteY18" fmla="*/ 2759246 h 2759246"/>
              <a:gd name="connsiteX19" fmla="*/ 4950335 w 7212408"/>
              <a:gd name="connsiteY19" fmla="*/ 2759246 h 2759246"/>
              <a:gd name="connsiteX20" fmla="*/ 4222537 w 7212408"/>
              <a:gd name="connsiteY20" fmla="*/ 2759246 h 2759246"/>
              <a:gd name="connsiteX21" fmla="*/ 3494740 w 7212408"/>
              <a:gd name="connsiteY21" fmla="*/ 2759246 h 2759246"/>
              <a:gd name="connsiteX22" fmla="*/ 2911190 w 7212408"/>
              <a:gd name="connsiteY22" fmla="*/ 2759246 h 2759246"/>
              <a:gd name="connsiteX23" fmla="*/ 2471889 w 7212408"/>
              <a:gd name="connsiteY23" fmla="*/ 2759246 h 2759246"/>
              <a:gd name="connsiteX24" fmla="*/ 1816215 w 7212408"/>
              <a:gd name="connsiteY24" fmla="*/ 2759246 h 2759246"/>
              <a:gd name="connsiteX25" fmla="*/ 1088418 w 7212408"/>
              <a:gd name="connsiteY25" fmla="*/ 2759246 h 2759246"/>
              <a:gd name="connsiteX26" fmla="*/ 0 w 7212408"/>
              <a:gd name="connsiteY26" fmla="*/ 2759246 h 2759246"/>
              <a:gd name="connsiteX27" fmla="*/ 0 w 7212408"/>
              <a:gd name="connsiteY27" fmla="*/ 2041842 h 2759246"/>
              <a:gd name="connsiteX28" fmla="*/ 0 w 7212408"/>
              <a:gd name="connsiteY28" fmla="*/ 1379623 h 2759246"/>
              <a:gd name="connsiteX29" fmla="*/ 0 w 7212408"/>
              <a:gd name="connsiteY29" fmla="*/ 744996 h 2759246"/>
              <a:gd name="connsiteX30" fmla="*/ 0 w 7212408"/>
              <a:gd name="connsiteY30" fmla="*/ 0 h 2759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7212408" h="2759246" fill="none" extrusionOk="0">
                <a:moveTo>
                  <a:pt x="0" y="0"/>
                </a:moveTo>
                <a:cubicBezTo>
                  <a:pt x="230439" y="6577"/>
                  <a:pt x="466866" y="-2994"/>
                  <a:pt x="655673" y="0"/>
                </a:cubicBezTo>
                <a:cubicBezTo>
                  <a:pt x="844480" y="2994"/>
                  <a:pt x="1231612" y="13067"/>
                  <a:pt x="1383471" y="0"/>
                </a:cubicBezTo>
                <a:cubicBezTo>
                  <a:pt x="1535330" y="-13067"/>
                  <a:pt x="1789403" y="-3461"/>
                  <a:pt x="2183393" y="0"/>
                </a:cubicBezTo>
                <a:cubicBezTo>
                  <a:pt x="2577383" y="3461"/>
                  <a:pt x="2751334" y="-20788"/>
                  <a:pt x="2911190" y="0"/>
                </a:cubicBezTo>
                <a:cubicBezTo>
                  <a:pt x="3071046" y="20788"/>
                  <a:pt x="3345153" y="263"/>
                  <a:pt x="3638988" y="0"/>
                </a:cubicBezTo>
                <a:cubicBezTo>
                  <a:pt x="3932823" y="-263"/>
                  <a:pt x="4027493" y="-1629"/>
                  <a:pt x="4366785" y="0"/>
                </a:cubicBezTo>
                <a:cubicBezTo>
                  <a:pt x="4706077" y="1629"/>
                  <a:pt x="4690168" y="9442"/>
                  <a:pt x="4806086" y="0"/>
                </a:cubicBezTo>
                <a:cubicBezTo>
                  <a:pt x="4922004" y="-9442"/>
                  <a:pt x="5322411" y="-7080"/>
                  <a:pt x="5461760" y="0"/>
                </a:cubicBezTo>
                <a:cubicBezTo>
                  <a:pt x="5601109" y="7080"/>
                  <a:pt x="5695170" y="-1540"/>
                  <a:pt x="5901061" y="0"/>
                </a:cubicBezTo>
                <a:cubicBezTo>
                  <a:pt x="6106952" y="1540"/>
                  <a:pt x="6325590" y="-11400"/>
                  <a:pt x="6484610" y="0"/>
                </a:cubicBezTo>
                <a:cubicBezTo>
                  <a:pt x="6643630" y="11400"/>
                  <a:pt x="7026272" y="32444"/>
                  <a:pt x="7212408" y="0"/>
                </a:cubicBezTo>
                <a:cubicBezTo>
                  <a:pt x="7223448" y="258038"/>
                  <a:pt x="7226915" y="386808"/>
                  <a:pt x="7212408" y="717404"/>
                </a:cubicBezTo>
                <a:cubicBezTo>
                  <a:pt x="7197901" y="1048000"/>
                  <a:pt x="7195416" y="1237038"/>
                  <a:pt x="7212408" y="1407215"/>
                </a:cubicBezTo>
                <a:cubicBezTo>
                  <a:pt x="7229400" y="1577392"/>
                  <a:pt x="7225376" y="1768841"/>
                  <a:pt x="7212408" y="2041842"/>
                </a:cubicBezTo>
                <a:cubicBezTo>
                  <a:pt x="7199440" y="2314843"/>
                  <a:pt x="7218928" y="2533079"/>
                  <a:pt x="7212408" y="2759246"/>
                </a:cubicBezTo>
                <a:cubicBezTo>
                  <a:pt x="7009305" y="2738425"/>
                  <a:pt x="6773465" y="2752508"/>
                  <a:pt x="6628859" y="2759246"/>
                </a:cubicBezTo>
                <a:cubicBezTo>
                  <a:pt x="6484253" y="2765984"/>
                  <a:pt x="6235279" y="2782861"/>
                  <a:pt x="6117433" y="2759246"/>
                </a:cubicBezTo>
                <a:cubicBezTo>
                  <a:pt x="5999587" y="2735631"/>
                  <a:pt x="5727833" y="2771286"/>
                  <a:pt x="5533884" y="2759246"/>
                </a:cubicBezTo>
                <a:cubicBezTo>
                  <a:pt x="5339935" y="2747206"/>
                  <a:pt x="5149160" y="2763387"/>
                  <a:pt x="4950335" y="2759246"/>
                </a:cubicBezTo>
                <a:cubicBezTo>
                  <a:pt x="4751510" y="2755105"/>
                  <a:pt x="4416251" y="2745325"/>
                  <a:pt x="4222537" y="2759246"/>
                </a:cubicBezTo>
                <a:cubicBezTo>
                  <a:pt x="4028823" y="2773167"/>
                  <a:pt x="3654784" y="2768959"/>
                  <a:pt x="3494740" y="2759246"/>
                </a:cubicBezTo>
                <a:cubicBezTo>
                  <a:pt x="3334696" y="2749533"/>
                  <a:pt x="3198701" y="2748974"/>
                  <a:pt x="2911190" y="2759246"/>
                </a:cubicBezTo>
                <a:cubicBezTo>
                  <a:pt x="2623679" y="2769519"/>
                  <a:pt x="2613111" y="2763418"/>
                  <a:pt x="2471889" y="2759246"/>
                </a:cubicBezTo>
                <a:cubicBezTo>
                  <a:pt x="2330667" y="2755074"/>
                  <a:pt x="2088726" y="2782243"/>
                  <a:pt x="1816215" y="2759246"/>
                </a:cubicBezTo>
                <a:cubicBezTo>
                  <a:pt x="1543704" y="2736249"/>
                  <a:pt x="1300789" y="2768025"/>
                  <a:pt x="1088418" y="2759246"/>
                </a:cubicBezTo>
                <a:cubicBezTo>
                  <a:pt x="876047" y="2750467"/>
                  <a:pt x="273308" y="2806131"/>
                  <a:pt x="0" y="2759246"/>
                </a:cubicBezTo>
                <a:cubicBezTo>
                  <a:pt x="-10196" y="2506526"/>
                  <a:pt x="-23616" y="2338011"/>
                  <a:pt x="0" y="2041842"/>
                </a:cubicBezTo>
                <a:cubicBezTo>
                  <a:pt x="23616" y="1745673"/>
                  <a:pt x="-16523" y="1597557"/>
                  <a:pt x="0" y="1379623"/>
                </a:cubicBezTo>
                <a:cubicBezTo>
                  <a:pt x="16523" y="1161689"/>
                  <a:pt x="23409" y="965233"/>
                  <a:pt x="0" y="744996"/>
                </a:cubicBezTo>
                <a:cubicBezTo>
                  <a:pt x="-23409" y="524759"/>
                  <a:pt x="16545" y="193886"/>
                  <a:pt x="0" y="0"/>
                </a:cubicBezTo>
                <a:close/>
              </a:path>
              <a:path w="7212408" h="2759246" stroke="0" extrusionOk="0">
                <a:moveTo>
                  <a:pt x="0" y="0"/>
                </a:moveTo>
                <a:cubicBezTo>
                  <a:pt x="307127" y="-10522"/>
                  <a:pt x="626622" y="-8206"/>
                  <a:pt x="799922" y="0"/>
                </a:cubicBezTo>
                <a:cubicBezTo>
                  <a:pt x="973222" y="8206"/>
                  <a:pt x="1099864" y="-21285"/>
                  <a:pt x="1239223" y="0"/>
                </a:cubicBezTo>
                <a:cubicBezTo>
                  <a:pt x="1378582" y="21285"/>
                  <a:pt x="1807013" y="28694"/>
                  <a:pt x="2039144" y="0"/>
                </a:cubicBezTo>
                <a:cubicBezTo>
                  <a:pt x="2271275" y="-28694"/>
                  <a:pt x="2428244" y="-4014"/>
                  <a:pt x="2550570" y="0"/>
                </a:cubicBezTo>
                <a:cubicBezTo>
                  <a:pt x="2672896" y="4014"/>
                  <a:pt x="2909169" y="-23972"/>
                  <a:pt x="3061995" y="0"/>
                </a:cubicBezTo>
                <a:cubicBezTo>
                  <a:pt x="3214822" y="23972"/>
                  <a:pt x="3406076" y="-951"/>
                  <a:pt x="3573420" y="0"/>
                </a:cubicBezTo>
                <a:cubicBezTo>
                  <a:pt x="3740764" y="951"/>
                  <a:pt x="4031707" y="-18532"/>
                  <a:pt x="4156970" y="0"/>
                </a:cubicBezTo>
                <a:cubicBezTo>
                  <a:pt x="4282233" y="18532"/>
                  <a:pt x="4548416" y="8148"/>
                  <a:pt x="4740519" y="0"/>
                </a:cubicBezTo>
                <a:cubicBezTo>
                  <a:pt x="4932622" y="-8148"/>
                  <a:pt x="5047590" y="3097"/>
                  <a:pt x="5251944" y="0"/>
                </a:cubicBezTo>
                <a:cubicBezTo>
                  <a:pt x="5456299" y="-3097"/>
                  <a:pt x="5580769" y="10127"/>
                  <a:pt x="5763370" y="0"/>
                </a:cubicBezTo>
                <a:cubicBezTo>
                  <a:pt x="5945971" y="-10127"/>
                  <a:pt x="6087217" y="18014"/>
                  <a:pt x="6346919" y="0"/>
                </a:cubicBezTo>
                <a:cubicBezTo>
                  <a:pt x="6606621" y="-18014"/>
                  <a:pt x="6918148" y="23887"/>
                  <a:pt x="7212408" y="0"/>
                </a:cubicBezTo>
                <a:cubicBezTo>
                  <a:pt x="7206064" y="147938"/>
                  <a:pt x="7178190" y="491413"/>
                  <a:pt x="7212408" y="689812"/>
                </a:cubicBezTo>
                <a:cubicBezTo>
                  <a:pt x="7246626" y="888211"/>
                  <a:pt x="7237725" y="1120927"/>
                  <a:pt x="7212408" y="1434808"/>
                </a:cubicBezTo>
                <a:cubicBezTo>
                  <a:pt x="7187091" y="1748689"/>
                  <a:pt x="7195866" y="1804373"/>
                  <a:pt x="7212408" y="2097027"/>
                </a:cubicBezTo>
                <a:cubicBezTo>
                  <a:pt x="7228950" y="2389681"/>
                  <a:pt x="7211140" y="2470543"/>
                  <a:pt x="7212408" y="2759246"/>
                </a:cubicBezTo>
                <a:cubicBezTo>
                  <a:pt x="7003980" y="2761147"/>
                  <a:pt x="6882699" y="2768455"/>
                  <a:pt x="6700983" y="2759246"/>
                </a:cubicBezTo>
                <a:cubicBezTo>
                  <a:pt x="6519268" y="2750037"/>
                  <a:pt x="6132197" y="2746720"/>
                  <a:pt x="5901061" y="2759246"/>
                </a:cubicBezTo>
                <a:cubicBezTo>
                  <a:pt x="5669925" y="2771772"/>
                  <a:pt x="5523923" y="2747258"/>
                  <a:pt x="5173264" y="2759246"/>
                </a:cubicBezTo>
                <a:cubicBezTo>
                  <a:pt x="4822605" y="2771234"/>
                  <a:pt x="4660642" y="2781555"/>
                  <a:pt x="4373342" y="2759246"/>
                </a:cubicBezTo>
                <a:cubicBezTo>
                  <a:pt x="4086042" y="2736937"/>
                  <a:pt x="3957698" y="2735507"/>
                  <a:pt x="3717668" y="2759246"/>
                </a:cubicBezTo>
                <a:cubicBezTo>
                  <a:pt x="3477638" y="2782985"/>
                  <a:pt x="3373925" y="2773622"/>
                  <a:pt x="3278367" y="2759246"/>
                </a:cubicBezTo>
                <a:cubicBezTo>
                  <a:pt x="3182809" y="2744870"/>
                  <a:pt x="2918316" y="2779764"/>
                  <a:pt x="2766942" y="2759246"/>
                </a:cubicBezTo>
                <a:cubicBezTo>
                  <a:pt x="2615569" y="2738728"/>
                  <a:pt x="2290999" y="2786986"/>
                  <a:pt x="2111269" y="2759246"/>
                </a:cubicBezTo>
                <a:cubicBezTo>
                  <a:pt x="1931539" y="2731506"/>
                  <a:pt x="1853066" y="2740140"/>
                  <a:pt x="1599843" y="2759246"/>
                </a:cubicBezTo>
                <a:cubicBezTo>
                  <a:pt x="1346620" y="2778352"/>
                  <a:pt x="1219915" y="2726173"/>
                  <a:pt x="872046" y="2759246"/>
                </a:cubicBezTo>
                <a:cubicBezTo>
                  <a:pt x="524177" y="2792319"/>
                  <a:pt x="298372" y="2746332"/>
                  <a:pt x="0" y="2759246"/>
                </a:cubicBezTo>
                <a:cubicBezTo>
                  <a:pt x="8127" y="2552103"/>
                  <a:pt x="27798" y="2321558"/>
                  <a:pt x="0" y="2124619"/>
                </a:cubicBezTo>
                <a:cubicBezTo>
                  <a:pt x="-27798" y="1927680"/>
                  <a:pt x="26114" y="1697552"/>
                  <a:pt x="0" y="1489993"/>
                </a:cubicBezTo>
                <a:cubicBezTo>
                  <a:pt x="-26114" y="1282434"/>
                  <a:pt x="-21469" y="1115567"/>
                  <a:pt x="0" y="800181"/>
                </a:cubicBezTo>
                <a:cubicBezTo>
                  <a:pt x="21469" y="484795"/>
                  <a:pt x="35992" y="195558"/>
                  <a:pt x="0" y="0"/>
                </a:cubicBezTo>
                <a:close/>
              </a:path>
            </a:pathLst>
          </a:custGeom>
          <a:solidFill>
            <a:schemeClr val="accent4">
              <a:lumMod val="40000"/>
              <a:lumOff val="60000"/>
            </a:schemeClr>
          </a:solidFill>
          <a:ln w="19050">
            <a:solidFill>
              <a:schemeClr val="tx1"/>
            </a:solidFill>
            <a:prstDash val="lgDash"/>
            <a:extLst>
              <a:ext uri="{C807C97D-BFC1-408E-A445-0C87EB9F89A2}">
                <ask:lineSketchStyleProps xmlns:ask="http://schemas.microsoft.com/office/drawing/2018/sketchyshapes" sd="1126646710">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2" descr="Image result for wjec logo 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6381" y="6164721"/>
            <a:ext cx="484304" cy="484304"/>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8114" y="6138662"/>
            <a:ext cx="1697321" cy="510363"/>
          </a:xfrm>
          <a:prstGeom prst="rect">
            <a:avLst/>
          </a:prstGeom>
        </p:spPr>
      </p:pic>
      <p:sp>
        <p:nvSpPr>
          <p:cNvPr id="47" name="Rectangle 46">
            <a:extLst>
              <a:ext uri="{FF2B5EF4-FFF2-40B4-BE49-F238E27FC236}">
                <a16:creationId xmlns:a16="http://schemas.microsoft.com/office/drawing/2014/main" id="{492D28A2-F2A7-4DE8-BFC5-8F15F87060A3}"/>
              </a:ext>
            </a:extLst>
          </p:cNvPr>
          <p:cNvSpPr/>
          <p:nvPr/>
        </p:nvSpPr>
        <p:spPr>
          <a:xfrm>
            <a:off x="413510" y="3886015"/>
            <a:ext cx="7212408" cy="2028242"/>
          </a:xfrm>
          <a:custGeom>
            <a:avLst/>
            <a:gdLst>
              <a:gd name="connsiteX0" fmla="*/ 0 w 7212408"/>
              <a:gd name="connsiteY0" fmla="*/ 0 h 2028242"/>
              <a:gd name="connsiteX1" fmla="*/ 655673 w 7212408"/>
              <a:gd name="connsiteY1" fmla="*/ 0 h 2028242"/>
              <a:gd name="connsiteX2" fmla="*/ 1094975 w 7212408"/>
              <a:gd name="connsiteY2" fmla="*/ 0 h 2028242"/>
              <a:gd name="connsiteX3" fmla="*/ 1822772 w 7212408"/>
              <a:gd name="connsiteY3" fmla="*/ 0 h 2028242"/>
              <a:gd name="connsiteX4" fmla="*/ 2550570 w 7212408"/>
              <a:gd name="connsiteY4" fmla="*/ 0 h 2028242"/>
              <a:gd name="connsiteX5" fmla="*/ 3350491 w 7212408"/>
              <a:gd name="connsiteY5" fmla="*/ 0 h 2028242"/>
              <a:gd name="connsiteX6" fmla="*/ 4078289 w 7212408"/>
              <a:gd name="connsiteY6" fmla="*/ 0 h 2028242"/>
              <a:gd name="connsiteX7" fmla="*/ 4806086 w 7212408"/>
              <a:gd name="connsiteY7" fmla="*/ 0 h 2028242"/>
              <a:gd name="connsiteX8" fmla="*/ 5533884 w 7212408"/>
              <a:gd name="connsiteY8" fmla="*/ 0 h 2028242"/>
              <a:gd name="connsiteX9" fmla="*/ 5973185 w 7212408"/>
              <a:gd name="connsiteY9" fmla="*/ 0 h 2028242"/>
              <a:gd name="connsiteX10" fmla="*/ 6628859 w 7212408"/>
              <a:gd name="connsiteY10" fmla="*/ 0 h 2028242"/>
              <a:gd name="connsiteX11" fmla="*/ 7212408 w 7212408"/>
              <a:gd name="connsiteY11" fmla="*/ 0 h 2028242"/>
              <a:gd name="connsiteX12" fmla="*/ 7212408 w 7212408"/>
              <a:gd name="connsiteY12" fmla="*/ 655798 h 2028242"/>
              <a:gd name="connsiteX13" fmla="*/ 7212408 w 7212408"/>
              <a:gd name="connsiteY13" fmla="*/ 1311596 h 2028242"/>
              <a:gd name="connsiteX14" fmla="*/ 7212408 w 7212408"/>
              <a:gd name="connsiteY14" fmla="*/ 2028242 h 2028242"/>
              <a:gd name="connsiteX15" fmla="*/ 6556735 w 7212408"/>
              <a:gd name="connsiteY15" fmla="*/ 2028242 h 2028242"/>
              <a:gd name="connsiteX16" fmla="*/ 5973185 w 7212408"/>
              <a:gd name="connsiteY16" fmla="*/ 2028242 h 2028242"/>
              <a:gd name="connsiteX17" fmla="*/ 5461760 w 7212408"/>
              <a:gd name="connsiteY17" fmla="*/ 2028242 h 2028242"/>
              <a:gd name="connsiteX18" fmla="*/ 4878211 w 7212408"/>
              <a:gd name="connsiteY18" fmla="*/ 2028242 h 2028242"/>
              <a:gd name="connsiteX19" fmla="*/ 4366785 w 7212408"/>
              <a:gd name="connsiteY19" fmla="*/ 2028242 h 2028242"/>
              <a:gd name="connsiteX20" fmla="*/ 3783236 w 7212408"/>
              <a:gd name="connsiteY20" fmla="*/ 2028242 h 2028242"/>
              <a:gd name="connsiteX21" fmla="*/ 3199686 w 7212408"/>
              <a:gd name="connsiteY21" fmla="*/ 2028242 h 2028242"/>
              <a:gd name="connsiteX22" fmla="*/ 2471889 w 7212408"/>
              <a:gd name="connsiteY22" fmla="*/ 2028242 h 2028242"/>
              <a:gd name="connsiteX23" fmla="*/ 1744091 w 7212408"/>
              <a:gd name="connsiteY23" fmla="*/ 2028242 h 2028242"/>
              <a:gd name="connsiteX24" fmla="*/ 1160542 w 7212408"/>
              <a:gd name="connsiteY24" fmla="*/ 2028242 h 2028242"/>
              <a:gd name="connsiteX25" fmla="*/ 721241 w 7212408"/>
              <a:gd name="connsiteY25" fmla="*/ 2028242 h 2028242"/>
              <a:gd name="connsiteX26" fmla="*/ 0 w 7212408"/>
              <a:gd name="connsiteY26" fmla="*/ 2028242 h 2028242"/>
              <a:gd name="connsiteX27" fmla="*/ 0 w 7212408"/>
              <a:gd name="connsiteY27" fmla="*/ 1331879 h 2028242"/>
              <a:gd name="connsiteX28" fmla="*/ 0 w 7212408"/>
              <a:gd name="connsiteY28" fmla="*/ 655798 h 2028242"/>
              <a:gd name="connsiteX29" fmla="*/ 0 w 7212408"/>
              <a:gd name="connsiteY29" fmla="*/ 0 h 2028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7212408" h="2028242" fill="none" extrusionOk="0">
                <a:moveTo>
                  <a:pt x="0" y="0"/>
                </a:moveTo>
                <a:cubicBezTo>
                  <a:pt x="325917" y="16459"/>
                  <a:pt x="504741" y="19586"/>
                  <a:pt x="655673" y="0"/>
                </a:cubicBezTo>
                <a:cubicBezTo>
                  <a:pt x="806605" y="-19586"/>
                  <a:pt x="995027" y="5303"/>
                  <a:pt x="1094975" y="0"/>
                </a:cubicBezTo>
                <a:cubicBezTo>
                  <a:pt x="1194923" y="-5303"/>
                  <a:pt x="1652981" y="-32041"/>
                  <a:pt x="1822772" y="0"/>
                </a:cubicBezTo>
                <a:cubicBezTo>
                  <a:pt x="1992563" y="32041"/>
                  <a:pt x="2398711" y="13067"/>
                  <a:pt x="2550570" y="0"/>
                </a:cubicBezTo>
                <a:cubicBezTo>
                  <a:pt x="2702429" y="-13067"/>
                  <a:pt x="2959124" y="1491"/>
                  <a:pt x="3350491" y="0"/>
                </a:cubicBezTo>
                <a:cubicBezTo>
                  <a:pt x="3741858" y="-1491"/>
                  <a:pt x="3917148" y="-21398"/>
                  <a:pt x="4078289" y="0"/>
                </a:cubicBezTo>
                <a:cubicBezTo>
                  <a:pt x="4239430" y="21398"/>
                  <a:pt x="4518005" y="4991"/>
                  <a:pt x="4806086" y="0"/>
                </a:cubicBezTo>
                <a:cubicBezTo>
                  <a:pt x="5094167" y="-4991"/>
                  <a:pt x="5192304" y="-2825"/>
                  <a:pt x="5533884" y="0"/>
                </a:cubicBezTo>
                <a:cubicBezTo>
                  <a:pt x="5875464" y="2825"/>
                  <a:pt x="5857267" y="9442"/>
                  <a:pt x="5973185" y="0"/>
                </a:cubicBezTo>
                <a:cubicBezTo>
                  <a:pt x="6089103" y="-9442"/>
                  <a:pt x="6489510" y="-7080"/>
                  <a:pt x="6628859" y="0"/>
                </a:cubicBezTo>
                <a:cubicBezTo>
                  <a:pt x="6768208" y="7080"/>
                  <a:pt x="7067374" y="12558"/>
                  <a:pt x="7212408" y="0"/>
                </a:cubicBezTo>
                <a:cubicBezTo>
                  <a:pt x="7241699" y="150405"/>
                  <a:pt x="7214462" y="517006"/>
                  <a:pt x="7212408" y="655798"/>
                </a:cubicBezTo>
                <a:cubicBezTo>
                  <a:pt x="7210354" y="794590"/>
                  <a:pt x="7237330" y="1139299"/>
                  <a:pt x="7212408" y="1311596"/>
                </a:cubicBezTo>
                <a:cubicBezTo>
                  <a:pt x="7187486" y="1483893"/>
                  <a:pt x="7221866" y="1853590"/>
                  <a:pt x="7212408" y="2028242"/>
                </a:cubicBezTo>
                <a:cubicBezTo>
                  <a:pt x="7040210" y="1997033"/>
                  <a:pt x="6782907" y="2008750"/>
                  <a:pt x="6556735" y="2028242"/>
                </a:cubicBezTo>
                <a:cubicBezTo>
                  <a:pt x="6330563" y="2047734"/>
                  <a:pt x="6110709" y="2040365"/>
                  <a:pt x="5973185" y="2028242"/>
                </a:cubicBezTo>
                <a:cubicBezTo>
                  <a:pt x="5835661" y="2016120"/>
                  <a:pt x="5706473" y="2013495"/>
                  <a:pt x="5461760" y="2028242"/>
                </a:cubicBezTo>
                <a:cubicBezTo>
                  <a:pt x="5217048" y="2042989"/>
                  <a:pt x="5022817" y="2021504"/>
                  <a:pt x="4878211" y="2028242"/>
                </a:cubicBezTo>
                <a:cubicBezTo>
                  <a:pt x="4733605" y="2034980"/>
                  <a:pt x="4484631" y="2051857"/>
                  <a:pt x="4366785" y="2028242"/>
                </a:cubicBezTo>
                <a:cubicBezTo>
                  <a:pt x="4248939" y="2004627"/>
                  <a:pt x="3977185" y="2040282"/>
                  <a:pt x="3783236" y="2028242"/>
                </a:cubicBezTo>
                <a:cubicBezTo>
                  <a:pt x="3589287" y="2016202"/>
                  <a:pt x="3400549" y="2034832"/>
                  <a:pt x="3199686" y="2028242"/>
                </a:cubicBezTo>
                <a:cubicBezTo>
                  <a:pt x="2998823" y="2021653"/>
                  <a:pt x="2664175" y="2012942"/>
                  <a:pt x="2471889" y="2028242"/>
                </a:cubicBezTo>
                <a:cubicBezTo>
                  <a:pt x="2279603" y="2043542"/>
                  <a:pt x="1908796" y="2043462"/>
                  <a:pt x="1744091" y="2028242"/>
                </a:cubicBezTo>
                <a:cubicBezTo>
                  <a:pt x="1579386" y="2013022"/>
                  <a:pt x="1446851" y="2015100"/>
                  <a:pt x="1160542" y="2028242"/>
                </a:cubicBezTo>
                <a:cubicBezTo>
                  <a:pt x="874233" y="2041384"/>
                  <a:pt x="862463" y="2032414"/>
                  <a:pt x="721241" y="2028242"/>
                </a:cubicBezTo>
                <a:cubicBezTo>
                  <a:pt x="580019" y="2024070"/>
                  <a:pt x="321361" y="1999735"/>
                  <a:pt x="0" y="2028242"/>
                </a:cubicBezTo>
                <a:cubicBezTo>
                  <a:pt x="-17814" y="1802764"/>
                  <a:pt x="-10903" y="1493356"/>
                  <a:pt x="0" y="1331879"/>
                </a:cubicBezTo>
                <a:cubicBezTo>
                  <a:pt x="10903" y="1170402"/>
                  <a:pt x="-4591" y="832454"/>
                  <a:pt x="0" y="655798"/>
                </a:cubicBezTo>
                <a:cubicBezTo>
                  <a:pt x="4591" y="479142"/>
                  <a:pt x="9894" y="242328"/>
                  <a:pt x="0" y="0"/>
                </a:cubicBezTo>
                <a:close/>
              </a:path>
              <a:path w="7212408" h="2028242" stroke="0" extrusionOk="0">
                <a:moveTo>
                  <a:pt x="0" y="0"/>
                </a:moveTo>
                <a:cubicBezTo>
                  <a:pt x="307127" y="-10522"/>
                  <a:pt x="626622" y="-8206"/>
                  <a:pt x="799922" y="0"/>
                </a:cubicBezTo>
                <a:cubicBezTo>
                  <a:pt x="973222" y="8206"/>
                  <a:pt x="1099864" y="-21285"/>
                  <a:pt x="1239223" y="0"/>
                </a:cubicBezTo>
                <a:cubicBezTo>
                  <a:pt x="1378582" y="21285"/>
                  <a:pt x="1807013" y="28694"/>
                  <a:pt x="2039144" y="0"/>
                </a:cubicBezTo>
                <a:cubicBezTo>
                  <a:pt x="2271275" y="-28694"/>
                  <a:pt x="2428244" y="-4014"/>
                  <a:pt x="2550570" y="0"/>
                </a:cubicBezTo>
                <a:cubicBezTo>
                  <a:pt x="2672896" y="4014"/>
                  <a:pt x="2909169" y="-23972"/>
                  <a:pt x="3061995" y="0"/>
                </a:cubicBezTo>
                <a:cubicBezTo>
                  <a:pt x="3214822" y="23972"/>
                  <a:pt x="3406076" y="-951"/>
                  <a:pt x="3573420" y="0"/>
                </a:cubicBezTo>
                <a:cubicBezTo>
                  <a:pt x="3740764" y="951"/>
                  <a:pt x="4031707" y="-18532"/>
                  <a:pt x="4156970" y="0"/>
                </a:cubicBezTo>
                <a:cubicBezTo>
                  <a:pt x="4282233" y="18532"/>
                  <a:pt x="4548416" y="8148"/>
                  <a:pt x="4740519" y="0"/>
                </a:cubicBezTo>
                <a:cubicBezTo>
                  <a:pt x="4932622" y="-8148"/>
                  <a:pt x="5047590" y="3097"/>
                  <a:pt x="5251944" y="0"/>
                </a:cubicBezTo>
                <a:cubicBezTo>
                  <a:pt x="5456299" y="-3097"/>
                  <a:pt x="5580769" y="10127"/>
                  <a:pt x="5763370" y="0"/>
                </a:cubicBezTo>
                <a:cubicBezTo>
                  <a:pt x="5945971" y="-10127"/>
                  <a:pt x="6087217" y="18014"/>
                  <a:pt x="6346919" y="0"/>
                </a:cubicBezTo>
                <a:cubicBezTo>
                  <a:pt x="6606621" y="-18014"/>
                  <a:pt x="6918148" y="23887"/>
                  <a:pt x="7212408" y="0"/>
                </a:cubicBezTo>
                <a:cubicBezTo>
                  <a:pt x="7187210" y="251413"/>
                  <a:pt x="7229949" y="395554"/>
                  <a:pt x="7212408" y="676081"/>
                </a:cubicBezTo>
                <a:cubicBezTo>
                  <a:pt x="7194867" y="956608"/>
                  <a:pt x="7214887" y="1217506"/>
                  <a:pt x="7212408" y="1392726"/>
                </a:cubicBezTo>
                <a:cubicBezTo>
                  <a:pt x="7209929" y="1567947"/>
                  <a:pt x="7215341" y="1748438"/>
                  <a:pt x="7212408" y="2028242"/>
                </a:cubicBezTo>
                <a:cubicBezTo>
                  <a:pt x="6919457" y="2028374"/>
                  <a:pt x="6856569" y="2007653"/>
                  <a:pt x="6556735" y="2028242"/>
                </a:cubicBezTo>
                <a:cubicBezTo>
                  <a:pt x="6256901" y="2048831"/>
                  <a:pt x="6091919" y="2012410"/>
                  <a:pt x="5901061" y="2028242"/>
                </a:cubicBezTo>
                <a:cubicBezTo>
                  <a:pt x="5710203" y="2044074"/>
                  <a:pt x="5332275" y="2015716"/>
                  <a:pt x="5101139" y="2028242"/>
                </a:cubicBezTo>
                <a:cubicBezTo>
                  <a:pt x="4870003" y="2040768"/>
                  <a:pt x="4724001" y="2016254"/>
                  <a:pt x="4373342" y="2028242"/>
                </a:cubicBezTo>
                <a:cubicBezTo>
                  <a:pt x="4022683" y="2040230"/>
                  <a:pt x="3860720" y="2050551"/>
                  <a:pt x="3573420" y="2028242"/>
                </a:cubicBezTo>
                <a:cubicBezTo>
                  <a:pt x="3286120" y="2005933"/>
                  <a:pt x="3152702" y="2003936"/>
                  <a:pt x="2917747" y="2028242"/>
                </a:cubicBezTo>
                <a:cubicBezTo>
                  <a:pt x="2682792" y="2052548"/>
                  <a:pt x="2574004" y="2042618"/>
                  <a:pt x="2478446" y="2028242"/>
                </a:cubicBezTo>
                <a:cubicBezTo>
                  <a:pt x="2382888" y="2013866"/>
                  <a:pt x="2123039" y="2005271"/>
                  <a:pt x="1967020" y="2028242"/>
                </a:cubicBezTo>
                <a:cubicBezTo>
                  <a:pt x="1811001" y="2051213"/>
                  <a:pt x="1491077" y="2055982"/>
                  <a:pt x="1311347" y="2028242"/>
                </a:cubicBezTo>
                <a:cubicBezTo>
                  <a:pt x="1131617" y="2000502"/>
                  <a:pt x="1045239" y="2003835"/>
                  <a:pt x="799922" y="2028242"/>
                </a:cubicBezTo>
                <a:cubicBezTo>
                  <a:pt x="554606" y="2052649"/>
                  <a:pt x="226638" y="2024035"/>
                  <a:pt x="0" y="2028242"/>
                </a:cubicBezTo>
                <a:cubicBezTo>
                  <a:pt x="-22468" y="1844187"/>
                  <a:pt x="17473" y="1648188"/>
                  <a:pt x="0" y="1413009"/>
                </a:cubicBezTo>
                <a:cubicBezTo>
                  <a:pt x="-17473" y="1177830"/>
                  <a:pt x="-8497" y="953378"/>
                  <a:pt x="0" y="777493"/>
                </a:cubicBezTo>
                <a:cubicBezTo>
                  <a:pt x="8497" y="601608"/>
                  <a:pt x="-30128" y="318633"/>
                  <a:pt x="0" y="0"/>
                </a:cubicBezTo>
                <a:close/>
              </a:path>
            </a:pathLst>
          </a:custGeom>
          <a:solidFill>
            <a:schemeClr val="accent4">
              <a:lumMod val="40000"/>
              <a:lumOff val="60000"/>
            </a:schemeClr>
          </a:solidFill>
          <a:ln w="19050">
            <a:solidFill>
              <a:schemeClr val="tx1"/>
            </a:solidFill>
            <a:prstDash val="lgDash"/>
            <a:extLst>
              <a:ext uri="{C807C97D-BFC1-408E-A445-0C87EB9F89A2}">
                <ask:lineSketchStyleProps xmlns:ask="http://schemas.microsoft.com/office/drawing/2018/sketchyshapes" sd="1126646710">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AutoShape 2">
            <a:extLst>
              <a:ext uri="{FF2B5EF4-FFF2-40B4-BE49-F238E27FC236}">
                <a16:creationId xmlns:a16="http://schemas.microsoft.com/office/drawing/2014/main" id="{A1FAE804-CB25-4904-AC4C-6E45314AFC29}"/>
              </a:ext>
            </a:extLst>
          </p:cNvPr>
          <p:cNvSpPr>
            <a:spLocks noChangeAspect="1" noChangeArrowheads="1"/>
          </p:cNvSpPr>
          <p:nvPr/>
        </p:nvSpPr>
        <p:spPr bwMode="auto">
          <a:xfrm>
            <a:off x="2123274" y="7022977"/>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41" name="Picture 40" descr="Brittanian ( Demo ) Brush">
            <a:extLst>
              <a:ext uri="{FF2B5EF4-FFF2-40B4-BE49-F238E27FC236}">
                <a16:creationId xmlns:a16="http://schemas.microsoft.com/office/drawing/2014/main" id="{B5D2471C-47AA-4CED-8AC2-6923BDFD644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0050" y="4014320"/>
            <a:ext cx="2223158" cy="381488"/>
          </a:xfrm>
          <a:prstGeom prst="rect">
            <a:avLst/>
          </a:prstGeom>
          <a:noFill/>
          <a:extLst>
            <a:ext uri="{909E8E84-426E-40DD-AFC4-6F175D3DCCD1}">
              <a14:hiddenFill xmlns:a14="http://schemas.microsoft.com/office/drawing/2010/main">
                <a:solidFill>
                  <a:srgbClr val="FFFFFF"/>
                </a:solidFill>
              </a14:hiddenFill>
            </a:ext>
          </a:extLst>
        </p:spPr>
      </p:pic>
      <p:sp>
        <p:nvSpPr>
          <p:cNvPr id="20" name="TextBox 19">
            <a:extLst>
              <a:ext uri="{FF2B5EF4-FFF2-40B4-BE49-F238E27FC236}">
                <a16:creationId xmlns:a16="http://schemas.microsoft.com/office/drawing/2014/main" id="{199EDCE6-A51B-4A55-8551-D1A67F73E056}"/>
              </a:ext>
            </a:extLst>
          </p:cNvPr>
          <p:cNvSpPr txBox="1"/>
          <p:nvPr/>
        </p:nvSpPr>
        <p:spPr>
          <a:xfrm>
            <a:off x="606768" y="1070200"/>
            <a:ext cx="7013492" cy="2616101"/>
          </a:xfrm>
          <a:prstGeom prst="rect">
            <a:avLst/>
          </a:prstGeom>
          <a:noFill/>
        </p:spPr>
        <p:txBody>
          <a:bodyPr wrap="square" rtlCol="0">
            <a:spAutoFit/>
          </a:bodyPr>
          <a:lstStyle/>
          <a:p>
            <a:r>
              <a:rPr lang="en-US" sz="1600" b="1" dirty="0"/>
              <a:t>Main Task  </a:t>
            </a:r>
            <a:r>
              <a:rPr lang="en-US" sz="1600" dirty="0"/>
              <a:t>-  Complete the identify, describe and explain success criteria using the help sheet provided. When explaining the effects you must include both visible and non-visible for example, weight gain is visible, and indigestion is non-visible.  </a:t>
            </a:r>
          </a:p>
          <a:p>
            <a:endParaRPr lang="en-US" sz="1600" dirty="0"/>
          </a:p>
          <a:p>
            <a:r>
              <a:rPr lang="en-US" sz="1600" b="1" dirty="0"/>
              <a:t>What to do when completed – </a:t>
            </a:r>
            <a:r>
              <a:rPr lang="en-US" sz="1600" dirty="0"/>
              <a:t>Upload a digital or photo of the completed work to OneNote Y10 Hospitality, to gain access to this log onto the school website.  </a:t>
            </a:r>
          </a:p>
          <a:p>
            <a:endParaRPr lang="en-US" sz="1000" dirty="0"/>
          </a:p>
          <a:p>
            <a:r>
              <a:rPr lang="en-US" sz="1600" b="1" dirty="0"/>
              <a:t>Where can I get extra help </a:t>
            </a:r>
            <a:r>
              <a:rPr lang="en-US" sz="1000" b="1" dirty="0"/>
              <a:t>- </a:t>
            </a:r>
            <a:r>
              <a:rPr lang="en-US" sz="1600" dirty="0"/>
              <a:t>On Tuesdays at </a:t>
            </a:r>
            <a:r>
              <a:rPr lang="en-US" sz="1600" b="1" dirty="0"/>
              <a:t>10:00 there is a controlled assessment help session</a:t>
            </a:r>
            <a:r>
              <a:rPr lang="en-US" sz="1600" dirty="0"/>
              <a:t> run by </a:t>
            </a:r>
            <a:r>
              <a:rPr lang="en-US" sz="1600" dirty="0" err="1"/>
              <a:t>Mr</a:t>
            </a:r>
            <a:r>
              <a:rPr lang="en-US" sz="1600" dirty="0"/>
              <a:t> Skelton and </a:t>
            </a:r>
            <a:r>
              <a:rPr lang="en-US" sz="1600" dirty="0" err="1"/>
              <a:t>Mr</a:t>
            </a:r>
            <a:r>
              <a:rPr lang="en-US" sz="1600" dirty="0"/>
              <a:t> Fawcett on Zoom. To get the </a:t>
            </a:r>
            <a:r>
              <a:rPr lang="en-US" sz="1600" b="1" dirty="0">
                <a:solidFill>
                  <a:srgbClr val="FF0000"/>
                </a:solidFill>
              </a:rPr>
              <a:t>Zoom code log onto show my homework or email </a:t>
            </a:r>
            <a:r>
              <a:rPr lang="en-US" sz="1600" b="1" dirty="0" err="1">
                <a:solidFill>
                  <a:srgbClr val="FF0000"/>
                </a:solidFill>
              </a:rPr>
              <a:t>Mr</a:t>
            </a:r>
            <a:r>
              <a:rPr lang="en-US" sz="1600" b="1">
                <a:solidFill>
                  <a:srgbClr val="FF0000"/>
                </a:solidFill>
              </a:rPr>
              <a:t> Fawcett. </a:t>
            </a:r>
            <a:r>
              <a:rPr lang="en-US" sz="1600" dirty="0"/>
              <a:t>We hope to see you there!</a:t>
            </a:r>
          </a:p>
          <a:p>
            <a:endParaRPr lang="en-US" sz="1000" dirty="0"/>
          </a:p>
        </p:txBody>
      </p:sp>
      <p:sp>
        <p:nvSpPr>
          <p:cNvPr id="22" name="Rectangle 21">
            <a:extLst>
              <a:ext uri="{FF2B5EF4-FFF2-40B4-BE49-F238E27FC236}">
                <a16:creationId xmlns:a16="http://schemas.microsoft.com/office/drawing/2014/main" id="{7E416CBF-0967-4FEA-AD56-4BC2D64F1AB7}"/>
              </a:ext>
            </a:extLst>
          </p:cNvPr>
          <p:cNvSpPr/>
          <p:nvPr/>
        </p:nvSpPr>
        <p:spPr>
          <a:xfrm>
            <a:off x="8050752" y="0"/>
            <a:ext cx="3888381" cy="6857999"/>
          </a:xfrm>
          <a:prstGeom prst="rect">
            <a:avLst/>
          </a:prstGeom>
          <a:solidFill>
            <a:schemeClr val="tx1">
              <a:lumMod val="85000"/>
              <a:lumOff val="1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Box 22">
            <a:extLst>
              <a:ext uri="{FF2B5EF4-FFF2-40B4-BE49-F238E27FC236}">
                <a16:creationId xmlns:a16="http://schemas.microsoft.com/office/drawing/2014/main" id="{363095A0-2103-4D25-AACA-BB4FCDE11D04}"/>
              </a:ext>
            </a:extLst>
          </p:cNvPr>
          <p:cNvSpPr txBox="1"/>
          <p:nvPr/>
        </p:nvSpPr>
        <p:spPr>
          <a:xfrm>
            <a:off x="8197174" y="1066037"/>
            <a:ext cx="3691946" cy="830997"/>
          </a:xfrm>
          <a:prstGeom prst="rect">
            <a:avLst/>
          </a:prstGeom>
          <a:noFill/>
        </p:spPr>
        <p:txBody>
          <a:bodyPr wrap="square" rtlCol="0">
            <a:spAutoFit/>
          </a:bodyPr>
          <a:lstStyle/>
          <a:p>
            <a:pPr algn="ctr"/>
            <a:r>
              <a:rPr lang="en-US" sz="1600" dirty="0">
                <a:highlight>
                  <a:srgbClr val="FFFF00"/>
                </a:highlight>
              </a:rPr>
              <a:t>To understand  the different nutrients needed in food items when planning menus. </a:t>
            </a:r>
            <a:endParaRPr lang="en-GB" sz="1600" dirty="0">
              <a:highlight>
                <a:srgbClr val="FFFF00"/>
              </a:highlight>
            </a:endParaRPr>
          </a:p>
        </p:txBody>
      </p:sp>
      <p:sp>
        <p:nvSpPr>
          <p:cNvPr id="25" name="Rectangle 24">
            <a:extLst>
              <a:ext uri="{FF2B5EF4-FFF2-40B4-BE49-F238E27FC236}">
                <a16:creationId xmlns:a16="http://schemas.microsoft.com/office/drawing/2014/main" id="{FF359033-D3D5-481E-9547-AA853451BCE3}"/>
              </a:ext>
            </a:extLst>
          </p:cNvPr>
          <p:cNvSpPr/>
          <p:nvPr/>
        </p:nvSpPr>
        <p:spPr>
          <a:xfrm rot="10237">
            <a:off x="9066151" y="694236"/>
            <a:ext cx="1890710" cy="338554"/>
          </a:xfrm>
          <a:prstGeom prst="rect">
            <a:avLst/>
          </a:prstGeom>
        </p:spPr>
        <p:txBody>
          <a:bodyPr wrap="none">
            <a:spAutoFit/>
          </a:bodyPr>
          <a:lstStyle/>
          <a:p>
            <a:r>
              <a:rPr lang="en-GB" sz="1600" b="1" dirty="0">
                <a:highlight>
                  <a:srgbClr val="000000"/>
                </a:highlight>
              </a:rPr>
              <a:t>.</a:t>
            </a:r>
            <a:r>
              <a:rPr lang="en-GB" sz="1600" b="1" dirty="0">
                <a:solidFill>
                  <a:schemeClr val="bg1">
                    <a:lumMod val="95000"/>
                  </a:schemeClr>
                </a:solidFill>
                <a:highlight>
                  <a:srgbClr val="000000"/>
                </a:highlight>
              </a:rPr>
              <a:t>The learning intent</a:t>
            </a:r>
            <a:r>
              <a:rPr lang="en-GB" sz="1600" b="1" dirty="0">
                <a:highlight>
                  <a:srgbClr val="000000"/>
                </a:highlight>
              </a:rPr>
              <a:t>.</a:t>
            </a:r>
            <a:endParaRPr lang="en-GB" sz="1600" dirty="0"/>
          </a:p>
        </p:txBody>
      </p:sp>
      <p:sp>
        <p:nvSpPr>
          <p:cNvPr id="26" name="Rectangle 25">
            <a:extLst>
              <a:ext uri="{FF2B5EF4-FFF2-40B4-BE49-F238E27FC236}">
                <a16:creationId xmlns:a16="http://schemas.microsoft.com/office/drawing/2014/main" id="{08025EE9-3EE6-4A55-B4B2-E9401B536727}"/>
              </a:ext>
            </a:extLst>
          </p:cNvPr>
          <p:cNvSpPr/>
          <p:nvPr/>
        </p:nvSpPr>
        <p:spPr>
          <a:xfrm rot="10237">
            <a:off x="8969334" y="1974295"/>
            <a:ext cx="2392386" cy="338554"/>
          </a:xfrm>
          <a:prstGeom prst="rect">
            <a:avLst/>
          </a:prstGeom>
        </p:spPr>
        <p:txBody>
          <a:bodyPr wrap="none">
            <a:spAutoFit/>
          </a:bodyPr>
          <a:lstStyle/>
          <a:p>
            <a:r>
              <a:rPr lang="en-GB" sz="1600" b="1" dirty="0">
                <a:solidFill>
                  <a:schemeClr val="bg1"/>
                </a:solidFill>
                <a:highlight>
                  <a:srgbClr val="000000"/>
                </a:highlight>
              </a:rPr>
              <a:t>Why are we learning this?</a:t>
            </a:r>
            <a:endParaRPr lang="en-GB" sz="1600" dirty="0">
              <a:solidFill>
                <a:schemeClr val="bg1"/>
              </a:solidFill>
            </a:endParaRPr>
          </a:p>
        </p:txBody>
      </p:sp>
      <p:sp>
        <p:nvSpPr>
          <p:cNvPr id="27" name="TextBox 26">
            <a:extLst>
              <a:ext uri="{FF2B5EF4-FFF2-40B4-BE49-F238E27FC236}">
                <a16:creationId xmlns:a16="http://schemas.microsoft.com/office/drawing/2014/main" id="{FC4EA92E-E697-44A1-98F8-433DAC7F38DE}"/>
              </a:ext>
            </a:extLst>
          </p:cNvPr>
          <p:cNvSpPr txBox="1"/>
          <p:nvPr/>
        </p:nvSpPr>
        <p:spPr>
          <a:xfrm>
            <a:off x="8344826" y="2370344"/>
            <a:ext cx="3433664" cy="1077218"/>
          </a:xfrm>
          <a:prstGeom prst="rect">
            <a:avLst/>
          </a:prstGeom>
          <a:noFill/>
        </p:spPr>
        <p:txBody>
          <a:bodyPr wrap="square" rtlCol="0">
            <a:spAutoFit/>
          </a:bodyPr>
          <a:lstStyle/>
          <a:p>
            <a:pPr algn="ctr"/>
            <a:r>
              <a:rPr lang="en-GB" sz="1600" dirty="0">
                <a:highlight>
                  <a:srgbClr val="FFFF00"/>
                </a:highlight>
              </a:rPr>
              <a:t>Being able to understand the effects of nutritional excess and deficiency can help us create balanced safe diets for others and ourselves.  </a:t>
            </a:r>
          </a:p>
        </p:txBody>
      </p:sp>
      <p:sp>
        <p:nvSpPr>
          <p:cNvPr id="31" name="Rectangle 30">
            <a:extLst>
              <a:ext uri="{FF2B5EF4-FFF2-40B4-BE49-F238E27FC236}">
                <a16:creationId xmlns:a16="http://schemas.microsoft.com/office/drawing/2014/main" id="{30D5C209-8725-4988-A79E-A2074981FB1F}"/>
              </a:ext>
            </a:extLst>
          </p:cNvPr>
          <p:cNvSpPr/>
          <p:nvPr/>
        </p:nvSpPr>
        <p:spPr>
          <a:xfrm>
            <a:off x="8246760" y="143683"/>
            <a:ext cx="3642361" cy="369332"/>
          </a:xfrm>
          <a:prstGeom prst="rect">
            <a:avLst/>
          </a:prstGeom>
        </p:spPr>
        <p:txBody>
          <a:bodyPr wrap="square">
            <a:spAutoFit/>
          </a:bodyPr>
          <a:lstStyle/>
          <a:p>
            <a:pPr algn="ctr"/>
            <a:r>
              <a:rPr lang="en-GB" b="1" dirty="0"/>
              <a:t>Unit 2 – Planning a two course meal </a:t>
            </a:r>
          </a:p>
        </p:txBody>
      </p:sp>
      <p:sp>
        <p:nvSpPr>
          <p:cNvPr id="32" name="Rectangle 31">
            <a:extLst>
              <a:ext uri="{FF2B5EF4-FFF2-40B4-BE49-F238E27FC236}">
                <a16:creationId xmlns:a16="http://schemas.microsoft.com/office/drawing/2014/main" id="{A595EF55-5708-41D4-8B47-1CCE77010D32}"/>
              </a:ext>
            </a:extLst>
          </p:cNvPr>
          <p:cNvSpPr/>
          <p:nvPr/>
        </p:nvSpPr>
        <p:spPr>
          <a:xfrm rot="10237">
            <a:off x="330771" y="98815"/>
            <a:ext cx="2301977" cy="338554"/>
          </a:xfrm>
          <a:prstGeom prst="rect">
            <a:avLst/>
          </a:prstGeom>
        </p:spPr>
        <p:txBody>
          <a:bodyPr wrap="none">
            <a:spAutoFit/>
          </a:bodyPr>
          <a:lstStyle/>
          <a:p>
            <a:r>
              <a:rPr lang="en-GB" sz="1600" b="1" dirty="0">
                <a:highlight>
                  <a:srgbClr val="000000"/>
                </a:highlight>
              </a:rPr>
              <a:t>.</a:t>
            </a:r>
            <a:r>
              <a:rPr lang="en-GB" sz="1600" b="1" dirty="0">
                <a:solidFill>
                  <a:schemeClr val="bg1"/>
                </a:solidFill>
                <a:highlight>
                  <a:srgbClr val="000000"/>
                </a:highlight>
              </a:rPr>
              <a:t>Controlled assessment. </a:t>
            </a:r>
            <a:r>
              <a:rPr lang="en-GB" sz="1600" b="1" dirty="0">
                <a:highlight>
                  <a:srgbClr val="000000"/>
                </a:highlight>
              </a:rPr>
              <a:t>.</a:t>
            </a:r>
            <a:endParaRPr lang="en-GB" sz="1600" dirty="0"/>
          </a:p>
        </p:txBody>
      </p:sp>
      <p:sp>
        <p:nvSpPr>
          <p:cNvPr id="33" name="TextBox 32">
            <a:extLst>
              <a:ext uri="{FF2B5EF4-FFF2-40B4-BE49-F238E27FC236}">
                <a16:creationId xmlns:a16="http://schemas.microsoft.com/office/drawing/2014/main" id="{18C949B2-F758-4AEC-AE26-2F12520D6BD3}"/>
              </a:ext>
            </a:extLst>
          </p:cNvPr>
          <p:cNvSpPr txBox="1"/>
          <p:nvPr/>
        </p:nvSpPr>
        <p:spPr>
          <a:xfrm>
            <a:off x="2887873" y="6248290"/>
            <a:ext cx="9304127" cy="338554"/>
          </a:xfrm>
          <a:prstGeom prst="rect">
            <a:avLst/>
          </a:prstGeom>
          <a:solidFill>
            <a:srgbClr val="00B0F0"/>
          </a:solidFill>
        </p:spPr>
        <p:txBody>
          <a:bodyPr wrap="square" rtlCol="0">
            <a:spAutoFit/>
          </a:bodyPr>
          <a:lstStyle/>
          <a:p>
            <a:r>
              <a:rPr lang="en-US" sz="1600" b="1" dirty="0">
                <a:solidFill>
                  <a:schemeClr val="bg1">
                    <a:lumMod val="95000"/>
                  </a:schemeClr>
                </a:solidFill>
              </a:rPr>
              <a:t>Hospitality VCR Keywords – Excess, Macronutrients,  Micronutrients, Deficiency. </a:t>
            </a:r>
            <a:endParaRPr lang="en-GB" sz="1600" b="1" dirty="0"/>
          </a:p>
        </p:txBody>
      </p:sp>
      <p:sp>
        <p:nvSpPr>
          <p:cNvPr id="34" name="Rectangle 33">
            <a:extLst>
              <a:ext uri="{FF2B5EF4-FFF2-40B4-BE49-F238E27FC236}">
                <a16:creationId xmlns:a16="http://schemas.microsoft.com/office/drawing/2014/main" id="{9E0EFA22-9B71-4585-8188-15B37A5CE6AB}"/>
              </a:ext>
            </a:extLst>
          </p:cNvPr>
          <p:cNvSpPr/>
          <p:nvPr/>
        </p:nvSpPr>
        <p:spPr>
          <a:xfrm>
            <a:off x="730685" y="5244005"/>
            <a:ext cx="6658908" cy="307777"/>
          </a:xfrm>
          <a:prstGeom prst="rect">
            <a:avLst/>
          </a:prstGeom>
        </p:spPr>
        <p:txBody>
          <a:bodyPr wrap="square">
            <a:spAutoFit/>
          </a:bodyPr>
          <a:lstStyle/>
          <a:p>
            <a:pPr algn="ctr"/>
            <a:r>
              <a:rPr lang="en-US" sz="1400" b="1" dirty="0">
                <a:solidFill>
                  <a:schemeClr val="accent4">
                    <a:lumMod val="75000"/>
                  </a:schemeClr>
                </a:solidFill>
              </a:rPr>
              <a:t>Pass - </a:t>
            </a:r>
            <a:r>
              <a:rPr lang="en-US" sz="1200" b="1" dirty="0">
                <a:solidFill>
                  <a:schemeClr val="accent4">
                    <a:lumMod val="75000"/>
                  </a:schemeClr>
                </a:solidFill>
              </a:rPr>
              <a:t>Identify</a:t>
            </a:r>
            <a:r>
              <a:rPr lang="en-US" sz="1200" b="1" dirty="0">
                <a:solidFill>
                  <a:schemeClr val="accent2">
                    <a:lumMod val="50000"/>
                  </a:schemeClr>
                </a:solidFill>
              </a:rPr>
              <a:t> </a:t>
            </a:r>
            <a:r>
              <a:rPr lang="en-US" sz="1200" b="1" dirty="0"/>
              <a:t>the effects of an excess (too much) or deficiency (too little) of nutrients in the body. </a:t>
            </a:r>
            <a:endParaRPr lang="en-US" sz="1200" dirty="0"/>
          </a:p>
        </p:txBody>
      </p:sp>
      <p:sp>
        <p:nvSpPr>
          <p:cNvPr id="38" name="Rectangle 37">
            <a:extLst>
              <a:ext uri="{FF2B5EF4-FFF2-40B4-BE49-F238E27FC236}">
                <a16:creationId xmlns:a16="http://schemas.microsoft.com/office/drawing/2014/main" id="{6F4F4C13-1E97-4856-9178-F5A64F074428}"/>
              </a:ext>
            </a:extLst>
          </p:cNvPr>
          <p:cNvSpPr/>
          <p:nvPr/>
        </p:nvSpPr>
        <p:spPr>
          <a:xfrm>
            <a:off x="515540" y="4833922"/>
            <a:ext cx="7060866" cy="307777"/>
          </a:xfrm>
          <a:prstGeom prst="rect">
            <a:avLst/>
          </a:prstGeom>
        </p:spPr>
        <p:txBody>
          <a:bodyPr wrap="square">
            <a:spAutoFit/>
          </a:bodyPr>
          <a:lstStyle/>
          <a:p>
            <a:pPr algn="ctr"/>
            <a:r>
              <a:rPr lang="en-US" sz="1400" b="1" dirty="0">
                <a:solidFill>
                  <a:schemeClr val="accent1"/>
                </a:solidFill>
              </a:rPr>
              <a:t>Merit - </a:t>
            </a:r>
            <a:r>
              <a:rPr lang="en-US" sz="1200" b="1" dirty="0">
                <a:solidFill>
                  <a:schemeClr val="accent1"/>
                </a:solidFill>
              </a:rPr>
              <a:t>Describe</a:t>
            </a:r>
            <a:r>
              <a:rPr lang="en-US" sz="1200" dirty="0"/>
              <a:t> </a:t>
            </a:r>
            <a:r>
              <a:rPr lang="en-US" sz="1200" b="1" dirty="0"/>
              <a:t>the effects of an excess (too much) or deficiency (too little) of nutrients in the body. </a:t>
            </a:r>
          </a:p>
        </p:txBody>
      </p:sp>
      <p:sp>
        <p:nvSpPr>
          <p:cNvPr id="39" name="Rectangle 38">
            <a:extLst>
              <a:ext uri="{FF2B5EF4-FFF2-40B4-BE49-F238E27FC236}">
                <a16:creationId xmlns:a16="http://schemas.microsoft.com/office/drawing/2014/main" id="{8AB326EB-EA8E-4A4F-A6AA-03E5727045F2}"/>
              </a:ext>
            </a:extLst>
          </p:cNvPr>
          <p:cNvSpPr/>
          <p:nvPr/>
        </p:nvSpPr>
        <p:spPr>
          <a:xfrm>
            <a:off x="577245" y="4420116"/>
            <a:ext cx="7060866" cy="307777"/>
          </a:xfrm>
          <a:prstGeom prst="rect">
            <a:avLst/>
          </a:prstGeom>
        </p:spPr>
        <p:txBody>
          <a:bodyPr wrap="square">
            <a:spAutoFit/>
          </a:bodyPr>
          <a:lstStyle/>
          <a:p>
            <a:pPr algn="ctr"/>
            <a:r>
              <a:rPr lang="en-US" sz="1400" b="1" dirty="0">
                <a:solidFill>
                  <a:schemeClr val="accent6"/>
                </a:solidFill>
              </a:rPr>
              <a:t>Distinction - </a:t>
            </a:r>
            <a:r>
              <a:rPr lang="en-US" sz="1200" b="1" dirty="0">
                <a:solidFill>
                  <a:schemeClr val="accent6"/>
                </a:solidFill>
              </a:rPr>
              <a:t>Explain </a:t>
            </a:r>
            <a:r>
              <a:rPr lang="en-US" sz="1200" b="1" dirty="0"/>
              <a:t>the effects of an excess (too much) or deficiency (too little) of nutrients in the body. </a:t>
            </a:r>
            <a:endParaRPr lang="en-US" sz="1200" dirty="0"/>
          </a:p>
        </p:txBody>
      </p:sp>
      <p:sp>
        <p:nvSpPr>
          <p:cNvPr id="21" name="Rectangle 20">
            <a:extLst>
              <a:ext uri="{FF2B5EF4-FFF2-40B4-BE49-F238E27FC236}">
                <a16:creationId xmlns:a16="http://schemas.microsoft.com/office/drawing/2014/main" id="{71B0EC17-4FFA-4DCF-AE8A-7FA8CA709EA9}"/>
              </a:ext>
            </a:extLst>
          </p:cNvPr>
          <p:cNvSpPr/>
          <p:nvPr/>
        </p:nvSpPr>
        <p:spPr>
          <a:xfrm rot="10237">
            <a:off x="330807" y="390324"/>
            <a:ext cx="6524928" cy="369332"/>
          </a:xfrm>
          <a:prstGeom prst="rect">
            <a:avLst/>
          </a:prstGeom>
        </p:spPr>
        <p:txBody>
          <a:bodyPr wrap="none">
            <a:spAutoFit/>
          </a:bodyPr>
          <a:lstStyle/>
          <a:p>
            <a:r>
              <a:rPr lang="en-GB" b="1" dirty="0">
                <a:solidFill>
                  <a:schemeClr val="bg1"/>
                </a:solidFill>
                <a:highlight>
                  <a:srgbClr val="000000"/>
                </a:highlight>
              </a:rPr>
              <a:t>Find work and helpful resources online  - </a:t>
            </a:r>
            <a:r>
              <a:rPr lang="en-GB" b="1" dirty="0">
                <a:solidFill>
                  <a:schemeClr val="bg1"/>
                </a:solidFill>
                <a:highlight>
                  <a:srgbClr val="FFFF00"/>
                </a:highlight>
              </a:rPr>
              <a:t> </a:t>
            </a:r>
            <a:r>
              <a:rPr lang="en-GB" b="1" dirty="0">
                <a:solidFill>
                  <a:srgbClr val="FF0000"/>
                </a:solidFill>
                <a:highlight>
                  <a:srgbClr val="FFFF00"/>
                </a:highlight>
              </a:rPr>
              <a:t>OneNote Y10 Hospitality </a:t>
            </a:r>
          </a:p>
        </p:txBody>
      </p:sp>
    </p:spTree>
    <p:extLst>
      <p:ext uri="{BB962C8B-B14F-4D97-AF65-F5344CB8AC3E}">
        <p14:creationId xmlns:p14="http://schemas.microsoft.com/office/powerpoint/2010/main" val="35641016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Rectangle 45">
            <a:extLst>
              <a:ext uri="{FF2B5EF4-FFF2-40B4-BE49-F238E27FC236}">
                <a16:creationId xmlns:a16="http://schemas.microsoft.com/office/drawing/2014/main" id="{A061B40A-DD05-4571-8C10-6449ADCDF4D7}"/>
              </a:ext>
            </a:extLst>
          </p:cNvPr>
          <p:cNvSpPr/>
          <p:nvPr/>
        </p:nvSpPr>
        <p:spPr>
          <a:xfrm>
            <a:off x="430792" y="772049"/>
            <a:ext cx="7212408" cy="2964742"/>
          </a:xfrm>
          <a:custGeom>
            <a:avLst/>
            <a:gdLst>
              <a:gd name="connsiteX0" fmla="*/ 0 w 7212408"/>
              <a:gd name="connsiteY0" fmla="*/ 0 h 2964742"/>
              <a:gd name="connsiteX1" fmla="*/ 583549 w 7212408"/>
              <a:gd name="connsiteY1" fmla="*/ 0 h 2964742"/>
              <a:gd name="connsiteX2" fmla="*/ 1311347 w 7212408"/>
              <a:gd name="connsiteY2" fmla="*/ 0 h 2964742"/>
              <a:gd name="connsiteX3" fmla="*/ 2039144 w 7212408"/>
              <a:gd name="connsiteY3" fmla="*/ 0 h 2964742"/>
              <a:gd name="connsiteX4" fmla="*/ 2478446 w 7212408"/>
              <a:gd name="connsiteY4" fmla="*/ 0 h 2964742"/>
              <a:gd name="connsiteX5" fmla="*/ 3134119 w 7212408"/>
              <a:gd name="connsiteY5" fmla="*/ 0 h 2964742"/>
              <a:gd name="connsiteX6" fmla="*/ 3573420 w 7212408"/>
              <a:gd name="connsiteY6" fmla="*/ 0 h 2964742"/>
              <a:gd name="connsiteX7" fmla="*/ 4156970 w 7212408"/>
              <a:gd name="connsiteY7" fmla="*/ 0 h 2964742"/>
              <a:gd name="connsiteX8" fmla="*/ 4668395 w 7212408"/>
              <a:gd name="connsiteY8" fmla="*/ 0 h 2964742"/>
              <a:gd name="connsiteX9" fmla="*/ 5396193 w 7212408"/>
              <a:gd name="connsiteY9" fmla="*/ 0 h 2964742"/>
              <a:gd name="connsiteX10" fmla="*/ 6051866 w 7212408"/>
              <a:gd name="connsiteY10" fmla="*/ 0 h 2964742"/>
              <a:gd name="connsiteX11" fmla="*/ 7212408 w 7212408"/>
              <a:gd name="connsiteY11" fmla="*/ 0 h 2964742"/>
              <a:gd name="connsiteX12" fmla="*/ 7212408 w 7212408"/>
              <a:gd name="connsiteY12" fmla="*/ 592948 h 2964742"/>
              <a:gd name="connsiteX13" fmla="*/ 7212408 w 7212408"/>
              <a:gd name="connsiteY13" fmla="*/ 1156249 h 2964742"/>
              <a:gd name="connsiteX14" fmla="*/ 7212408 w 7212408"/>
              <a:gd name="connsiteY14" fmla="*/ 1808493 h 2964742"/>
              <a:gd name="connsiteX15" fmla="*/ 7212408 w 7212408"/>
              <a:gd name="connsiteY15" fmla="*/ 2342146 h 2964742"/>
              <a:gd name="connsiteX16" fmla="*/ 7212408 w 7212408"/>
              <a:gd name="connsiteY16" fmla="*/ 2964742 h 2964742"/>
              <a:gd name="connsiteX17" fmla="*/ 6773107 w 7212408"/>
              <a:gd name="connsiteY17" fmla="*/ 2964742 h 2964742"/>
              <a:gd name="connsiteX18" fmla="*/ 6045309 w 7212408"/>
              <a:gd name="connsiteY18" fmla="*/ 2964742 h 2964742"/>
              <a:gd name="connsiteX19" fmla="*/ 5461760 w 7212408"/>
              <a:gd name="connsiteY19" fmla="*/ 2964742 h 2964742"/>
              <a:gd name="connsiteX20" fmla="*/ 5022459 w 7212408"/>
              <a:gd name="connsiteY20" fmla="*/ 2964742 h 2964742"/>
              <a:gd name="connsiteX21" fmla="*/ 4366785 w 7212408"/>
              <a:gd name="connsiteY21" fmla="*/ 2964742 h 2964742"/>
              <a:gd name="connsiteX22" fmla="*/ 3638988 w 7212408"/>
              <a:gd name="connsiteY22" fmla="*/ 2964742 h 2964742"/>
              <a:gd name="connsiteX23" fmla="*/ 2983314 w 7212408"/>
              <a:gd name="connsiteY23" fmla="*/ 2964742 h 2964742"/>
              <a:gd name="connsiteX24" fmla="*/ 2255517 w 7212408"/>
              <a:gd name="connsiteY24" fmla="*/ 2964742 h 2964742"/>
              <a:gd name="connsiteX25" fmla="*/ 1816215 w 7212408"/>
              <a:gd name="connsiteY25" fmla="*/ 2964742 h 2964742"/>
              <a:gd name="connsiteX26" fmla="*/ 1160542 w 7212408"/>
              <a:gd name="connsiteY26" fmla="*/ 2964742 h 2964742"/>
              <a:gd name="connsiteX27" fmla="*/ 0 w 7212408"/>
              <a:gd name="connsiteY27" fmla="*/ 2964742 h 2964742"/>
              <a:gd name="connsiteX28" fmla="*/ 0 w 7212408"/>
              <a:gd name="connsiteY28" fmla="*/ 2371794 h 2964742"/>
              <a:gd name="connsiteX29" fmla="*/ 0 w 7212408"/>
              <a:gd name="connsiteY29" fmla="*/ 1778845 h 2964742"/>
              <a:gd name="connsiteX30" fmla="*/ 0 w 7212408"/>
              <a:gd name="connsiteY30" fmla="*/ 1185897 h 2964742"/>
              <a:gd name="connsiteX31" fmla="*/ 0 w 7212408"/>
              <a:gd name="connsiteY31" fmla="*/ 533654 h 2964742"/>
              <a:gd name="connsiteX32" fmla="*/ 0 w 7212408"/>
              <a:gd name="connsiteY32" fmla="*/ 0 h 29647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7212408" h="2964742" fill="none" extrusionOk="0">
                <a:moveTo>
                  <a:pt x="0" y="0"/>
                </a:moveTo>
                <a:cubicBezTo>
                  <a:pt x="265550" y="-17704"/>
                  <a:pt x="402222" y="22445"/>
                  <a:pt x="583549" y="0"/>
                </a:cubicBezTo>
                <a:cubicBezTo>
                  <a:pt x="764876" y="-22445"/>
                  <a:pt x="1017512" y="263"/>
                  <a:pt x="1311347" y="0"/>
                </a:cubicBezTo>
                <a:cubicBezTo>
                  <a:pt x="1605182" y="-263"/>
                  <a:pt x="1699852" y="-1629"/>
                  <a:pt x="2039144" y="0"/>
                </a:cubicBezTo>
                <a:cubicBezTo>
                  <a:pt x="2378436" y="1629"/>
                  <a:pt x="2359789" y="514"/>
                  <a:pt x="2478446" y="0"/>
                </a:cubicBezTo>
                <a:cubicBezTo>
                  <a:pt x="2597103" y="-514"/>
                  <a:pt x="2995675" y="-934"/>
                  <a:pt x="3134119" y="0"/>
                </a:cubicBezTo>
                <a:cubicBezTo>
                  <a:pt x="3272563" y="934"/>
                  <a:pt x="3367529" y="-1540"/>
                  <a:pt x="3573420" y="0"/>
                </a:cubicBezTo>
                <a:cubicBezTo>
                  <a:pt x="3779311" y="1540"/>
                  <a:pt x="3992826" y="-17077"/>
                  <a:pt x="4156970" y="0"/>
                </a:cubicBezTo>
                <a:cubicBezTo>
                  <a:pt x="4321114" y="17077"/>
                  <a:pt x="4487734" y="-5016"/>
                  <a:pt x="4668395" y="0"/>
                </a:cubicBezTo>
                <a:cubicBezTo>
                  <a:pt x="4849056" y="5016"/>
                  <a:pt x="5092118" y="16158"/>
                  <a:pt x="5396193" y="0"/>
                </a:cubicBezTo>
                <a:cubicBezTo>
                  <a:pt x="5700268" y="-16158"/>
                  <a:pt x="5892188" y="14799"/>
                  <a:pt x="6051866" y="0"/>
                </a:cubicBezTo>
                <a:cubicBezTo>
                  <a:pt x="6211544" y="-14799"/>
                  <a:pt x="6749559" y="12641"/>
                  <a:pt x="7212408" y="0"/>
                </a:cubicBezTo>
                <a:cubicBezTo>
                  <a:pt x="7225581" y="287987"/>
                  <a:pt x="7192311" y="370223"/>
                  <a:pt x="7212408" y="592948"/>
                </a:cubicBezTo>
                <a:cubicBezTo>
                  <a:pt x="7232505" y="815673"/>
                  <a:pt x="7216604" y="941080"/>
                  <a:pt x="7212408" y="1156249"/>
                </a:cubicBezTo>
                <a:cubicBezTo>
                  <a:pt x="7208212" y="1371418"/>
                  <a:pt x="7184122" y="1634857"/>
                  <a:pt x="7212408" y="1808493"/>
                </a:cubicBezTo>
                <a:cubicBezTo>
                  <a:pt x="7240694" y="1982129"/>
                  <a:pt x="7190737" y="2202443"/>
                  <a:pt x="7212408" y="2342146"/>
                </a:cubicBezTo>
                <a:cubicBezTo>
                  <a:pt x="7234079" y="2481849"/>
                  <a:pt x="7233704" y="2820616"/>
                  <a:pt x="7212408" y="2964742"/>
                </a:cubicBezTo>
                <a:cubicBezTo>
                  <a:pt x="7044349" y="2959528"/>
                  <a:pt x="6960252" y="2973949"/>
                  <a:pt x="6773107" y="2964742"/>
                </a:cubicBezTo>
                <a:cubicBezTo>
                  <a:pt x="6585962" y="2955535"/>
                  <a:pt x="6210014" y="2979962"/>
                  <a:pt x="6045309" y="2964742"/>
                </a:cubicBezTo>
                <a:cubicBezTo>
                  <a:pt x="5880604" y="2949522"/>
                  <a:pt x="5748069" y="2951600"/>
                  <a:pt x="5461760" y="2964742"/>
                </a:cubicBezTo>
                <a:cubicBezTo>
                  <a:pt x="5175451" y="2977884"/>
                  <a:pt x="5163681" y="2968914"/>
                  <a:pt x="5022459" y="2964742"/>
                </a:cubicBezTo>
                <a:cubicBezTo>
                  <a:pt x="4881237" y="2960570"/>
                  <a:pt x="4639296" y="2987739"/>
                  <a:pt x="4366785" y="2964742"/>
                </a:cubicBezTo>
                <a:cubicBezTo>
                  <a:pt x="4094274" y="2941745"/>
                  <a:pt x="3851359" y="2973521"/>
                  <a:pt x="3638988" y="2964742"/>
                </a:cubicBezTo>
                <a:cubicBezTo>
                  <a:pt x="3426617" y="2955963"/>
                  <a:pt x="3206873" y="2932585"/>
                  <a:pt x="2983314" y="2964742"/>
                </a:cubicBezTo>
                <a:cubicBezTo>
                  <a:pt x="2759755" y="2996899"/>
                  <a:pt x="2461579" y="2966731"/>
                  <a:pt x="2255517" y="2964742"/>
                </a:cubicBezTo>
                <a:cubicBezTo>
                  <a:pt x="2049455" y="2962753"/>
                  <a:pt x="1952871" y="2974282"/>
                  <a:pt x="1816215" y="2964742"/>
                </a:cubicBezTo>
                <a:cubicBezTo>
                  <a:pt x="1679559" y="2955202"/>
                  <a:pt x="1320286" y="2932972"/>
                  <a:pt x="1160542" y="2964742"/>
                </a:cubicBezTo>
                <a:cubicBezTo>
                  <a:pt x="1000798" y="2996512"/>
                  <a:pt x="380898" y="2912334"/>
                  <a:pt x="0" y="2964742"/>
                </a:cubicBezTo>
                <a:cubicBezTo>
                  <a:pt x="9615" y="2810861"/>
                  <a:pt x="3256" y="2663920"/>
                  <a:pt x="0" y="2371794"/>
                </a:cubicBezTo>
                <a:cubicBezTo>
                  <a:pt x="-3256" y="2079668"/>
                  <a:pt x="22976" y="1946068"/>
                  <a:pt x="0" y="1778845"/>
                </a:cubicBezTo>
                <a:cubicBezTo>
                  <a:pt x="-22976" y="1611622"/>
                  <a:pt x="-27769" y="1376430"/>
                  <a:pt x="0" y="1185897"/>
                </a:cubicBezTo>
                <a:cubicBezTo>
                  <a:pt x="27769" y="995364"/>
                  <a:pt x="-12329" y="725374"/>
                  <a:pt x="0" y="533654"/>
                </a:cubicBezTo>
                <a:cubicBezTo>
                  <a:pt x="12329" y="341934"/>
                  <a:pt x="3456" y="178217"/>
                  <a:pt x="0" y="0"/>
                </a:cubicBezTo>
                <a:close/>
              </a:path>
              <a:path w="7212408" h="2964742" stroke="0" extrusionOk="0">
                <a:moveTo>
                  <a:pt x="0" y="0"/>
                </a:moveTo>
                <a:cubicBezTo>
                  <a:pt x="307127" y="-10522"/>
                  <a:pt x="626622" y="-8206"/>
                  <a:pt x="799922" y="0"/>
                </a:cubicBezTo>
                <a:cubicBezTo>
                  <a:pt x="973222" y="8206"/>
                  <a:pt x="1099864" y="-21285"/>
                  <a:pt x="1239223" y="0"/>
                </a:cubicBezTo>
                <a:cubicBezTo>
                  <a:pt x="1378582" y="21285"/>
                  <a:pt x="1807013" y="28694"/>
                  <a:pt x="2039144" y="0"/>
                </a:cubicBezTo>
                <a:cubicBezTo>
                  <a:pt x="2271275" y="-28694"/>
                  <a:pt x="2428244" y="-4014"/>
                  <a:pt x="2550570" y="0"/>
                </a:cubicBezTo>
                <a:cubicBezTo>
                  <a:pt x="2672896" y="4014"/>
                  <a:pt x="2909169" y="-23972"/>
                  <a:pt x="3061995" y="0"/>
                </a:cubicBezTo>
                <a:cubicBezTo>
                  <a:pt x="3214822" y="23972"/>
                  <a:pt x="3406076" y="-951"/>
                  <a:pt x="3573420" y="0"/>
                </a:cubicBezTo>
                <a:cubicBezTo>
                  <a:pt x="3740764" y="951"/>
                  <a:pt x="4031707" y="-18532"/>
                  <a:pt x="4156970" y="0"/>
                </a:cubicBezTo>
                <a:cubicBezTo>
                  <a:pt x="4282233" y="18532"/>
                  <a:pt x="4548416" y="8148"/>
                  <a:pt x="4740519" y="0"/>
                </a:cubicBezTo>
                <a:cubicBezTo>
                  <a:pt x="4932622" y="-8148"/>
                  <a:pt x="5047590" y="3097"/>
                  <a:pt x="5251944" y="0"/>
                </a:cubicBezTo>
                <a:cubicBezTo>
                  <a:pt x="5456299" y="-3097"/>
                  <a:pt x="5580769" y="10127"/>
                  <a:pt x="5763370" y="0"/>
                </a:cubicBezTo>
                <a:cubicBezTo>
                  <a:pt x="5945971" y="-10127"/>
                  <a:pt x="6087217" y="18014"/>
                  <a:pt x="6346919" y="0"/>
                </a:cubicBezTo>
                <a:cubicBezTo>
                  <a:pt x="6606621" y="-18014"/>
                  <a:pt x="6918148" y="23887"/>
                  <a:pt x="7212408" y="0"/>
                </a:cubicBezTo>
                <a:cubicBezTo>
                  <a:pt x="7229238" y="289586"/>
                  <a:pt x="7209676" y="424864"/>
                  <a:pt x="7212408" y="592948"/>
                </a:cubicBezTo>
                <a:cubicBezTo>
                  <a:pt x="7215140" y="761032"/>
                  <a:pt x="7218156" y="998158"/>
                  <a:pt x="7212408" y="1245192"/>
                </a:cubicBezTo>
                <a:cubicBezTo>
                  <a:pt x="7206660" y="1492226"/>
                  <a:pt x="7210607" y="1647866"/>
                  <a:pt x="7212408" y="1808493"/>
                </a:cubicBezTo>
                <a:cubicBezTo>
                  <a:pt x="7214209" y="1969120"/>
                  <a:pt x="7236901" y="2254793"/>
                  <a:pt x="7212408" y="2401441"/>
                </a:cubicBezTo>
                <a:cubicBezTo>
                  <a:pt x="7187915" y="2548089"/>
                  <a:pt x="7217443" y="2793596"/>
                  <a:pt x="7212408" y="2964742"/>
                </a:cubicBezTo>
                <a:cubicBezTo>
                  <a:pt x="6978374" y="2973051"/>
                  <a:pt x="6829663" y="2971175"/>
                  <a:pt x="6556735" y="2964742"/>
                </a:cubicBezTo>
                <a:cubicBezTo>
                  <a:pt x="6283807" y="2958309"/>
                  <a:pt x="6181147" y="2954432"/>
                  <a:pt x="5828937" y="2964742"/>
                </a:cubicBezTo>
                <a:cubicBezTo>
                  <a:pt x="5476727" y="2975052"/>
                  <a:pt x="5316315" y="2987051"/>
                  <a:pt x="5029015" y="2964742"/>
                </a:cubicBezTo>
                <a:cubicBezTo>
                  <a:pt x="4741715" y="2942433"/>
                  <a:pt x="4608297" y="2940436"/>
                  <a:pt x="4373342" y="2964742"/>
                </a:cubicBezTo>
                <a:cubicBezTo>
                  <a:pt x="4138387" y="2989048"/>
                  <a:pt x="4029599" y="2979118"/>
                  <a:pt x="3934041" y="2964742"/>
                </a:cubicBezTo>
                <a:cubicBezTo>
                  <a:pt x="3838483" y="2950366"/>
                  <a:pt x="3578634" y="2941771"/>
                  <a:pt x="3422615" y="2964742"/>
                </a:cubicBezTo>
                <a:cubicBezTo>
                  <a:pt x="3266596" y="2987713"/>
                  <a:pt x="2946672" y="2992482"/>
                  <a:pt x="2766942" y="2964742"/>
                </a:cubicBezTo>
                <a:cubicBezTo>
                  <a:pt x="2587212" y="2937002"/>
                  <a:pt x="2500834" y="2940335"/>
                  <a:pt x="2255517" y="2964742"/>
                </a:cubicBezTo>
                <a:cubicBezTo>
                  <a:pt x="2010201" y="2989149"/>
                  <a:pt x="1875706" y="2936502"/>
                  <a:pt x="1527719" y="2964742"/>
                </a:cubicBezTo>
                <a:cubicBezTo>
                  <a:pt x="1179732" y="2992982"/>
                  <a:pt x="1182066" y="2970262"/>
                  <a:pt x="1088418" y="2964742"/>
                </a:cubicBezTo>
                <a:cubicBezTo>
                  <a:pt x="994770" y="2959222"/>
                  <a:pt x="771875" y="2979241"/>
                  <a:pt x="576993" y="2964742"/>
                </a:cubicBezTo>
                <a:cubicBezTo>
                  <a:pt x="382112" y="2950243"/>
                  <a:pt x="286932" y="2970949"/>
                  <a:pt x="0" y="2964742"/>
                </a:cubicBezTo>
                <a:cubicBezTo>
                  <a:pt x="3493" y="2861295"/>
                  <a:pt x="-23172" y="2609533"/>
                  <a:pt x="0" y="2460736"/>
                </a:cubicBezTo>
                <a:cubicBezTo>
                  <a:pt x="23172" y="2311939"/>
                  <a:pt x="21836" y="2059388"/>
                  <a:pt x="0" y="1956730"/>
                </a:cubicBezTo>
                <a:cubicBezTo>
                  <a:pt x="-21836" y="1854072"/>
                  <a:pt x="-7058" y="1534586"/>
                  <a:pt x="0" y="1363781"/>
                </a:cubicBezTo>
                <a:cubicBezTo>
                  <a:pt x="7058" y="1192976"/>
                  <a:pt x="-11791" y="986165"/>
                  <a:pt x="0" y="859775"/>
                </a:cubicBezTo>
                <a:cubicBezTo>
                  <a:pt x="11791" y="733385"/>
                  <a:pt x="42438" y="187038"/>
                  <a:pt x="0" y="0"/>
                </a:cubicBezTo>
                <a:close/>
              </a:path>
            </a:pathLst>
          </a:custGeom>
          <a:solidFill>
            <a:schemeClr val="bg1">
              <a:lumMod val="95000"/>
            </a:schemeClr>
          </a:solidFill>
          <a:ln w="19050">
            <a:solidFill>
              <a:schemeClr val="tx1"/>
            </a:solidFill>
            <a:prstDash val="lgDash"/>
            <a:extLst>
              <a:ext uri="{C807C97D-BFC1-408E-A445-0C87EB9F89A2}">
                <ask:lineSketchStyleProps xmlns:ask="http://schemas.microsoft.com/office/drawing/2018/sketchyshapes" sd="1126646710">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2" descr="Image result for wjec logo 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6381" y="6164721"/>
            <a:ext cx="484304" cy="484304"/>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8114" y="6138662"/>
            <a:ext cx="1697321" cy="510363"/>
          </a:xfrm>
          <a:prstGeom prst="rect">
            <a:avLst/>
          </a:prstGeom>
        </p:spPr>
      </p:pic>
      <p:sp>
        <p:nvSpPr>
          <p:cNvPr id="47" name="Rectangle 46">
            <a:extLst>
              <a:ext uri="{FF2B5EF4-FFF2-40B4-BE49-F238E27FC236}">
                <a16:creationId xmlns:a16="http://schemas.microsoft.com/office/drawing/2014/main" id="{492D28A2-F2A7-4DE8-BFC5-8F15F87060A3}"/>
              </a:ext>
            </a:extLst>
          </p:cNvPr>
          <p:cNvSpPr/>
          <p:nvPr/>
        </p:nvSpPr>
        <p:spPr>
          <a:xfrm>
            <a:off x="413510" y="4019185"/>
            <a:ext cx="7212408" cy="2028242"/>
          </a:xfrm>
          <a:custGeom>
            <a:avLst/>
            <a:gdLst>
              <a:gd name="connsiteX0" fmla="*/ 0 w 7212408"/>
              <a:gd name="connsiteY0" fmla="*/ 0 h 2028242"/>
              <a:gd name="connsiteX1" fmla="*/ 655673 w 7212408"/>
              <a:gd name="connsiteY1" fmla="*/ 0 h 2028242"/>
              <a:gd name="connsiteX2" fmla="*/ 1094975 w 7212408"/>
              <a:gd name="connsiteY2" fmla="*/ 0 h 2028242"/>
              <a:gd name="connsiteX3" fmla="*/ 1822772 w 7212408"/>
              <a:gd name="connsiteY3" fmla="*/ 0 h 2028242"/>
              <a:gd name="connsiteX4" fmla="*/ 2550570 w 7212408"/>
              <a:gd name="connsiteY4" fmla="*/ 0 h 2028242"/>
              <a:gd name="connsiteX5" fmla="*/ 3350491 w 7212408"/>
              <a:gd name="connsiteY5" fmla="*/ 0 h 2028242"/>
              <a:gd name="connsiteX6" fmla="*/ 4078289 w 7212408"/>
              <a:gd name="connsiteY6" fmla="*/ 0 h 2028242"/>
              <a:gd name="connsiteX7" fmla="*/ 4806086 w 7212408"/>
              <a:gd name="connsiteY7" fmla="*/ 0 h 2028242"/>
              <a:gd name="connsiteX8" fmla="*/ 5533884 w 7212408"/>
              <a:gd name="connsiteY8" fmla="*/ 0 h 2028242"/>
              <a:gd name="connsiteX9" fmla="*/ 5973185 w 7212408"/>
              <a:gd name="connsiteY9" fmla="*/ 0 h 2028242"/>
              <a:gd name="connsiteX10" fmla="*/ 6628859 w 7212408"/>
              <a:gd name="connsiteY10" fmla="*/ 0 h 2028242"/>
              <a:gd name="connsiteX11" fmla="*/ 7212408 w 7212408"/>
              <a:gd name="connsiteY11" fmla="*/ 0 h 2028242"/>
              <a:gd name="connsiteX12" fmla="*/ 7212408 w 7212408"/>
              <a:gd name="connsiteY12" fmla="*/ 655798 h 2028242"/>
              <a:gd name="connsiteX13" fmla="*/ 7212408 w 7212408"/>
              <a:gd name="connsiteY13" fmla="*/ 1311596 h 2028242"/>
              <a:gd name="connsiteX14" fmla="*/ 7212408 w 7212408"/>
              <a:gd name="connsiteY14" fmla="*/ 2028242 h 2028242"/>
              <a:gd name="connsiteX15" fmla="*/ 6556735 w 7212408"/>
              <a:gd name="connsiteY15" fmla="*/ 2028242 h 2028242"/>
              <a:gd name="connsiteX16" fmla="*/ 5973185 w 7212408"/>
              <a:gd name="connsiteY16" fmla="*/ 2028242 h 2028242"/>
              <a:gd name="connsiteX17" fmla="*/ 5461760 w 7212408"/>
              <a:gd name="connsiteY17" fmla="*/ 2028242 h 2028242"/>
              <a:gd name="connsiteX18" fmla="*/ 4878211 w 7212408"/>
              <a:gd name="connsiteY18" fmla="*/ 2028242 h 2028242"/>
              <a:gd name="connsiteX19" fmla="*/ 4366785 w 7212408"/>
              <a:gd name="connsiteY19" fmla="*/ 2028242 h 2028242"/>
              <a:gd name="connsiteX20" fmla="*/ 3783236 w 7212408"/>
              <a:gd name="connsiteY20" fmla="*/ 2028242 h 2028242"/>
              <a:gd name="connsiteX21" fmla="*/ 3199686 w 7212408"/>
              <a:gd name="connsiteY21" fmla="*/ 2028242 h 2028242"/>
              <a:gd name="connsiteX22" fmla="*/ 2471889 w 7212408"/>
              <a:gd name="connsiteY22" fmla="*/ 2028242 h 2028242"/>
              <a:gd name="connsiteX23" fmla="*/ 1744091 w 7212408"/>
              <a:gd name="connsiteY23" fmla="*/ 2028242 h 2028242"/>
              <a:gd name="connsiteX24" fmla="*/ 1160542 w 7212408"/>
              <a:gd name="connsiteY24" fmla="*/ 2028242 h 2028242"/>
              <a:gd name="connsiteX25" fmla="*/ 721241 w 7212408"/>
              <a:gd name="connsiteY25" fmla="*/ 2028242 h 2028242"/>
              <a:gd name="connsiteX26" fmla="*/ 0 w 7212408"/>
              <a:gd name="connsiteY26" fmla="*/ 2028242 h 2028242"/>
              <a:gd name="connsiteX27" fmla="*/ 0 w 7212408"/>
              <a:gd name="connsiteY27" fmla="*/ 1331879 h 2028242"/>
              <a:gd name="connsiteX28" fmla="*/ 0 w 7212408"/>
              <a:gd name="connsiteY28" fmla="*/ 655798 h 2028242"/>
              <a:gd name="connsiteX29" fmla="*/ 0 w 7212408"/>
              <a:gd name="connsiteY29" fmla="*/ 0 h 2028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7212408" h="2028242" fill="none" extrusionOk="0">
                <a:moveTo>
                  <a:pt x="0" y="0"/>
                </a:moveTo>
                <a:cubicBezTo>
                  <a:pt x="325917" y="16459"/>
                  <a:pt x="504741" y="19586"/>
                  <a:pt x="655673" y="0"/>
                </a:cubicBezTo>
                <a:cubicBezTo>
                  <a:pt x="806605" y="-19586"/>
                  <a:pt x="995027" y="5303"/>
                  <a:pt x="1094975" y="0"/>
                </a:cubicBezTo>
                <a:cubicBezTo>
                  <a:pt x="1194923" y="-5303"/>
                  <a:pt x="1652981" y="-32041"/>
                  <a:pt x="1822772" y="0"/>
                </a:cubicBezTo>
                <a:cubicBezTo>
                  <a:pt x="1992563" y="32041"/>
                  <a:pt x="2398711" y="13067"/>
                  <a:pt x="2550570" y="0"/>
                </a:cubicBezTo>
                <a:cubicBezTo>
                  <a:pt x="2702429" y="-13067"/>
                  <a:pt x="2959124" y="1491"/>
                  <a:pt x="3350491" y="0"/>
                </a:cubicBezTo>
                <a:cubicBezTo>
                  <a:pt x="3741858" y="-1491"/>
                  <a:pt x="3917148" y="-21398"/>
                  <a:pt x="4078289" y="0"/>
                </a:cubicBezTo>
                <a:cubicBezTo>
                  <a:pt x="4239430" y="21398"/>
                  <a:pt x="4518005" y="4991"/>
                  <a:pt x="4806086" y="0"/>
                </a:cubicBezTo>
                <a:cubicBezTo>
                  <a:pt x="5094167" y="-4991"/>
                  <a:pt x="5192304" y="-2825"/>
                  <a:pt x="5533884" y="0"/>
                </a:cubicBezTo>
                <a:cubicBezTo>
                  <a:pt x="5875464" y="2825"/>
                  <a:pt x="5857267" y="9442"/>
                  <a:pt x="5973185" y="0"/>
                </a:cubicBezTo>
                <a:cubicBezTo>
                  <a:pt x="6089103" y="-9442"/>
                  <a:pt x="6489510" y="-7080"/>
                  <a:pt x="6628859" y="0"/>
                </a:cubicBezTo>
                <a:cubicBezTo>
                  <a:pt x="6768208" y="7080"/>
                  <a:pt x="7067374" y="12558"/>
                  <a:pt x="7212408" y="0"/>
                </a:cubicBezTo>
                <a:cubicBezTo>
                  <a:pt x="7241699" y="150405"/>
                  <a:pt x="7214462" y="517006"/>
                  <a:pt x="7212408" y="655798"/>
                </a:cubicBezTo>
                <a:cubicBezTo>
                  <a:pt x="7210354" y="794590"/>
                  <a:pt x="7237330" y="1139299"/>
                  <a:pt x="7212408" y="1311596"/>
                </a:cubicBezTo>
                <a:cubicBezTo>
                  <a:pt x="7187486" y="1483893"/>
                  <a:pt x="7221866" y="1853590"/>
                  <a:pt x="7212408" y="2028242"/>
                </a:cubicBezTo>
                <a:cubicBezTo>
                  <a:pt x="7040210" y="1997033"/>
                  <a:pt x="6782907" y="2008750"/>
                  <a:pt x="6556735" y="2028242"/>
                </a:cubicBezTo>
                <a:cubicBezTo>
                  <a:pt x="6330563" y="2047734"/>
                  <a:pt x="6110709" y="2040365"/>
                  <a:pt x="5973185" y="2028242"/>
                </a:cubicBezTo>
                <a:cubicBezTo>
                  <a:pt x="5835661" y="2016120"/>
                  <a:pt x="5706473" y="2013495"/>
                  <a:pt x="5461760" y="2028242"/>
                </a:cubicBezTo>
                <a:cubicBezTo>
                  <a:pt x="5217048" y="2042989"/>
                  <a:pt x="5022817" y="2021504"/>
                  <a:pt x="4878211" y="2028242"/>
                </a:cubicBezTo>
                <a:cubicBezTo>
                  <a:pt x="4733605" y="2034980"/>
                  <a:pt x="4484631" y="2051857"/>
                  <a:pt x="4366785" y="2028242"/>
                </a:cubicBezTo>
                <a:cubicBezTo>
                  <a:pt x="4248939" y="2004627"/>
                  <a:pt x="3977185" y="2040282"/>
                  <a:pt x="3783236" y="2028242"/>
                </a:cubicBezTo>
                <a:cubicBezTo>
                  <a:pt x="3589287" y="2016202"/>
                  <a:pt x="3400549" y="2034832"/>
                  <a:pt x="3199686" y="2028242"/>
                </a:cubicBezTo>
                <a:cubicBezTo>
                  <a:pt x="2998823" y="2021653"/>
                  <a:pt x="2664175" y="2012942"/>
                  <a:pt x="2471889" y="2028242"/>
                </a:cubicBezTo>
                <a:cubicBezTo>
                  <a:pt x="2279603" y="2043542"/>
                  <a:pt x="1908796" y="2043462"/>
                  <a:pt x="1744091" y="2028242"/>
                </a:cubicBezTo>
                <a:cubicBezTo>
                  <a:pt x="1579386" y="2013022"/>
                  <a:pt x="1446851" y="2015100"/>
                  <a:pt x="1160542" y="2028242"/>
                </a:cubicBezTo>
                <a:cubicBezTo>
                  <a:pt x="874233" y="2041384"/>
                  <a:pt x="862463" y="2032414"/>
                  <a:pt x="721241" y="2028242"/>
                </a:cubicBezTo>
                <a:cubicBezTo>
                  <a:pt x="580019" y="2024070"/>
                  <a:pt x="321361" y="1999735"/>
                  <a:pt x="0" y="2028242"/>
                </a:cubicBezTo>
                <a:cubicBezTo>
                  <a:pt x="-17814" y="1802764"/>
                  <a:pt x="-10903" y="1493356"/>
                  <a:pt x="0" y="1331879"/>
                </a:cubicBezTo>
                <a:cubicBezTo>
                  <a:pt x="10903" y="1170402"/>
                  <a:pt x="-4591" y="832454"/>
                  <a:pt x="0" y="655798"/>
                </a:cubicBezTo>
                <a:cubicBezTo>
                  <a:pt x="4591" y="479142"/>
                  <a:pt x="9894" y="242328"/>
                  <a:pt x="0" y="0"/>
                </a:cubicBezTo>
                <a:close/>
              </a:path>
              <a:path w="7212408" h="2028242" stroke="0" extrusionOk="0">
                <a:moveTo>
                  <a:pt x="0" y="0"/>
                </a:moveTo>
                <a:cubicBezTo>
                  <a:pt x="307127" y="-10522"/>
                  <a:pt x="626622" y="-8206"/>
                  <a:pt x="799922" y="0"/>
                </a:cubicBezTo>
                <a:cubicBezTo>
                  <a:pt x="973222" y="8206"/>
                  <a:pt x="1099864" y="-21285"/>
                  <a:pt x="1239223" y="0"/>
                </a:cubicBezTo>
                <a:cubicBezTo>
                  <a:pt x="1378582" y="21285"/>
                  <a:pt x="1807013" y="28694"/>
                  <a:pt x="2039144" y="0"/>
                </a:cubicBezTo>
                <a:cubicBezTo>
                  <a:pt x="2271275" y="-28694"/>
                  <a:pt x="2428244" y="-4014"/>
                  <a:pt x="2550570" y="0"/>
                </a:cubicBezTo>
                <a:cubicBezTo>
                  <a:pt x="2672896" y="4014"/>
                  <a:pt x="2909169" y="-23972"/>
                  <a:pt x="3061995" y="0"/>
                </a:cubicBezTo>
                <a:cubicBezTo>
                  <a:pt x="3214822" y="23972"/>
                  <a:pt x="3406076" y="-951"/>
                  <a:pt x="3573420" y="0"/>
                </a:cubicBezTo>
                <a:cubicBezTo>
                  <a:pt x="3740764" y="951"/>
                  <a:pt x="4031707" y="-18532"/>
                  <a:pt x="4156970" y="0"/>
                </a:cubicBezTo>
                <a:cubicBezTo>
                  <a:pt x="4282233" y="18532"/>
                  <a:pt x="4548416" y="8148"/>
                  <a:pt x="4740519" y="0"/>
                </a:cubicBezTo>
                <a:cubicBezTo>
                  <a:pt x="4932622" y="-8148"/>
                  <a:pt x="5047590" y="3097"/>
                  <a:pt x="5251944" y="0"/>
                </a:cubicBezTo>
                <a:cubicBezTo>
                  <a:pt x="5456299" y="-3097"/>
                  <a:pt x="5580769" y="10127"/>
                  <a:pt x="5763370" y="0"/>
                </a:cubicBezTo>
                <a:cubicBezTo>
                  <a:pt x="5945971" y="-10127"/>
                  <a:pt x="6087217" y="18014"/>
                  <a:pt x="6346919" y="0"/>
                </a:cubicBezTo>
                <a:cubicBezTo>
                  <a:pt x="6606621" y="-18014"/>
                  <a:pt x="6918148" y="23887"/>
                  <a:pt x="7212408" y="0"/>
                </a:cubicBezTo>
                <a:cubicBezTo>
                  <a:pt x="7187210" y="251413"/>
                  <a:pt x="7229949" y="395554"/>
                  <a:pt x="7212408" y="676081"/>
                </a:cubicBezTo>
                <a:cubicBezTo>
                  <a:pt x="7194867" y="956608"/>
                  <a:pt x="7214887" y="1217506"/>
                  <a:pt x="7212408" y="1392726"/>
                </a:cubicBezTo>
                <a:cubicBezTo>
                  <a:pt x="7209929" y="1567947"/>
                  <a:pt x="7215341" y="1748438"/>
                  <a:pt x="7212408" y="2028242"/>
                </a:cubicBezTo>
                <a:cubicBezTo>
                  <a:pt x="6919457" y="2028374"/>
                  <a:pt x="6856569" y="2007653"/>
                  <a:pt x="6556735" y="2028242"/>
                </a:cubicBezTo>
                <a:cubicBezTo>
                  <a:pt x="6256901" y="2048831"/>
                  <a:pt x="6091919" y="2012410"/>
                  <a:pt x="5901061" y="2028242"/>
                </a:cubicBezTo>
                <a:cubicBezTo>
                  <a:pt x="5710203" y="2044074"/>
                  <a:pt x="5332275" y="2015716"/>
                  <a:pt x="5101139" y="2028242"/>
                </a:cubicBezTo>
                <a:cubicBezTo>
                  <a:pt x="4870003" y="2040768"/>
                  <a:pt x="4724001" y="2016254"/>
                  <a:pt x="4373342" y="2028242"/>
                </a:cubicBezTo>
                <a:cubicBezTo>
                  <a:pt x="4022683" y="2040230"/>
                  <a:pt x="3860720" y="2050551"/>
                  <a:pt x="3573420" y="2028242"/>
                </a:cubicBezTo>
                <a:cubicBezTo>
                  <a:pt x="3286120" y="2005933"/>
                  <a:pt x="3152702" y="2003936"/>
                  <a:pt x="2917747" y="2028242"/>
                </a:cubicBezTo>
                <a:cubicBezTo>
                  <a:pt x="2682792" y="2052548"/>
                  <a:pt x="2574004" y="2042618"/>
                  <a:pt x="2478446" y="2028242"/>
                </a:cubicBezTo>
                <a:cubicBezTo>
                  <a:pt x="2382888" y="2013866"/>
                  <a:pt x="2123039" y="2005271"/>
                  <a:pt x="1967020" y="2028242"/>
                </a:cubicBezTo>
                <a:cubicBezTo>
                  <a:pt x="1811001" y="2051213"/>
                  <a:pt x="1491077" y="2055982"/>
                  <a:pt x="1311347" y="2028242"/>
                </a:cubicBezTo>
                <a:cubicBezTo>
                  <a:pt x="1131617" y="2000502"/>
                  <a:pt x="1045239" y="2003835"/>
                  <a:pt x="799922" y="2028242"/>
                </a:cubicBezTo>
                <a:cubicBezTo>
                  <a:pt x="554606" y="2052649"/>
                  <a:pt x="226638" y="2024035"/>
                  <a:pt x="0" y="2028242"/>
                </a:cubicBezTo>
                <a:cubicBezTo>
                  <a:pt x="-22468" y="1844187"/>
                  <a:pt x="17473" y="1648188"/>
                  <a:pt x="0" y="1413009"/>
                </a:cubicBezTo>
                <a:cubicBezTo>
                  <a:pt x="-17473" y="1177830"/>
                  <a:pt x="-8497" y="953378"/>
                  <a:pt x="0" y="777493"/>
                </a:cubicBezTo>
                <a:cubicBezTo>
                  <a:pt x="8497" y="601608"/>
                  <a:pt x="-30128" y="318633"/>
                  <a:pt x="0" y="0"/>
                </a:cubicBezTo>
                <a:close/>
              </a:path>
            </a:pathLst>
          </a:custGeom>
          <a:solidFill>
            <a:schemeClr val="accent4">
              <a:lumMod val="40000"/>
              <a:lumOff val="60000"/>
            </a:schemeClr>
          </a:solidFill>
          <a:ln w="19050">
            <a:solidFill>
              <a:schemeClr val="tx1"/>
            </a:solidFill>
            <a:prstDash val="lgDash"/>
            <a:extLst>
              <a:ext uri="{C807C97D-BFC1-408E-A445-0C87EB9F89A2}">
                <ask:lineSketchStyleProps xmlns:ask="http://schemas.microsoft.com/office/drawing/2018/sketchyshapes" sd="1126646710">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AutoShape 2">
            <a:extLst>
              <a:ext uri="{FF2B5EF4-FFF2-40B4-BE49-F238E27FC236}">
                <a16:creationId xmlns:a16="http://schemas.microsoft.com/office/drawing/2014/main" id="{A1FAE804-CB25-4904-AC4C-6E45314AFC29}"/>
              </a:ext>
            </a:extLst>
          </p:cNvPr>
          <p:cNvSpPr>
            <a:spLocks noChangeAspect="1" noChangeArrowheads="1"/>
          </p:cNvSpPr>
          <p:nvPr/>
        </p:nvSpPr>
        <p:spPr bwMode="auto">
          <a:xfrm>
            <a:off x="2123274" y="7022977"/>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41" name="Picture 40" descr="Brittanian ( Demo ) Brush">
            <a:extLst>
              <a:ext uri="{FF2B5EF4-FFF2-40B4-BE49-F238E27FC236}">
                <a16:creationId xmlns:a16="http://schemas.microsoft.com/office/drawing/2014/main" id="{B5D2471C-47AA-4CED-8AC2-6923BDFD644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3318" y="4165244"/>
            <a:ext cx="2223158" cy="381488"/>
          </a:xfrm>
          <a:prstGeom prst="rect">
            <a:avLst/>
          </a:prstGeom>
          <a:noFill/>
          <a:extLst>
            <a:ext uri="{909E8E84-426E-40DD-AFC4-6F175D3DCCD1}">
              <a14:hiddenFill xmlns:a14="http://schemas.microsoft.com/office/drawing/2010/main">
                <a:solidFill>
                  <a:srgbClr val="FFFFFF"/>
                </a:solidFill>
              </a14:hiddenFill>
            </a:ext>
          </a:extLst>
        </p:spPr>
      </p:pic>
      <p:sp>
        <p:nvSpPr>
          <p:cNvPr id="20" name="TextBox 19">
            <a:extLst>
              <a:ext uri="{FF2B5EF4-FFF2-40B4-BE49-F238E27FC236}">
                <a16:creationId xmlns:a16="http://schemas.microsoft.com/office/drawing/2014/main" id="{199EDCE6-A51B-4A55-8551-D1A67F73E056}"/>
              </a:ext>
            </a:extLst>
          </p:cNvPr>
          <p:cNvSpPr txBox="1"/>
          <p:nvPr/>
        </p:nvSpPr>
        <p:spPr>
          <a:xfrm>
            <a:off x="490489" y="779469"/>
            <a:ext cx="7147169" cy="3477875"/>
          </a:xfrm>
          <a:prstGeom prst="rect">
            <a:avLst/>
          </a:prstGeom>
          <a:noFill/>
        </p:spPr>
        <p:txBody>
          <a:bodyPr wrap="square" rtlCol="0">
            <a:spAutoFit/>
          </a:bodyPr>
          <a:lstStyle/>
          <a:p>
            <a:r>
              <a:rPr lang="en-US" sz="1600" b="1" dirty="0"/>
              <a:t>Example of pass, merit and distinction level answer.</a:t>
            </a:r>
          </a:p>
          <a:p>
            <a:endParaRPr lang="en-US" sz="800" b="1" dirty="0"/>
          </a:p>
          <a:p>
            <a:r>
              <a:rPr lang="en-GB" sz="1400" b="1" dirty="0">
                <a:solidFill>
                  <a:schemeClr val="accent4">
                    <a:lumMod val="75000"/>
                  </a:schemeClr>
                </a:solidFill>
              </a:rPr>
              <a:t>Pass (Identify)– </a:t>
            </a:r>
            <a:r>
              <a:rPr lang="en-GB" sz="1400" dirty="0">
                <a:solidFill>
                  <a:schemeClr val="accent4">
                    <a:lumMod val="75000"/>
                  </a:schemeClr>
                </a:solidFill>
              </a:rPr>
              <a:t>Vitamin b12 - Lack of energy, a sore red tongue, pins and needles acne, kidney disease.</a:t>
            </a:r>
          </a:p>
          <a:p>
            <a:endParaRPr lang="en-US" sz="800" dirty="0"/>
          </a:p>
          <a:p>
            <a:r>
              <a:rPr lang="en-US" sz="1400" b="1" dirty="0">
                <a:solidFill>
                  <a:schemeClr val="accent1"/>
                </a:solidFill>
              </a:rPr>
              <a:t>Merit (Describe) - </a:t>
            </a:r>
            <a:r>
              <a:rPr lang="en-US" sz="1400" dirty="0">
                <a:solidFill>
                  <a:schemeClr val="accent1"/>
                </a:solidFill>
              </a:rPr>
              <a:t>Too little Vitamin b12 can lead to </a:t>
            </a:r>
            <a:r>
              <a:rPr lang="en-GB" sz="1400" dirty="0">
                <a:solidFill>
                  <a:schemeClr val="accent1"/>
                </a:solidFill>
              </a:rPr>
              <a:t>a lack of energy, a sore red tongue and pins and needles. Too much vitamin can lead to outbreaks of acne or even kidney disease.</a:t>
            </a:r>
          </a:p>
          <a:p>
            <a:endParaRPr lang="en-GB" sz="800" dirty="0">
              <a:solidFill>
                <a:schemeClr val="accent1"/>
              </a:solidFill>
            </a:endParaRPr>
          </a:p>
          <a:p>
            <a:r>
              <a:rPr lang="en-GB" sz="1400" b="1" dirty="0">
                <a:solidFill>
                  <a:schemeClr val="accent6"/>
                </a:solidFill>
              </a:rPr>
              <a:t>Distinction (Explain) – </a:t>
            </a:r>
            <a:r>
              <a:rPr lang="en-GB" sz="1400" dirty="0">
                <a:solidFill>
                  <a:schemeClr val="accent6"/>
                </a:solidFill>
              </a:rPr>
              <a:t>If you have a deficiency of vitamin b12 your body could display several visible and non-visible side effects, for example a sore red tongue, mouth ulcers, muscle weakness, disturbed vision, psychological problems which may include depression and problems with memory, understanding and judgement. If you have an excess of vitamin b12 in your body, it can cause acne (visible) and kidney disease (non-visible) that if untreated could cause lifelong problems.  </a:t>
            </a:r>
          </a:p>
          <a:p>
            <a:endParaRPr lang="en-GB" sz="1400" dirty="0">
              <a:solidFill>
                <a:schemeClr val="accent6"/>
              </a:solidFill>
            </a:endParaRPr>
          </a:p>
          <a:p>
            <a:endParaRPr lang="en-US" sz="1600" b="1" dirty="0"/>
          </a:p>
          <a:p>
            <a:endParaRPr lang="en-US" sz="1000" dirty="0"/>
          </a:p>
        </p:txBody>
      </p:sp>
      <p:sp>
        <p:nvSpPr>
          <p:cNvPr id="22" name="Rectangle 21">
            <a:extLst>
              <a:ext uri="{FF2B5EF4-FFF2-40B4-BE49-F238E27FC236}">
                <a16:creationId xmlns:a16="http://schemas.microsoft.com/office/drawing/2014/main" id="{7E416CBF-0967-4FEA-AD56-4BC2D64F1AB7}"/>
              </a:ext>
            </a:extLst>
          </p:cNvPr>
          <p:cNvSpPr/>
          <p:nvPr/>
        </p:nvSpPr>
        <p:spPr>
          <a:xfrm>
            <a:off x="8050752" y="0"/>
            <a:ext cx="3888381" cy="6857999"/>
          </a:xfrm>
          <a:prstGeom prst="rect">
            <a:avLst/>
          </a:prstGeom>
          <a:solidFill>
            <a:schemeClr val="tx1">
              <a:lumMod val="85000"/>
              <a:lumOff val="1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Box 22">
            <a:extLst>
              <a:ext uri="{FF2B5EF4-FFF2-40B4-BE49-F238E27FC236}">
                <a16:creationId xmlns:a16="http://schemas.microsoft.com/office/drawing/2014/main" id="{363095A0-2103-4D25-AACA-BB4FCDE11D04}"/>
              </a:ext>
            </a:extLst>
          </p:cNvPr>
          <p:cNvSpPr txBox="1"/>
          <p:nvPr/>
        </p:nvSpPr>
        <p:spPr>
          <a:xfrm>
            <a:off x="8197174" y="1066037"/>
            <a:ext cx="3691946" cy="830997"/>
          </a:xfrm>
          <a:prstGeom prst="rect">
            <a:avLst/>
          </a:prstGeom>
          <a:noFill/>
        </p:spPr>
        <p:txBody>
          <a:bodyPr wrap="square" rtlCol="0">
            <a:spAutoFit/>
          </a:bodyPr>
          <a:lstStyle/>
          <a:p>
            <a:pPr algn="ctr"/>
            <a:r>
              <a:rPr lang="en-US" sz="1600" dirty="0">
                <a:highlight>
                  <a:srgbClr val="FFFF00"/>
                </a:highlight>
              </a:rPr>
              <a:t>To understand  the different nutrients needed in food items when planning menus. </a:t>
            </a:r>
            <a:endParaRPr lang="en-GB" sz="1600" dirty="0">
              <a:highlight>
                <a:srgbClr val="FFFF00"/>
              </a:highlight>
            </a:endParaRPr>
          </a:p>
        </p:txBody>
      </p:sp>
      <p:sp>
        <p:nvSpPr>
          <p:cNvPr id="25" name="Rectangle 24">
            <a:extLst>
              <a:ext uri="{FF2B5EF4-FFF2-40B4-BE49-F238E27FC236}">
                <a16:creationId xmlns:a16="http://schemas.microsoft.com/office/drawing/2014/main" id="{FF359033-D3D5-481E-9547-AA853451BCE3}"/>
              </a:ext>
            </a:extLst>
          </p:cNvPr>
          <p:cNvSpPr/>
          <p:nvPr/>
        </p:nvSpPr>
        <p:spPr>
          <a:xfrm rot="10237">
            <a:off x="9066151" y="694236"/>
            <a:ext cx="1890710" cy="338554"/>
          </a:xfrm>
          <a:prstGeom prst="rect">
            <a:avLst/>
          </a:prstGeom>
        </p:spPr>
        <p:txBody>
          <a:bodyPr wrap="none">
            <a:spAutoFit/>
          </a:bodyPr>
          <a:lstStyle/>
          <a:p>
            <a:r>
              <a:rPr lang="en-GB" sz="1600" b="1" dirty="0">
                <a:highlight>
                  <a:srgbClr val="000000"/>
                </a:highlight>
              </a:rPr>
              <a:t>.</a:t>
            </a:r>
            <a:r>
              <a:rPr lang="en-GB" sz="1600" b="1" dirty="0">
                <a:solidFill>
                  <a:schemeClr val="bg1">
                    <a:lumMod val="95000"/>
                  </a:schemeClr>
                </a:solidFill>
                <a:highlight>
                  <a:srgbClr val="000000"/>
                </a:highlight>
              </a:rPr>
              <a:t>The learning intent</a:t>
            </a:r>
            <a:r>
              <a:rPr lang="en-GB" sz="1600" b="1" dirty="0">
                <a:highlight>
                  <a:srgbClr val="000000"/>
                </a:highlight>
              </a:rPr>
              <a:t>.</a:t>
            </a:r>
            <a:endParaRPr lang="en-GB" sz="1600" dirty="0"/>
          </a:p>
        </p:txBody>
      </p:sp>
      <p:sp>
        <p:nvSpPr>
          <p:cNvPr id="26" name="Rectangle 25">
            <a:extLst>
              <a:ext uri="{FF2B5EF4-FFF2-40B4-BE49-F238E27FC236}">
                <a16:creationId xmlns:a16="http://schemas.microsoft.com/office/drawing/2014/main" id="{08025EE9-3EE6-4A55-B4B2-E9401B536727}"/>
              </a:ext>
            </a:extLst>
          </p:cNvPr>
          <p:cNvSpPr/>
          <p:nvPr/>
        </p:nvSpPr>
        <p:spPr>
          <a:xfrm rot="10237">
            <a:off x="8969334" y="1974295"/>
            <a:ext cx="2392386" cy="338554"/>
          </a:xfrm>
          <a:prstGeom prst="rect">
            <a:avLst/>
          </a:prstGeom>
        </p:spPr>
        <p:txBody>
          <a:bodyPr wrap="none">
            <a:spAutoFit/>
          </a:bodyPr>
          <a:lstStyle/>
          <a:p>
            <a:r>
              <a:rPr lang="en-GB" sz="1600" b="1" dirty="0">
                <a:solidFill>
                  <a:schemeClr val="bg1"/>
                </a:solidFill>
                <a:highlight>
                  <a:srgbClr val="000000"/>
                </a:highlight>
              </a:rPr>
              <a:t>Why are we learning this?</a:t>
            </a:r>
            <a:endParaRPr lang="en-GB" sz="1600" dirty="0">
              <a:solidFill>
                <a:schemeClr val="bg1"/>
              </a:solidFill>
            </a:endParaRPr>
          </a:p>
        </p:txBody>
      </p:sp>
      <p:sp>
        <p:nvSpPr>
          <p:cNvPr id="27" name="TextBox 26">
            <a:extLst>
              <a:ext uri="{FF2B5EF4-FFF2-40B4-BE49-F238E27FC236}">
                <a16:creationId xmlns:a16="http://schemas.microsoft.com/office/drawing/2014/main" id="{FC4EA92E-E697-44A1-98F8-433DAC7F38DE}"/>
              </a:ext>
            </a:extLst>
          </p:cNvPr>
          <p:cNvSpPr txBox="1"/>
          <p:nvPr/>
        </p:nvSpPr>
        <p:spPr>
          <a:xfrm>
            <a:off x="8344826" y="2370344"/>
            <a:ext cx="3433664" cy="1077218"/>
          </a:xfrm>
          <a:prstGeom prst="rect">
            <a:avLst/>
          </a:prstGeom>
          <a:noFill/>
        </p:spPr>
        <p:txBody>
          <a:bodyPr wrap="square" rtlCol="0">
            <a:spAutoFit/>
          </a:bodyPr>
          <a:lstStyle/>
          <a:p>
            <a:pPr algn="ctr"/>
            <a:r>
              <a:rPr lang="en-GB" sz="1600" dirty="0">
                <a:highlight>
                  <a:srgbClr val="FFFF00"/>
                </a:highlight>
              </a:rPr>
              <a:t>Being able to understand the effects of nutritional excess and deficiency can help us create balanced safe diets for others and ourselves.  </a:t>
            </a:r>
          </a:p>
        </p:txBody>
      </p:sp>
      <p:sp>
        <p:nvSpPr>
          <p:cNvPr id="31" name="Rectangle 30">
            <a:extLst>
              <a:ext uri="{FF2B5EF4-FFF2-40B4-BE49-F238E27FC236}">
                <a16:creationId xmlns:a16="http://schemas.microsoft.com/office/drawing/2014/main" id="{30D5C209-8725-4988-A79E-A2074981FB1F}"/>
              </a:ext>
            </a:extLst>
          </p:cNvPr>
          <p:cNvSpPr/>
          <p:nvPr/>
        </p:nvSpPr>
        <p:spPr>
          <a:xfrm>
            <a:off x="8246760" y="143683"/>
            <a:ext cx="3642361" cy="369332"/>
          </a:xfrm>
          <a:prstGeom prst="rect">
            <a:avLst/>
          </a:prstGeom>
        </p:spPr>
        <p:txBody>
          <a:bodyPr wrap="square">
            <a:spAutoFit/>
          </a:bodyPr>
          <a:lstStyle/>
          <a:p>
            <a:pPr algn="ctr"/>
            <a:r>
              <a:rPr lang="en-GB" b="1" dirty="0"/>
              <a:t>Unit 2 – Planning a two course meal </a:t>
            </a:r>
          </a:p>
        </p:txBody>
      </p:sp>
      <p:sp>
        <p:nvSpPr>
          <p:cNvPr id="32" name="Rectangle 31">
            <a:extLst>
              <a:ext uri="{FF2B5EF4-FFF2-40B4-BE49-F238E27FC236}">
                <a16:creationId xmlns:a16="http://schemas.microsoft.com/office/drawing/2014/main" id="{A595EF55-5708-41D4-8B47-1CCE77010D32}"/>
              </a:ext>
            </a:extLst>
          </p:cNvPr>
          <p:cNvSpPr/>
          <p:nvPr/>
        </p:nvSpPr>
        <p:spPr>
          <a:xfrm rot="10237">
            <a:off x="330771" y="98815"/>
            <a:ext cx="2301977" cy="338554"/>
          </a:xfrm>
          <a:prstGeom prst="rect">
            <a:avLst/>
          </a:prstGeom>
        </p:spPr>
        <p:txBody>
          <a:bodyPr wrap="none">
            <a:spAutoFit/>
          </a:bodyPr>
          <a:lstStyle/>
          <a:p>
            <a:r>
              <a:rPr lang="en-GB" sz="1600" b="1" dirty="0">
                <a:highlight>
                  <a:srgbClr val="000000"/>
                </a:highlight>
              </a:rPr>
              <a:t>.</a:t>
            </a:r>
            <a:r>
              <a:rPr lang="en-GB" sz="1600" b="1" dirty="0">
                <a:solidFill>
                  <a:schemeClr val="bg1"/>
                </a:solidFill>
                <a:highlight>
                  <a:srgbClr val="000000"/>
                </a:highlight>
              </a:rPr>
              <a:t>Controlled assessment. </a:t>
            </a:r>
            <a:r>
              <a:rPr lang="en-GB" sz="1600" b="1" dirty="0">
                <a:highlight>
                  <a:srgbClr val="000000"/>
                </a:highlight>
              </a:rPr>
              <a:t>.</a:t>
            </a:r>
            <a:endParaRPr lang="en-GB" sz="1600" dirty="0"/>
          </a:p>
        </p:txBody>
      </p:sp>
      <p:sp>
        <p:nvSpPr>
          <p:cNvPr id="33" name="TextBox 32">
            <a:extLst>
              <a:ext uri="{FF2B5EF4-FFF2-40B4-BE49-F238E27FC236}">
                <a16:creationId xmlns:a16="http://schemas.microsoft.com/office/drawing/2014/main" id="{18C949B2-F758-4AEC-AE26-2F12520D6BD3}"/>
              </a:ext>
            </a:extLst>
          </p:cNvPr>
          <p:cNvSpPr txBox="1"/>
          <p:nvPr/>
        </p:nvSpPr>
        <p:spPr>
          <a:xfrm>
            <a:off x="2887873" y="6248290"/>
            <a:ext cx="9304127" cy="338554"/>
          </a:xfrm>
          <a:prstGeom prst="rect">
            <a:avLst/>
          </a:prstGeom>
          <a:solidFill>
            <a:srgbClr val="00B0F0"/>
          </a:solidFill>
        </p:spPr>
        <p:txBody>
          <a:bodyPr wrap="square" rtlCol="0">
            <a:spAutoFit/>
          </a:bodyPr>
          <a:lstStyle/>
          <a:p>
            <a:r>
              <a:rPr lang="en-US" sz="1600" b="1" dirty="0">
                <a:solidFill>
                  <a:schemeClr val="bg1">
                    <a:lumMod val="95000"/>
                  </a:schemeClr>
                </a:solidFill>
              </a:rPr>
              <a:t>Hospitality VCR Keywords – Excess, Macronutrients,  Micronutrients, Deficiency. </a:t>
            </a:r>
            <a:endParaRPr lang="en-GB" sz="1600" b="1" dirty="0"/>
          </a:p>
        </p:txBody>
      </p:sp>
      <p:sp>
        <p:nvSpPr>
          <p:cNvPr id="34" name="Rectangle 33">
            <a:extLst>
              <a:ext uri="{FF2B5EF4-FFF2-40B4-BE49-F238E27FC236}">
                <a16:creationId xmlns:a16="http://schemas.microsoft.com/office/drawing/2014/main" id="{9E0EFA22-9B71-4585-8188-15B37A5CE6AB}"/>
              </a:ext>
            </a:extLst>
          </p:cNvPr>
          <p:cNvSpPr/>
          <p:nvPr/>
        </p:nvSpPr>
        <p:spPr>
          <a:xfrm>
            <a:off x="730685" y="5377175"/>
            <a:ext cx="6658908" cy="307777"/>
          </a:xfrm>
          <a:prstGeom prst="rect">
            <a:avLst/>
          </a:prstGeom>
        </p:spPr>
        <p:txBody>
          <a:bodyPr wrap="square">
            <a:spAutoFit/>
          </a:bodyPr>
          <a:lstStyle/>
          <a:p>
            <a:pPr algn="ctr"/>
            <a:r>
              <a:rPr lang="en-US" sz="1400" b="1" dirty="0">
                <a:solidFill>
                  <a:schemeClr val="accent4">
                    <a:lumMod val="75000"/>
                  </a:schemeClr>
                </a:solidFill>
              </a:rPr>
              <a:t>Pass - </a:t>
            </a:r>
            <a:r>
              <a:rPr lang="en-US" sz="1200" b="1" dirty="0">
                <a:solidFill>
                  <a:schemeClr val="accent4">
                    <a:lumMod val="75000"/>
                  </a:schemeClr>
                </a:solidFill>
              </a:rPr>
              <a:t>Identify</a:t>
            </a:r>
            <a:r>
              <a:rPr lang="en-US" sz="1200" b="1" dirty="0">
                <a:solidFill>
                  <a:schemeClr val="accent2">
                    <a:lumMod val="50000"/>
                  </a:schemeClr>
                </a:solidFill>
              </a:rPr>
              <a:t> </a:t>
            </a:r>
            <a:r>
              <a:rPr lang="en-US" sz="1200" b="1" dirty="0"/>
              <a:t>the effects of an excess (too much) or deficiency (too little) of nutrients in the body. </a:t>
            </a:r>
            <a:endParaRPr lang="en-US" sz="1200" dirty="0"/>
          </a:p>
        </p:txBody>
      </p:sp>
      <p:sp>
        <p:nvSpPr>
          <p:cNvPr id="38" name="Rectangle 37">
            <a:extLst>
              <a:ext uri="{FF2B5EF4-FFF2-40B4-BE49-F238E27FC236}">
                <a16:creationId xmlns:a16="http://schemas.microsoft.com/office/drawing/2014/main" id="{6F4F4C13-1E97-4856-9178-F5A64F074428}"/>
              </a:ext>
            </a:extLst>
          </p:cNvPr>
          <p:cNvSpPr/>
          <p:nvPr/>
        </p:nvSpPr>
        <p:spPr>
          <a:xfrm>
            <a:off x="515540" y="4967092"/>
            <a:ext cx="7060866" cy="307777"/>
          </a:xfrm>
          <a:prstGeom prst="rect">
            <a:avLst/>
          </a:prstGeom>
        </p:spPr>
        <p:txBody>
          <a:bodyPr wrap="square">
            <a:spAutoFit/>
          </a:bodyPr>
          <a:lstStyle/>
          <a:p>
            <a:pPr algn="ctr"/>
            <a:r>
              <a:rPr lang="en-US" sz="1400" b="1" dirty="0">
                <a:solidFill>
                  <a:schemeClr val="accent1"/>
                </a:solidFill>
              </a:rPr>
              <a:t>Merit - </a:t>
            </a:r>
            <a:r>
              <a:rPr lang="en-US" sz="1200" b="1" dirty="0">
                <a:solidFill>
                  <a:schemeClr val="accent1"/>
                </a:solidFill>
              </a:rPr>
              <a:t>Describe</a:t>
            </a:r>
            <a:r>
              <a:rPr lang="en-US" sz="1200" dirty="0"/>
              <a:t> </a:t>
            </a:r>
            <a:r>
              <a:rPr lang="en-US" sz="1200" b="1" dirty="0"/>
              <a:t>the effects of an excess (too much) or deficiency (too little) of nutrients in the body. </a:t>
            </a:r>
          </a:p>
        </p:txBody>
      </p:sp>
      <p:sp>
        <p:nvSpPr>
          <p:cNvPr id="39" name="Rectangle 38">
            <a:extLst>
              <a:ext uri="{FF2B5EF4-FFF2-40B4-BE49-F238E27FC236}">
                <a16:creationId xmlns:a16="http://schemas.microsoft.com/office/drawing/2014/main" id="{8AB326EB-EA8E-4A4F-A6AA-03E5727045F2}"/>
              </a:ext>
            </a:extLst>
          </p:cNvPr>
          <p:cNvSpPr/>
          <p:nvPr/>
        </p:nvSpPr>
        <p:spPr>
          <a:xfrm>
            <a:off x="577245" y="4553286"/>
            <a:ext cx="7060866" cy="307777"/>
          </a:xfrm>
          <a:prstGeom prst="rect">
            <a:avLst/>
          </a:prstGeom>
        </p:spPr>
        <p:txBody>
          <a:bodyPr wrap="square">
            <a:spAutoFit/>
          </a:bodyPr>
          <a:lstStyle/>
          <a:p>
            <a:pPr algn="ctr"/>
            <a:r>
              <a:rPr lang="en-US" sz="1400" b="1" dirty="0">
                <a:solidFill>
                  <a:schemeClr val="accent6"/>
                </a:solidFill>
              </a:rPr>
              <a:t>Distinction - </a:t>
            </a:r>
            <a:r>
              <a:rPr lang="en-US" sz="1200" b="1" dirty="0">
                <a:solidFill>
                  <a:schemeClr val="accent6"/>
                </a:solidFill>
              </a:rPr>
              <a:t>Explain </a:t>
            </a:r>
            <a:r>
              <a:rPr lang="en-US" sz="1200" b="1" dirty="0"/>
              <a:t>the effects of an excess (too much) or deficiency (too little) of nutrients in the body. </a:t>
            </a:r>
            <a:endParaRPr lang="en-US" sz="1200" dirty="0"/>
          </a:p>
        </p:txBody>
      </p:sp>
      <p:sp>
        <p:nvSpPr>
          <p:cNvPr id="21" name="Rectangle 20">
            <a:extLst>
              <a:ext uri="{FF2B5EF4-FFF2-40B4-BE49-F238E27FC236}">
                <a16:creationId xmlns:a16="http://schemas.microsoft.com/office/drawing/2014/main" id="{71B0EC17-4FFA-4DCF-AE8A-7FA8CA709EA9}"/>
              </a:ext>
            </a:extLst>
          </p:cNvPr>
          <p:cNvSpPr/>
          <p:nvPr/>
        </p:nvSpPr>
        <p:spPr>
          <a:xfrm rot="10237">
            <a:off x="330807" y="390324"/>
            <a:ext cx="6524928" cy="369332"/>
          </a:xfrm>
          <a:prstGeom prst="rect">
            <a:avLst/>
          </a:prstGeom>
        </p:spPr>
        <p:txBody>
          <a:bodyPr wrap="none">
            <a:spAutoFit/>
          </a:bodyPr>
          <a:lstStyle/>
          <a:p>
            <a:r>
              <a:rPr lang="en-GB" b="1" dirty="0">
                <a:solidFill>
                  <a:schemeClr val="bg1"/>
                </a:solidFill>
                <a:highlight>
                  <a:srgbClr val="000000"/>
                </a:highlight>
              </a:rPr>
              <a:t>Find work and helpful resources online  - </a:t>
            </a:r>
            <a:r>
              <a:rPr lang="en-GB" b="1" dirty="0">
                <a:solidFill>
                  <a:schemeClr val="bg1"/>
                </a:solidFill>
                <a:highlight>
                  <a:srgbClr val="FFFF00"/>
                </a:highlight>
              </a:rPr>
              <a:t> </a:t>
            </a:r>
            <a:r>
              <a:rPr lang="en-GB" b="1" dirty="0">
                <a:solidFill>
                  <a:srgbClr val="FF0000"/>
                </a:solidFill>
                <a:highlight>
                  <a:srgbClr val="FFFF00"/>
                </a:highlight>
              </a:rPr>
              <a:t>OneNote Y10 Hospitality </a:t>
            </a:r>
          </a:p>
        </p:txBody>
      </p:sp>
    </p:spTree>
    <p:extLst>
      <p:ext uri="{BB962C8B-B14F-4D97-AF65-F5344CB8AC3E}">
        <p14:creationId xmlns:p14="http://schemas.microsoft.com/office/powerpoint/2010/main" val="109821392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12959</TotalTime>
  <Words>611</Words>
  <Application>Microsoft Office PowerPoint</Application>
  <PresentationFormat>Widescreen</PresentationFormat>
  <Paragraphs>39</Paragraphs>
  <Slides>2</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vt:i4>
      </vt:variant>
    </vt:vector>
  </HeadingPairs>
  <TitlesOfParts>
    <vt:vector size="6" baseType="lpstr">
      <vt:lpstr>Arial</vt:lpstr>
      <vt:lpstr>Calibri</vt:lpstr>
      <vt:lpstr>Calibri Light</vt:lpstr>
      <vt:lpstr>Office Theme</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Skelton, D (Handsworth Grange Staff)</dc:creator>
  <cp:lastModifiedBy>MrandMrsSkelton@outlook.com</cp:lastModifiedBy>
  <cp:revision>138</cp:revision>
  <cp:lastPrinted>2020-02-25T09:49:44Z</cp:lastPrinted>
  <dcterms:created xsi:type="dcterms:W3CDTF">2018-01-15T07:49:39Z</dcterms:created>
  <dcterms:modified xsi:type="dcterms:W3CDTF">2020-06-26T08:57:45Z</dcterms:modified>
</cp:coreProperties>
</file>