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70" r:id="rId2"/>
    <p:sldId id="272" r:id="rId3"/>
    <p:sldId id="271" r:id="rId4"/>
  </p:sldIdLst>
  <p:sldSz cx="12192000" cy="6858000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15" autoAdjust="0"/>
    <p:restoredTop sz="94660"/>
  </p:normalViewPr>
  <p:slideViewPr>
    <p:cSldViewPr snapToGrid="0">
      <p:cViewPr varScale="1">
        <p:scale>
          <a:sx n="108" d="100"/>
          <a:sy n="108" d="100"/>
        </p:scale>
        <p:origin x="59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404AA0-7241-4BF6-902F-BE641028C987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C695F8-2935-4D52-B88E-51D24A5A1F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84988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err="1"/>
              <a:t>Gavabon</a:t>
            </a:r>
            <a:r>
              <a:rPr lang="en-GB" dirty="0"/>
              <a:t> font/</a:t>
            </a:r>
            <a:r>
              <a:rPr lang="en-GB" dirty="0" err="1"/>
              <a:t>Brittanian</a:t>
            </a:r>
            <a:r>
              <a:rPr lang="en-GB" dirty="0"/>
              <a:t> – 1001fonts.com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BC695F8-2935-4D52-B88E-51D24A5A1F63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607500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err="1"/>
              <a:t>Gavabon</a:t>
            </a:r>
            <a:r>
              <a:rPr lang="en-GB" dirty="0"/>
              <a:t> font/</a:t>
            </a:r>
            <a:r>
              <a:rPr lang="en-GB" dirty="0" err="1"/>
              <a:t>Brittanian</a:t>
            </a:r>
            <a:r>
              <a:rPr lang="en-GB" dirty="0"/>
              <a:t> – 1001fonts.com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BC695F8-2935-4D52-B88E-51D24A5A1F63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64995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152431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0955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121102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868920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64860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650851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08620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517140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67040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946321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137562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99FF3E-4597-4601-A2D9-F1A40E2A2DC2}" type="datetimeFigureOut">
              <a:rPr lang="en-GB" smtClean="0"/>
              <a:t>12/06/2020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D06ECA-B0E3-4FCC-B8BC-FA92B54CEE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171863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AutoShape 2">
            <a:extLst>
              <a:ext uri="{FF2B5EF4-FFF2-40B4-BE49-F238E27FC236}">
                <a16:creationId xmlns:a16="http://schemas.microsoft.com/office/drawing/2014/main" id="{A1FAE804-CB25-4904-AC4C-6E45314AFC2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123274" y="7022977"/>
            <a:ext cx="30480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CCF4B8A4-F41A-4C96-A80F-1E90124ABB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14017541"/>
              </p:ext>
            </p:extLst>
          </p:nvPr>
        </p:nvGraphicFramePr>
        <p:xfrm>
          <a:off x="283675" y="234267"/>
          <a:ext cx="11624649" cy="59385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30377">
                  <a:extLst>
                    <a:ext uri="{9D8B030D-6E8A-4147-A177-3AD203B41FA5}">
                      <a16:colId xmlns:a16="http://schemas.microsoft.com/office/drawing/2014/main" val="1656716540"/>
                    </a:ext>
                  </a:extLst>
                </a:gridCol>
                <a:gridCol w="2323568">
                  <a:extLst>
                    <a:ext uri="{9D8B030D-6E8A-4147-A177-3AD203B41FA5}">
                      <a16:colId xmlns:a16="http://schemas.microsoft.com/office/drawing/2014/main" val="1038064812"/>
                    </a:ext>
                  </a:extLst>
                </a:gridCol>
                <a:gridCol w="2323568">
                  <a:extLst>
                    <a:ext uri="{9D8B030D-6E8A-4147-A177-3AD203B41FA5}">
                      <a16:colId xmlns:a16="http://schemas.microsoft.com/office/drawing/2014/main" val="1379123809"/>
                    </a:ext>
                  </a:extLst>
                </a:gridCol>
                <a:gridCol w="2323568">
                  <a:extLst>
                    <a:ext uri="{9D8B030D-6E8A-4147-A177-3AD203B41FA5}">
                      <a16:colId xmlns:a16="http://schemas.microsoft.com/office/drawing/2014/main" val="4111117265"/>
                    </a:ext>
                  </a:extLst>
                </a:gridCol>
                <a:gridCol w="2323568">
                  <a:extLst>
                    <a:ext uri="{9D8B030D-6E8A-4147-A177-3AD203B41FA5}">
                      <a16:colId xmlns:a16="http://schemas.microsoft.com/office/drawing/2014/main" val="1384252410"/>
                    </a:ext>
                  </a:extLst>
                </a:gridCol>
              </a:tblGrid>
              <a:tr h="398564"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Nutrient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Where is it found?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Why is it needed?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What happens to your body if you have too much?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What happen to your body if you don’t have enough?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01885622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Complex carbohydrates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8544152"/>
                  </a:ext>
                </a:extLst>
              </a:tr>
              <a:tr h="941219">
                <a:tc>
                  <a:txBody>
                    <a:bodyPr/>
                    <a:lstStyle/>
                    <a:p>
                      <a:r>
                        <a:rPr lang="en-GB" sz="1200" dirty="0"/>
                        <a:t>Simple carbohydrates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505351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Saturated fats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9831362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Unsaturated fats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525505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High biological value proteins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22024558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Low biological value proteins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2063647"/>
                  </a:ext>
                </a:extLst>
              </a:tr>
            </a:tbl>
          </a:graphicData>
        </a:graphic>
      </p:graphicFrame>
      <p:sp>
        <p:nvSpPr>
          <p:cNvPr id="4" name="Arrow: Down 3">
            <a:extLst>
              <a:ext uri="{FF2B5EF4-FFF2-40B4-BE49-F238E27FC236}">
                <a16:creationId xmlns:a16="http://schemas.microsoft.com/office/drawing/2014/main" id="{B19E92FF-83E0-4C67-9D2E-9C2BE289A976}"/>
              </a:ext>
            </a:extLst>
          </p:cNvPr>
          <p:cNvSpPr/>
          <p:nvPr/>
        </p:nvSpPr>
        <p:spPr>
          <a:xfrm rot="10800000">
            <a:off x="2987130" y="6295749"/>
            <a:ext cx="239697" cy="266330"/>
          </a:xfrm>
          <a:prstGeom prst="downArrow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Arrow: Down 27">
            <a:extLst>
              <a:ext uri="{FF2B5EF4-FFF2-40B4-BE49-F238E27FC236}">
                <a16:creationId xmlns:a16="http://schemas.microsoft.com/office/drawing/2014/main" id="{B01B1926-41D1-4982-9164-F3AA8AD08A15}"/>
              </a:ext>
            </a:extLst>
          </p:cNvPr>
          <p:cNvSpPr/>
          <p:nvPr/>
        </p:nvSpPr>
        <p:spPr>
          <a:xfrm rot="10800000">
            <a:off x="6482177" y="6295749"/>
            <a:ext cx="239697" cy="266330"/>
          </a:xfrm>
          <a:prstGeom prst="downArrow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2A517527-19A7-4C10-9E1C-ED5658D0265A}"/>
              </a:ext>
            </a:extLst>
          </p:cNvPr>
          <p:cNvSpPr txBox="1"/>
          <p:nvPr/>
        </p:nvSpPr>
        <p:spPr>
          <a:xfrm>
            <a:off x="3212131" y="6235010"/>
            <a:ext cx="321371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400" dirty="0"/>
              <a:t>Complete these two columns for the Friday 19</a:t>
            </a:r>
            <a:r>
              <a:rPr lang="en-GB" sz="1400" baseline="30000" dirty="0"/>
              <a:t>th</a:t>
            </a:r>
            <a:r>
              <a:rPr lang="en-GB" sz="1400" dirty="0"/>
              <a:t> June  </a:t>
            </a:r>
          </a:p>
        </p:txBody>
      </p:sp>
    </p:spTree>
    <p:extLst>
      <p:ext uri="{BB962C8B-B14F-4D97-AF65-F5344CB8AC3E}">
        <p14:creationId xmlns:p14="http://schemas.microsoft.com/office/powerpoint/2010/main" val="35641016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AutoShape 2">
            <a:extLst>
              <a:ext uri="{FF2B5EF4-FFF2-40B4-BE49-F238E27FC236}">
                <a16:creationId xmlns:a16="http://schemas.microsoft.com/office/drawing/2014/main" id="{A1FAE804-CB25-4904-AC4C-6E45314AFC29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123274" y="7022977"/>
            <a:ext cx="30480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CCF4B8A4-F41A-4C96-A80F-1E90124ABB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7973993"/>
              </p:ext>
            </p:extLst>
          </p:nvPr>
        </p:nvGraphicFramePr>
        <p:xfrm>
          <a:off x="283675" y="234267"/>
          <a:ext cx="11624649" cy="59385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30377">
                  <a:extLst>
                    <a:ext uri="{9D8B030D-6E8A-4147-A177-3AD203B41FA5}">
                      <a16:colId xmlns:a16="http://schemas.microsoft.com/office/drawing/2014/main" val="1656716540"/>
                    </a:ext>
                  </a:extLst>
                </a:gridCol>
                <a:gridCol w="2323568">
                  <a:extLst>
                    <a:ext uri="{9D8B030D-6E8A-4147-A177-3AD203B41FA5}">
                      <a16:colId xmlns:a16="http://schemas.microsoft.com/office/drawing/2014/main" val="1038064812"/>
                    </a:ext>
                  </a:extLst>
                </a:gridCol>
                <a:gridCol w="2323568">
                  <a:extLst>
                    <a:ext uri="{9D8B030D-6E8A-4147-A177-3AD203B41FA5}">
                      <a16:colId xmlns:a16="http://schemas.microsoft.com/office/drawing/2014/main" val="1379123809"/>
                    </a:ext>
                  </a:extLst>
                </a:gridCol>
                <a:gridCol w="2323568">
                  <a:extLst>
                    <a:ext uri="{9D8B030D-6E8A-4147-A177-3AD203B41FA5}">
                      <a16:colId xmlns:a16="http://schemas.microsoft.com/office/drawing/2014/main" val="4111117265"/>
                    </a:ext>
                  </a:extLst>
                </a:gridCol>
                <a:gridCol w="2323568">
                  <a:extLst>
                    <a:ext uri="{9D8B030D-6E8A-4147-A177-3AD203B41FA5}">
                      <a16:colId xmlns:a16="http://schemas.microsoft.com/office/drawing/2014/main" val="1384252410"/>
                    </a:ext>
                  </a:extLst>
                </a:gridCol>
              </a:tblGrid>
              <a:tr h="398564"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Nutrient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Where is it found?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Why is it needed?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What happens to your body if you have too much?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GB" sz="1000" dirty="0">
                          <a:solidFill>
                            <a:schemeClr val="tx1"/>
                          </a:solidFill>
                        </a:rPr>
                        <a:t>What happen to your body if you don’t have enough?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01885622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Vitamin A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8544152"/>
                  </a:ext>
                </a:extLst>
              </a:tr>
              <a:tr h="941219">
                <a:tc>
                  <a:txBody>
                    <a:bodyPr/>
                    <a:lstStyle/>
                    <a:p>
                      <a:r>
                        <a:rPr lang="en-GB" sz="1200" dirty="0"/>
                        <a:t>Vitamin B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1505351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Vitamin C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9831362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Vitamin D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525505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Iron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22024558"/>
                  </a:ext>
                </a:extLst>
              </a:tr>
              <a:tr h="919763">
                <a:tc>
                  <a:txBody>
                    <a:bodyPr/>
                    <a:lstStyle/>
                    <a:p>
                      <a:r>
                        <a:rPr lang="en-GB" sz="1200" dirty="0"/>
                        <a:t>Calcium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  <a:p>
                      <a:endParaRPr lang="en-GB" dirty="0"/>
                    </a:p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2063647"/>
                  </a:ext>
                </a:extLst>
              </a:tr>
            </a:tbl>
          </a:graphicData>
        </a:graphic>
      </p:graphicFrame>
      <p:sp>
        <p:nvSpPr>
          <p:cNvPr id="4" name="Arrow: Down 3">
            <a:extLst>
              <a:ext uri="{FF2B5EF4-FFF2-40B4-BE49-F238E27FC236}">
                <a16:creationId xmlns:a16="http://schemas.microsoft.com/office/drawing/2014/main" id="{B19E92FF-83E0-4C67-9D2E-9C2BE289A976}"/>
              </a:ext>
            </a:extLst>
          </p:cNvPr>
          <p:cNvSpPr/>
          <p:nvPr/>
        </p:nvSpPr>
        <p:spPr>
          <a:xfrm rot="10800000">
            <a:off x="2987130" y="6295749"/>
            <a:ext cx="239697" cy="266330"/>
          </a:xfrm>
          <a:prstGeom prst="downArrow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Arrow: Down 27">
            <a:extLst>
              <a:ext uri="{FF2B5EF4-FFF2-40B4-BE49-F238E27FC236}">
                <a16:creationId xmlns:a16="http://schemas.microsoft.com/office/drawing/2014/main" id="{B01B1926-41D1-4982-9164-F3AA8AD08A15}"/>
              </a:ext>
            </a:extLst>
          </p:cNvPr>
          <p:cNvSpPr/>
          <p:nvPr/>
        </p:nvSpPr>
        <p:spPr>
          <a:xfrm rot="10800000">
            <a:off x="6482177" y="6295749"/>
            <a:ext cx="239697" cy="266330"/>
          </a:xfrm>
          <a:prstGeom prst="downArrow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2A517527-19A7-4C10-9E1C-ED5658D0265A}"/>
              </a:ext>
            </a:extLst>
          </p:cNvPr>
          <p:cNvSpPr txBox="1"/>
          <p:nvPr/>
        </p:nvSpPr>
        <p:spPr>
          <a:xfrm>
            <a:off x="3212131" y="6235010"/>
            <a:ext cx="321371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400" dirty="0"/>
              <a:t>Complete these two columns for the Friday 19</a:t>
            </a:r>
            <a:r>
              <a:rPr lang="en-GB" sz="1400" baseline="30000" dirty="0"/>
              <a:t>th</a:t>
            </a:r>
            <a:r>
              <a:rPr lang="en-GB" sz="1400" dirty="0"/>
              <a:t> June  </a:t>
            </a:r>
          </a:p>
        </p:txBody>
      </p:sp>
    </p:spTree>
    <p:extLst>
      <p:ext uri="{BB962C8B-B14F-4D97-AF65-F5344CB8AC3E}">
        <p14:creationId xmlns:p14="http://schemas.microsoft.com/office/powerpoint/2010/main" val="31493587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 descr="Father Regular">
            <a:extLst>
              <a:ext uri="{FF2B5EF4-FFF2-40B4-BE49-F238E27FC236}">
                <a16:creationId xmlns:a16="http://schemas.microsoft.com/office/drawing/2014/main" id="{29D8B6B9-139B-4447-8C88-E864E99CCB1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4996" y="335964"/>
            <a:ext cx="2844231" cy="47047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59ED59FB-E614-4B8E-85BA-28CF049BDDDC}"/>
              </a:ext>
            </a:extLst>
          </p:cNvPr>
          <p:cNvSpPr/>
          <p:nvPr/>
        </p:nvSpPr>
        <p:spPr>
          <a:xfrm>
            <a:off x="97654" y="88777"/>
            <a:ext cx="11967100" cy="6667130"/>
          </a:xfrm>
          <a:custGeom>
            <a:avLst/>
            <a:gdLst>
              <a:gd name="connsiteX0" fmla="*/ 0 w 11967100"/>
              <a:gd name="connsiteY0" fmla="*/ 0 h 6667130"/>
              <a:gd name="connsiteX1" fmla="*/ 545168 w 11967100"/>
              <a:gd name="connsiteY1" fmla="*/ 0 h 6667130"/>
              <a:gd name="connsiteX2" fmla="*/ 1329678 w 11967100"/>
              <a:gd name="connsiteY2" fmla="*/ 0 h 6667130"/>
              <a:gd name="connsiteX3" fmla="*/ 1994517 w 11967100"/>
              <a:gd name="connsiteY3" fmla="*/ 0 h 6667130"/>
              <a:gd name="connsiteX4" fmla="*/ 2420014 w 11967100"/>
              <a:gd name="connsiteY4" fmla="*/ 0 h 6667130"/>
              <a:gd name="connsiteX5" fmla="*/ 3084852 w 11967100"/>
              <a:gd name="connsiteY5" fmla="*/ 0 h 6667130"/>
              <a:gd name="connsiteX6" fmla="*/ 3989033 w 11967100"/>
              <a:gd name="connsiteY6" fmla="*/ 0 h 6667130"/>
              <a:gd name="connsiteX7" fmla="*/ 4534201 w 11967100"/>
              <a:gd name="connsiteY7" fmla="*/ 0 h 6667130"/>
              <a:gd name="connsiteX8" fmla="*/ 5199040 w 11967100"/>
              <a:gd name="connsiteY8" fmla="*/ 0 h 6667130"/>
              <a:gd name="connsiteX9" fmla="*/ 5863879 w 11967100"/>
              <a:gd name="connsiteY9" fmla="*/ 0 h 6667130"/>
              <a:gd name="connsiteX10" fmla="*/ 6648389 w 11967100"/>
              <a:gd name="connsiteY10" fmla="*/ 0 h 6667130"/>
              <a:gd name="connsiteX11" fmla="*/ 7313228 w 11967100"/>
              <a:gd name="connsiteY11" fmla="*/ 0 h 6667130"/>
              <a:gd name="connsiteX12" fmla="*/ 8217409 w 11967100"/>
              <a:gd name="connsiteY12" fmla="*/ 0 h 6667130"/>
              <a:gd name="connsiteX13" fmla="*/ 8523235 w 11967100"/>
              <a:gd name="connsiteY13" fmla="*/ 0 h 6667130"/>
              <a:gd name="connsiteX14" fmla="*/ 8829060 w 11967100"/>
              <a:gd name="connsiteY14" fmla="*/ 0 h 6667130"/>
              <a:gd name="connsiteX15" fmla="*/ 9613570 w 11967100"/>
              <a:gd name="connsiteY15" fmla="*/ 0 h 6667130"/>
              <a:gd name="connsiteX16" fmla="*/ 10158738 w 11967100"/>
              <a:gd name="connsiteY16" fmla="*/ 0 h 6667130"/>
              <a:gd name="connsiteX17" fmla="*/ 10703906 w 11967100"/>
              <a:gd name="connsiteY17" fmla="*/ 0 h 6667130"/>
              <a:gd name="connsiteX18" fmla="*/ 11368745 w 11967100"/>
              <a:gd name="connsiteY18" fmla="*/ 0 h 6667130"/>
              <a:gd name="connsiteX19" fmla="*/ 11967100 w 11967100"/>
              <a:gd name="connsiteY19" fmla="*/ 0 h 6667130"/>
              <a:gd name="connsiteX20" fmla="*/ 11967100 w 11967100"/>
              <a:gd name="connsiteY20" fmla="*/ 533370 h 6667130"/>
              <a:gd name="connsiteX21" fmla="*/ 11967100 w 11967100"/>
              <a:gd name="connsiteY21" fmla="*/ 1000070 h 6667130"/>
              <a:gd name="connsiteX22" fmla="*/ 11967100 w 11967100"/>
              <a:gd name="connsiteY22" fmla="*/ 1800125 h 6667130"/>
              <a:gd name="connsiteX23" fmla="*/ 11967100 w 11967100"/>
              <a:gd name="connsiteY23" fmla="*/ 2533509 h 6667130"/>
              <a:gd name="connsiteX24" fmla="*/ 11967100 w 11967100"/>
              <a:gd name="connsiteY24" fmla="*/ 3200222 h 6667130"/>
              <a:gd name="connsiteX25" fmla="*/ 11967100 w 11967100"/>
              <a:gd name="connsiteY25" fmla="*/ 4000278 h 6667130"/>
              <a:gd name="connsiteX26" fmla="*/ 11967100 w 11967100"/>
              <a:gd name="connsiteY26" fmla="*/ 4533648 h 6667130"/>
              <a:gd name="connsiteX27" fmla="*/ 11967100 w 11967100"/>
              <a:gd name="connsiteY27" fmla="*/ 5333704 h 6667130"/>
              <a:gd name="connsiteX28" fmla="*/ 11967100 w 11967100"/>
              <a:gd name="connsiteY28" fmla="*/ 6667130 h 6667130"/>
              <a:gd name="connsiteX29" fmla="*/ 11661274 w 11967100"/>
              <a:gd name="connsiteY29" fmla="*/ 6667130 h 6667130"/>
              <a:gd name="connsiteX30" fmla="*/ 11116106 w 11967100"/>
              <a:gd name="connsiteY30" fmla="*/ 6667130 h 6667130"/>
              <a:gd name="connsiteX31" fmla="*/ 10570938 w 11967100"/>
              <a:gd name="connsiteY31" fmla="*/ 6667130 h 6667130"/>
              <a:gd name="connsiteX32" fmla="*/ 9666757 w 11967100"/>
              <a:gd name="connsiteY32" fmla="*/ 6667130 h 6667130"/>
              <a:gd name="connsiteX33" fmla="*/ 9121590 w 11967100"/>
              <a:gd name="connsiteY33" fmla="*/ 6667130 h 6667130"/>
              <a:gd name="connsiteX34" fmla="*/ 8217409 w 11967100"/>
              <a:gd name="connsiteY34" fmla="*/ 6667130 h 6667130"/>
              <a:gd name="connsiteX35" fmla="*/ 7432899 w 11967100"/>
              <a:gd name="connsiteY35" fmla="*/ 6667130 h 6667130"/>
              <a:gd name="connsiteX36" fmla="*/ 7007402 w 11967100"/>
              <a:gd name="connsiteY36" fmla="*/ 6667130 h 6667130"/>
              <a:gd name="connsiteX37" fmla="*/ 6462234 w 11967100"/>
              <a:gd name="connsiteY37" fmla="*/ 6667130 h 6667130"/>
              <a:gd name="connsiteX38" fmla="*/ 6156408 w 11967100"/>
              <a:gd name="connsiteY38" fmla="*/ 6667130 h 6667130"/>
              <a:gd name="connsiteX39" fmla="*/ 5730911 w 11967100"/>
              <a:gd name="connsiteY39" fmla="*/ 6667130 h 6667130"/>
              <a:gd name="connsiteX40" fmla="*/ 4826730 w 11967100"/>
              <a:gd name="connsiteY40" fmla="*/ 6667130 h 6667130"/>
              <a:gd name="connsiteX41" fmla="*/ 4161891 w 11967100"/>
              <a:gd name="connsiteY41" fmla="*/ 6667130 h 6667130"/>
              <a:gd name="connsiteX42" fmla="*/ 3856066 w 11967100"/>
              <a:gd name="connsiteY42" fmla="*/ 6667130 h 6667130"/>
              <a:gd name="connsiteX43" fmla="*/ 2951885 w 11967100"/>
              <a:gd name="connsiteY43" fmla="*/ 6667130 h 6667130"/>
              <a:gd name="connsiteX44" fmla="*/ 2406717 w 11967100"/>
              <a:gd name="connsiteY44" fmla="*/ 6667130 h 6667130"/>
              <a:gd name="connsiteX45" fmla="*/ 1502536 w 11967100"/>
              <a:gd name="connsiteY45" fmla="*/ 6667130 h 6667130"/>
              <a:gd name="connsiteX46" fmla="*/ 598355 w 11967100"/>
              <a:gd name="connsiteY46" fmla="*/ 6667130 h 6667130"/>
              <a:gd name="connsiteX47" fmla="*/ 0 w 11967100"/>
              <a:gd name="connsiteY47" fmla="*/ 6667130 h 6667130"/>
              <a:gd name="connsiteX48" fmla="*/ 0 w 11967100"/>
              <a:gd name="connsiteY48" fmla="*/ 6200431 h 6667130"/>
              <a:gd name="connsiteX49" fmla="*/ 0 w 11967100"/>
              <a:gd name="connsiteY49" fmla="*/ 5600389 h 6667130"/>
              <a:gd name="connsiteX50" fmla="*/ 0 w 11967100"/>
              <a:gd name="connsiteY50" fmla="*/ 5000348 h 6667130"/>
              <a:gd name="connsiteX51" fmla="*/ 0 w 11967100"/>
              <a:gd name="connsiteY51" fmla="*/ 4333634 h 6667130"/>
              <a:gd name="connsiteX52" fmla="*/ 0 w 11967100"/>
              <a:gd name="connsiteY52" fmla="*/ 3866935 h 6667130"/>
              <a:gd name="connsiteX53" fmla="*/ 0 w 11967100"/>
              <a:gd name="connsiteY53" fmla="*/ 3400236 h 6667130"/>
              <a:gd name="connsiteX54" fmla="*/ 0 w 11967100"/>
              <a:gd name="connsiteY54" fmla="*/ 2666852 h 6667130"/>
              <a:gd name="connsiteX55" fmla="*/ 0 w 11967100"/>
              <a:gd name="connsiteY55" fmla="*/ 1933468 h 6667130"/>
              <a:gd name="connsiteX56" fmla="*/ 0 w 11967100"/>
              <a:gd name="connsiteY56" fmla="*/ 1333426 h 6667130"/>
              <a:gd name="connsiteX57" fmla="*/ 0 w 11967100"/>
              <a:gd name="connsiteY57" fmla="*/ 866727 h 6667130"/>
              <a:gd name="connsiteX58" fmla="*/ 0 w 11967100"/>
              <a:gd name="connsiteY58" fmla="*/ 0 h 66671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11967100" h="6667130" extrusionOk="0">
                <a:moveTo>
                  <a:pt x="0" y="0"/>
                </a:moveTo>
                <a:cubicBezTo>
                  <a:pt x="217991" y="-8637"/>
                  <a:pt x="430440" y="23140"/>
                  <a:pt x="545168" y="0"/>
                </a:cubicBezTo>
                <a:cubicBezTo>
                  <a:pt x="659896" y="-23140"/>
                  <a:pt x="987799" y="-23335"/>
                  <a:pt x="1329678" y="0"/>
                </a:cubicBezTo>
                <a:cubicBezTo>
                  <a:pt x="1671557" y="23335"/>
                  <a:pt x="1762085" y="-31404"/>
                  <a:pt x="1994517" y="0"/>
                </a:cubicBezTo>
                <a:cubicBezTo>
                  <a:pt x="2226949" y="31404"/>
                  <a:pt x="2231427" y="2080"/>
                  <a:pt x="2420014" y="0"/>
                </a:cubicBezTo>
                <a:cubicBezTo>
                  <a:pt x="2608601" y="-2080"/>
                  <a:pt x="2921576" y="8953"/>
                  <a:pt x="3084852" y="0"/>
                </a:cubicBezTo>
                <a:cubicBezTo>
                  <a:pt x="3248128" y="-8953"/>
                  <a:pt x="3711374" y="13601"/>
                  <a:pt x="3989033" y="0"/>
                </a:cubicBezTo>
                <a:cubicBezTo>
                  <a:pt x="4266692" y="-13601"/>
                  <a:pt x="4321351" y="920"/>
                  <a:pt x="4534201" y="0"/>
                </a:cubicBezTo>
                <a:cubicBezTo>
                  <a:pt x="4747051" y="-920"/>
                  <a:pt x="4881315" y="26403"/>
                  <a:pt x="5199040" y="0"/>
                </a:cubicBezTo>
                <a:cubicBezTo>
                  <a:pt x="5516765" y="-26403"/>
                  <a:pt x="5629883" y="-9251"/>
                  <a:pt x="5863879" y="0"/>
                </a:cubicBezTo>
                <a:cubicBezTo>
                  <a:pt x="6097875" y="9251"/>
                  <a:pt x="6292043" y="-24682"/>
                  <a:pt x="6648389" y="0"/>
                </a:cubicBezTo>
                <a:cubicBezTo>
                  <a:pt x="7004735" y="24682"/>
                  <a:pt x="7018931" y="23945"/>
                  <a:pt x="7313228" y="0"/>
                </a:cubicBezTo>
                <a:cubicBezTo>
                  <a:pt x="7607525" y="-23945"/>
                  <a:pt x="7900942" y="-30980"/>
                  <a:pt x="8217409" y="0"/>
                </a:cubicBezTo>
                <a:cubicBezTo>
                  <a:pt x="8533876" y="30980"/>
                  <a:pt x="8371447" y="10865"/>
                  <a:pt x="8523235" y="0"/>
                </a:cubicBezTo>
                <a:cubicBezTo>
                  <a:pt x="8675023" y="-10865"/>
                  <a:pt x="8767230" y="4128"/>
                  <a:pt x="8829060" y="0"/>
                </a:cubicBezTo>
                <a:cubicBezTo>
                  <a:pt x="8890890" y="-4128"/>
                  <a:pt x="9367792" y="-11084"/>
                  <a:pt x="9613570" y="0"/>
                </a:cubicBezTo>
                <a:cubicBezTo>
                  <a:pt x="9859348" y="11084"/>
                  <a:pt x="9970406" y="193"/>
                  <a:pt x="10158738" y="0"/>
                </a:cubicBezTo>
                <a:cubicBezTo>
                  <a:pt x="10347070" y="-193"/>
                  <a:pt x="10441456" y="8135"/>
                  <a:pt x="10703906" y="0"/>
                </a:cubicBezTo>
                <a:cubicBezTo>
                  <a:pt x="10966356" y="-8135"/>
                  <a:pt x="11209418" y="-12362"/>
                  <a:pt x="11368745" y="0"/>
                </a:cubicBezTo>
                <a:cubicBezTo>
                  <a:pt x="11528072" y="12362"/>
                  <a:pt x="11755823" y="29675"/>
                  <a:pt x="11967100" y="0"/>
                </a:cubicBezTo>
                <a:cubicBezTo>
                  <a:pt x="11952366" y="253605"/>
                  <a:pt x="11962877" y="386717"/>
                  <a:pt x="11967100" y="533370"/>
                </a:cubicBezTo>
                <a:cubicBezTo>
                  <a:pt x="11971324" y="680023"/>
                  <a:pt x="11970647" y="818895"/>
                  <a:pt x="11967100" y="1000070"/>
                </a:cubicBezTo>
                <a:cubicBezTo>
                  <a:pt x="11963553" y="1181245"/>
                  <a:pt x="11992105" y="1497252"/>
                  <a:pt x="11967100" y="1800125"/>
                </a:cubicBezTo>
                <a:cubicBezTo>
                  <a:pt x="11942095" y="2102999"/>
                  <a:pt x="11962673" y="2254257"/>
                  <a:pt x="11967100" y="2533509"/>
                </a:cubicBezTo>
                <a:cubicBezTo>
                  <a:pt x="11971527" y="2812761"/>
                  <a:pt x="11934572" y="2924402"/>
                  <a:pt x="11967100" y="3200222"/>
                </a:cubicBezTo>
                <a:cubicBezTo>
                  <a:pt x="11999628" y="3476042"/>
                  <a:pt x="11927382" y="3600796"/>
                  <a:pt x="11967100" y="4000278"/>
                </a:cubicBezTo>
                <a:cubicBezTo>
                  <a:pt x="12006818" y="4399760"/>
                  <a:pt x="11961739" y="4338511"/>
                  <a:pt x="11967100" y="4533648"/>
                </a:cubicBezTo>
                <a:cubicBezTo>
                  <a:pt x="11972462" y="4728785"/>
                  <a:pt x="12004653" y="4987367"/>
                  <a:pt x="11967100" y="5333704"/>
                </a:cubicBezTo>
                <a:cubicBezTo>
                  <a:pt x="11929547" y="5680041"/>
                  <a:pt x="11915686" y="6358285"/>
                  <a:pt x="11967100" y="6667130"/>
                </a:cubicBezTo>
                <a:cubicBezTo>
                  <a:pt x="11898119" y="6673313"/>
                  <a:pt x="11772631" y="6656248"/>
                  <a:pt x="11661274" y="6667130"/>
                </a:cubicBezTo>
                <a:cubicBezTo>
                  <a:pt x="11549917" y="6678012"/>
                  <a:pt x="11286323" y="6675772"/>
                  <a:pt x="11116106" y="6667130"/>
                </a:cubicBezTo>
                <a:cubicBezTo>
                  <a:pt x="10945889" y="6658488"/>
                  <a:pt x="10818660" y="6665069"/>
                  <a:pt x="10570938" y="6667130"/>
                </a:cubicBezTo>
                <a:cubicBezTo>
                  <a:pt x="10323216" y="6669191"/>
                  <a:pt x="10090587" y="6660496"/>
                  <a:pt x="9666757" y="6667130"/>
                </a:cubicBezTo>
                <a:cubicBezTo>
                  <a:pt x="9242927" y="6673764"/>
                  <a:pt x="9376990" y="6653290"/>
                  <a:pt x="9121590" y="6667130"/>
                </a:cubicBezTo>
                <a:cubicBezTo>
                  <a:pt x="8866190" y="6680970"/>
                  <a:pt x="8667625" y="6702575"/>
                  <a:pt x="8217409" y="6667130"/>
                </a:cubicBezTo>
                <a:cubicBezTo>
                  <a:pt x="7767193" y="6631685"/>
                  <a:pt x="7724982" y="6696549"/>
                  <a:pt x="7432899" y="6667130"/>
                </a:cubicBezTo>
                <a:cubicBezTo>
                  <a:pt x="7140816" y="6637712"/>
                  <a:pt x="7209058" y="6677260"/>
                  <a:pt x="7007402" y="6667130"/>
                </a:cubicBezTo>
                <a:cubicBezTo>
                  <a:pt x="6805746" y="6657000"/>
                  <a:pt x="6678744" y="6685464"/>
                  <a:pt x="6462234" y="6667130"/>
                </a:cubicBezTo>
                <a:cubicBezTo>
                  <a:pt x="6245724" y="6648796"/>
                  <a:pt x="6305630" y="6678333"/>
                  <a:pt x="6156408" y="6667130"/>
                </a:cubicBezTo>
                <a:cubicBezTo>
                  <a:pt x="6007186" y="6655927"/>
                  <a:pt x="5932147" y="6653597"/>
                  <a:pt x="5730911" y="6667130"/>
                </a:cubicBezTo>
                <a:cubicBezTo>
                  <a:pt x="5529675" y="6680663"/>
                  <a:pt x="5037020" y="6682227"/>
                  <a:pt x="4826730" y="6667130"/>
                </a:cubicBezTo>
                <a:cubicBezTo>
                  <a:pt x="4616440" y="6652033"/>
                  <a:pt x="4397294" y="6698784"/>
                  <a:pt x="4161891" y="6667130"/>
                </a:cubicBezTo>
                <a:cubicBezTo>
                  <a:pt x="3926488" y="6635476"/>
                  <a:pt x="3999413" y="6671304"/>
                  <a:pt x="3856066" y="6667130"/>
                </a:cubicBezTo>
                <a:cubicBezTo>
                  <a:pt x="3712719" y="6662956"/>
                  <a:pt x="3210548" y="6662188"/>
                  <a:pt x="2951885" y="6667130"/>
                </a:cubicBezTo>
                <a:cubicBezTo>
                  <a:pt x="2693222" y="6672072"/>
                  <a:pt x="2660577" y="6647578"/>
                  <a:pt x="2406717" y="6667130"/>
                </a:cubicBezTo>
                <a:cubicBezTo>
                  <a:pt x="2152857" y="6686682"/>
                  <a:pt x="1823465" y="6697857"/>
                  <a:pt x="1502536" y="6667130"/>
                </a:cubicBezTo>
                <a:cubicBezTo>
                  <a:pt x="1181607" y="6636403"/>
                  <a:pt x="858531" y="6687190"/>
                  <a:pt x="598355" y="6667130"/>
                </a:cubicBezTo>
                <a:cubicBezTo>
                  <a:pt x="338179" y="6647070"/>
                  <a:pt x="202172" y="6680010"/>
                  <a:pt x="0" y="6667130"/>
                </a:cubicBezTo>
                <a:cubicBezTo>
                  <a:pt x="-19054" y="6538300"/>
                  <a:pt x="6093" y="6426877"/>
                  <a:pt x="0" y="6200431"/>
                </a:cubicBezTo>
                <a:cubicBezTo>
                  <a:pt x="-6093" y="5973985"/>
                  <a:pt x="26845" y="5836896"/>
                  <a:pt x="0" y="5600389"/>
                </a:cubicBezTo>
                <a:cubicBezTo>
                  <a:pt x="-26845" y="5363882"/>
                  <a:pt x="-15662" y="5126621"/>
                  <a:pt x="0" y="5000348"/>
                </a:cubicBezTo>
                <a:cubicBezTo>
                  <a:pt x="15662" y="4874075"/>
                  <a:pt x="27435" y="4502858"/>
                  <a:pt x="0" y="4333634"/>
                </a:cubicBezTo>
                <a:cubicBezTo>
                  <a:pt x="-27435" y="4164410"/>
                  <a:pt x="-9842" y="4097566"/>
                  <a:pt x="0" y="3866935"/>
                </a:cubicBezTo>
                <a:cubicBezTo>
                  <a:pt x="9842" y="3636304"/>
                  <a:pt x="22119" y="3544257"/>
                  <a:pt x="0" y="3400236"/>
                </a:cubicBezTo>
                <a:cubicBezTo>
                  <a:pt x="-22119" y="3256215"/>
                  <a:pt x="8024" y="2883527"/>
                  <a:pt x="0" y="2666852"/>
                </a:cubicBezTo>
                <a:cubicBezTo>
                  <a:pt x="-8024" y="2450177"/>
                  <a:pt x="-27073" y="2241314"/>
                  <a:pt x="0" y="1933468"/>
                </a:cubicBezTo>
                <a:cubicBezTo>
                  <a:pt x="27073" y="1625622"/>
                  <a:pt x="1883" y="1622265"/>
                  <a:pt x="0" y="1333426"/>
                </a:cubicBezTo>
                <a:cubicBezTo>
                  <a:pt x="-1883" y="1044587"/>
                  <a:pt x="5948" y="1088448"/>
                  <a:pt x="0" y="866727"/>
                </a:cubicBezTo>
                <a:cubicBezTo>
                  <a:pt x="-5948" y="645006"/>
                  <a:pt x="36706" y="317671"/>
                  <a:pt x="0" y="0"/>
                </a:cubicBezTo>
                <a:close/>
              </a:path>
            </a:pathLst>
          </a:custGeom>
          <a:noFill/>
          <a:ln>
            <a:solidFill>
              <a:schemeClr val="tx1"/>
            </a:solidFill>
            <a:prstDash val="dash"/>
            <a:extLst>
              <a:ext uri="{C807C97D-BFC1-408E-A445-0C87EB9F89A2}">
                <ask:lineSketchStyleProps xmlns:ask="http://schemas.microsoft.com/office/drawing/2018/sketchyshapes" sd="2955550131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7992854-4BB8-4619-9028-1DDD6E953DC8}"/>
              </a:ext>
            </a:extLst>
          </p:cNvPr>
          <p:cNvSpPr txBox="1"/>
          <p:nvPr/>
        </p:nvSpPr>
        <p:spPr>
          <a:xfrm>
            <a:off x="319388" y="927716"/>
            <a:ext cx="11606491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b="1" i="1" dirty="0">
                <a:solidFill>
                  <a:srgbClr val="FF0000"/>
                </a:solidFill>
              </a:rPr>
              <a:t>Identify</a:t>
            </a:r>
            <a:r>
              <a:rPr lang="en-GB" sz="1600" dirty="0"/>
              <a:t> a type of person in society that would need to eat a larger percentage of complex carbohydrates.</a:t>
            </a:r>
          </a:p>
          <a:p>
            <a:endParaRPr lang="en-GB" sz="1600" dirty="0"/>
          </a:p>
          <a:p>
            <a:r>
              <a:rPr lang="en-GB" sz="1600" dirty="0"/>
              <a:t>--------------------------------- </a:t>
            </a:r>
          </a:p>
          <a:p>
            <a:endParaRPr lang="en-GB" sz="1000" dirty="0"/>
          </a:p>
          <a:p>
            <a:r>
              <a:rPr lang="en-GB" sz="1600" b="1" i="1" dirty="0">
                <a:solidFill>
                  <a:schemeClr val="accent1"/>
                </a:solidFill>
              </a:rPr>
              <a:t>Describe</a:t>
            </a:r>
            <a:r>
              <a:rPr lang="en-GB" sz="1600" dirty="0"/>
              <a:t> the difference between simple and complex carbohydrate.  </a:t>
            </a:r>
          </a:p>
          <a:p>
            <a:endParaRPr lang="en-GB" sz="1000" dirty="0"/>
          </a:p>
          <a:p>
            <a:r>
              <a:rPr lang="en-GB" sz="1600" dirty="0"/>
              <a:t>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</a:t>
            </a:r>
          </a:p>
          <a:p>
            <a:endParaRPr lang="en-GB" sz="1000" dirty="0"/>
          </a:p>
          <a:p>
            <a:r>
              <a:rPr lang="en-GB" sz="1600" b="1" i="1" dirty="0">
                <a:solidFill>
                  <a:schemeClr val="accent6"/>
                </a:solidFill>
              </a:rPr>
              <a:t>Explain</a:t>
            </a:r>
            <a:r>
              <a:rPr lang="en-GB" sz="1600" dirty="0"/>
              <a:t> how someone who is vegetarian would incorporate HBV and LBV proteins into their diets.</a:t>
            </a:r>
          </a:p>
          <a:p>
            <a:endParaRPr lang="en-GB" sz="1000" dirty="0"/>
          </a:p>
          <a:p>
            <a:r>
              <a:rPr lang="en-GB" sz="1600" dirty="0"/>
              <a:t>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-</a:t>
            </a:r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22E575F1-C1AD-46F0-B3A4-BEB80B5726B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82868" y="5443607"/>
            <a:ext cx="4529721" cy="902286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F74F4982-1359-4034-9EE1-F5E902BCE0FD}"/>
              </a:ext>
            </a:extLst>
          </p:cNvPr>
          <p:cNvSpPr txBox="1"/>
          <p:nvPr/>
        </p:nvSpPr>
        <p:spPr>
          <a:xfrm>
            <a:off x="5834323" y="6081901"/>
            <a:ext cx="59302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/>
              <a:t>What would happen if someone had too much or too little of these nutrients?</a:t>
            </a:r>
          </a:p>
        </p:txBody>
      </p:sp>
    </p:spTree>
    <p:extLst>
      <p:ext uri="{BB962C8B-B14F-4D97-AF65-F5344CB8AC3E}">
        <p14:creationId xmlns:p14="http://schemas.microsoft.com/office/powerpoint/2010/main" val="14406340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190</Words>
  <Application>Microsoft Office PowerPoint</Application>
  <PresentationFormat>Widescreen</PresentationFormat>
  <Paragraphs>52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MrandMrsSkelton@outlook.com</dc:creator>
  <cp:lastModifiedBy>MrandMrsSkelton@outlook.com</cp:lastModifiedBy>
  <cp:revision>4</cp:revision>
  <dcterms:created xsi:type="dcterms:W3CDTF">2020-06-12T11:02:35Z</dcterms:created>
  <dcterms:modified xsi:type="dcterms:W3CDTF">2020-06-12T11:29:28Z</dcterms:modified>
</cp:coreProperties>
</file>