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
  </p:notesMasterIdLst>
  <p:sldIdLst>
    <p:sldId id="272" r:id="rId2"/>
    <p:sldId id="273" r:id="rId3"/>
  </p:sldIdLst>
  <p:sldSz cx="12192000" cy="6858000"/>
  <p:notesSz cx="6797675" cy="99266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7015" autoAdjust="0"/>
    <p:restoredTop sz="94660"/>
  </p:normalViewPr>
  <p:slideViewPr>
    <p:cSldViewPr snapToGrid="0">
      <p:cViewPr varScale="1">
        <p:scale>
          <a:sx n="108" d="100"/>
          <a:sy n="108" d="100"/>
        </p:scale>
        <p:origin x="594" y="10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5659" cy="498056"/>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50443" y="0"/>
            <a:ext cx="2945659" cy="498056"/>
          </a:xfrm>
          <a:prstGeom prst="rect">
            <a:avLst/>
          </a:prstGeom>
        </p:spPr>
        <p:txBody>
          <a:bodyPr vert="horz" lIns="91440" tIns="45720" rIns="91440" bIns="45720" rtlCol="0"/>
          <a:lstStyle>
            <a:lvl1pPr algn="r">
              <a:defRPr sz="1200"/>
            </a:lvl1pPr>
          </a:lstStyle>
          <a:p>
            <a:fld id="{2B404AA0-7241-4BF6-902F-BE641028C987}" type="datetimeFigureOut">
              <a:rPr lang="en-GB" smtClean="0"/>
              <a:t>02/07/2020</a:t>
            </a:fld>
            <a:endParaRPr lang="en-GB"/>
          </a:p>
        </p:txBody>
      </p:sp>
      <p:sp>
        <p:nvSpPr>
          <p:cNvPr id="4" name="Slide Image Placeholder 3"/>
          <p:cNvSpPr>
            <a:spLocks noGrp="1" noRot="1" noChangeAspect="1"/>
          </p:cNvSpPr>
          <p:nvPr>
            <p:ph type="sldImg" idx="2"/>
          </p:nvPr>
        </p:nvSpPr>
        <p:spPr>
          <a:xfrm>
            <a:off x="422275" y="1241425"/>
            <a:ext cx="5953125" cy="3349625"/>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79768" y="4777194"/>
            <a:ext cx="5438140" cy="3908614"/>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9428584"/>
            <a:ext cx="2945659" cy="498055"/>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50443" y="9428584"/>
            <a:ext cx="2945659" cy="498055"/>
          </a:xfrm>
          <a:prstGeom prst="rect">
            <a:avLst/>
          </a:prstGeom>
        </p:spPr>
        <p:txBody>
          <a:bodyPr vert="horz" lIns="91440" tIns="45720" rIns="91440" bIns="45720" rtlCol="0" anchor="b"/>
          <a:lstStyle>
            <a:lvl1pPr algn="r">
              <a:defRPr sz="1200"/>
            </a:lvl1pPr>
          </a:lstStyle>
          <a:p>
            <a:fld id="{6BC695F8-2935-4D52-B88E-51D24A5A1F63}" type="slidenum">
              <a:rPr lang="en-GB" smtClean="0"/>
              <a:t>‹#›</a:t>
            </a:fld>
            <a:endParaRPr lang="en-GB"/>
          </a:p>
        </p:txBody>
      </p:sp>
    </p:spTree>
    <p:extLst>
      <p:ext uri="{BB962C8B-B14F-4D97-AF65-F5344CB8AC3E}">
        <p14:creationId xmlns:p14="http://schemas.microsoft.com/office/powerpoint/2010/main" val="416849882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5C99FF3E-4597-4601-A2D9-F1A40E2A2DC2}" type="datetimeFigureOut">
              <a:rPr lang="en-GB" smtClean="0"/>
              <a:t>02/07/2020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37152431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5C99FF3E-4597-4601-A2D9-F1A40E2A2DC2}" type="datetimeFigureOut">
              <a:rPr lang="en-GB" smtClean="0"/>
              <a:t>02/07/2020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980955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5C99FF3E-4597-4601-A2D9-F1A40E2A2DC2}" type="datetimeFigureOut">
              <a:rPr lang="en-GB" smtClean="0"/>
              <a:t>02/07/2020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9121102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5C99FF3E-4597-4601-A2D9-F1A40E2A2DC2}" type="datetimeFigureOut">
              <a:rPr lang="en-GB" smtClean="0"/>
              <a:t>02/07/2020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27868920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C99FF3E-4597-4601-A2D9-F1A40E2A2DC2}" type="datetimeFigureOut">
              <a:rPr lang="en-GB" smtClean="0"/>
              <a:t>02/07/2020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6464860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5C99FF3E-4597-4601-A2D9-F1A40E2A2DC2}" type="datetimeFigureOut">
              <a:rPr lang="en-GB" smtClean="0"/>
              <a:t>02/07/2020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40650851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5C99FF3E-4597-4601-A2D9-F1A40E2A2DC2}" type="datetimeFigureOut">
              <a:rPr lang="en-GB" smtClean="0"/>
              <a:t>02/07/2020</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18308620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5C99FF3E-4597-4601-A2D9-F1A40E2A2DC2}" type="datetimeFigureOut">
              <a:rPr lang="en-GB" smtClean="0"/>
              <a:t>02/07/2020</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165171403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C99FF3E-4597-4601-A2D9-F1A40E2A2DC2}" type="datetimeFigureOut">
              <a:rPr lang="en-GB" smtClean="0"/>
              <a:t>02/07/2020</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14067040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5C99FF3E-4597-4601-A2D9-F1A40E2A2DC2}" type="datetimeFigureOut">
              <a:rPr lang="en-GB" smtClean="0"/>
              <a:t>02/07/2020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59463216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5C99FF3E-4597-4601-A2D9-F1A40E2A2DC2}" type="datetimeFigureOut">
              <a:rPr lang="en-GB" smtClean="0"/>
              <a:t>02/07/2020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1D06ECA-B0E3-4FCC-B8BC-FA92B54CEE6E}" type="slidenum">
              <a:rPr lang="en-GB" smtClean="0"/>
              <a:t>‹#›</a:t>
            </a:fld>
            <a:endParaRPr lang="en-GB"/>
          </a:p>
        </p:txBody>
      </p:sp>
    </p:spTree>
    <p:extLst>
      <p:ext uri="{BB962C8B-B14F-4D97-AF65-F5344CB8AC3E}">
        <p14:creationId xmlns:p14="http://schemas.microsoft.com/office/powerpoint/2010/main" val="28137562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C99FF3E-4597-4601-A2D9-F1A40E2A2DC2}" type="datetimeFigureOut">
              <a:rPr lang="en-GB" smtClean="0"/>
              <a:t>02/07/2020</a:t>
            </a:fld>
            <a:endParaRPr lang="en-GB"/>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D06ECA-B0E3-4FCC-B8BC-FA92B54CEE6E}" type="slidenum">
              <a:rPr lang="en-GB" smtClean="0"/>
              <a:t>‹#›</a:t>
            </a:fld>
            <a:endParaRPr lang="en-GB"/>
          </a:p>
        </p:txBody>
      </p:sp>
    </p:spTree>
    <p:extLst>
      <p:ext uri="{BB962C8B-B14F-4D97-AF65-F5344CB8AC3E}">
        <p14:creationId xmlns:p14="http://schemas.microsoft.com/office/powerpoint/2010/main" val="261718633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s://www.nutrition.org.uk/nutritionscience/life.html"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4">
            <a:extLst>
              <a:ext uri="{FF2B5EF4-FFF2-40B4-BE49-F238E27FC236}">
                <a16:creationId xmlns:a16="http://schemas.microsoft.com/office/drawing/2014/main" id="{F25DD023-111E-47EB-98DE-FD8F47B4A45D}"/>
              </a:ext>
            </a:extLst>
          </p:cNvPr>
          <p:cNvGraphicFramePr>
            <a:graphicFrameLocks noGrp="1"/>
          </p:cNvGraphicFramePr>
          <p:nvPr>
            <p:extLst>
              <p:ext uri="{D42A27DB-BD31-4B8C-83A1-F6EECF244321}">
                <p14:modId xmlns:p14="http://schemas.microsoft.com/office/powerpoint/2010/main" val="694468238"/>
              </p:ext>
            </p:extLst>
          </p:nvPr>
        </p:nvGraphicFramePr>
        <p:xfrm>
          <a:off x="256465" y="187004"/>
          <a:ext cx="11657367" cy="6342522"/>
        </p:xfrm>
        <a:graphic>
          <a:graphicData uri="http://schemas.openxmlformats.org/drawingml/2006/table">
            <a:tbl>
              <a:tblPr firstRow="1" bandRow="1">
                <a:tableStyleId>{5C22544A-7EE6-4342-B048-85BDC9FD1C3A}</a:tableStyleId>
              </a:tblPr>
              <a:tblGrid>
                <a:gridCol w="1554580">
                  <a:extLst>
                    <a:ext uri="{9D8B030D-6E8A-4147-A177-3AD203B41FA5}">
                      <a16:colId xmlns:a16="http://schemas.microsoft.com/office/drawing/2014/main" val="1824161399"/>
                    </a:ext>
                  </a:extLst>
                </a:gridCol>
                <a:gridCol w="4971495">
                  <a:extLst>
                    <a:ext uri="{9D8B030D-6E8A-4147-A177-3AD203B41FA5}">
                      <a16:colId xmlns:a16="http://schemas.microsoft.com/office/drawing/2014/main" val="72516435"/>
                    </a:ext>
                  </a:extLst>
                </a:gridCol>
                <a:gridCol w="5131292">
                  <a:extLst>
                    <a:ext uri="{9D8B030D-6E8A-4147-A177-3AD203B41FA5}">
                      <a16:colId xmlns:a16="http://schemas.microsoft.com/office/drawing/2014/main" val="2531691558"/>
                    </a:ext>
                  </a:extLst>
                </a:gridCol>
              </a:tblGrid>
              <a:tr h="398922">
                <a:tc>
                  <a:txBody>
                    <a:bodyPr/>
                    <a:lstStyle/>
                    <a:p>
                      <a:pPr algn="ctr"/>
                      <a:r>
                        <a:rPr lang="en-GB" sz="1100" b="0" dirty="0">
                          <a:solidFill>
                            <a:schemeClr val="tx1"/>
                          </a:solidFill>
                          <a:latin typeface="+mn-lt"/>
                        </a:rPr>
                        <a:t>Dietary group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1">
                        <a:lumMod val="40000"/>
                        <a:lumOff val="60000"/>
                      </a:schemeClr>
                    </a:solidFill>
                  </a:tcPr>
                </a:tc>
                <a:tc>
                  <a:txBody>
                    <a:bodyPr/>
                    <a:lstStyle/>
                    <a:p>
                      <a:pPr algn="ctr"/>
                      <a:r>
                        <a:rPr lang="en-GB" sz="1100" b="0" dirty="0">
                          <a:solidFill>
                            <a:schemeClr val="tx1"/>
                          </a:solidFill>
                          <a:latin typeface="+mn-lt"/>
                        </a:rPr>
                        <a:t>What nutrients do they need and where can they be found?</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1">
                        <a:lumMod val="40000"/>
                        <a:lumOff val="60000"/>
                      </a:schemeClr>
                    </a:solidFill>
                  </a:tcPr>
                </a:tc>
                <a:tc>
                  <a:txBody>
                    <a:bodyPr/>
                    <a:lstStyle/>
                    <a:p>
                      <a:pPr algn="ctr"/>
                      <a:r>
                        <a:rPr lang="en-GB" sz="1100" b="0" dirty="0">
                          <a:solidFill>
                            <a:schemeClr val="tx1"/>
                          </a:solidFill>
                          <a:latin typeface="+mn-lt"/>
                        </a:rPr>
                        <a:t>Explain why these groups need these nutrients. What issues may they have?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1">
                        <a:lumMod val="40000"/>
                        <a:lumOff val="60000"/>
                      </a:schemeClr>
                    </a:solidFill>
                  </a:tcPr>
                </a:tc>
                <a:extLst>
                  <a:ext uri="{0D108BD9-81ED-4DB2-BD59-A6C34878D82A}">
                    <a16:rowId xmlns:a16="http://schemas.microsoft.com/office/drawing/2014/main" val="3059425883"/>
                  </a:ext>
                </a:extLst>
              </a:tr>
              <a:tr h="608991">
                <a:tc>
                  <a:txBody>
                    <a:bodyPr/>
                    <a:lstStyle/>
                    <a:p>
                      <a:r>
                        <a:rPr lang="en-GB" sz="1400" dirty="0"/>
                        <a:t>Children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p>
                      <a:endParaRPr lang="en-GB" dirty="0"/>
                    </a:p>
                    <a:p>
                      <a:endParaRPr lang="en-GB" dirty="0"/>
                    </a:p>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964415521"/>
                  </a:ext>
                </a:extLst>
              </a:tr>
              <a:tr h="608991">
                <a:tc>
                  <a:txBody>
                    <a:bodyPr/>
                    <a:lstStyle/>
                    <a:p>
                      <a:r>
                        <a:rPr lang="en-GB" sz="1400" dirty="0"/>
                        <a:t>Teenagers</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p>
                      <a:endParaRPr lang="en-GB" dirty="0"/>
                    </a:p>
                    <a:p>
                      <a:endParaRPr lang="en-GB" dirty="0"/>
                    </a:p>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03544946"/>
                  </a:ext>
                </a:extLst>
              </a:tr>
              <a:tr h="608991">
                <a:tc>
                  <a:txBody>
                    <a:bodyPr/>
                    <a:lstStyle/>
                    <a:p>
                      <a:r>
                        <a:rPr lang="en-GB" sz="1400" dirty="0"/>
                        <a:t>Elderly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p>
                      <a:endParaRPr lang="en-GB" dirty="0"/>
                    </a:p>
                    <a:p>
                      <a:endParaRPr lang="en-GB" dirty="0"/>
                    </a:p>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18602795"/>
                  </a:ext>
                </a:extLst>
              </a:tr>
              <a:tr h="608991">
                <a:tc>
                  <a:txBody>
                    <a:bodyPr/>
                    <a:lstStyle/>
                    <a:p>
                      <a:r>
                        <a:rPr lang="en-GB" sz="1400" dirty="0"/>
                        <a:t>Diabetic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p>
                      <a:endParaRPr lang="en-GB" dirty="0"/>
                    </a:p>
                    <a:p>
                      <a:endParaRPr lang="en-GB" dirty="0"/>
                    </a:p>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427657659"/>
                  </a:ext>
                </a:extLst>
              </a:tr>
              <a:tr h="608991">
                <a:tc>
                  <a:txBody>
                    <a:bodyPr/>
                    <a:lstStyle/>
                    <a:p>
                      <a:r>
                        <a:rPr lang="en-GB" sz="1400" dirty="0"/>
                        <a:t>Coeliac </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p>
                      <a:endParaRPr lang="en-GB" dirty="0"/>
                    </a:p>
                    <a:p>
                      <a:endParaRPr lang="en-GB" dirty="0"/>
                    </a:p>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GB"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363471048"/>
                  </a:ext>
                </a:extLst>
              </a:tr>
            </a:tbl>
          </a:graphicData>
        </a:graphic>
      </p:graphicFrame>
    </p:spTree>
    <p:extLst>
      <p:ext uri="{BB962C8B-B14F-4D97-AF65-F5344CB8AC3E}">
        <p14:creationId xmlns:p14="http://schemas.microsoft.com/office/powerpoint/2010/main" val="26022642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EC77D98E-BB53-4040-BC47-406C9C3CBD27}"/>
              </a:ext>
            </a:extLst>
          </p:cNvPr>
          <p:cNvSpPr/>
          <p:nvPr/>
        </p:nvSpPr>
        <p:spPr>
          <a:xfrm>
            <a:off x="464597" y="410570"/>
            <a:ext cx="10854431" cy="5570756"/>
          </a:xfrm>
          <a:prstGeom prst="rect">
            <a:avLst/>
          </a:prstGeom>
        </p:spPr>
        <p:txBody>
          <a:bodyPr wrap="square">
            <a:spAutoFit/>
          </a:bodyPr>
          <a:lstStyle/>
          <a:p>
            <a:r>
              <a:rPr lang="en-GB" dirty="0"/>
              <a:t>Write a comparison about two of different dietary groups you have already research in the last table. In your comparison your must include the following:</a:t>
            </a:r>
          </a:p>
          <a:p>
            <a:endParaRPr lang="en-GB" dirty="0"/>
          </a:p>
          <a:p>
            <a:pPr marL="285750" indent="-285750">
              <a:buFont typeface="Arial" panose="020B0604020202020204" pitchFamily="34" charset="0"/>
              <a:buChar char="•"/>
            </a:pPr>
            <a:r>
              <a:rPr lang="en-GB" sz="1400" dirty="0">
                <a:solidFill>
                  <a:schemeClr val="accent6"/>
                </a:solidFill>
              </a:rPr>
              <a:t>An explanation of the similarities in their diets </a:t>
            </a:r>
          </a:p>
          <a:p>
            <a:pPr marL="285750" indent="-285750">
              <a:buFont typeface="Arial" panose="020B0604020202020204" pitchFamily="34" charset="0"/>
              <a:buChar char="•"/>
            </a:pPr>
            <a:r>
              <a:rPr lang="en-GB" sz="1400" dirty="0">
                <a:solidFill>
                  <a:schemeClr val="accent1">
                    <a:lumMod val="75000"/>
                  </a:schemeClr>
                </a:solidFill>
              </a:rPr>
              <a:t>An explanation of the differences in their diets </a:t>
            </a:r>
          </a:p>
          <a:p>
            <a:pPr marL="285750" indent="-285750">
              <a:buFont typeface="Arial" panose="020B0604020202020204" pitchFamily="34" charset="0"/>
              <a:buChar char="•"/>
            </a:pPr>
            <a:r>
              <a:rPr lang="en-GB" sz="1400" dirty="0">
                <a:solidFill>
                  <a:schemeClr val="accent2">
                    <a:lumMod val="75000"/>
                  </a:schemeClr>
                </a:solidFill>
              </a:rPr>
              <a:t>Reasons why similarities and differences exist when comparing these two dietary groups</a:t>
            </a:r>
          </a:p>
          <a:p>
            <a:pPr marL="285750" indent="-285750">
              <a:buFont typeface="Arial" panose="020B0604020202020204" pitchFamily="34" charset="0"/>
              <a:buChar char="•"/>
            </a:pPr>
            <a:endParaRPr lang="en-GB" sz="1400" dirty="0">
              <a:solidFill>
                <a:schemeClr val="accent2">
                  <a:lumMod val="75000"/>
                </a:schemeClr>
              </a:solidFill>
            </a:endParaRPr>
          </a:p>
          <a:p>
            <a:r>
              <a:rPr lang="en-GB" sz="1400" dirty="0"/>
              <a:t>below is a brief/shortened example of how this would look when writing the comparison. </a:t>
            </a:r>
            <a:r>
              <a:rPr lang="en-GB" sz="1400" b="1" dirty="0"/>
              <a:t>(Good comparison would include around 500-600 words in font size 12)</a:t>
            </a:r>
          </a:p>
          <a:p>
            <a:endParaRPr lang="en-GB" sz="1200" b="1" dirty="0"/>
          </a:p>
          <a:p>
            <a:endParaRPr lang="en-GB" sz="1200" dirty="0"/>
          </a:p>
          <a:p>
            <a:endParaRPr lang="en-GB" sz="1200" dirty="0"/>
          </a:p>
          <a:p>
            <a:endParaRPr lang="en-GB" sz="1200" dirty="0"/>
          </a:p>
          <a:p>
            <a:r>
              <a:rPr lang="en-GB" sz="1200" dirty="0"/>
              <a:t>There are many similarities and difference between some of the groups I have researched. When picking two groups to compare I have chosen children and the elderly. </a:t>
            </a:r>
            <a:r>
              <a:rPr lang="en-GB" sz="1200" dirty="0">
                <a:solidFill>
                  <a:schemeClr val="accent6"/>
                </a:solidFill>
              </a:rPr>
              <a:t>One similar dietary need is that both groups should include at least two portions of oily fish like salmon or mackerel </a:t>
            </a:r>
            <a:r>
              <a:rPr lang="en-GB" sz="1200" dirty="0">
                <a:solidFill>
                  <a:schemeClr val="accent2">
                    <a:lumMod val="75000"/>
                  </a:schemeClr>
                </a:solidFill>
              </a:rPr>
              <a:t>the reason for this is that fish provides protein and several vitamins and minerals, and oily fish provides the long chain omega-3 fatty acids. For children this can help with brain development and for the elderly it can reduce the risk </a:t>
            </a:r>
            <a:r>
              <a:rPr lang="en-GB" sz="1200" dirty="0">
                <a:solidFill>
                  <a:schemeClr val="accent2"/>
                </a:solidFill>
              </a:rPr>
              <a:t>of heart disease. </a:t>
            </a:r>
            <a:r>
              <a:rPr lang="en-GB" sz="1200" dirty="0">
                <a:solidFill>
                  <a:schemeClr val="accent1">
                    <a:lumMod val="75000"/>
                  </a:schemeClr>
                </a:solidFill>
              </a:rPr>
              <a:t>One different dietary need is that elderly people need to make sure their diet contains food items that are high in vitamin D like fortified breakfast cereals whereas children do need to focus on supplementing this vitamin in their diet. </a:t>
            </a:r>
            <a:r>
              <a:rPr lang="en-GB" sz="1200" dirty="0">
                <a:solidFill>
                  <a:schemeClr val="accent2">
                    <a:lumMod val="75000"/>
                  </a:schemeClr>
                </a:solidFill>
              </a:rPr>
              <a:t>The reason for this is that elderly people are less likely to go outdoors this means their skin is not as good as children's skin when processing vitamin D via sunlight, it is still important for children to have vitamin D in their diets.  </a:t>
            </a:r>
          </a:p>
          <a:p>
            <a:endParaRPr lang="en-GB" sz="1400" dirty="0"/>
          </a:p>
          <a:p>
            <a:endParaRPr lang="en-GB" sz="1400" dirty="0"/>
          </a:p>
          <a:p>
            <a:endParaRPr lang="en-GB" sz="1400" dirty="0"/>
          </a:p>
          <a:p>
            <a:r>
              <a:rPr lang="en-GB" sz="1400" dirty="0"/>
              <a:t>To help find information for these tasks use this web link - </a:t>
            </a:r>
            <a:r>
              <a:rPr lang="en-GB" sz="1400" dirty="0">
                <a:hlinkClick r:id="rId2"/>
              </a:rPr>
              <a:t>https://www.nutrition.org.uk/nutritionscience/life.html</a:t>
            </a:r>
            <a:endParaRPr lang="en-GB" sz="1400" dirty="0"/>
          </a:p>
          <a:p>
            <a:endParaRPr lang="en-GB" sz="1400" dirty="0"/>
          </a:p>
          <a:p>
            <a:r>
              <a:rPr lang="en-GB" sz="1400" dirty="0"/>
              <a:t>This website has a list of different age ranges and explains the dietary requirements of each. Cross reference the information to find the similarities and differences.  You can use other websites or YouTube videos to find information, this is just a helpful starting point. </a:t>
            </a:r>
          </a:p>
        </p:txBody>
      </p:sp>
      <p:sp>
        <p:nvSpPr>
          <p:cNvPr id="5" name="Rectangle 4">
            <a:extLst>
              <a:ext uri="{FF2B5EF4-FFF2-40B4-BE49-F238E27FC236}">
                <a16:creationId xmlns:a16="http://schemas.microsoft.com/office/drawing/2014/main" id="{B707B6CE-75C2-4DB7-B744-5F8419F3D1A1}"/>
              </a:ext>
            </a:extLst>
          </p:cNvPr>
          <p:cNvSpPr/>
          <p:nvPr/>
        </p:nvSpPr>
        <p:spPr>
          <a:xfrm>
            <a:off x="464597" y="3213717"/>
            <a:ext cx="10854431" cy="1260629"/>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6" name="TextBox 5">
            <a:extLst>
              <a:ext uri="{FF2B5EF4-FFF2-40B4-BE49-F238E27FC236}">
                <a16:creationId xmlns:a16="http://schemas.microsoft.com/office/drawing/2014/main" id="{FC98C9AA-2C81-4C64-99D1-0E8E003E8B19}"/>
              </a:ext>
            </a:extLst>
          </p:cNvPr>
          <p:cNvSpPr txBox="1"/>
          <p:nvPr/>
        </p:nvSpPr>
        <p:spPr>
          <a:xfrm>
            <a:off x="8664607" y="6180818"/>
            <a:ext cx="4216893" cy="369332"/>
          </a:xfrm>
          <a:prstGeom prst="rect">
            <a:avLst/>
          </a:prstGeom>
          <a:noFill/>
        </p:spPr>
        <p:txBody>
          <a:bodyPr wrap="square" rtlCol="0">
            <a:spAutoFit/>
          </a:bodyPr>
          <a:lstStyle/>
          <a:p>
            <a:r>
              <a:rPr lang="en-GB" dirty="0"/>
              <a:t>Complete by Friday 10</a:t>
            </a:r>
            <a:r>
              <a:rPr lang="en-GB" baseline="30000" dirty="0"/>
              <a:t>th</a:t>
            </a:r>
            <a:r>
              <a:rPr lang="en-GB" dirty="0"/>
              <a:t> of July  </a:t>
            </a:r>
          </a:p>
        </p:txBody>
      </p:sp>
    </p:spTree>
    <p:extLst>
      <p:ext uri="{BB962C8B-B14F-4D97-AF65-F5344CB8AC3E}">
        <p14:creationId xmlns:p14="http://schemas.microsoft.com/office/powerpoint/2010/main" val="102662828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161</TotalTime>
  <Words>383</Words>
  <Application>Microsoft Office PowerPoint</Application>
  <PresentationFormat>Widescreen</PresentationFormat>
  <Paragraphs>37</Paragraphs>
  <Slides>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Calibri Light</vt:lpstr>
      <vt:lpstr>Office Theme</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MrandMrsSkelton@outlook.com</dc:creator>
  <cp:lastModifiedBy>MrandMrsSkelton@outlook.com</cp:lastModifiedBy>
  <cp:revision>14</cp:revision>
  <dcterms:created xsi:type="dcterms:W3CDTF">2020-06-12T11:02:35Z</dcterms:created>
  <dcterms:modified xsi:type="dcterms:W3CDTF">2020-07-02T09:48:49Z</dcterms:modified>
</cp:coreProperties>
</file>