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311" r:id="rId3"/>
    <p:sldId id="306" r:id="rId4"/>
    <p:sldId id="314" r:id="rId5"/>
    <p:sldId id="315" r:id="rId6"/>
    <p:sldId id="278" r:id="rId7"/>
    <p:sldId id="296" r:id="rId8"/>
    <p:sldId id="316" r:id="rId9"/>
    <p:sldId id="312" r:id="rId10"/>
    <p:sldId id="319" r:id="rId11"/>
    <p:sldId id="313" r:id="rId12"/>
    <p:sldId id="298" r:id="rId13"/>
    <p:sldId id="299" r:id="rId14"/>
    <p:sldId id="300" r:id="rId15"/>
    <p:sldId id="301" r:id="rId16"/>
    <p:sldId id="302" r:id="rId17"/>
    <p:sldId id="303" r:id="rId18"/>
    <p:sldId id="304" r:id="rId19"/>
    <p:sldId id="305" r:id="rId20"/>
    <p:sldId id="317" r:id="rId21"/>
    <p:sldId id="310" r:id="rId22"/>
    <p:sldId id="31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D8603"/>
    <a:srgbClr val="3399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5" autoAdjust="0"/>
    <p:restoredTop sz="94154" autoAdjust="0"/>
  </p:normalViewPr>
  <p:slideViewPr>
    <p:cSldViewPr>
      <p:cViewPr varScale="1">
        <p:scale>
          <a:sx n="77" d="100"/>
          <a:sy n="77" d="100"/>
        </p:scale>
        <p:origin x="566" y="67"/>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04C8AE-16A6-4E35-9F38-E4C543E10630}" type="datetimeFigureOut">
              <a:rPr lang="en-GB" smtClean="0"/>
              <a:pPr/>
              <a:t>07/11/2020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C634D3-CF4C-474A-881A-B1324779FD01}" type="slidenum">
              <a:rPr lang="en-GB" smtClean="0"/>
              <a:pPr/>
              <a:t>‹#›</a:t>
            </a:fld>
            <a:endParaRPr lang="en-GB"/>
          </a:p>
        </p:txBody>
      </p:sp>
    </p:spTree>
    <p:extLst>
      <p:ext uri="{BB962C8B-B14F-4D97-AF65-F5344CB8AC3E}">
        <p14:creationId xmlns:p14="http://schemas.microsoft.com/office/powerpoint/2010/main" val="2075008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1</a:t>
            </a:fld>
            <a:endParaRPr lang="en-GB"/>
          </a:p>
        </p:txBody>
      </p:sp>
    </p:spTree>
    <p:extLst>
      <p:ext uri="{BB962C8B-B14F-4D97-AF65-F5344CB8AC3E}">
        <p14:creationId xmlns:p14="http://schemas.microsoft.com/office/powerpoint/2010/main" val="712760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1753558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2887060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945004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513794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2463086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19</a:t>
            </a:fld>
            <a:endParaRPr lang="en-GB"/>
          </a:p>
        </p:txBody>
      </p:sp>
    </p:spTree>
    <p:extLst>
      <p:ext uri="{BB962C8B-B14F-4D97-AF65-F5344CB8AC3E}">
        <p14:creationId xmlns:p14="http://schemas.microsoft.com/office/powerpoint/2010/main" val="2243262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AC634D3-CF4C-474A-881A-B1324779FD0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78959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21</a:t>
            </a:fld>
            <a:endParaRPr lang="en-GB"/>
          </a:p>
        </p:txBody>
      </p:sp>
    </p:spTree>
    <p:extLst>
      <p:ext uri="{BB962C8B-B14F-4D97-AF65-F5344CB8AC3E}">
        <p14:creationId xmlns:p14="http://schemas.microsoft.com/office/powerpoint/2010/main" val="1820333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2</a:t>
            </a:fld>
            <a:endParaRPr lang="en-GB"/>
          </a:p>
        </p:txBody>
      </p:sp>
    </p:spTree>
    <p:extLst>
      <p:ext uri="{BB962C8B-B14F-4D97-AF65-F5344CB8AC3E}">
        <p14:creationId xmlns:p14="http://schemas.microsoft.com/office/powerpoint/2010/main" val="1195006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3</a:t>
            </a:fld>
            <a:endParaRPr lang="en-GB"/>
          </a:p>
        </p:txBody>
      </p:sp>
    </p:spTree>
    <p:extLst>
      <p:ext uri="{BB962C8B-B14F-4D97-AF65-F5344CB8AC3E}">
        <p14:creationId xmlns:p14="http://schemas.microsoft.com/office/powerpoint/2010/main" val="3031001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739712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87118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AC634D3-CF4C-474A-881A-B1324779FD01}" type="slidenum">
              <a:rPr lang="en-GB" smtClean="0"/>
              <a:pPr/>
              <a:t>7</a:t>
            </a:fld>
            <a:endParaRPr lang="en-GB"/>
          </a:p>
        </p:txBody>
      </p:sp>
    </p:spTree>
    <p:extLst>
      <p:ext uri="{BB962C8B-B14F-4D97-AF65-F5344CB8AC3E}">
        <p14:creationId xmlns:p14="http://schemas.microsoft.com/office/powerpoint/2010/main" val="441134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2666480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1655708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ED797477-D45D-4085-BB5F-D84D62EF3E9C}"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3904247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2488108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2677412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4066914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80087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36104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29500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21857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63943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39039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4353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9465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1856031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561695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909498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821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164037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4148226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1774696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3197746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3849647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1062146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FF0406-001B-4AA8-98BD-514DB5C80767}" type="datetimeFigureOut">
              <a:rPr lang="en-GB" smtClean="0"/>
              <a:pPr/>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BB860C4-9C0B-46A0-BFD7-BE7E2D4929F8}" type="slidenum">
              <a:rPr lang="en-GB" smtClean="0"/>
              <a:pPr/>
              <a:t>‹#›</a:t>
            </a:fld>
            <a:endParaRPr lang="en-GB"/>
          </a:p>
        </p:txBody>
      </p:sp>
    </p:spTree>
    <p:extLst>
      <p:ext uri="{BB962C8B-B14F-4D97-AF65-F5344CB8AC3E}">
        <p14:creationId xmlns:p14="http://schemas.microsoft.com/office/powerpoint/2010/main" val="1289503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FF0406-001B-4AA8-98BD-514DB5C80767}" type="datetimeFigureOut">
              <a:rPr lang="en-GB" smtClean="0"/>
              <a:pPr/>
              <a:t>07/11/2020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860C4-9C0B-46A0-BFD7-BE7E2D4929F8}" type="slidenum">
              <a:rPr lang="en-GB" smtClean="0"/>
              <a:pPr/>
              <a:t>‹#›</a:t>
            </a:fld>
            <a:endParaRPr lang="en-GB"/>
          </a:p>
        </p:txBody>
      </p:sp>
    </p:spTree>
    <p:extLst>
      <p:ext uri="{BB962C8B-B14F-4D97-AF65-F5344CB8AC3E}">
        <p14:creationId xmlns:p14="http://schemas.microsoft.com/office/powerpoint/2010/main" val="3881360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0A2A94-C085-42C6-BF37-081B35703B81}" type="datetimeFigureOut">
              <a:rPr lang="en-GB" smtClean="0">
                <a:solidFill>
                  <a:prstClr val="black">
                    <a:tint val="75000"/>
                  </a:prstClr>
                </a:solidFill>
              </a:rPr>
              <a:pPr/>
              <a:t>07/11/2020</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1B8C55-07BE-48A8-B3A2-5591A8EBA41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08131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44624"/>
            <a:ext cx="9144000" cy="1569660"/>
          </a:xfrm>
          <a:prstGeom prst="rect">
            <a:avLst/>
          </a:prstGeom>
          <a:noFill/>
        </p:spPr>
        <p:txBody>
          <a:bodyPr wrap="square" lIns="91440" tIns="45720" rIns="91440" bIns="45720">
            <a:spAutoFit/>
          </a:bodyPr>
          <a:lstStyle/>
          <a:p>
            <a:pPr algn="ctr"/>
            <a:r>
              <a:rPr lang="en-US" sz="2400" b="1" cap="none" spc="0" dirty="0">
                <a:ln w="1905">
                  <a:solidFill>
                    <a:schemeClr val="tx1"/>
                  </a:solidFill>
                </a:ln>
                <a:solidFill>
                  <a:srgbClr val="FFFF00"/>
                </a:solidFill>
                <a:effectLst>
                  <a:innerShdw blurRad="69850" dist="43180" dir="5400000">
                    <a:srgbClr val="000000">
                      <a:alpha val="65000"/>
                    </a:srgbClr>
                  </a:innerShdw>
                </a:effectLst>
                <a:latin typeface="Comic Sans MS" pitchFamily="66" charset="0"/>
              </a:rPr>
              <a:t>We have been studying different kinds of settlements.</a:t>
            </a:r>
          </a:p>
          <a:p>
            <a:pPr algn="ctr"/>
            <a:r>
              <a:rPr lang="en-US" sz="2400" b="1" cap="none" spc="0" dirty="0">
                <a:ln w="1905">
                  <a:solidFill>
                    <a:schemeClr val="tx1"/>
                  </a:solidFill>
                </a:ln>
                <a:solidFill>
                  <a:srgbClr val="FFFF00"/>
                </a:solidFill>
                <a:effectLst>
                  <a:innerShdw blurRad="69850" dist="43180" dir="5400000">
                    <a:srgbClr val="000000">
                      <a:alpha val="65000"/>
                    </a:srgbClr>
                  </a:innerShdw>
                </a:effectLst>
                <a:latin typeface="Comic Sans MS" pitchFamily="66" charset="0"/>
              </a:rPr>
              <a:t>Some settlements grow to be large cities, but even within cities, there are many different areas that have different features and that are used for different things</a:t>
            </a:r>
          </a:p>
        </p:txBody>
      </p:sp>
      <p:pic>
        <p:nvPicPr>
          <p:cNvPr id="7" name="Picture 2" descr="http://www.darrengalpinphotography.com/JAlbum%20Files/Yorkshire/album/slides/UK,South%20Yorkshire,Sheffield,City%20Centre%20&amp;%20St%20Pauls%20Tower.jpg"/>
          <p:cNvPicPr>
            <a:picLocks noChangeAspect="1" noChangeArrowheads="1"/>
          </p:cNvPicPr>
          <p:nvPr/>
        </p:nvPicPr>
        <p:blipFill>
          <a:blip r:embed="rId3" cstate="print"/>
          <a:srcRect/>
          <a:stretch>
            <a:fillRect/>
          </a:stretch>
        </p:blipFill>
        <p:spPr bwMode="auto">
          <a:xfrm>
            <a:off x="0" y="1700807"/>
            <a:ext cx="9144000" cy="5164631"/>
          </a:xfrm>
          <a:prstGeom prst="rect">
            <a:avLst/>
          </a:prstGeom>
          <a:noFill/>
        </p:spPr>
      </p:pic>
    </p:spTree>
    <p:extLst>
      <p:ext uri="{BB962C8B-B14F-4D97-AF65-F5344CB8AC3E}">
        <p14:creationId xmlns:p14="http://schemas.microsoft.com/office/powerpoint/2010/main" val="2469947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079999270"/>
              </p:ext>
            </p:extLst>
          </p:nvPr>
        </p:nvGraphicFramePr>
        <p:xfrm>
          <a:off x="8503" y="0"/>
          <a:ext cx="9135496" cy="6858000"/>
        </p:xfrm>
        <a:graphic>
          <a:graphicData uri="http://schemas.openxmlformats.org/drawingml/2006/table">
            <a:tbl>
              <a:tblPr firstRow="1" bandRow="1">
                <a:tableStyleId>{5C22544A-7EE6-4342-B048-85BDC9FD1C3A}</a:tableStyleId>
              </a:tblPr>
              <a:tblGrid>
                <a:gridCol w="2283874">
                  <a:extLst>
                    <a:ext uri="{9D8B030D-6E8A-4147-A177-3AD203B41FA5}">
                      <a16:colId xmlns:a16="http://schemas.microsoft.com/office/drawing/2014/main" val="3636046045"/>
                    </a:ext>
                  </a:extLst>
                </a:gridCol>
                <a:gridCol w="2283874">
                  <a:extLst>
                    <a:ext uri="{9D8B030D-6E8A-4147-A177-3AD203B41FA5}">
                      <a16:colId xmlns:a16="http://schemas.microsoft.com/office/drawing/2014/main" val="2307082387"/>
                    </a:ext>
                  </a:extLst>
                </a:gridCol>
                <a:gridCol w="2283874">
                  <a:extLst>
                    <a:ext uri="{9D8B030D-6E8A-4147-A177-3AD203B41FA5}">
                      <a16:colId xmlns:a16="http://schemas.microsoft.com/office/drawing/2014/main" val="2629028735"/>
                    </a:ext>
                  </a:extLst>
                </a:gridCol>
                <a:gridCol w="2283874">
                  <a:extLst>
                    <a:ext uri="{9D8B030D-6E8A-4147-A177-3AD203B41FA5}">
                      <a16:colId xmlns:a16="http://schemas.microsoft.com/office/drawing/2014/main" val="2139453094"/>
                    </a:ext>
                  </a:extLst>
                </a:gridCol>
              </a:tblGrid>
              <a:tr h="1371600">
                <a:tc>
                  <a:txBody>
                    <a:bodyPr/>
                    <a:lstStyle/>
                    <a:p>
                      <a:pPr algn="ctr"/>
                      <a:r>
                        <a:rPr lang="en-GB" sz="3200" dirty="0">
                          <a:solidFill>
                            <a:schemeClr val="bg1"/>
                          </a:solidFill>
                          <a:latin typeface="Tw Cen MT" panose="020B0602020104020603" pitchFamily="34" charset="0"/>
                        </a:rPr>
                        <a:t>Area of 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3200" dirty="0">
                          <a:latin typeface="Tw Cen MT" panose="020B0602020104020603" pitchFamily="34" charset="0"/>
                        </a:rPr>
                        <a:t>Written info</a:t>
                      </a:r>
                    </a:p>
                    <a:p>
                      <a:pPr algn="ctr"/>
                      <a:r>
                        <a:rPr lang="en-GB" sz="3200" dirty="0">
                          <a:latin typeface="Tw Cen MT" panose="020B0602020104020603" pitchFamily="34" charset="0"/>
                        </a:rPr>
                        <a:t>(3 for each)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3200" dirty="0">
                          <a:latin typeface="Tw Cen MT" panose="020B0602020104020603" pitchFamily="34" charset="0"/>
                        </a:rPr>
                        <a:t>Photos</a:t>
                      </a:r>
                    </a:p>
                    <a:p>
                      <a:pPr algn="ctr"/>
                      <a:r>
                        <a:rPr lang="en-GB" sz="3200" dirty="0">
                          <a:latin typeface="Tw Cen MT" panose="020B0602020104020603" pitchFamily="34" charset="0"/>
                        </a:rPr>
                        <a:t>(3 for each)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3200" dirty="0">
                          <a:latin typeface="Tw Cen MT" panose="020B0602020104020603" pitchFamily="34" charset="0"/>
                        </a:rPr>
                        <a:t>Map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418865690"/>
                  </a:ext>
                </a:extLst>
              </a:tr>
              <a:tr h="1371600">
                <a:tc>
                  <a:txBody>
                    <a:bodyPr/>
                    <a:lstStyle/>
                    <a:p>
                      <a:pPr algn="ctr"/>
                      <a:r>
                        <a:rPr lang="en-GB" sz="3200" dirty="0">
                          <a:solidFill>
                            <a:schemeClr val="tx1"/>
                          </a:solidFill>
                          <a:latin typeface="Tw Cen MT" panose="020B0602020104020603" pitchFamily="34" charset="0"/>
                        </a:rPr>
                        <a:t>CBD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GB" sz="3200" dirty="0">
                          <a:latin typeface="Tw Cen MT" panose="020B0602020104020603" pitchFamily="34" charset="0"/>
                        </a:rPr>
                        <a:t>2,</a:t>
                      </a:r>
                      <a:r>
                        <a:rPr lang="en-GB" sz="3200" baseline="0" dirty="0">
                          <a:latin typeface="Tw Cen MT" panose="020B0602020104020603" pitchFamily="34" charset="0"/>
                        </a:rPr>
                        <a:t> 6, 11</a:t>
                      </a:r>
                      <a:endParaRPr lang="en-GB" sz="32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A, D, 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6640963"/>
                  </a:ext>
                </a:extLst>
              </a:tr>
              <a:tr h="1371600">
                <a:tc>
                  <a:txBody>
                    <a:bodyPr/>
                    <a:lstStyle/>
                    <a:p>
                      <a:pPr algn="ctr"/>
                      <a:r>
                        <a:rPr lang="en-GB" sz="3200" dirty="0">
                          <a:solidFill>
                            <a:schemeClr val="tx1"/>
                          </a:solidFill>
                          <a:latin typeface="Tw Cen MT" panose="020B0602020104020603" pitchFamily="34" charset="0"/>
                        </a:rPr>
                        <a:t>Inner 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GB" sz="3200" dirty="0">
                          <a:latin typeface="Tw Cen MT" panose="020B0602020104020603" pitchFamily="34" charset="0"/>
                        </a:rPr>
                        <a:t>5, 8, 12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C, I, 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6941522"/>
                  </a:ext>
                </a:extLst>
              </a:tr>
              <a:tr h="1371600">
                <a:tc>
                  <a:txBody>
                    <a:bodyPr/>
                    <a:lstStyle/>
                    <a:p>
                      <a:pPr algn="ctr"/>
                      <a:r>
                        <a:rPr lang="en-GB" sz="3200" dirty="0">
                          <a:solidFill>
                            <a:schemeClr val="tx1"/>
                          </a:solidFill>
                          <a:latin typeface="Tw Cen MT" panose="020B0602020104020603" pitchFamily="34" charset="0"/>
                        </a:rPr>
                        <a:t>Suburbs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GB" sz="3200" dirty="0">
                          <a:latin typeface="Tw Cen MT" panose="020B0602020104020603" pitchFamily="34" charset="0"/>
                        </a:rPr>
                        <a:t>1, 3, 9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F, G, 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2036433"/>
                  </a:ext>
                </a:extLst>
              </a:tr>
              <a:tr h="1371600">
                <a:tc>
                  <a:txBody>
                    <a:bodyPr/>
                    <a:lstStyle/>
                    <a:p>
                      <a:pPr algn="ctr"/>
                      <a:r>
                        <a:rPr lang="en-GB" sz="3200" dirty="0">
                          <a:solidFill>
                            <a:schemeClr val="tx1"/>
                          </a:solidFill>
                          <a:latin typeface="Tw Cen MT" panose="020B0602020104020603" pitchFamily="34" charset="0"/>
                        </a:rPr>
                        <a:t>Rural-Urban Fringe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GB" sz="3200" dirty="0">
                          <a:latin typeface="Tw Cen MT" panose="020B0602020104020603" pitchFamily="34" charset="0"/>
                        </a:rPr>
                        <a:t>4, 7, 10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B, J, 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dirty="0">
                          <a:latin typeface="Tw Cen MT" panose="020B0602020104020603" pitchFamily="34" charset="0"/>
                        </a:rPr>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6400933"/>
                  </a:ext>
                </a:extLst>
              </a:tr>
            </a:tbl>
          </a:graphicData>
        </a:graphic>
      </p:graphicFrame>
    </p:spTree>
    <p:extLst>
      <p:ext uri="{BB962C8B-B14F-4D97-AF65-F5344CB8AC3E}">
        <p14:creationId xmlns:p14="http://schemas.microsoft.com/office/powerpoint/2010/main" val="2943540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004048" y="548680"/>
            <a:ext cx="3672408" cy="2215991"/>
          </a:xfrm>
          <a:prstGeom prst="rect">
            <a:avLst/>
          </a:prstGeom>
          <a:noFill/>
        </p:spPr>
        <p:txBody>
          <a:bodyPr wrap="square" rtlCol="0">
            <a:spAutoFit/>
          </a:bodyPr>
          <a:lstStyle/>
          <a:p>
            <a:r>
              <a:rPr lang="en-GB" sz="13800" dirty="0">
                <a:solidFill>
                  <a:prstClr val="white"/>
                </a:solidFill>
                <a:latin typeface="Comic Sans MS" pitchFamily="66" charset="0"/>
              </a:rPr>
              <a:t>CBD</a:t>
            </a:r>
          </a:p>
        </p:txBody>
      </p:sp>
      <p:pic>
        <p:nvPicPr>
          <p:cNvPr id="4" name="Picture 2" descr="http://www.darrengalpinphotography.com/JAlbum%20Files/Yorkshire/album/slides/UK,South%20Yorkshire,Sheffield,City%20Centre%20&amp;%20St%20Pauls%20Tower.jpg"/>
          <p:cNvPicPr>
            <a:picLocks noChangeAspect="1" noChangeArrowheads="1"/>
          </p:cNvPicPr>
          <p:nvPr/>
        </p:nvPicPr>
        <p:blipFill>
          <a:blip r:embed="rId3" cstate="print"/>
          <a:srcRect/>
          <a:stretch>
            <a:fillRect/>
          </a:stretch>
        </p:blipFill>
        <p:spPr bwMode="auto">
          <a:xfrm>
            <a:off x="0" y="0"/>
            <a:ext cx="4572000" cy="3429001"/>
          </a:xfrm>
          <a:prstGeom prst="rect">
            <a:avLst/>
          </a:prstGeom>
          <a:noFill/>
        </p:spPr>
      </p:pic>
      <p:pic>
        <p:nvPicPr>
          <p:cNvPr id="5" name="Picture 4" descr="http://www.henrybootconstruction.co.uk/wp-content/gallery/hallam-uni/sheff-hallam-3-rs.jpg"/>
          <p:cNvPicPr>
            <a:picLocks noChangeAspect="1" noChangeArrowheads="1"/>
          </p:cNvPicPr>
          <p:nvPr/>
        </p:nvPicPr>
        <p:blipFill>
          <a:blip r:embed="rId4" cstate="print"/>
          <a:srcRect/>
          <a:stretch>
            <a:fillRect/>
          </a:stretch>
        </p:blipFill>
        <p:spPr bwMode="auto">
          <a:xfrm>
            <a:off x="4545282" y="3429000"/>
            <a:ext cx="4598718" cy="3429000"/>
          </a:xfrm>
          <a:prstGeom prst="rect">
            <a:avLst/>
          </a:prstGeom>
          <a:noFill/>
        </p:spPr>
      </p:pic>
      <p:pic>
        <p:nvPicPr>
          <p:cNvPr id="6" name="Picture 6" descr="http://upload.wikimedia.org/wikipedia/commons/thumb/4/4a/High_Street,_Sheffield.jpg/1280px-High_Street,_Sheffield.jpg"/>
          <p:cNvPicPr>
            <a:picLocks noChangeAspect="1" noChangeArrowheads="1"/>
          </p:cNvPicPr>
          <p:nvPr/>
        </p:nvPicPr>
        <p:blipFill>
          <a:blip r:embed="rId5" cstate="print"/>
          <a:srcRect/>
          <a:stretch>
            <a:fillRect/>
          </a:stretch>
        </p:blipFill>
        <p:spPr bwMode="auto">
          <a:xfrm>
            <a:off x="0" y="3429001"/>
            <a:ext cx="4572000" cy="3429000"/>
          </a:xfrm>
          <a:prstGeom prst="rect">
            <a:avLst/>
          </a:prstGeom>
          <a:noFill/>
        </p:spPr>
      </p:pic>
      <p:pic>
        <p:nvPicPr>
          <p:cNvPr id="7" name="Picture 2" descr="http://www.darrengalpinphotography.com/JAlbum%20Files/Yorkshire/album/slides/UK,South%20Yorkshire,Sheffield,City%20Centre%20&amp;%20St%20Pauls%20Tower.jpg"/>
          <p:cNvPicPr>
            <a:picLocks noChangeAspect="1" noChangeArrowheads="1"/>
          </p:cNvPicPr>
          <p:nvPr/>
        </p:nvPicPr>
        <p:blipFill>
          <a:blip r:embed="rId3" cstate="print"/>
          <a:srcRect/>
          <a:stretch>
            <a:fillRect/>
          </a:stretch>
        </p:blipFill>
        <p:spPr bwMode="auto">
          <a:xfrm>
            <a:off x="0" y="-1"/>
            <a:ext cx="4572000" cy="3429001"/>
          </a:xfrm>
          <a:prstGeom prst="rect">
            <a:avLst/>
          </a:prstGeom>
          <a:noFill/>
        </p:spPr>
      </p:pic>
      <p:pic>
        <p:nvPicPr>
          <p:cNvPr id="9" name="Picture 6" descr="http://upload.wikimedia.org/wikipedia/commons/thumb/4/4a/High_Street,_Sheffield.jpg/1280px-High_Street,_Sheffield.jpg"/>
          <p:cNvPicPr>
            <a:picLocks noChangeAspect="1" noChangeArrowheads="1"/>
          </p:cNvPicPr>
          <p:nvPr/>
        </p:nvPicPr>
        <p:blipFill>
          <a:blip r:embed="rId5" cstate="print"/>
          <a:srcRect/>
          <a:stretch>
            <a:fillRect/>
          </a:stretch>
        </p:blipFill>
        <p:spPr bwMode="auto">
          <a:xfrm>
            <a:off x="0" y="3429000"/>
            <a:ext cx="4572000" cy="3429000"/>
          </a:xfrm>
          <a:prstGeom prst="rect">
            <a:avLst/>
          </a:prstGeom>
          <a:noFill/>
        </p:spPr>
      </p:pic>
    </p:spTree>
    <p:extLst>
      <p:ext uri="{BB962C8B-B14F-4D97-AF65-F5344CB8AC3E}">
        <p14:creationId xmlns:p14="http://schemas.microsoft.com/office/powerpoint/2010/main" val="3441093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ity centre.jpg"/>
          <p:cNvPicPr>
            <a:picLocks noChangeAspect="1"/>
          </p:cNvPicPr>
          <p:nvPr/>
        </p:nvPicPr>
        <p:blipFill>
          <a:blip r:embed="rId3" cstate="print"/>
          <a:stretch>
            <a:fillRect/>
          </a:stretch>
        </p:blipFill>
        <p:spPr>
          <a:xfrm>
            <a:off x="0" y="0"/>
            <a:ext cx="9144000" cy="6858000"/>
          </a:xfrm>
          <a:prstGeom prst="rect">
            <a:avLst/>
          </a:prstGeom>
        </p:spPr>
      </p:pic>
      <p:sp>
        <p:nvSpPr>
          <p:cNvPr id="12" name="TextBox 11"/>
          <p:cNvSpPr txBox="1"/>
          <p:nvPr/>
        </p:nvSpPr>
        <p:spPr>
          <a:xfrm>
            <a:off x="467544" y="1700808"/>
            <a:ext cx="8280920" cy="4524315"/>
          </a:xfrm>
          <a:prstGeom prst="rect">
            <a:avLst/>
          </a:prstGeom>
          <a:solidFill>
            <a:schemeClr val="bg2">
              <a:alpha val="80000"/>
            </a:schemeClr>
          </a:solidFill>
        </p:spPr>
        <p:txBody>
          <a:bodyPr wrap="square" rtlCol="0">
            <a:spAutoFit/>
          </a:bodyPr>
          <a:lstStyle/>
          <a:p>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p:txBody>
      </p:sp>
      <p:sp>
        <p:nvSpPr>
          <p:cNvPr id="13" name="TextBox 12"/>
          <p:cNvSpPr txBox="1"/>
          <p:nvPr/>
        </p:nvSpPr>
        <p:spPr>
          <a:xfrm>
            <a:off x="467544" y="620688"/>
            <a:ext cx="8280920" cy="923330"/>
          </a:xfrm>
          <a:prstGeom prst="rect">
            <a:avLst/>
          </a:prstGeom>
          <a:solidFill>
            <a:schemeClr val="bg2">
              <a:alpha val="79000"/>
            </a:schemeClr>
          </a:solidFill>
        </p:spPr>
        <p:txBody>
          <a:bodyPr wrap="square" rtlCol="0">
            <a:spAutoFit/>
          </a:bodyPr>
          <a:lstStyle/>
          <a:p>
            <a:pPr algn="ctr"/>
            <a:r>
              <a:rPr lang="en-GB" sz="5400" dirty="0">
                <a:ln w="3175">
                  <a:solidFill>
                    <a:prstClr val="white"/>
                  </a:solidFill>
                </a:ln>
                <a:solidFill>
                  <a:prstClr val="black"/>
                </a:solidFill>
                <a:latin typeface="Comic Sans MS" pitchFamily="66" charset="0"/>
              </a:rPr>
              <a:t>Central Business District</a:t>
            </a:r>
          </a:p>
        </p:txBody>
      </p:sp>
      <p:sp>
        <p:nvSpPr>
          <p:cNvPr id="14" name="TextBox 13"/>
          <p:cNvSpPr txBox="1"/>
          <p:nvPr/>
        </p:nvSpPr>
        <p:spPr>
          <a:xfrm>
            <a:off x="971600" y="1916832"/>
            <a:ext cx="7488832" cy="1569660"/>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High rise/ multi-storey buildings; offices, retail and residential spaces. High land prices mean buildings are made taller, rather than taking up more land</a:t>
            </a:r>
          </a:p>
        </p:txBody>
      </p:sp>
      <p:sp>
        <p:nvSpPr>
          <p:cNvPr id="15" name="TextBox 14"/>
          <p:cNvSpPr txBox="1"/>
          <p:nvPr/>
        </p:nvSpPr>
        <p:spPr>
          <a:xfrm>
            <a:off x="971600" y="3547466"/>
            <a:ext cx="7416824" cy="830997"/>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A central location for road and rail networks to converge with bus, rail and tram stations.</a:t>
            </a:r>
          </a:p>
        </p:txBody>
      </p:sp>
      <p:sp>
        <p:nvSpPr>
          <p:cNvPr id="17" name="TextBox 16"/>
          <p:cNvSpPr txBox="1"/>
          <p:nvPr/>
        </p:nvSpPr>
        <p:spPr>
          <a:xfrm>
            <a:off x="970402" y="4562891"/>
            <a:ext cx="7416824"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Oldest part of the city with historical buildings such as town halls, traditional housing and extremely high land values.</a:t>
            </a:r>
          </a:p>
        </p:txBody>
      </p:sp>
    </p:spTree>
    <p:extLst>
      <p:ext uri="{BB962C8B-B14F-4D97-AF65-F5344CB8AC3E}">
        <p14:creationId xmlns:p14="http://schemas.microsoft.com/office/powerpoint/2010/main" val="4238240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http://farm4.staticflickr.com/3051/3083688563_272f7d3a87_o.jpg"/>
          <p:cNvPicPr>
            <a:picLocks noChangeAspect="1" noChangeArrowheads="1"/>
          </p:cNvPicPr>
          <p:nvPr/>
        </p:nvPicPr>
        <p:blipFill>
          <a:blip r:embed="rId3" cstate="print"/>
          <a:srcRect/>
          <a:stretch>
            <a:fillRect/>
          </a:stretch>
        </p:blipFill>
        <p:spPr bwMode="auto">
          <a:xfrm>
            <a:off x="1" y="0"/>
            <a:ext cx="4572000" cy="3429000"/>
          </a:xfrm>
          <a:prstGeom prst="rect">
            <a:avLst/>
          </a:prstGeom>
          <a:noFill/>
        </p:spPr>
      </p:pic>
      <p:pic>
        <p:nvPicPr>
          <p:cNvPr id="4" name="Picture 12" descr="http://www.robin-wood.co.uk/wp-content/uploads/2009/03/IMG_3779.jpg"/>
          <p:cNvPicPr>
            <a:picLocks noChangeAspect="1" noChangeArrowheads="1"/>
          </p:cNvPicPr>
          <p:nvPr/>
        </p:nvPicPr>
        <p:blipFill>
          <a:blip r:embed="rId4" cstate="print"/>
          <a:srcRect/>
          <a:stretch>
            <a:fillRect/>
          </a:stretch>
        </p:blipFill>
        <p:spPr bwMode="auto">
          <a:xfrm>
            <a:off x="1" y="3429000"/>
            <a:ext cx="4599420" cy="3429000"/>
          </a:xfrm>
          <a:prstGeom prst="rect">
            <a:avLst/>
          </a:prstGeom>
          <a:noFill/>
        </p:spPr>
      </p:pic>
      <p:pic>
        <p:nvPicPr>
          <p:cNvPr id="5" name="Picture 16" descr="http://news.bbc.co.uk/media/images/47321000/jpg/_47321991_kutrite_kelham_island.jpg"/>
          <p:cNvPicPr>
            <a:picLocks noChangeAspect="1" noChangeArrowheads="1"/>
          </p:cNvPicPr>
          <p:nvPr/>
        </p:nvPicPr>
        <p:blipFill>
          <a:blip r:embed="rId5" cstate="print"/>
          <a:srcRect/>
          <a:stretch>
            <a:fillRect/>
          </a:stretch>
        </p:blipFill>
        <p:spPr bwMode="auto">
          <a:xfrm>
            <a:off x="4572000" y="3429000"/>
            <a:ext cx="4572000" cy="3429000"/>
          </a:xfrm>
          <a:prstGeom prst="rect">
            <a:avLst/>
          </a:prstGeom>
          <a:noFill/>
        </p:spPr>
      </p:pic>
      <p:sp>
        <p:nvSpPr>
          <p:cNvPr id="8" name="TextBox 7"/>
          <p:cNvSpPr txBox="1"/>
          <p:nvPr/>
        </p:nvSpPr>
        <p:spPr>
          <a:xfrm>
            <a:off x="5004048" y="332656"/>
            <a:ext cx="3672408" cy="2800767"/>
          </a:xfrm>
          <a:prstGeom prst="rect">
            <a:avLst/>
          </a:prstGeom>
          <a:noFill/>
        </p:spPr>
        <p:txBody>
          <a:bodyPr wrap="square" rtlCol="0">
            <a:spAutoFit/>
          </a:bodyPr>
          <a:lstStyle/>
          <a:p>
            <a:pPr algn="ctr"/>
            <a:r>
              <a:rPr lang="en-GB" sz="8800" dirty="0">
                <a:solidFill>
                  <a:prstClr val="white"/>
                </a:solidFill>
                <a:latin typeface="Comic Sans MS" pitchFamily="66" charset="0"/>
              </a:rPr>
              <a:t>Inner City</a:t>
            </a:r>
          </a:p>
        </p:txBody>
      </p:sp>
    </p:spTree>
    <p:extLst>
      <p:ext uri="{BB962C8B-B14F-4D97-AF65-F5344CB8AC3E}">
        <p14:creationId xmlns:p14="http://schemas.microsoft.com/office/powerpoint/2010/main" val="4120027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nner city 2.jpg"/>
          <p:cNvPicPr>
            <a:picLocks noChangeAspect="1"/>
          </p:cNvPicPr>
          <p:nvPr/>
        </p:nvPicPr>
        <p:blipFill>
          <a:blip r:embed="rId3" cstate="print"/>
          <a:stretch>
            <a:fillRect/>
          </a:stretch>
        </p:blipFill>
        <p:spPr>
          <a:xfrm>
            <a:off x="0" y="0"/>
            <a:ext cx="9144000" cy="6858000"/>
          </a:xfrm>
          <a:prstGeom prst="rect">
            <a:avLst/>
          </a:prstGeom>
        </p:spPr>
      </p:pic>
      <p:sp>
        <p:nvSpPr>
          <p:cNvPr id="4" name="TextBox 3"/>
          <p:cNvSpPr txBox="1"/>
          <p:nvPr/>
        </p:nvSpPr>
        <p:spPr>
          <a:xfrm>
            <a:off x="467544" y="188640"/>
            <a:ext cx="8280920" cy="1015663"/>
          </a:xfrm>
          <a:prstGeom prst="rect">
            <a:avLst/>
          </a:prstGeom>
          <a:solidFill>
            <a:schemeClr val="bg2">
              <a:alpha val="79000"/>
            </a:schemeClr>
          </a:solidFill>
        </p:spPr>
        <p:txBody>
          <a:bodyPr wrap="square" rtlCol="0">
            <a:spAutoFit/>
          </a:bodyPr>
          <a:lstStyle/>
          <a:p>
            <a:pPr algn="ctr"/>
            <a:r>
              <a:rPr lang="en-GB" sz="5400" dirty="0">
                <a:ln w="3175">
                  <a:solidFill>
                    <a:prstClr val="white"/>
                  </a:solidFill>
                </a:ln>
                <a:solidFill>
                  <a:prstClr val="black"/>
                </a:solidFill>
                <a:latin typeface="Comic Sans MS" pitchFamily="66" charset="0"/>
              </a:rPr>
              <a:t>Inner</a:t>
            </a:r>
            <a:r>
              <a:rPr lang="en-GB" sz="6000" dirty="0">
                <a:ln w="3175">
                  <a:solidFill>
                    <a:prstClr val="white"/>
                  </a:solidFill>
                </a:ln>
                <a:solidFill>
                  <a:prstClr val="black"/>
                </a:solidFill>
                <a:latin typeface="Comic Sans MS" pitchFamily="66" charset="0"/>
              </a:rPr>
              <a:t> City</a:t>
            </a:r>
          </a:p>
        </p:txBody>
      </p:sp>
      <p:sp>
        <p:nvSpPr>
          <p:cNvPr id="5" name="TextBox 4"/>
          <p:cNvSpPr txBox="1"/>
          <p:nvPr/>
        </p:nvSpPr>
        <p:spPr>
          <a:xfrm>
            <a:off x="461951" y="1340768"/>
            <a:ext cx="8280920" cy="5262979"/>
          </a:xfrm>
          <a:prstGeom prst="rect">
            <a:avLst/>
          </a:prstGeom>
          <a:solidFill>
            <a:schemeClr val="bg2">
              <a:alpha val="80000"/>
            </a:schemeClr>
          </a:solidFill>
        </p:spPr>
        <p:txBody>
          <a:bodyPr wrap="square" rtlCol="0">
            <a:spAutoFit/>
          </a:bodyPr>
          <a:lstStyle/>
          <a:p>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p:txBody>
      </p:sp>
      <p:sp>
        <p:nvSpPr>
          <p:cNvPr id="6" name="TextBox 5"/>
          <p:cNvSpPr txBox="1"/>
          <p:nvPr/>
        </p:nvSpPr>
        <p:spPr>
          <a:xfrm>
            <a:off x="461951" y="1365466"/>
            <a:ext cx="8368309" cy="1938992"/>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Terraced houses are packed tightly together to use up as little space as possible. They are in a ‘grid iron’ street pattern of straight roads and blocks of houses, often with corner shops. There are little/no green areas.</a:t>
            </a:r>
          </a:p>
        </p:txBody>
      </p:sp>
      <p:sp>
        <p:nvSpPr>
          <p:cNvPr id="7" name="TextBox 6"/>
          <p:cNvSpPr txBox="1"/>
          <p:nvPr/>
        </p:nvSpPr>
        <p:spPr>
          <a:xfrm>
            <a:off x="458419" y="3259106"/>
            <a:ext cx="8208912" cy="1938992"/>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This was previously the industrial area of the city and would’ve been full of small factories and industrial buildings. The nearby terraced housing used to house the factory workers when industry first  started to grow in the UK’s cities</a:t>
            </a:r>
          </a:p>
        </p:txBody>
      </p:sp>
      <p:sp>
        <p:nvSpPr>
          <p:cNvPr id="8" name="TextBox 7"/>
          <p:cNvSpPr txBox="1"/>
          <p:nvPr/>
        </p:nvSpPr>
        <p:spPr>
          <a:xfrm>
            <a:off x="497955" y="5300758"/>
            <a:ext cx="8208912"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Some of the cities oldest buildings are located here; many have been redeveloped to provide more modern housing for mostly young professionals to live in</a:t>
            </a:r>
          </a:p>
        </p:txBody>
      </p:sp>
    </p:spTree>
    <p:extLst>
      <p:ext uri="{BB962C8B-B14F-4D97-AF65-F5344CB8AC3E}">
        <p14:creationId xmlns:p14="http://schemas.microsoft.com/office/powerpoint/2010/main" val="2096733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http://li.zoocdn.com/901ff1667404d4f572f2fb0ea4ffaa8142a23432_645_430.jpg"/>
          <p:cNvPicPr>
            <a:picLocks noChangeAspect="1" noChangeArrowheads="1"/>
          </p:cNvPicPr>
          <p:nvPr/>
        </p:nvPicPr>
        <p:blipFill>
          <a:blip r:embed="rId3" cstate="print"/>
          <a:srcRect/>
          <a:stretch>
            <a:fillRect/>
          </a:stretch>
        </p:blipFill>
        <p:spPr bwMode="auto">
          <a:xfrm>
            <a:off x="1" y="3429000"/>
            <a:ext cx="4571999" cy="3429000"/>
          </a:xfrm>
          <a:prstGeom prst="rect">
            <a:avLst/>
          </a:prstGeom>
          <a:noFill/>
        </p:spPr>
      </p:pic>
      <p:pic>
        <p:nvPicPr>
          <p:cNvPr id="5" name="Picture 4" descr="http://media.rightmove.co.uk/53k/52832/38987482/52832_791679A_91679_IMG_01_0000.JPG"/>
          <p:cNvPicPr>
            <a:picLocks noChangeAspect="1" noChangeArrowheads="1"/>
          </p:cNvPicPr>
          <p:nvPr/>
        </p:nvPicPr>
        <p:blipFill>
          <a:blip r:embed="rId4" cstate="print"/>
          <a:srcRect/>
          <a:stretch>
            <a:fillRect/>
          </a:stretch>
        </p:blipFill>
        <p:spPr bwMode="auto">
          <a:xfrm>
            <a:off x="4499992" y="3429000"/>
            <a:ext cx="4644008" cy="3429000"/>
          </a:xfrm>
          <a:prstGeom prst="rect">
            <a:avLst/>
          </a:prstGeom>
          <a:noFill/>
        </p:spPr>
      </p:pic>
      <p:pic>
        <p:nvPicPr>
          <p:cNvPr id="7" name="Picture 6" descr="house.jpg"/>
          <p:cNvPicPr>
            <a:picLocks noChangeAspect="1"/>
          </p:cNvPicPr>
          <p:nvPr/>
        </p:nvPicPr>
        <p:blipFill>
          <a:blip r:embed="rId5" cstate="print"/>
          <a:stretch>
            <a:fillRect/>
          </a:stretch>
        </p:blipFill>
        <p:spPr>
          <a:xfrm>
            <a:off x="0" y="0"/>
            <a:ext cx="4499992" cy="3429000"/>
          </a:xfrm>
          <a:prstGeom prst="rect">
            <a:avLst/>
          </a:prstGeom>
        </p:spPr>
      </p:pic>
      <p:sp>
        <p:nvSpPr>
          <p:cNvPr id="10" name="TextBox 9"/>
          <p:cNvSpPr txBox="1"/>
          <p:nvPr/>
        </p:nvSpPr>
        <p:spPr>
          <a:xfrm>
            <a:off x="4932040" y="1131936"/>
            <a:ext cx="3672408" cy="1107996"/>
          </a:xfrm>
          <a:prstGeom prst="rect">
            <a:avLst/>
          </a:prstGeom>
          <a:noFill/>
        </p:spPr>
        <p:txBody>
          <a:bodyPr wrap="square" rtlCol="0">
            <a:spAutoFit/>
          </a:bodyPr>
          <a:lstStyle/>
          <a:p>
            <a:pPr algn="ctr"/>
            <a:r>
              <a:rPr lang="en-GB" sz="6600" dirty="0">
                <a:solidFill>
                  <a:prstClr val="white"/>
                </a:solidFill>
                <a:latin typeface="Comic Sans MS" pitchFamily="66" charset="0"/>
              </a:rPr>
              <a:t>Suburbs</a:t>
            </a:r>
          </a:p>
        </p:txBody>
      </p:sp>
    </p:spTree>
    <p:extLst>
      <p:ext uri="{BB962C8B-B14F-4D97-AF65-F5344CB8AC3E}">
        <p14:creationId xmlns:p14="http://schemas.microsoft.com/office/powerpoint/2010/main" val="2131904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uburb 2.jpg"/>
          <p:cNvPicPr>
            <a:picLocks noChangeAspect="1"/>
          </p:cNvPicPr>
          <p:nvPr/>
        </p:nvPicPr>
        <p:blipFill>
          <a:blip r:embed="rId3" cstate="print"/>
          <a:stretch>
            <a:fillRect/>
          </a:stretch>
        </p:blipFill>
        <p:spPr>
          <a:xfrm>
            <a:off x="0" y="0"/>
            <a:ext cx="9144000" cy="6858000"/>
          </a:xfrm>
          <a:prstGeom prst="rect">
            <a:avLst/>
          </a:prstGeom>
        </p:spPr>
      </p:pic>
      <p:sp>
        <p:nvSpPr>
          <p:cNvPr id="8" name="TextBox 7"/>
          <p:cNvSpPr txBox="1"/>
          <p:nvPr/>
        </p:nvSpPr>
        <p:spPr>
          <a:xfrm>
            <a:off x="467544" y="620688"/>
            <a:ext cx="8280920" cy="923330"/>
          </a:xfrm>
          <a:prstGeom prst="rect">
            <a:avLst/>
          </a:prstGeom>
          <a:solidFill>
            <a:schemeClr val="bg2">
              <a:alpha val="79000"/>
            </a:schemeClr>
          </a:solidFill>
        </p:spPr>
        <p:txBody>
          <a:bodyPr wrap="square" rtlCol="0">
            <a:spAutoFit/>
          </a:bodyPr>
          <a:lstStyle/>
          <a:p>
            <a:pPr algn="ctr"/>
            <a:r>
              <a:rPr lang="en-GB" sz="5400" dirty="0">
                <a:ln w="3175">
                  <a:solidFill>
                    <a:prstClr val="white"/>
                  </a:solidFill>
                </a:ln>
                <a:solidFill>
                  <a:prstClr val="black"/>
                </a:solidFill>
                <a:latin typeface="Comic Sans MS" pitchFamily="66" charset="0"/>
              </a:rPr>
              <a:t>Suburbs</a:t>
            </a:r>
            <a:endParaRPr lang="en-GB" sz="4800" dirty="0">
              <a:ln w="3175">
                <a:solidFill>
                  <a:prstClr val="white"/>
                </a:solidFill>
              </a:ln>
              <a:solidFill>
                <a:prstClr val="black"/>
              </a:solidFill>
              <a:latin typeface="Comic Sans MS" pitchFamily="66" charset="0"/>
            </a:endParaRPr>
          </a:p>
        </p:txBody>
      </p:sp>
      <p:sp>
        <p:nvSpPr>
          <p:cNvPr id="9" name="TextBox 8"/>
          <p:cNvSpPr txBox="1"/>
          <p:nvPr/>
        </p:nvSpPr>
        <p:spPr>
          <a:xfrm>
            <a:off x="467544" y="1700808"/>
            <a:ext cx="8280920" cy="4524315"/>
          </a:xfrm>
          <a:prstGeom prst="rect">
            <a:avLst/>
          </a:prstGeom>
          <a:solidFill>
            <a:schemeClr val="bg2">
              <a:alpha val="80000"/>
            </a:schemeClr>
          </a:solidFill>
        </p:spPr>
        <p:txBody>
          <a:bodyPr wrap="square" rtlCol="0">
            <a:spAutoFit/>
          </a:bodyPr>
          <a:lstStyle/>
          <a:p>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p:txBody>
      </p:sp>
      <p:sp>
        <p:nvSpPr>
          <p:cNvPr id="10" name="TextBox 9"/>
          <p:cNvSpPr txBox="1"/>
          <p:nvPr/>
        </p:nvSpPr>
        <p:spPr>
          <a:xfrm>
            <a:off x="683567" y="1988840"/>
            <a:ext cx="7874641"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Cheaper land prices than the CBD and inner city so bigger houses are built on a larger area of land and usually have a garden.</a:t>
            </a:r>
          </a:p>
        </p:txBody>
      </p:sp>
      <p:sp>
        <p:nvSpPr>
          <p:cNvPr id="11" name="TextBox 10"/>
          <p:cNvSpPr txBox="1"/>
          <p:nvPr/>
        </p:nvSpPr>
        <p:spPr>
          <a:xfrm>
            <a:off x="657798" y="3225806"/>
            <a:ext cx="7874641" cy="1569660"/>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The roads around the houses are arranged in a curvilinear street patterns with cul-de-sacs and avenues. This makes it more attractive and helps prevent crime.</a:t>
            </a:r>
          </a:p>
        </p:txBody>
      </p:sp>
      <p:sp>
        <p:nvSpPr>
          <p:cNvPr id="12" name="TextBox 11"/>
          <p:cNvSpPr txBox="1"/>
          <p:nvPr/>
        </p:nvSpPr>
        <p:spPr>
          <a:xfrm>
            <a:off x="606021" y="4941168"/>
            <a:ext cx="8026076"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 Facilities such as local shops, churches, schools, supermarkets and parks are often provided for people who live in the area.</a:t>
            </a:r>
          </a:p>
        </p:txBody>
      </p:sp>
    </p:spTree>
    <p:extLst>
      <p:ext uri="{BB962C8B-B14F-4D97-AF65-F5344CB8AC3E}">
        <p14:creationId xmlns:p14="http://schemas.microsoft.com/office/powerpoint/2010/main" val="538152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news.bbcimg.co.uk/media/images/63366000/jpg/_63366195_63366193.jpg"/>
          <p:cNvPicPr>
            <a:picLocks noChangeAspect="1" noChangeArrowheads="1"/>
          </p:cNvPicPr>
          <p:nvPr/>
        </p:nvPicPr>
        <p:blipFill>
          <a:blip r:embed="rId3" cstate="print"/>
          <a:srcRect/>
          <a:stretch>
            <a:fillRect/>
          </a:stretch>
        </p:blipFill>
        <p:spPr bwMode="auto">
          <a:xfrm>
            <a:off x="1" y="1"/>
            <a:ext cx="4559828" cy="3501007"/>
          </a:xfrm>
          <a:prstGeom prst="rect">
            <a:avLst/>
          </a:prstGeom>
          <a:noFill/>
        </p:spPr>
      </p:pic>
      <p:pic>
        <p:nvPicPr>
          <p:cNvPr id="4" name="Picture 4" descr="http://www.concordparkgolfclub.co.uk/images/hole_images/hole-14-2.jpg"/>
          <p:cNvPicPr>
            <a:picLocks noChangeAspect="1" noChangeArrowheads="1"/>
          </p:cNvPicPr>
          <p:nvPr/>
        </p:nvPicPr>
        <p:blipFill>
          <a:blip r:embed="rId4" cstate="print"/>
          <a:srcRect/>
          <a:stretch>
            <a:fillRect/>
          </a:stretch>
        </p:blipFill>
        <p:spPr bwMode="auto">
          <a:xfrm>
            <a:off x="0" y="3432875"/>
            <a:ext cx="4644008" cy="3425125"/>
          </a:xfrm>
          <a:prstGeom prst="rect">
            <a:avLst/>
          </a:prstGeom>
          <a:noFill/>
        </p:spPr>
      </p:pic>
      <p:pic>
        <p:nvPicPr>
          <p:cNvPr id="5" name="Picture 8" descr="http://www.sheffieldenterprisezone.co.uk/content/images/template/maps/amp-img.jpg"/>
          <p:cNvPicPr>
            <a:picLocks noChangeAspect="1" noChangeArrowheads="1"/>
          </p:cNvPicPr>
          <p:nvPr/>
        </p:nvPicPr>
        <p:blipFill>
          <a:blip r:embed="rId5" cstate="print"/>
          <a:srcRect/>
          <a:stretch>
            <a:fillRect/>
          </a:stretch>
        </p:blipFill>
        <p:spPr bwMode="auto">
          <a:xfrm>
            <a:off x="4572000" y="3429000"/>
            <a:ext cx="4572000" cy="3429000"/>
          </a:xfrm>
          <a:prstGeom prst="rect">
            <a:avLst/>
          </a:prstGeom>
          <a:noFill/>
        </p:spPr>
      </p:pic>
      <p:sp>
        <p:nvSpPr>
          <p:cNvPr id="9" name="TextBox 8"/>
          <p:cNvSpPr txBox="1"/>
          <p:nvPr/>
        </p:nvSpPr>
        <p:spPr>
          <a:xfrm>
            <a:off x="5004048" y="260648"/>
            <a:ext cx="3672408" cy="2862322"/>
          </a:xfrm>
          <a:prstGeom prst="rect">
            <a:avLst/>
          </a:prstGeom>
          <a:noFill/>
        </p:spPr>
        <p:txBody>
          <a:bodyPr wrap="square" rtlCol="0">
            <a:spAutoFit/>
          </a:bodyPr>
          <a:lstStyle/>
          <a:p>
            <a:pPr algn="ctr"/>
            <a:r>
              <a:rPr lang="en-GB" sz="6000" dirty="0">
                <a:solidFill>
                  <a:prstClr val="white"/>
                </a:solidFill>
                <a:latin typeface="Comic Sans MS" pitchFamily="66" charset="0"/>
              </a:rPr>
              <a:t>Rural-Urban Fringe</a:t>
            </a:r>
          </a:p>
        </p:txBody>
      </p:sp>
    </p:spTree>
    <p:extLst>
      <p:ext uri="{BB962C8B-B14F-4D97-AF65-F5344CB8AC3E}">
        <p14:creationId xmlns:p14="http://schemas.microsoft.com/office/powerpoint/2010/main" val="488514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tcliffe.jpg"/>
          <p:cNvPicPr>
            <a:picLocks noChangeAspect="1"/>
          </p:cNvPicPr>
          <p:nvPr/>
        </p:nvPicPr>
        <p:blipFill>
          <a:blip r:embed="rId3" cstate="print"/>
          <a:stretch>
            <a:fillRect/>
          </a:stretch>
        </p:blipFill>
        <p:spPr>
          <a:xfrm>
            <a:off x="12519" y="0"/>
            <a:ext cx="9118964" cy="6858000"/>
          </a:xfrm>
          <a:prstGeom prst="rect">
            <a:avLst/>
          </a:prstGeom>
        </p:spPr>
      </p:pic>
      <p:sp>
        <p:nvSpPr>
          <p:cNvPr id="4" name="TextBox 3"/>
          <p:cNvSpPr txBox="1"/>
          <p:nvPr/>
        </p:nvSpPr>
        <p:spPr>
          <a:xfrm>
            <a:off x="467544" y="1700808"/>
            <a:ext cx="8280920" cy="4893647"/>
          </a:xfrm>
          <a:prstGeom prst="rect">
            <a:avLst/>
          </a:prstGeom>
          <a:solidFill>
            <a:schemeClr val="bg2">
              <a:alpha val="80000"/>
            </a:schemeClr>
          </a:solidFill>
        </p:spPr>
        <p:txBody>
          <a:bodyPr wrap="square" rtlCol="0">
            <a:spAutoFit/>
          </a:bodyPr>
          <a:lstStyle/>
          <a:p>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a:p>
            <a:pPr>
              <a:buFont typeface="Arial" pitchFamily="34" charset="0"/>
              <a:buChar char="•"/>
            </a:pPr>
            <a:endParaRPr lang="en-GB" sz="2400" dirty="0">
              <a:solidFill>
                <a:prstClr val="black"/>
              </a:solidFill>
              <a:latin typeface="Comic Sans MS" pitchFamily="66" charset="0"/>
            </a:endParaRPr>
          </a:p>
        </p:txBody>
      </p:sp>
      <p:sp>
        <p:nvSpPr>
          <p:cNvPr id="5" name="TextBox 4"/>
          <p:cNvSpPr txBox="1"/>
          <p:nvPr/>
        </p:nvSpPr>
        <p:spPr>
          <a:xfrm>
            <a:off x="395536" y="620688"/>
            <a:ext cx="8352928" cy="923330"/>
          </a:xfrm>
          <a:prstGeom prst="rect">
            <a:avLst/>
          </a:prstGeom>
          <a:solidFill>
            <a:schemeClr val="bg2">
              <a:alpha val="79000"/>
            </a:schemeClr>
          </a:solidFill>
        </p:spPr>
        <p:txBody>
          <a:bodyPr wrap="square" rtlCol="0">
            <a:spAutoFit/>
          </a:bodyPr>
          <a:lstStyle/>
          <a:p>
            <a:pPr algn="ctr"/>
            <a:r>
              <a:rPr lang="en-GB" sz="5400" dirty="0">
                <a:ln w="3175">
                  <a:solidFill>
                    <a:prstClr val="white"/>
                  </a:solidFill>
                </a:ln>
                <a:solidFill>
                  <a:prstClr val="black"/>
                </a:solidFill>
                <a:latin typeface="Comic Sans MS" pitchFamily="66" charset="0"/>
              </a:rPr>
              <a:t>Rural-Urban Fringe</a:t>
            </a:r>
          </a:p>
        </p:txBody>
      </p:sp>
      <p:sp>
        <p:nvSpPr>
          <p:cNvPr id="7" name="TextBox 6"/>
          <p:cNvSpPr txBox="1"/>
          <p:nvPr/>
        </p:nvSpPr>
        <p:spPr>
          <a:xfrm>
            <a:off x="683568" y="2060848"/>
            <a:ext cx="7776864"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Golf courses, allotments, business parks and out of town shopping centres are often found on the edge of cities.</a:t>
            </a:r>
          </a:p>
        </p:txBody>
      </p:sp>
      <p:sp>
        <p:nvSpPr>
          <p:cNvPr id="8" name="TextBox 7"/>
          <p:cNvSpPr txBox="1"/>
          <p:nvPr/>
        </p:nvSpPr>
        <p:spPr>
          <a:xfrm>
            <a:off x="683568" y="3429000"/>
            <a:ext cx="7776864" cy="1200329"/>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Many businesses have moved here in recent years because it is closer to motorways and airports so transporting goods is easier</a:t>
            </a:r>
          </a:p>
        </p:txBody>
      </p:sp>
      <p:sp>
        <p:nvSpPr>
          <p:cNvPr id="9" name="TextBox 8"/>
          <p:cNvSpPr txBox="1"/>
          <p:nvPr/>
        </p:nvSpPr>
        <p:spPr>
          <a:xfrm>
            <a:off x="683568" y="4797152"/>
            <a:ext cx="7776864" cy="1569660"/>
          </a:xfrm>
          <a:prstGeom prst="rect">
            <a:avLst/>
          </a:prstGeom>
          <a:noFill/>
        </p:spPr>
        <p:txBody>
          <a:bodyPr wrap="square" rtlCol="0">
            <a:spAutoFit/>
          </a:bodyPr>
          <a:lstStyle/>
          <a:p>
            <a:pPr marL="342900" indent="-342900">
              <a:buFont typeface="Arial" pitchFamily="34" charset="0"/>
              <a:buChar char="•"/>
              <a:defRPr/>
            </a:pPr>
            <a:r>
              <a:rPr lang="en-GB" sz="2400" dirty="0">
                <a:solidFill>
                  <a:prstClr val="black"/>
                </a:solidFill>
                <a:latin typeface="Comic Sans MS" pitchFamily="66" charset="0"/>
              </a:rPr>
              <a:t>The cheapest land prices are found in this zone. This means that new housing developments, leisure parks and shopping centres are built which take up large areas of land </a:t>
            </a:r>
          </a:p>
        </p:txBody>
      </p:sp>
    </p:spTree>
    <p:extLst>
      <p:ext uri="{BB962C8B-B14F-4D97-AF65-F5344CB8AC3E}">
        <p14:creationId xmlns:p14="http://schemas.microsoft.com/office/powerpoint/2010/main" val="1755256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179512" y="1051906"/>
            <a:ext cx="8640960" cy="83099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dirty="0">
                <a:solidFill>
                  <a:schemeClr val="tx1"/>
                </a:solidFill>
                <a:latin typeface="Comic Sans MS" pitchFamily="66" charset="0"/>
              </a:rPr>
              <a:t>Learning Intent - We are learning about the reasons why areas of cities are so different to one another </a:t>
            </a:r>
          </a:p>
        </p:txBody>
      </p:sp>
      <p:sp>
        <p:nvSpPr>
          <p:cNvPr id="9" name="TextBox 9"/>
          <p:cNvSpPr txBox="1">
            <a:spLocks noChangeArrowheads="1"/>
          </p:cNvSpPr>
          <p:nvPr/>
        </p:nvSpPr>
        <p:spPr bwMode="auto">
          <a:xfrm>
            <a:off x="196347" y="2780928"/>
            <a:ext cx="8624125"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0000"/>
                </a:solidFill>
                <a:effectLst>
                  <a:outerShdw blurRad="38100" dist="38100" dir="2700000" algn="tl">
                    <a:srgbClr val="000000">
                      <a:alpha val="43137"/>
                    </a:srgbClr>
                  </a:outerShdw>
                </a:effectLst>
                <a:latin typeface="Comic Sans MS" pitchFamily="66" charset="0"/>
              </a:rPr>
              <a:t>identify</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0" name="TextBox 10"/>
          <p:cNvSpPr txBox="1">
            <a:spLocks noChangeArrowheads="1"/>
          </p:cNvSpPr>
          <p:nvPr/>
        </p:nvSpPr>
        <p:spPr bwMode="auto">
          <a:xfrm>
            <a:off x="226019" y="4073192"/>
            <a:ext cx="8631467"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make use of a land use model to </a:t>
            </a:r>
            <a:r>
              <a:rPr lang="en-GB" sz="2800" b="1" dirty="0">
                <a:ln>
                  <a:solidFill>
                    <a:sysClr val="windowText" lastClr="000000"/>
                  </a:solidFill>
                </a:ln>
                <a:solidFill>
                  <a:srgbClr val="FFC000"/>
                </a:solidFill>
                <a:effectLst>
                  <a:outerShdw blurRad="38100" dist="38100" dir="2700000" algn="tl">
                    <a:srgbClr val="000000">
                      <a:alpha val="43137"/>
                    </a:srgbClr>
                  </a:outerShdw>
                </a:effectLst>
                <a:latin typeface="Comic Sans MS" pitchFamily="66" charset="0"/>
              </a:rPr>
              <a:t>describe</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1" name="TextBox 11"/>
          <p:cNvSpPr txBox="1">
            <a:spLocks noChangeArrowheads="1"/>
          </p:cNvSpPr>
          <p:nvPr/>
        </p:nvSpPr>
        <p:spPr bwMode="auto">
          <a:xfrm>
            <a:off x="226020" y="5402104"/>
            <a:ext cx="8631466"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FF00"/>
                </a:solidFill>
                <a:effectLst>
                  <a:outerShdw blurRad="38100" dist="38100" dir="2700000" algn="tl">
                    <a:srgbClr val="000000">
                      <a:alpha val="43137"/>
                    </a:srgbClr>
                  </a:outerShdw>
                </a:effectLst>
                <a:latin typeface="Comic Sans MS" pitchFamily="66" charset="0"/>
              </a:rPr>
              <a:t>explain</a:t>
            </a:r>
            <a:r>
              <a:rPr lang="en-GB" sz="2800" dirty="0">
                <a:solidFill>
                  <a:schemeClr val="tx1"/>
                </a:solidFill>
                <a:latin typeface="Comic Sans MS" pitchFamily="66" charset="0"/>
              </a:rPr>
              <a:t> the reasons why different parts of a city are used in different ways</a:t>
            </a:r>
            <a:endParaRPr lang="en-GB" sz="2800" b="1" dirty="0">
              <a:solidFill>
                <a:schemeClr val="tx1"/>
              </a:solidFill>
              <a:latin typeface="Comic Sans MS" pitchFamily="66" charset="0"/>
            </a:endParaRPr>
          </a:p>
        </p:txBody>
      </p:sp>
      <p:sp>
        <p:nvSpPr>
          <p:cNvPr id="12" name="Rectangle 11"/>
          <p:cNvSpPr/>
          <p:nvPr/>
        </p:nvSpPr>
        <p:spPr>
          <a:xfrm>
            <a:off x="0" y="67271"/>
            <a:ext cx="9144000" cy="830997"/>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en-US" sz="4800" b="1" cap="none" spc="0" dirty="0">
                <a:ln w="1905">
                  <a:solidFill>
                    <a:schemeClr val="tx1"/>
                  </a:solidFill>
                </a:ln>
                <a:solidFill>
                  <a:srgbClr val="FD8603"/>
                </a:solidFill>
                <a:effectLst>
                  <a:glow rad="101600">
                    <a:srgbClr val="FFFF00">
                      <a:alpha val="60000"/>
                    </a:srgbClr>
                  </a:glow>
                  <a:innerShdw blurRad="69850" dist="43180" dir="5400000">
                    <a:srgbClr val="000000">
                      <a:alpha val="65000"/>
                    </a:srgbClr>
                  </a:innerShdw>
                </a:effectLst>
                <a:latin typeface="Comic Sans MS" pitchFamily="66" charset="0"/>
              </a:rPr>
              <a:t>Cities and the Burgess Model</a:t>
            </a:r>
          </a:p>
        </p:txBody>
      </p:sp>
      <p:sp>
        <p:nvSpPr>
          <p:cNvPr id="2" name="TextBox 8">
            <a:extLst>
              <a:ext uri="{FF2B5EF4-FFF2-40B4-BE49-F238E27FC236}">
                <a16:creationId xmlns:a16="http://schemas.microsoft.com/office/drawing/2014/main" id="{618325EC-0D13-4D32-A444-F431FDF38BD4}"/>
              </a:ext>
            </a:extLst>
          </p:cNvPr>
          <p:cNvSpPr txBox="1">
            <a:spLocks noChangeArrowheads="1"/>
          </p:cNvSpPr>
          <p:nvPr/>
        </p:nvSpPr>
        <p:spPr bwMode="auto">
          <a:xfrm>
            <a:off x="196347" y="2040597"/>
            <a:ext cx="2719469" cy="461665"/>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lgn="ctr">
              <a:defRPr/>
            </a:pPr>
            <a:r>
              <a:rPr lang="en-GB" dirty="0">
                <a:solidFill>
                  <a:schemeClr val="tx1"/>
                </a:solidFill>
                <a:latin typeface="Comic Sans MS" pitchFamily="66" charset="0"/>
              </a:rPr>
              <a:t>Success Criteria</a:t>
            </a:r>
          </a:p>
        </p:txBody>
      </p:sp>
    </p:spTree>
    <p:extLst>
      <p:ext uri="{BB962C8B-B14F-4D97-AF65-F5344CB8AC3E}">
        <p14:creationId xmlns:p14="http://schemas.microsoft.com/office/powerpoint/2010/main" val="2791068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179512" y="1051906"/>
            <a:ext cx="8640960" cy="83099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dirty="0">
                <a:solidFill>
                  <a:schemeClr val="tx1"/>
                </a:solidFill>
                <a:latin typeface="Comic Sans MS" pitchFamily="66" charset="0"/>
              </a:rPr>
              <a:t>Learning Intent - We are learning about the reasons why areas of cities are so different to one another </a:t>
            </a:r>
          </a:p>
        </p:txBody>
      </p:sp>
      <p:sp>
        <p:nvSpPr>
          <p:cNvPr id="9" name="TextBox 9"/>
          <p:cNvSpPr txBox="1">
            <a:spLocks noChangeArrowheads="1"/>
          </p:cNvSpPr>
          <p:nvPr/>
        </p:nvSpPr>
        <p:spPr bwMode="auto">
          <a:xfrm>
            <a:off x="196347" y="2780928"/>
            <a:ext cx="8624125"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0000"/>
                </a:solidFill>
                <a:effectLst>
                  <a:outerShdw blurRad="38100" dist="38100" dir="2700000" algn="tl">
                    <a:srgbClr val="000000">
                      <a:alpha val="43137"/>
                    </a:srgbClr>
                  </a:outerShdw>
                </a:effectLst>
                <a:latin typeface="Comic Sans MS" pitchFamily="66" charset="0"/>
              </a:rPr>
              <a:t>identify</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0" name="TextBox 10"/>
          <p:cNvSpPr txBox="1">
            <a:spLocks noChangeArrowheads="1"/>
          </p:cNvSpPr>
          <p:nvPr/>
        </p:nvSpPr>
        <p:spPr bwMode="auto">
          <a:xfrm>
            <a:off x="226019" y="4073192"/>
            <a:ext cx="8631467"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make use of a land use model to </a:t>
            </a:r>
            <a:r>
              <a:rPr lang="en-GB" sz="2800" b="1" dirty="0">
                <a:ln>
                  <a:solidFill>
                    <a:sysClr val="windowText" lastClr="000000"/>
                  </a:solidFill>
                </a:ln>
                <a:solidFill>
                  <a:srgbClr val="FFC000"/>
                </a:solidFill>
                <a:effectLst>
                  <a:outerShdw blurRad="38100" dist="38100" dir="2700000" algn="tl">
                    <a:srgbClr val="000000">
                      <a:alpha val="43137"/>
                    </a:srgbClr>
                  </a:outerShdw>
                </a:effectLst>
                <a:latin typeface="Comic Sans MS" pitchFamily="66" charset="0"/>
              </a:rPr>
              <a:t>describe</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1" name="TextBox 11"/>
          <p:cNvSpPr txBox="1">
            <a:spLocks noChangeArrowheads="1"/>
          </p:cNvSpPr>
          <p:nvPr/>
        </p:nvSpPr>
        <p:spPr bwMode="auto">
          <a:xfrm>
            <a:off x="226020" y="5402104"/>
            <a:ext cx="8631466"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FF00"/>
                </a:solidFill>
                <a:effectLst>
                  <a:outerShdw blurRad="38100" dist="38100" dir="2700000" algn="tl">
                    <a:srgbClr val="000000">
                      <a:alpha val="43137"/>
                    </a:srgbClr>
                  </a:outerShdw>
                </a:effectLst>
                <a:latin typeface="Comic Sans MS" pitchFamily="66" charset="0"/>
              </a:rPr>
              <a:t>explain</a:t>
            </a:r>
            <a:r>
              <a:rPr lang="en-GB" sz="2800" dirty="0">
                <a:solidFill>
                  <a:schemeClr val="tx1"/>
                </a:solidFill>
                <a:latin typeface="Comic Sans MS" pitchFamily="66" charset="0"/>
              </a:rPr>
              <a:t> the reasons why different parts of a city are used in different ways</a:t>
            </a:r>
            <a:endParaRPr lang="en-GB" sz="2800" b="1" dirty="0">
              <a:solidFill>
                <a:schemeClr val="tx1"/>
              </a:solidFill>
              <a:latin typeface="Comic Sans MS" pitchFamily="66" charset="0"/>
            </a:endParaRPr>
          </a:p>
        </p:txBody>
      </p:sp>
      <p:sp>
        <p:nvSpPr>
          <p:cNvPr id="12" name="Rectangle 11"/>
          <p:cNvSpPr/>
          <p:nvPr/>
        </p:nvSpPr>
        <p:spPr>
          <a:xfrm>
            <a:off x="0" y="67271"/>
            <a:ext cx="9144000" cy="830997"/>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en-US" sz="4800" b="1" cap="none" spc="0" dirty="0">
                <a:ln w="1905">
                  <a:solidFill>
                    <a:schemeClr val="tx1"/>
                  </a:solidFill>
                </a:ln>
                <a:solidFill>
                  <a:srgbClr val="FD8603"/>
                </a:solidFill>
                <a:effectLst>
                  <a:glow rad="101600">
                    <a:srgbClr val="FFFF00">
                      <a:alpha val="60000"/>
                    </a:srgbClr>
                  </a:glow>
                  <a:innerShdw blurRad="69850" dist="43180" dir="5400000">
                    <a:srgbClr val="000000">
                      <a:alpha val="65000"/>
                    </a:srgbClr>
                  </a:innerShdw>
                </a:effectLst>
                <a:latin typeface="Comic Sans MS" pitchFamily="66" charset="0"/>
              </a:rPr>
              <a:t>Cities and the Burgess Model</a:t>
            </a:r>
          </a:p>
        </p:txBody>
      </p:sp>
      <p:sp>
        <p:nvSpPr>
          <p:cNvPr id="2" name="TextBox 8">
            <a:extLst>
              <a:ext uri="{FF2B5EF4-FFF2-40B4-BE49-F238E27FC236}">
                <a16:creationId xmlns:a16="http://schemas.microsoft.com/office/drawing/2014/main" id="{618325EC-0D13-4D32-A444-F431FDF38BD4}"/>
              </a:ext>
            </a:extLst>
          </p:cNvPr>
          <p:cNvSpPr txBox="1">
            <a:spLocks noChangeArrowheads="1"/>
          </p:cNvSpPr>
          <p:nvPr/>
        </p:nvSpPr>
        <p:spPr bwMode="auto">
          <a:xfrm>
            <a:off x="196347" y="2040597"/>
            <a:ext cx="2719469" cy="461665"/>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lgn="ctr">
              <a:defRPr/>
            </a:pPr>
            <a:r>
              <a:rPr lang="en-GB" dirty="0">
                <a:solidFill>
                  <a:schemeClr val="tx1"/>
                </a:solidFill>
                <a:latin typeface="Comic Sans MS" pitchFamily="66" charset="0"/>
              </a:rPr>
              <a:t>Success Criteria</a:t>
            </a:r>
          </a:p>
        </p:txBody>
      </p:sp>
    </p:spTree>
    <p:extLst>
      <p:ext uri="{BB962C8B-B14F-4D97-AF65-F5344CB8AC3E}">
        <p14:creationId xmlns:p14="http://schemas.microsoft.com/office/powerpoint/2010/main" val="2538008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7271"/>
            <a:ext cx="4386943" cy="769441"/>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w="1905">
                  <a:solidFill>
                    <a:prstClr val="black"/>
                  </a:solidFill>
                </a:ln>
                <a:solidFill>
                  <a:srgbClr val="FD8603"/>
                </a:solidFill>
                <a:effectLst>
                  <a:glow rad="101600">
                    <a:srgbClr val="FFFF00">
                      <a:alpha val="60000"/>
                    </a:srgbClr>
                  </a:glow>
                  <a:innerShdw blurRad="69850" dist="43180" dir="5400000">
                    <a:srgbClr val="000000">
                      <a:alpha val="65000"/>
                    </a:srgbClr>
                  </a:innerShdw>
                </a:effectLst>
                <a:uLnTx/>
                <a:uFillTx/>
                <a:latin typeface="Comic Sans MS" pitchFamily="66" charset="0"/>
                <a:ea typeface="+mn-ea"/>
                <a:cs typeface="+mn-cs"/>
              </a:rPr>
              <a:t>Burgess Model</a:t>
            </a:r>
          </a:p>
        </p:txBody>
      </p:sp>
      <p:pic>
        <p:nvPicPr>
          <p:cNvPr id="2" name="Picture 1"/>
          <p:cNvPicPr>
            <a:picLocks noChangeAspect="1"/>
          </p:cNvPicPr>
          <p:nvPr/>
        </p:nvPicPr>
        <p:blipFill>
          <a:blip r:embed="rId3"/>
          <a:stretch>
            <a:fillRect/>
          </a:stretch>
        </p:blipFill>
        <p:spPr>
          <a:xfrm>
            <a:off x="0" y="908720"/>
            <a:ext cx="9143999" cy="5949279"/>
          </a:xfrm>
          <a:prstGeom prst="rect">
            <a:avLst/>
          </a:prstGeom>
        </p:spPr>
      </p:pic>
    </p:spTree>
    <p:extLst>
      <p:ext uri="{BB962C8B-B14F-4D97-AF65-F5344CB8AC3E}">
        <p14:creationId xmlns:p14="http://schemas.microsoft.com/office/powerpoint/2010/main" val="2362859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179512" y="1051906"/>
            <a:ext cx="8640960" cy="83099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dirty="0">
                <a:solidFill>
                  <a:schemeClr val="tx1"/>
                </a:solidFill>
                <a:latin typeface="Comic Sans MS" pitchFamily="66" charset="0"/>
              </a:rPr>
              <a:t>Learning Intent - We are learning about the reasons why areas of cities are so different to one another </a:t>
            </a:r>
          </a:p>
        </p:txBody>
      </p:sp>
      <p:sp>
        <p:nvSpPr>
          <p:cNvPr id="9" name="TextBox 9"/>
          <p:cNvSpPr txBox="1">
            <a:spLocks noChangeArrowheads="1"/>
          </p:cNvSpPr>
          <p:nvPr/>
        </p:nvSpPr>
        <p:spPr bwMode="auto">
          <a:xfrm>
            <a:off x="196347" y="2780928"/>
            <a:ext cx="8624125"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0000"/>
                </a:solidFill>
                <a:effectLst>
                  <a:outerShdw blurRad="38100" dist="38100" dir="2700000" algn="tl">
                    <a:srgbClr val="000000">
                      <a:alpha val="43137"/>
                    </a:srgbClr>
                  </a:outerShdw>
                </a:effectLst>
                <a:latin typeface="Comic Sans MS" pitchFamily="66" charset="0"/>
              </a:rPr>
              <a:t>identify</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0" name="TextBox 10"/>
          <p:cNvSpPr txBox="1">
            <a:spLocks noChangeArrowheads="1"/>
          </p:cNvSpPr>
          <p:nvPr/>
        </p:nvSpPr>
        <p:spPr bwMode="auto">
          <a:xfrm>
            <a:off x="226019" y="4073192"/>
            <a:ext cx="8631467"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make use of a land use model to </a:t>
            </a:r>
            <a:r>
              <a:rPr lang="en-GB" sz="2800" b="1" dirty="0">
                <a:ln>
                  <a:solidFill>
                    <a:sysClr val="windowText" lastClr="000000"/>
                  </a:solidFill>
                </a:ln>
                <a:solidFill>
                  <a:srgbClr val="FFC000"/>
                </a:solidFill>
                <a:effectLst>
                  <a:outerShdw blurRad="38100" dist="38100" dir="2700000" algn="tl">
                    <a:srgbClr val="000000">
                      <a:alpha val="43137"/>
                    </a:srgbClr>
                  </a:outerShdw>
                </a:effectLst>
                <a:latin typeface="Comic Sans MS" pitchFamily="66" charset="0"/>
              </a:rPr>
              <a:t>describe</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1" name="TextBox 11"/>
          <p:cNvSpPr txBox="1">
            <a:spLocks noChangeArrowheads="1"/>
          </p:cNvSpPr>
          <p:nvPr/>
        </p:nvSpPr>
        <p:spPr bwMode="auto">
          <a:xfrm>
            <a:off x="226020" y="5402104"/>
            <a:ext cx="8631466"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FF00"/>
                </a:solidFill>
                <a:effectLst>
                  <a:outerShdw blurRad="38100" dist="38100" dir="2700000" algn="tl">
                    <a:srgbClr val="000000">
                      <a:alpha val="43137"/>
                    </a:srgbClr>
                  </a:outerShdw>
                </a:effectLst>
                <a:latin typeface="Comic Sans MS" pitchFamily="66" charset="0"/>
              </a:rPr>
              <a:t>explain</a:t>
            </a:r>
            <a:r>
              <a:rPr lang="en-GB" sz="2800" dirty="0">
                <a:solidFill>
                  <a:schemeClr val="tx1"/>
                </a:solidFill>
                <a:latin typeface="Comic Sans MS" pitchFamily="66" charset="0"/>
              </a:rPr>
              <a:t> the reasons why different parts of a city are used in different ways</a:t>
            </a:r>
            <a:endParaRPr lang="en-GB" sz="2800" b="1" dirty="0">
              <a:solidFill>
                <a:schemeClr val="tx1"/>
              </a:solidFill>
              <a:latin typeface="Comic Sans MS" pitchFamily="66" charset="0"/>
            </a:endParaRPr>
          </a:p>
        </p:txBody>
      </p:sp>
      <p:sp>
        <p:nvSpPr>
          <p:cNvPr id="12" name="Rectangle 11"/>
          <p:cNvSpPr/>
          <p:nvPr/>
        </p:nvSpPr>
        <p:spPr>
          <a:xfrm>
            <a:off x="0" y="67271"/>
            <a:ext cx="9144000" cy="830997"/>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en-US" sz="4800" b="1" cap="none" spc="0" dirty="0">
                <a:ln w="1905">
                  <a:solidFill>
                    <a:schemeClr val="tx1"/>
                  </a:solidFill>
                </a:ln>
                <a:solidFill>
                  <a:srgbClr val="FD8603"/>
                </a:solidFill>
                <a:effectLst>
                  <a:glow rad="101600">
                    <a:srgbClr val="FFFF00">
                      <a:alpha val="60000"/>
                    </a:srgbClr>
                  </a:glow>
                  <a:innerShdw blurRad="69850" dist="43180" dir="5400000">
                    <a:srgbClr val="000000">
                      <a:alpha val="65000"/>
                    </a:srgbClr>
                  </a:innerShdw>
                </a:effectLst>
                <a:latin typeface="Comic Sans MS" pitchFamily="66" charset="0"/>
              </a:rPr>
              <a:t>Cities and the Burgess Model</a:t>
            </a:r>
          </a:p>
        </p:txBody>
      </p:sp>
      <p:sp>
        <p:nvSpPr>
          <p:cNvPr id="2" name="TextBox 8">
            <a:extLst>
              <a:ext uri="{FF2B5EF4-FFF2-40B4-BE49-F238E27FC236}">
                <a16:creationId xmlns:a16="http://schemas.microsoft.com/office/drawing/2014/main" id="{618325EC-0D13-4D32-A444-F431FDF38BD4}"/>
              </a:ext>
            </a:extLst>
          </p:cNvPr>
          <p:cNvSpPr txBox="1">
            <a:spLocks noChangeArrowheads="1"/>
          </p:cNvSpPr>
          <p:nvPr/>
        </p:nvSpPr>
        <p:spPr bwMode="auto">
          <a:xfrm>
            <a:off x="196347" y="2040597"/>
            <a:ext cx="2719469" cy="461665"/>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lgn="ctr">
              <a:defRPr/>
            </a:pPr>
            <a:r>
              <a:rPr lang="en-GB" dirty="0">
                <a:solidFill>
                  <a:schemeClr val="tx1"/>
                </a:solidFill>
                <a:latin typeface="Comic Sans MS" pitchFamily="66" charset="0"/>
              </a:rPr>
              <a:t>Success Criteria</a:t>
            </a:r>
          </a:p>
        </p:txBody>
      </p:sp>
    </p:spTree>
    <p:extLst>
      <p:ext uri="{BB962C8B-B14F-4D97-AF65-F5344CB8AC3E}">
        <p14:creationId xmlns:p14="http://schemas.microsoft.com/office/powerpoint/2010/main" val="2228614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10002"/>
            <a:ext cx="9144000" cy="707886"/>
          </a:xfrm>
          <a:prstGeom prst="rect">
            <a:avLst/>
          </a:prstGeom>
          <a:noFill/>
        </p:spPr>
        <p:txBody>
          <a:bodyPr wrap="square" lIns="91440" tIns="45720" rIns="91440" bIns="45720">
            <a:spAutoFit/>
          </a:bodyPr>
          <a:lstStyle/>
          <a:p>
            <a:pPr algn="ctr"/>
            <a:r>
              <a:rPr lang="en-US" sz="4000" b="1" cap="none" spc="0" dirty="0">
                <a:ln w="1905">
                  <a:solidFill>
                    <a:schemeClr val="tx1"/>
                  </a:solidFill>
                </a:ln>
                <a:solidFill>
                  <a:srgbClr val="FFFF00"/>
                </a:solidFill>
                <a:effectLst>
                  <a:innerShdw blurRad="69850" dist="43180" dir="5400000">
                    <a:srgbClr val="000000">
                      <a:alpha val="65000"/>
                    </a:srgbClr>
                  </a:innerShdw>
                </a:effectLst>
                <a:latin typeface="Comic Sans MS" pitchFamily="66" charset="0"/>
              </a:rPr>
              <a:t>Are all parts of a city the same?</a:t>
            </a:r>
          </a:p>
        </p:txBody>
      </p:sp>
      <p:pic>
        <p:nvPicPr>
          <p:cNvPr id="8" name="Picture 2" descr="http://www.darrengalpinphotography.com/JAlbum%20Files/Yorkshire/album/slides/UK,South%20Yorkshire,Sheffield,City%20Centre%20&amp;%20St%20Pauls%20Tower.jpg"/>
          <p:cNvPicPr>
            <a:picLocks noChangeAspect="1" noChangeArrowheads="1"/>
          </p:cNvPicPr>
          <p:nvPr/>
        </p:nvPicPr>
        <p:blipFill>
          <a:blip r:embed="rId3" cstate="print"/>
          <a:srcRect/>
          <a:stretch>
            <a:fillRect/>
          </a:stretch>
        </p:blipFill>
        <p:spPr bwMode="auto">
          <a:xfrm>
            <a:off x="0" y="798237"/>
            <a:ext cx="4572000" cy="3029881"/>
          </a:xfrm>
          <a:prstGeom prst="rect">
            <a:avLst/>
          </a:prstGeom>
          <a:noFill/>
        </p:spPr>
      </p:pic>
      <p:pic>
        <p:nvPicPr>
          <p:cNvPr id="9" name="Picture 16" descr="http://news.bbc.co.uk/media/images/47321000/jpg/_47321991_kutrite_kelham_island.jpg"/>
          <p:cNvPicPr>
            <a:picLocks noChangeAspect="1" noChangeArrowheads="1"/>
          </p:cNvPicPr>
          <p:nvPr/>
        </p:nvPicPr>
        <p:blipFill>
          <a:blip r:embed="rId4" cstate="print"/>
          <a:srcRect/>
          <a:stretch>
            <a:fillRect/>
          </a:stretch>
        </p:blipFill>
        <p:spPr bwMode="auto">
          <a:xfrm>
            <a:off x="4572000" y="798238"/>
            <a:ext cx="4572000" cy="3029881"/>
          </a:xfrm>
          <a:prstGeom prst="rect">
            <a:avLst/>
          </a:prstGeom>
          <a:noFill/>
        </p:spPr>
      </p:pic>
      <p:pic>
        <p:nvPicPr>
          <p:cNvPr id="10" name="Picture 10" descr="http://li.zoocdn.com/901ff1667404d4f572f2fb0ea4ffaa8142a23432_645_430.jpg"/>
          <p:cNvPicPr>
            <a:picLocks noChangeAspect="1" noChangeArrowheads="1"/>
          </p:cNvPicPr>
          <p:nvPr/>
        </p:nvPicPr>
        <p:blipFill>
          <a:blip r:embed="rId5" cstate="print"/>
          <a:srcRect/>
          <a:stretch>
            <a:fillRect/>
          </a:stretch>
        </p:blipFill>
        <p:spPr bwMode="auto">
          <a:xfrm>
            <a:off x="0" y="3828118"/>
            <a:ext cx="4572000" cy="3029881"/>
          </a:xfrm>
          <a:prstGeom prst="rect">
            <a:avLst/>
          </a:prstGeom>
          <a:noFill/>
        </p:spPr>
      </p:pic>
      <p:pic>
        <p:nvPicPr>
          <p:cNvPr id="11" name="Picture 8" descr="http://www.sheffieldenterprisezone.co.uk/content/images/template/maps/amp-img.jpg"/>
          <p:cNvPicPr>
            <a:picLocks noChangeAspect="1" noChangeArrowheads="1"/>
          </p:cNvPicPr>
          <p:nvPr/>
        </p:nvPicPr>
        <p:blipFill>
          <a:blip r:embed="rId6" cstate="print"/>
          <a:srcRect/>
          <a:stretch>
            <a:fillRect/>
          </a:stretch>
        </p:blipFill>
        <p:spPr bwMode="auto">
          <a:xfrm>
            <a:off x="4572000" y="3828119"/>
            <a:ext cx="4572000" cy="3029880"/>
          </a:xfrm>
          <a:prstGeom prst="rect">
            <a:avLst/>
          </a:prstGeom>
          <a:noFill/>
        </p:spPr>
      </p:pic>
      <p:sp>
        <p:nvSpPr>
          <p:cNvPr id="6" name="Rounded Rectangle 5"/>
          <p:cNvSpPr/>
          <p:nvPr/>
        </p:nvSpPr>
        <p:spPr>
          <a:xfrm>
            <a:off x="323528" y="3429000"/>
            <a:ext cx="8496944" cy="79208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itchFamily="66" charset="0"/>
              </a:rPr>
              <a:t>These are the main four areas the make up cities. These are shown by something called the Burgess Model (on the next slide)</a:t>
            </a:r>
          </a:p>
        </p:txBody>
      </p:sp>
      <p:sp>
        <p:nvSpPr>
          <p:cNvPr id="13" name="Rounded Rectangle 12"/>
          <p:cNvSpPr/>
          <p:nvPr/>
        </p:nvSpPr>
        <p:spPr>
          <a:xfrm>
            <a:off x="107504" y="908720"/>
            <a:ext cx="1872208" cy="936104"/>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itchFamily="66" charset="0"/>
              </a:rPr>
              <a:t>Central Business District (CBD)</a:t>
            </a:r>
          </a:p>
        </p:txBody>
      </p:sp>
      <p:sp>
        <p:nvSpPr>
          <p:cNvPr id="14" name="Rounded Rectangle 13"/>
          <p:cNvSpPr/>
          <p:nvPr/>
        </p:nvSpPr>
        <p:spPr>
          <a:xfrm>
            <a:off x="7164288" y="908720"/>
            <a:ext cx="1800200" cy="79208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itchFamily="66" charset="0"/>
              </a:rPr>
              <a:t>Inner City</a:t>
            </a:r>
          </a:p>
        </p:txBody>
      </p:sp>
      <p:sp>
        <p:nvSpPr>
          <p:cNvPr id="15" name="Rounded Rectangle 14"/>
          <p:cNvSpPr/>
          <p:nvPr/>
        </p:nvSpPr>
        <p:spPr>
          <a:xfrm>
            <a:off x="120147" y="5949280"/>
            <a:ext cx="1800200" cy="79208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Comic Sans MS" pitchFamily="66" charset="0"/>
              </a:rPr>
              <a:t>Suburbs</a:t>
            </a:r>
          </a:p>
        </p:txBody>
      </p:sp>
      <p:sp>
        <p:nvSpPr>
          <p:cNvPr id="16" name="Rounded Rectangle 15"/>
          <p:cNvSpPr/>
          <p:nvPr/>
        </p:nvSpPr>
        <p:spPr>
          <a:xfrm>
            <a:off x="7164288" y="5949280"/>
            <a:ext cx="1800200" cy="79208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omic Sans MS" pitchFamily="66" charset="0"/>
              </a:rPr>
              <a:t>Rural-Urban Fringe</a:t>
            </a:r>
          </a:p>
        </p:txBody>
      </p:sp>
    </p:spTree>
    <p:extLst>
      <p:ext uri="{BB962C8B-B14F-4D97-AF65-F5344CB8AC3E}">
        <p14:creationId xmlns:p14="http://schemas.microsoft.com/office/powerpoint/2010/main" val="1797508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339752" y="-16978"/>
            <a:ext cx="6804248" cy="6874978"/>
          </a:xfrm>
          <a:prstGeom prst="rect">
            <a:avLst/>
          </a:prstGeom>
          <a:noFill/>
          <a:ln w="9525">
            <a:noFill/>
            <a:miter lim="800000"/>
            <a:headEnd/>
            <a:tailEnd/>
          </a:ln>
        </p:spPr>
      </p:pic>
      <p:sp>
        <p:nvSpPr>
          <p:cNvPr id="5" name="TextBox 4"/>
          <p:cNvSpPr txBox="1"/>
          <p:nvPr/>
        </p:nvSpPr>
        <p:spPr>
          <a:xfrm>
            <a:off x="0" y="0"/>
            <a:ext cx="4139952" cy="2123658"/>
          </a:xfrm>
          <a:prstGeom prst="rect">
            <a:avLst/>
          </a:prstGeom>
          <a:noFill/>
        </p:spPr>
        <p:txBody>
          <a:bodyPr wrap="square" rtlCol="0">
            <a:spAutoFit/>
          </a:bodyPr>
          <a:lstStyle/>
          <a:p>
            <a:r>
              <a:rPr lang="en-GB" sz="6600" dirty="0">
                <a:solidFill>
                  <a:prstClr val="white"/>
                </a:solidFill>
                <a:latin typeface="Comic Sans MS" pitchFamily="66" charset="0"/>
              </a:rPr>
              <a:t>Burgess</a:t>
            </a:r>
          </a:p>
          <a:p>
            <a:r>
              <a:rPr lang="en-GB" sz="6600" dirty="0">
                <a:solidFill>
                  <a:prstClr val="white"/>
                </a:solidFill>
                <a:latin typeface="Comic Sans MS" pitchFamily="66" charset="0"/>
              </a:rPr>
              <a:t>Model</a:t>
            </a:r>
          </a:p>
        </p:txBody>
      </p:sp>
      <p:cxnSp>
        <p:nvCxnSpPr>
          <p:cNvPr id="7" name="Straight Arrow Connector 6"/>
          <p:cNvCxnSpPr/>
          <p:nvPr/>
        </p:nvCxnSpPr>
        <p:spPr>
          <a:xfrm>
            <a:off x="2195736" y="3356992"/>
            <a:ext cx="3384376" cy="0"/>
          </a:xfrm>
          <a:prstGeom prst="straightConnector1">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123728" y="4509120"/>
            <a:ext cx="3384376" cy="0"/>
          </a:xfrm>
          <a:prstGeom prst="straightConnector1">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123728" y="5373216"/>
            <a:ext cx="3384376" cy="0"/>
          </a:xfrm>
          <a:prstGeom prst="straightConnector1">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123728" y="6165304"/>
            <a:ext cx="3384376" cy="0"/>
          </a:xfrm>
          <a:prstGeom prst="straightConnector1">
            <a:avLst/>
          </a:prstGeom>
          <a:ln w="76200">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0" y="2924944"/>
            <a:ext cx="2195736" cy="830997"/>
          </a:xfrm>
          <a:prstGeom prst="rect">
            <a:avLst/>
          </a:prstGeom>
          <a:noFill/>
        </p:spPr>
        <p:txBody>
          <a:bodyPr wrap="square" rtlCol="0">
            <a:spAutoFit/>
          </a:bodyPr>
          <a:lstStyle/>
          <a:p>
            <a:pPr algn="ctr"/>
            <a:r>
              <a:rPr lang="en-GB" sz="4800" dirty="0">
                <a:solidFill>
                  <a:prstClr val="white"/>
                </a:solidFill>
                <a:latin typeface="Comic Sans MS" pitchFamily="66" charset="0"/>
              </a:rPr>
              <a:t>CBD</a:t>
            </a:r>
          </a:p>
        </p:txBody>
      </p:sp>
      <p:sp>
        <p:nvSpPr>
          <p:cNvPr id="12" name="TextBox 11"/>
          <p:cNvSpPr txBox="1"/>
          <p:nvPr/>
        </p:nvSpPr>
        <p:spPr>
          <a:xfrm>
            <a:off x="0" y="4293096"/>
            <a:ext cx="2195736" cy="461665"/>
          </a:xfrm>
          <a:prstGeom prst="rect">
            <a:avLst/>
          </a:prstGeom>
          <a:noFill/>
        </p:spPr>
        <p:txBody>
          <a:bodyPr wrap="square" rtlCol="0">
            <a:spAutoFit/>
          </a:bodyPr>
          <a:lstStyle/>
          <a:p>
            <a:pPr algn="ctr"/>
            <a:r>
              <a:rPr lang="en-GB" sz="2400" dirty="0">
                <a:solidFill>
                  <a:prstClr val="white"/>
                </a:solidFill>
                <a:latin typeface="Comic Sans MS" pitchFamily="66" charset="0"/>
              </a:rPr>
              <a:t>Inner City</a:t>
            </a:r>
          </a:p>
        </p:txBody>
      </p:sp>
      <p:sp>
        <p:nvSpPr>
          <p:cNvPr id="13" name="TextBox 12"/>
          <p:cNvSpPr txBox="1"/>
          <p:nvPr/>
        </p:nvSpPr>
        <p:spPr>
          <a:xfrm>
            <a:off x="0" y="5085184"/>
            <a:ext cx="2195736" cy="461665"/>
          </a:xfrm>
          <a:prstGeom prst="rect">
            <a:avLst/>
          </a:prstGeom>
          <a:noFill/>
        </p:spPr>
        <p:txBody>
          <a:bodyPr wrap="square" rtlCol="0">
            <a:spAutoFit/>
          </a:bodyPr>
          <a:lstStyle/>
          <a:p>
            <a:pPr algn="ctr"/>
            <a:r>
              <a:rPr lang="en-GB" sz="2400" dirty="0">
                <a:solidFill>
                  <a:prstClr val="white"/>
                </a:solidFill>
                <a:latin typeface="Comic Sans MS" pitchFamily="66" charset="0"/>
              </a:rPr>
              <a:t>Suburbs</a:t>
            </a:r>
          </a:p>
        </p:txBody>
      </p:sp>
      <p:sp>
        <p:nvSpPr>
          <p:cNvPr id="14" name="TextBox 13"/>
          <p:cNvSpPr txBox="1"/>
          <p:nvPr/>
        </p:nvSpPr>
        <p:spPr>
          <a:xfrm>
            <a:off x="0" y="5805264"/>
            <a:ext cx="2195736" cy="830997"/>
          </a:xfrm>
          <a:prstGeom prst="rect">
            <a:avLst/>
          </a:prstGeom>
          <a:noFill/>
        </p:spPr>
        <p:txBody>
          <a:bodyPr wrap="square" rtlCol="0">
            <a:spAutoFit/>
          </a:bodyPr>
          <a:lstStyle/>
          <a:p>
            <a:pPr algn="ctr"/>
            <a:r>
              <a:rPr lang="en-GB" sz="2400" dirty="0">
                <a:solidFill>
                  <a:prstClr val="white"/>
                </a:solidFill>
                <a:latin typeface="Comic Sans MS" pitchFamily="66" charset="0"/>
              </a:rPr>
              <a:t>Rural-urban fringe</a:t>
            </a:r>
          </a:p>
        </p:txBody>
      </p:sp>
    </p:spTree>
    <p:extLst>
      <p:ext uri="{BB962C8B-B14F-4D97-AF65-F5344CB8AC3E}">
        <p14:creationId xmlns:p14="http://schemas.microsoft.com/office/powerpoint/2010/main" val="2447774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67E6F5-F3A7-4F28-8273-E5050F0FB87C}"/>
              </a:ext>
            </a:extLst>
          </p:cNvPr>
          <p:cNvPicPr>
            <a:picLocks noChangeAspect="1"/>
          </p:cNvPicPr>
          <p:nvPr/>
        </p:nvPicPr>
        <p:blipFill>
          <a:blip r:embed="rId3"/>
          <a:stretch>
            <a:fillRect/>
          </a:stretch>
        </p:blipFill>
        <p:spPr>
          <a:xfrm>
            <a:off x="1619672" y="2905675"/>
            <a:ext cx="5272976" cy="3923522"/>
          </a:xfrm>
          <a:prstGeom prst="rect">
            <a:avLst/>
          </a:prstGeom>
        </p:spPr>
      </p:pic>
      <p:sp>
        <p:nvSpPr>
          <p:cNvPr id="3" name="TextBox 2">
            <a:extLst>
              <a:ext uri="{FF2B5EF4-FFF2-40B4-BE49-F238E27FC236}">
                <a16:creationId xmlns:a16="http://schemas.microsoft.com/office/drawing/2014/main" id="{DF712562-467A-4B78-95C6-F6E060402A0E}"/>
              </a:ext>
            </a:extLst>
          </p:cNvPr>
          <p:cNvSpPr txBox="1"/>
          <p:nvPr/>
        </p:nvSpPr>
        <p:spPr>
          <a:xfrm>
            <a:off x="179512" y="116632"/>
            <a:ext cx="8784976" cy="2677656"/>
          </a:xfrm>
          <a:prstGeom prst="rect">
            <a:avLst/>
          </a:prstGeom>
          <a:solidFill>
            <a:srgbClr val="FFFF66"/>
          </a:solidFill>
        </p:spPr>
        <p:txBody>
          <a:bodyPr wrap="square" rtlCol="0">
            <a:spAutoFit/>
          </a:bodyPr>
          <a:lstStyle/>
          <a:p>
            <a:pPr algn="ctr"/>
            <a:r>
              <a:rPr lang="en-GB" sz="2400" dirty="0">
                <a:solidFill>
                  <a:srgbClr val="C00000"/>
                </a:solidFill>
                <a:latin typeface="Tw Cen MT" panose="020B0602020104020603" pitchFamily="34" charset="0"/>
              </a:rPr>
              <a:t>The Burgess model shows us the different areas of a city. The man who designed said that cities grew out in rings. The oldest part of the city was the centre – the CBD. Once all the space was used in the CBD, people began to use all of the land around that, and this created another ring called the inner city. This process repeated, and a series of ‘rings’ were created, which continued until the city (urban area) met the countryside (rural area) at the rural-urban fringe</a:t>
            </a:r>
          </a:p>
        </p:txBody>
      </p:sp>
    </p:spTree>
    <p:extLst>
      <p:ext uri="{BB962C8B-B14F-4D97-AF65-F5344CB8AC3E}">
        <p14:creationId xmlns:p14="http://schemas.microsoft.com/office/powerpoint/2010/main" val="1640201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9" y="4149080"/>
            <a:ext cx="9117222"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1FA096B8-A98B-4925-8E18-A95F52D24B9D}"/>
              </a:ext>
            </a:extLst>
          </p:cNvPr>
          <p:cNvSpPr txBox="1"/>
          <p:nvPr/>
        </p:nvSpPr>
        <p:spPr>
          <a:xfrm>
            <a:off x="3859323" y="3573016"/>
            <a:ext cx="1013993" cy="461665"/>
          </a:xfrm>
          <a:prstGeom prst="rect">
            <a:avLst/>
          </a:prstGeom>
          <a:noFill/>
        </p:spPr>
        <p:txBody>
          <a:bodyPr wrap="square" rtlCol="0">
            <a:spAutoFit/>
          </a:bodyPr>
          <a:lstStyle/>
          <a:p>
            <a:pPr algn="ctr"/>
            <a:r>
              <a:rPr lang="en-GB" sz="2400" dirty="0">
                <a:solidFill>
                  <a:prstClr val="white"/>
                </a:solidFill>
                <a:latin typeface="Comic Sans MS" pitchFamily="66" charset="0"/>
              </a:rPr>
              <a:t>CBD</a:t>
            </a:r>
          </a:p>
        </p:txBody>
      </p:sp>
      <p:sp>
        <p:nvSpPr>
          <p:cNvPr id="4" name="TextBox 3">
            <a:extLst>
              <a:ext uri="{FF2B5EF4-FFF2-40B4-BE49-F238E27FC236}">
                <a16:creationId xmlns:a16="http://schemas.microsoft.com/office/drawing/2014/main" id="{CE03EAD4-2C6C-42EF-A69B-6DF3A8447E3C}"/>
              </a:ext>
            </a:extLst>
          </p:cNvPr>
          <p:cNvSpPr txBox="1"/>
          <p:nvPr/>
        </p:nvSpPr>
        <p:spPr>
          <a:xfrm>
            <a:off x="2300299" y="3383995"/>
            <a:ext cx="1013993" cy="707886"/>
          </a:xfrm>
          <a:prstGeom prst="rect">
            <a:avLst/>
          </a:prstGeom>
          <a:noFill/>
        </p:spPr>
        <p:txBody>
          <a:bodyPr wrap="square" rtlCol="0">
            <a:spAutoFit/>
          </a:bodyPr>
          <a:lstStyle/>
          <a:p>
            <a:pPr algn="ctr"/>
            <a:r>
              <a:rPr lang="en-GB" sz="2000" dirty="0">
                <a:solidFill>
                  <a:prstClr val="white"/>
                </a:solidFill>
                <a:latin typeface="Comic Sans MS" pitchFamily="66" charset="0"/>
              </a:rPr>
              <a:t>Inner</a:t>
            </a:r>
          </a:p>
          <a:p>
            <a:pPr algn="ctr"/>
            <a:r>
              <a:rPr lang="en-GB" sz="2000" dirty="0">
                <a:solidFill>
                  <a:prstClr val="white"/>
                </a:solidFill>
                <a:latin typeface="Comic Sans MS" pitchFamily="66" charset="0"/>
              </a:rPr>
              <a:t>City</a:t>
            </a:r>
          </a:p>
        </p:txBody>
      </p:sp>
      <p:sp>
        <p:nvSpPr>
          <p:cNvPr id="6" name="TextBox 5">
            <a:extLst>
              <a:ext uri="{FF2B5EF4-FFF2-40B4-BE49-F238E27FC236}">
                <a16:creationId xmlns:a16="http://schemas.microsoft.com/office/drawing/2014/main" id="{D8560A36-CDFE-475C-A9C2-7DFE0F61A34E}"/>
              </a:ext>
            </a:extLst>
          </p:cNvPr>
          <p:cNvSpPr txBox="1"/>
          <p:nvPr/>
        </p:nvSpPr>
        <p:spPr>
          <a:xfrm rot="18182528">
            <a:off x="732655" y="3141666"/>
            <a:ext cx="2195736" cy="461665"/>
          </a:xfrm>
          <a:prstGeom prst="rect">
            <a:avLst/>
          </a:prstGeom>
          <a:noFill/>
        </p:spPr>
        <p:txBody>
          <a:bodyPr wrap="square" rtlCol="0">
            <a:spAutoFit/>
          </a:bodyPr>
          <a:lstStyle/>
          <a:p>
            <a:pPr algn="ctr"/>
            <a:r>
              <a:rPr lang="en-GB" sz="2400" dirty="0">
                <a:solidFill>
                  <a:prstClr val="white"/>
                </a:solidFill>
                <a:latin typeface="Comic Sans MS" pitchFamily="66" charset="0"/>
              </a:rPr>
              <a:t>Suburbs</a:t>
            </a:r>
          </a:p>
        </p:txBody>
      </p:sp>
      <p:sp>
        <p:nvSpPr>
          <p:cNvPr id="8" name="TextBox 7">
            <a:extLst>
              <a:ext uri="{FF2B5EF4-FFF2-40B4-BE49-F238E27FC236}">
                <a16:creationId xmlns:a16="http://schemas.microsoft.com/office/drawing/2014/main" id="{36558D29-BD49-4F6D-B0EC-30092AD0B66F}"/>
              </a:ext>
            </a:extLst>
          </p:cNvPr>
          <p:cNvSpPr txBox="1"/>
          <p:nvPr/>
        </p:nvSpPr>
        <p:spPr>
          <a:xfrm rot="18219268">
            <a:off x="-375356" y="3114238"/>
            <a:ext cx="2195736" cy="707886"/>
          </a:xfrm>
          <a:prstGeom prst="rect">
            <a:avLst/>
          </a:prstGeom>
          <a:noFill/>
        </p:spPr>
        <p:txBody>
          <a:bodyPr wrap="square" rtlCol="0">
            <a:spAutoFit/>
          </a:bodyPr>
          <a:lstStyle/>
          <a:p>
            <a:pPr algn="ctr"/>
            <a:r>
              <a:rPr lang="en-GB" sz="2000" dirty="0">
                <a:solidFill>
                  <a:prstClr val="white"/>
                </a:solidFill>
                <a:latin typeface="Comic Sans MS" pitchFamily="66" charset="0"/>
              </a:rPr>
              <a:t>Rural-urban fringe</a:t>
            </a:r>
          </a:p>
        </p:txBody>
      </p:sp>
      <p:sp>
        <p:nvSpPr>
          <p:cNvPr id="10" name="TextBox 9">
            <a:extLst>
              <a:ext uri="{FF2B5EF4-FFF2-40B4-BE49-F238E27FC236}">
                <a16:creationId xmlns:a16="http://schemas.microsoft.com/office/drawing/2014/main" id="{B5B9F159-6DEB-4C7C-AD17-61B84487707F}"/>
              </a:ext>
            </a:extLst>
          </p:cNvPr>
          <p:cNvSpPr txBox="1"/>
          <p:nvPr/>
        </p:nvSpPr>
        <p:spPr>
          <a:xfrm>
            <a:off x="5652120" y="3386519"/>
            <a:ext cx="1013993" cy="707886"/>
          </a:xfrm>
          <a:prstGeom prst="rect">
            <a:avLst/>
          </a:prstGeom>
          <a:noFill/>
        </p:spPr>
        <p:txBody>
          <a:bodyPr wrap="square" rtlCol="0">
            <a:spAutoFit/>
          </a:bodyPr>
          <a:lstStyle/>
          <a:p>
            <a:pPr algn="ctr"/>
            <a:r>
              <a:rPr lang="en-GB" sz="2000" dirty="0">
                <a:solidFill>
                  <a:prstClr val="white"/>
                </a:solidFill>
                <a:latin typeface="Comic Sans MS" pitchFamily="66" charset="0"/>
              </a:rPr>
              <a:t>Inner</a:t>
            </a:r>
          </a:p>
          <a:p>
            <a:pPr algn="ctr"/>
            <a:r>
              <a:rPr lang="en-GB" sz="2000" dirty="0">
                <a:solidFill>
                  <a:prstClr val="white"/>
                </a:solidFill>
                <a:latin typeface="Comic Sans MS" pitchFamily="66" charset="0"/>
              </a:rPr>
              <a:t>City</a:t>
            </a:r>
          </a:p>
        </p:txBody>
      </p:sp>
      <p:sp>
        <p:nvSpPr>
          <p:cNvPr id="12" name="TextBox 11">
            <a:extLst>
              <a:ext uri="{FF2B5EF4-FFF2-40B4-BE49-F238E27FC236}">
                <a16:creationId xmlns:a16="http://schemas.microsoft.com/office/drawing/2014/main" id="{F244B99C-B1AA-4247-973F-91700DFF76DF}"/>
              </a:ext>
            </a:extLst>
          </p:cNvPr>
          <p:cNvSpPr txBox="1"/>
          <p:nvPr/>
        </p:nvSpPr>
        <p:spPr>
          <a:xfrm rot="3417472" flipH="1">
            <a:off x="6230164" y="3153162"/>
            <a:ext cx="2195736" cy="461665"/>
          </a:xfrm>
          <a:prstGeom prst="rect">
            <a:avLst/>
          </a:prstGeom>
          <a:noFill/>
        </p:spPr>
        <p:txBody>
          <a:bodyPr wrap="square" rtlCol="0">
            <a:spAutoFit/>
          </a:bodyPr>
          <a:lstStyle/>
          <a:p>
            <a:pPr algn="ctr"/>
            <a:r>
              <a:rPr lang="en-GB" sz="2400" dirty="0">
                <a:solidFill>
                  <a:prstClr val="white"/>
                </a:solidFill>
                <a:latin typeface="Comic Sans MS" pitchFamily="66" charset="0"/>
              </a:rPr>
              <a:t>Suburbs</a:t>
            </a:r>
          </a:p>
        </p:txBody>
      </p:sp>
      <p:sp>
        <p:nvSpPr>
          <p:cNvPr id="14" name="TextBox 13">
            <a:extLst>
              <a:ext uri="{FF2B5EF4-FFF2-40B4-BE49-F238E27FC236}">
                <a16:creationId xmlns:a16="http://schemas.microsoft.com/office/drawing/2014/main" id="{6B35B276-6A5F-4AA5-84FF-4D67DF551C16}"/>
              </a:ext>
            </a:extLst>
          </p:cNvPr>
          <p:cNvSpPr txBox="1"/>
          <p:nvPr/>
        </p:nvSpPr>
        <p:spPr>
          <a:xfrm rot="3380732" flipH="1">
            <a:off x="7325041" y="3117281"/>
            <a:ext cx="2195736" cy="707886"/>
          </a:xfrm>
          <a:prstGeom prst="rect">
            <a:avLst/>
          </a:prstGeom>
          <a:noFill/>
        </p:spPr>
        <p:txBody>
          <a:bodyPr wrap="square" rtlCol="0">
            <a:spAutoFit/>
          </a:bodyPr>
          <a:lstStyle/>
          <a:p>
            <a:pPr algn="ctr"/>
            <a:r>
              <a:rPr lang="en-GB" sz="2000" dirty="0">
                <a:solidFill>
                  <a:prstClr val="white"/>
                </a:solidFill>
                <a:latin typeface="Comic Sans MS" pitchFamily="66" charset="0"/>
              </a:rPr>
              <a:t>Rural-urban fringe</a:t>
            </a:r>
          </a:p>
        </p:txBody>
      </p:sp>
      <p:sp>
        <p:nvSpPr>
          <p:cNvPr id="16" name="TextBox 15">
            <a:extLst>
              <a:ext uri="{FF2B5EF4-FFF2-40B4-BE49-F238E27FC236}">
                <a16:creationId xmlns:a16="http://schemas.microsoft.com/office/drawing/2014/main" id="{0762E55E-D4A2-4384-95A9-EF5FD0296670}"/>
              </a:ext>
            </a:extLst>
          </p:cNvPr>
          <p:cNvSpPr txBox="1"/>
          <p:nvPr/>
        </p:nvSpPr>
        <p:spPr>
          <a:xfrm>
            <a:off x="179512" y="116632"/>
            <a:ext cx="8784976" cy="2308324"/>
          </a:xfrm>
          <a:prstGeom prst="rect">
            <a:avLst/>
          </a:prstGeom>
          <a:solidFill>
            <a:srgbClr val="FFFF66"/>
          </a:solidFill>
        </p:spPr>
        <p:txBody>
          <a:bodyPr wrap="square" rtlCol="0">
            <a:spAutoFit/>
          </a:bodyPr>
          <a:lstStyle/>
          <a:p>
            <a:pPr algn="ctr"/>
            <a:r>
              <a:rPr lang="en-GB" sz="2400" dirty="0">
                <a:solidFill>
                  <a:srgbClr val="C00000"/>
                </a:solidFill>
                <a:latin typeface="Tw Cen MT" panose="020B0602020104020603" pitchFamily="34" charset="0"/>
              </a:rPr>
              <a:t>In each of the different rings, the land is used differently, and the land has a different value. The land in the city centre is very expensive and is used mostly by businesses. There is very little space in the CBD and people usually live in apartments or flats because big houses cost so much. As you move away from the CBD the land becomes cheaper, there is more space and houses increase in size. </a:t>
            </a:r>
          </a:p>
        </p:txBody>
      </p:sp>
    </p:spTree>
    <p:extLst>
      <p:ext uri="{BB962C8B-B14F-4D97-AF65-F5344CB8AC3E}">
        <p14:creationId xmlns:p14="http://schemas.microsoft.com/office/powerpoint/2010/main" val="3333344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179512" y="1051906"/>
            <a:ext cx="8640960" cy="83099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dirty="0">
                <a:solidFill>
                  <a:schemeClr val="tx1"/>
                </a:solidFill>
                <a:latin typeface="Comic Sans MS" pitchFamily="66" charset="0"/>
              </a:rPr>
              <a:t>Learning Intent - We are learning about the reasons why areas of cities are so different to one another </a:t>
            </a:r>
          </a:p>
        </p:txBody>
      </p:sp>
      <p:sp>
        <p:nvSpPr>
          <p:cNvPr id="9" name="TextBox 9"/>
          <p:cNvSpPr txBox="1">
            <a:spLocks noChangeArrowheads="1"/>
          </p:cNvSpPr>
          <p:nvPr/>
        </p:nvSpPr>
        <p:spPr bwMode="auto">
          <a:xfrm>
            <a:off x="196347" y="2780928"/>
            <a:ext cx="8624125" cy="954107"/>
          </a:xfrm>
          <a:prstGeom prst="rect">
            <a:avLst/>
          </a:prstGeom>
          <a:solidFill>
            <a:srgbClr val="92D050"/>
          </a:solidFill>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0000"/>
                </a:solidFill>
                <a:effectLst>
                  <a:outerShdw blurRad="38100" dist="38100" dir="2700000" algn="tl">
                    <a:srgbClr val="000000">
                      <a:alpha val="43137"/>
                    </a:srgbClr>
                  </a:outerShdw>
                </a:effectLst>
                <a:latin typeface="Comic Sans MS" pitchFamily="66" charset="0"/>
              </a:rPr>
              <a:t>identify</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0" name="TextBox 10"/>
          <p:cNvSpPr txBox="1">
            <a:spLocks noChangeArrowheads="1"/>
          </p:cNvSpPr>
          <p:nvPr/>
        </p:nvSpPr>
        <p:spPr bwMode="auto">
          <a:xfrm>
            <a:off x="226019" y="4073192"/>
            <a:ext cx="8631467"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make use of a land use model to </a:t>
            </a:r>
            <a:r>
              <a:rPr lang="en-GB" sz="2800" b="1" dirty="0">
                <a:ln>
                  <a:solidFill>
                    <a:sysClr val="windowText" lastClr="000000"/>
                  </a:solidFill>
                </a:ln>
                <a:solidFill>
                  <a:srgbClr val="FFC000"/>
                </a:solidFill>
                <a:effectLst>
                  <a:outerShdw blurRad="38100" dist="38100" dir="2700000" algn="tl">
                    <a:srgbClr val="000000">
                      <a:alpha val="43137"/>
                    </a:srgbClr>
                  </a:outerShdw>
                </a:effectLst>
                <a:latin typeface="Comic Sans MS" pitchFamily="66" charset="0"/>
              </a:rPr>
              <a:t>describe</a:t>
            </a:r>
            <a:r>
              <a:rPr lang="en-GB" sz="2800" dirty="0">
                <a:solidFill>
                  <a:schemeClr val="tx1"/>
                </a:solidFill>
                <a:latin typeface="Comic Sans MS" pitchFamily="66" charset="0"/>
              </a:rPr>
              <a:t> the different areas of land use within a city</a:t>
            </a:r>
            <a:endParaRPr lang="en-GB" sz="2800" b="1" dirty="0">
              <a:solidFill>
                <a:schemeClr val="tx1"/>
              </a:solidFill>
              <a:latin typeface="Comic Sans MS" pitchFamily="66" charset="0"/>
            </a:endParaRPr>
          </a:p>
        </p:txBody>
      </p:sp>
      <p:sp>
        <p:nvSpPr>
          <p:cNvPr id="11" name="TextBox 11"/>
          <p:cNvSpPr txBox="1">
            <a:spLocks noChangeArrowheads="1"/>
          </p:cNvSpPr>
          <p:nvPr/>
        </p:nvSpPr>
        <p:spPr bwMode="auto">
          <a:xfrm>
            <a:off x="226020" y="5402104"/>
            <a:ext cx="8631466" cy="954107"/>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defRPr/>
            </a:pPr>
            <a:r>
              <a:rPr lang="en-GB" sz="2800" dirty="0">
                <a:solidFill>
                  <a:schemeClr val="tx1"/>
                </a:solidFill>
                <a:latin typeface="Comic Sans MS" pitchFamily="66" charset="0"/>
              </a:rPr>
              <a:t>To </a:t>
            </a:r>
            <a:r>
              <a:rPr lang="en-GB" sz="2800" b="1" dirty="0">
                <a:ln>
                  <a:solidFill>
                    <a:sysClr val="windowText" lastClr="000000"/>
                  </a:solidFill>
                </a:ln>
                <a:solidFill>
                  <a:srgbClr val="FFFF00"/>
                </a:solidFill>
                <a:effectLst>
                  <a:outerShdw blurRad="38100" dist="38100" dir="2700000" algn="tl">
                    <a:srgbClr val="000000">
                      <a:alpha val="43137"/>
                    </a:srgbClr>
                  </a:outerShdw>
                </a:effectLst>
                <a:latin typeface="Comic Sans MS" pitchFamily="66" charset="0"/>
              </a:rPr>
              <a:t>explain</a:t>
            </a:r>
            <a:r>
              <a:rPr lang="en-GB" sz="2800" dirty="0">
                <a:solidFill>
                  <a:schemeClr val="tx1"/>
                </a:solidFill>
                <a:latin typeface="Comic Sans MS" pitchFamily="66" charset="0"/>
              </a:rPr>
              <a:t> the reasons why different parts of a city are used in different ways</a:t>
            </a:r>
            <a:endParaRPr lang="en-GB" sz="2800" b="1" dirty="0">
              <a:solidFill>
                <a:schemeClr val="tx1"/>
              </a:solidFill>
              <a:latin typeface="Comic Sans MS" pitchFamily="66" charset="0"/>
            </a:endParaRPr>
          </a:p>
        </p:txBody>
      </p:sp>
      <p:sp>
        <p:nvSpPr>
          <p:cNvPr id="12" name="Rectangle 11"/>
          <p:cNvSpPr/>
          <p:nvPr/>
        </p:nvSpPr>
        <p:spPr>
          <a:xfrm>
            <a:off x="0" y="67271"/>
            <a:ext cx="9144000" cy="830997"/>
          </a:xfrm>
          <a:prstGeom prst="rect">
            <a:avLst/>
          </a:prstGeom>
          <a:noFill/>
        </p:spPr>
        <p:txBody>
          <a:bodyPr wrap="square" lIns="91440" tIns="45720" rIns="91440" bIns="45720">
            <a:spAutoFit/>
            <a:scene3d>
              <a:camera prst="orthographicFront"/>
              <a:lightRig rig="threePt" dir="t"/>
            </a:scene3d>
            <a:sp3d extrusionH="57150">
              <a:bevelT w="38100" h="38100" prst="angle"/>
            </a:sp3d>
          </a:bodyPr>
          <a:lstStyle/>
          <a:p>
            <a:pPr algn="ctr"/>
            <a:r>
              <a:rPr lang="en-US" sz="4800" b="1" cap="none" spc="0" dirty="0">
                <a:ln w="1905">
                  <a:solidFill>
                    <a:schemeClr val="tx1"/>
                  </a:solidFill>
                </a:ln>
                <a:solidFill>
                  <a:srgbClr val="FD8603"/>
                </a:solidFill>
                <a:effectLst>
                  <a:glow rad="101600">
                    <a:srgbClr val="FFFF00">
                      <a:alpha val="60000"/>
                    </a:srgbClr>
                  </a:glow>
                  <a:innerShdw blurRad="69850" dist="43180" dir="5400000">
                    <a:srgbClr val="000000">
                      <a:alpha val="65000"/>
                    </a:srgbClr>
                  </a:innerShdw>
                </a:effectLst>
                <a:latin typeface="Comic Sans MS" pitchFamily="66" charset="0"/>
              </a:rPr>
              <a:t>Cities and the Burgess Model</a:t>
            </a:r>
          </a:p>
        </p:txBody>
      </p:sp>
      <p:sp>
        <p:nvSpPr>
          <p:cNvPr id="2" name="TextBox 8">
            <a:extLst>
              <a:ext uri="{FF2B5EF4-FFF2-40B4-BE49-F238E27FC236}">
                <a16:creationId xmlns:a16="http://schemas.microsoft.com/office/drawing/2014/main" id="{618325EC-0D13-4D32-A444-F431FDF38BD4}"/>
              </a:ext>
            </a:extLst>
          </p:cNvPr>
          <p:cNvSpPr txBox="1">
            <a:spLocks noChangeArrowheads="1"/>
          </p:cNvSpPr>
          <p:nvPr/>
        </p:nvSpPr>
        <p:spPr bwMode="auto">
          <a:xfrm>
            <a:off x="196347" y="2040597"/>
            <a:ext cx="2719469" cy="461665"/>
          </a:xfrm>
          <a:prstGeom prst="rect">
            <a:avLst/>
          </a:prstGeom>
          <a:ln>
            <a:solidFill>
              <a:srgbClr val="FFC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sz="2400">
                <a:solidFill>
                  <a:srgbClr val="010066"/>
                </a:solidFill>
                <a:latin typeface="Arial" charset="0"/>
                <a:cs typeface="Arial" charset="0"/>
              </a:defRPr>
            </a:lvl1pPr>
            <a:lvl2pPr marL="742950" indent="-285750">
              <a:defRPr sz="2400">
                <a:solidFill>
                  <a:srgbClr val="010066"/>
                </a:solidFill>
                <a:latin typeface="Arial" charset="0"/>
                <a:cs typeface="Arial" charset="0"/>
              </a:defRPr>
            </a:lvl2pPr>
            <a:lvl3pPr marL="1143000" indent="-228600">
              <a:defRPr sz="2400">
                <a:solidFill>
                  <a:srgbClr val="010066"/>
                </a:solidFill>
                <a:latin typeface="Arial" charset="0"/>
                <a:cs typeface="Arial" charset="0"/>
              </a:defRPr>
            </a:lvl3pPr>
            <a:lvl4pPr marL="1600200" indent="-228600">
              <a:defRPr sz="2400">
                <a:solidFill>
                  <a:srgbClr val="010066"/>
                </a:solidFill>
                <a:latin typeface="Arial" charset="0"/>
                <a:cs typeface="Arial" charset="0"/>
              </a:defRPr>
            </a:lvl4pPr>
            <a:lvl5pPr marL="2057400" indent="-228600">
              <a:defRPr sz="2400">
                <a:solidFill>
                  <a:srgbClr val="010066"/>
                </a:solidFill>
                <a:latin typeface="Arial" charset="0"/>
                <a:cs typeface="Arial" charset="0"/>
              </a:defRPr>
            </a:lvl5pPr>
            <a:lvl6pPr marL="2514600" indent="-228600" eaLnBrk="0" fontAlgn="base" hangingPunct="0">
              <a:spcBef>
                <a:spcPct val="0"/>
              </a:spcBef>
              <a:spcAft>
                <a:spcPct val="0"/>
              </a:spcAft>
              <a:defRPr sz="2400">
                <a:solidFill>
                  <a:srgbClr val="010066"/>
                </a:solidFill>
                <a:latin typeface="Arial" charset="0"/>
                <a:cs typeface="Arial" charset="0"/>
              </a:defRPr>
            </a:lvl6pPr>
            <a:lvl7pPr marL="2971800" indent="-228600" eaLnBrk="0" fontAlgn="base" hangingPunct="0">
              <a:spcBef>
                <a:spcPct val="0"/>
              </a:spcBef>
              <a:spcAft>
                <a:spcPct val="0"/>
              </a:spcAft>
              <a:defRPr sz="2400">
                <a:solidFill>
                  <a:srgbClr val="010066"/>
                </a:solidFill>
                <a:latin typeface="Arial" charset="0"/>
                <a:cs typeface="Arial" charset="0"/>
              </a:defRPr>
            </a:lvl7pPr>
            <a:lvl8pPr marL="3429000" indent="-228600" eaLnBrk="0" fontAlgn="base" hangingPunct="0">
              <a:spcBef>
                <a:spcPct val="0"/>
              </a:spcBef>
              <a:spcAft>
                <a:spcPct val="0"/>
              </a:spcAft>
              <a:defRPr sz="2400">
                <a:solidFill>
                  <a:srgbClr val="010066"/>
                </a:solidFill>
                <a:latin typeface="Arial" charset="0"/>
                <a:cs typeface="Arial" charset="0"/>
              </a:defRPr>
            </a:lvl8pPr>
            <a:lvl9pPr marL="3886200" indent="-228600" eaLnBrk="0" fontAlgn="base" hangingPunct="0">
              <a:spcBef>
                <a:spcPct val="0"/>
              </a:spcBef>
              <a:spcAft>
                <a:spcPct val="0"/>
              </a:spcAft>
              <a:defRPr sz="2400">
                <a:solidFill>
                  <a:srgbClr val="010066"/>
                </a:solidFill>
                <a:latin typeface="Arial" charset="0"/>
                <a:cs typeface="Arial" charset="0"/>
              </a:defRPr>
            </a:lvl9pPr>
          </a:lstStyle>
          <a:p>
            <a:pPr algn="ctr">
              <a:defRPr/>
            </a:pPr>
            <a:r>
              <a:rPr lang="en-GB" dirty="0">
                <a:solidFill>
                  <a:schemeClr val="tx1"/>
                </a:solidFill>
                <a:latin typeface="Comic Sans MS" pitchFamily="66" charset="0"/>
              </a:rPr>
              <a:t>Success Criteria</a:t>
            </a:r>
          </a:p>
        </p:txBody>
      </p:sp>
    </p:spTree>
    <p:extLst>
      <p:ext uri="{BB962C8B-B14F-4D97-AF65-F5344CB8AC3E}">
        <p14:creationId xmlns:p14="http://schemas.microsoft.com/office/powerpoint/2010/main" val="3715164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pic>
        <p:nvPicPr>
          <p:cNvPr id="5" name="Picture 4"/>
          <p:cNvPicPr>
            <a:picLocks noChangeAspect="1"/>
          </p:cNvPicPr>
          <p:nvPr/>
        </p:nvPicPr>
        <p:blipFill>
          <a:blip r:embed="rId3"/>
          <a:stretch>
            <a:fillRect/>
          </a:stretch>
        </p:blipFill>
        <p:spPr>
          <a:xfrm>
            <a:off x="3203848" y="3933056"/>
            <a:ext cx="5664430" cy="2662039"/>
          </a:xfrm>
          <a:prstGeom prst="rect">
            <a:avLst/>
          </a:prstGeom>
        </p:spPr>
      </p:pic>
      <p:sp>
        <p:nvSpPr>
          <p:cNvPr id="2" name="TextBox 1">
            <a:extLst>
              <a:ext uri="{FF2B5EF4-FFF2-40B4-BE49-F238E27FC236}">
                <a16:creationId xmlns:a16="http://schemas.microsoft.com/office/drawing/2014/main" id="{1EAA59F9-799F-4A21-8C6F-7608E22DA3DC}"/>
              </a:ext>
            </a:extLst>
          </p:cNvPr>
          <p:cNvSpPr txBox="1"/>
          <p:nvPr/>
        </p:nvSpPr>
        <p:spPr>
          <a:xfrm>
            <a:off x="179512" y="856179"/>
            <a:ext cx="8784976" cy="2862322"/>
          </a:xfrm>
          <a:prstGeom prst="rect">
            <a:avLst/>
          </a:prstGeom>
          <a:solidFill>
            <a:srgbClr val="FFFF66"/>
          </a:solidFill>
        </p:spPr>
        <p:txBody>
          <a:bodyPr wrap="square" rtlCol="0">
            <a:spAutoFit/>
          </a:bodyPr>
          <a:lstStyle/>
          <a:p>
            <a:pPr algn="ctr"/>
            <a:r>
              <a:rPr lang="en-GB" sz="2000" dirty="0">
                <a:solidFill>
                  <a:srgbClr val="C00000"/>
                </a:solidFill>
                <a:latin typeface="Tw Cen MT" panose="020B0602020104020603" pitchFamily="34" charset="0"/>
              </a:rPr>
              <a:t>Look at the information on the sheet included with the home learning. Your task is to sort the written information, photos and maps into categories to describe the 4 rings of the Burgess model.</a:t>
            </a:r>
          </a:p>
          <a:p>
            <a:pPr algn="ctr"/>
            <a:endParaRPr lang="en-GB" sz="2000" dirty="0">
              <a:solidFill>
                <a:srgbClr val="C00000"/>
              </a:solidFill>
              <a:latin typeface="Tw Cen MT" panose="020B0602020104020603" pitchFamily="34" charset="0"/>
            </a:endParaRPr>
          </a:p>
          <a:p>
            <a:pPr algn="ctr"/>
            <a:r>
              <a:rPr lang="en-GB" sz="2000" dirty="0">
                <a:solidFill>
                  <a:srgbClr val="C00000"/>
                </a:solidFill>
                <a:latin typeface="Tw Cen MT" panose="020B0602020104020603" pitchFamily="34" charset="0"/>
              </a:rPr>
              <a:t>You need to write the letter or number for each info/photo/map in the correct place in the table below e.g. if you think ‘map W’ shows the CBD, then you would put ‘W’ in the map box for CBD</a:t>
            </a:r>
          </a:p>
          <a:p>
            <a:pPr algn="ctr"/>
            <a:endParaRPr lang="en-GB" sz="2000" dirty="0">
              <a:solidFill>
                <a:srgbClr val="C00000"/>
              </a:solidFill>
              <a:latin typeface="Tw Cen MT" panose="020B0602020104020603" pitchFamily="34" charset="0"/>
            </a:endParaRPr>
          </a:p>
          <a:p>
            <a:pPr algn="ctr"/>
            <a:r>
              <a:rPr lang="en-GB" sz="2000" dirty="0">
                <a:solidFill>
                  <a:srgbClr val="C00000"/>
                </a:solidFill>
                <a:latin typeface="Tw Cen MT" panose="020B0602020104020603" pitchFamily="34" charset="0"/>
              </a:rPr>
              <a:t>Take your time and you should be able to work these out</a:t>
            </a:r>
          </a:p>
        </p:txBody>
      </p:sp>
    </p:spTree>
    <p:extLst>
      <p:ext uri="{BB962C8B-B14F-4D97-AF65-F5344CB8AC3E}">
        <p14:creationId xmlns:p14="http://schemas.microsoft.com/office/powerpoint/2010/main" val="273394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720399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2444</TotalTime>
  <Words>1108</Words>
  <Application>Microsoft Office PowerPoint</Application>
  <PresentationFormat>On-screen Show (4:3)</PresentationFormat>
  <Paragraphs>157</Paragraphs>
  <Slides>21</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Comic Sans MS</vt:lpstr>
      <vt:lpstr>Tw Cen MT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rHenderson</dc:creator>
  <cp:lastModifiedBy>Mr H</cp:lastModifiedBy>
  <cp:revision>98</cp:revision>
  <dcterms:created xsi:type="dcterms:W3CDTF">2011-12-19T11:09:41Z</dcterms:created>
  <dcterms:modified xsi:type="dcterms:W3CDTF">2020-11-07T22:12:15Z</dcterms:modified>
</cp:coreProperties>
</file>