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12801600" cy="9601200" type="A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 userDrawn="1">
          <p15:clr>
            <a:srgbClr val="A4A3A4"/>
          </p15:clr>
        </p15:guide>
        <p15:guide id="2" pos="40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3593" autoAdjust="0"/>
  </p:normalViewPr>
  <p:slideViewPr>
    <p:cSldViewPr snapToGrid="0">
      <p:cViewPr varScale="1">
        <p:scale>
          <a:sx n="55" d="100"/>
          <a:sy n="55" d="100"/>
        </p:scale>
        <p:origin x="1334" y="53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269FD-E508-4950-B740-98E0C51511C5}" type="datetimeFigureOut">
              <a:rPr lang="en-GB" smtClean="0"/>
              <a:t>07/11/2020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1FF47-448A-461B-A186-43C860AB6B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8607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269FD-E508-4950-B740-98E0C51511C5}" type="datetimeFigureOut">
              <a:rPr lang="en-GB" smtClean="0"/>
              <a:t>07/11/2020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1FF47-448A-461B-A186-43C860AB6B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741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269FD-E508-4950-B740-98E0C51511C5}" type="datetimeFigureOut">
              <a:rPr lang="en-GB" smtClean="0"/>
              <a:t>07/11/2020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1FF47-448A-461B-A186-43C860AB6B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0351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269FD-E508-4950-B740-98E0C51511C5}" type="datetimeFigureOut">
              <a:rPr lang="en-GB" smtClean="0"/>
              <a:t>07/11/2020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1FF47-448A-461B-A186-43C860AB6B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458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269FD-E508-4950-B740-98E0C51511C5}" type="datetimeFigureOut">
              <a:rPr lang="en-GB" smtClean="0"/>
              <a:t>07/11/2020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1FF47-448A-461B-A186-43C860AB6B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275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269FD-E508-4950-B740-98E0C51511C5}" type="datetimeFigureOut">
              <a:rPr lang="en-GB" smtClean="0"/>
              <a:t>07/11/2020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1FF47-448A-461B-A186-43C860AB6B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7865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269FD-E508-4950-B740-98E0C51511C5}" type="datetimeFigureOut">
              <a:rPr lang="en-GB" smtClean="0"/>
              <a:t>07/11/2020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1FF47-448A-461B-A186-43C860AB6B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920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269FD-E508-4950-B740-98E0C51511C5}" type="datetimeFigureOut">
              <a:rPr lang="en-GB" smtClean="0"/>
              <a:t>07/11/2020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1FF47-448A-461B-A186-43C860AB6B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684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269FD-E508-4950-B740-98E0C51511C5}" type="datetimeFigureOut">
              <a:rPr lang="en-GB" smtClean="0"/>
              <a:t>07/11/2020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1FF47-448A-461B-A186-43C860AB6B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2004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269FD-E508-4950-B740-98E0C51511C5}" type="datetimeFigureOut">
              <a:rPr lang="en-GB" smtClean="0"/>
              <a:t>07/11/2020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1FF47-448A-461B-A186-43C860AB6B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355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269FD-E508-4950-B740-98E0C51511C5}" type="datetimeFigureOut">
              <a:rPr lang="en-GB" smtClean="0"/>
              <a:t>07/11/2020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1FF47-448A-461B-A186-43C860AB6B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004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4269FD-E508-4950-B740-98E0C51511C5}" type="datetimeFigureOut">
              <a:rPr lang="en-GB" smtClean="0"/>
              <a:t>07/11/2020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41FF47-448A-461B-A186-43C860AB6B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4921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3458585"/>
              </p:ext>
            </p:extLst>
          </p:nvPr>
        </p:nvGraphicFramePr>
        <p:xfrm>
          <a:off x="62754" y="73212"/>
          <a:ext cx="5328000" cy="64800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000">
                  <a:extLst>
                    <a:ext uri="{9D8B030D-6E8A-4147-A177-3AD203B41FA5}">
                      <a16:colId xmlns:a16="http://schemas.microsoft.com/office/drawing/2014/main" val="2045052016"/>
                    </a:ext>
                  </a:extLst>
                </a:gridCol>
                <a:gridCol w="2664000">
                  <a:extLst>
                    <a:ext uri="{9D8B030D-6E8A-4147-A177-3AD203B41FA5}">
                      <a16:colId xmlns:a16="http://schemas.microsoft.com/office/drawing/2014/main" val="893216593"/>
                    </a:ext>
                  </a:extLst>
                </a:gridCol>
              </a:tblGrid>
              <a:tr h="1018286"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prstClr val="black"/>
                          </a:solidFill>
                          <a:latin typeface="Tw Cen MT" panose="020B0602020104020603" pitchFamily="34" charset="0"/>
                        </a:rPr>
                        <a:t>1</a:t>
                      </a:r>
                    </a:p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>
                          <a:solidFill>
                            <a:prstClr val="black"/>
                          </a:solidFill>
                          <a:latin typeface="Tw Cen MT" panose="020B0602020104020603" pitchFamily="34" charset="0"/>
                        </a:rPr>
                        <a:t>Cheaper land prices than the CBD and inner city so bigger houses are built on a larger area of land and usually have a garden.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>
                          <a:solidFill>
                            <a:prstClr val="black"/>
                          </a:solidFill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rPr>
                        <a:t>Oldest part of the city with historical buildings, traditional housing and extremely high land values.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3464935"/>
                  </a:ext>
                </a:extLst>
              </a:tr>
              <a:tr h="1018286"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>
                          <a:solidFill>
                            <a:prstClr val="black"/>
                          </a:solidFill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3 </a:t>
                      </a:r>
                    </a:p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prstClr val="black"/>
                          </a:solidFill>
                          <a:latin typeface="Tw Cen MT" panose="020B0602020104020603" pitchFamily="34" charset="0"/>
                        </a:rPr>
                        <a:t>Facilities such as churches, schools, supermarkets and parks are often provided for people who live in the local area.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>
                          <a:solidFill>
                            <a:prstClr val="black"/>
                          </a:solidFill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prstClr val="black"/>
                          </a:solidFill>
                          <a:latin typeface="Tw Cen MT" panose="020B0602020104020603" pitchFamily="34" charset="0"/>
                        </a:rPr>
                        <a:t>The cheapest land prices are found in this zone. This means that large factories and shopping centres are built which take up large area of land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2931658"/>
                  </a:ext>
                </a:extLst>
              </a:tr>
              <a:tr h="1203429"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>
                          <a:solidFill>
                            <a:prstClr val="black"/>
                          </a:solidFill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prstClr val="black"/>
                          </a:solidFill>
                          <a:latin typeface="Tw Cen MT" panose="020B0602020104020603" pitchFamily="34" charset="0"/>
                        </a:rPr>
                        <a:t> Terraced houses are packed tightly together to use up as little space as possible. They are in a ‘grid iron’ street pattern of straight roads and blocks of houses.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>
                          <a:solidFill>
                            <a:prstClr val="black"/>
                          </a:solidFill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rPr>
                        <a:t> High rise/ multi-storey buildings; offices, retail and residential spaces. High land prices mean buildings are made taller, rather than taking up more land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3105179"/>
                  </a:ext>
                </a:extLst>
              </a:tr>
              <a:tr h="1018286"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>
                          <a:solidFill>
                            <a:prstClr val="black"/>
                          </a:solidFill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7</a:t>
                      </a:r>
                    </a:p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prstClr val="black"/>
                          </a:solidFill>
                          <a:latin typeface="Tw Cen MT" panose="020B0602020104020603" pitchFamily="34" charset="0"/>
                        </a:rPr>
                        <a:t>Many businesses have moved here in recent years because it is closer to motorways and airports so transporting goods is easier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>
                          <a:solidFill>
                            <a:prstClr val="black"/>
                          </a:solidFill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8</a:t>
                      </a:r>
                    </a:p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prstClr val="black"/>
                          </a:solidFill>
                          <a:latin typeface="Tw Cen MT" panose="020B0602020104020603" pitchFamily="34" charset="0"/>
                        </a:rPr>
                        <a:t> Small factories and industrial buildings. The nearby terraced housing used to house the factory workers when industry first  started to grow in the UK’s cities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5089242"/>
                  </a:ext>
                </a:extLst>
              </a:tr>
              <a:tr h="1203429"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>
                          <a:solidFill>
                            <a:prstClr val="black"/>
                          </a:solidFill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9</a:t>
                      </a:r>
                    </a:p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prstClr val="black"/>
                          </a:solidFill>
                          <a:latin typeface="Tw Cen MT" panose="020B0602020104020603" pitchFamily="34" charset="0"/>
                        </a:rPr>
                        <a:t>The roads around the houses are arranged in a curvilinear street patterns with cul-de-sacs and avenues. This makes it more attractive and help prevent crime.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>
                          <a:solidFill>
                            <a:prstClr val="black"/>
                          </a:solidFill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prstClr val="black"/>
                          </a:solidFill>
                          <a:latin typeface="Tw Cen MT" panose="020B0602020104020603" pitchFamily="34" charset="0"/>
                        </a:rPr>
                        <a:t>Golf courses, allotments, business parks and out of town shopping centres are often found on the edge of cities.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8103325"/>
                  </a:ext>
                </a:extLst>
              </a:tr>
              <a:tr h="1018286"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>
                          <a:solidFill>
                            <a:prstClr val="black"/>
                          </a:solidFill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11</a:t>
                      </a:r>
                    </a:p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rPr>
                        <a:t> A central location for road and rail networks to converge with bus, rail and tram stations.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>
                          <a:solidFill>
                            <a:prstClr val="black"/>
                          </a:solidFill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12</a:t>
                      </a:r>
                    </a:p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prstClr val="black"/>
                          </a:solidFill>
                          <a:latin typeface="Tw Cen MT" panose="020B0602020104020603" pitchFamily="34" charset="0"/>
                        </a:rPr>
                        <a:t>Some of the cities oldest buildings are located here; many have been redeveloped to provide more modern housing for people to live in</a:t>
                      </a:r>
                      <a:endParaRPr lang="en-GB" sz="1400" dirty="0">
                        <a:solidFill>
                          <a:schemeClr val="tx1"/>
                        </a:solidFill>
                        <a:latin typeface="Tw Cen MT" panose="020B06020201040206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6349144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2159427"/>
              </p:ext>
            </p:extLst>
          </p:nvPr>
        </p:nvGraphicFramePr>
        <p:xfrm>
          <a:off x="5486140" y="73212"/>
          <a:ext cx="7157268" cy="648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5756">
                  <a:extLst>
                    <a:ext uri="{9D8B030D-6E8A-4147-A177-3AD203B41FA5}">
                      <a16:colId xmlns:a16="http://schemas.microsoft.com/office/drawing/2014/main" val="2045052016"/>
                    </a:ext>
                  </a:extLst>
                </a:gridCol>
                <a:gridCol w="2385756">
                  <a:extLst>
                    <a:ext uri="{9D8B030D-6E8A-4147-A177-3AD203B41FA5}">
                      <a16:colId xmlns:a16="http://schemas.microsoft.com/office/drawing/2014/main" val="893216593"/>
                    </a:ext>
                  </a:extLst>
                </a:gridCol>
                <a:gridCol w="2385756">
                  <a:extLst>
                    <a:ext uri="{9D8B030D-6E8A-4147-A177-3AD203B41FA5}">
                      <a16:colId xmlns:a16="http://schemas.microsoft.com/office/drawing/2014/main" val="2019633174"/>
                    </a:ext>
                  </a:extLst>
                </a:gridCol>
              </a:tblGrid>
              <a:tr h="1620000"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rPr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rPr>
                        <a:t>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3464935"/>
                  </a:ext>
                </a:extLst>
              </a:tr>
              <a:tr h="1620000"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rPr>
                        <a:t>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rPr>
                        <a:t>F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2931658"/>
                  </a:ext>
                </a:extLst>
              </a:tr>
              <a:tr h="1620000"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rPr>
                        <a:t>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rPr>
                        <a:t>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rPr>
                        <a:t>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3105179"/>
                  </a:ext>
                </a:extLst>
              </a:tr>
              <a:tr h="1620000"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rPr>
                        <a:t>J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rPr>
                        <a:t>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rPr>
                        <a:t>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5089242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8457434"/>
              </p:ext>
            </p:extLst>
          </p:nvPr>
        </p:nvGraphicFramePr>
        <p:xfrm>
          <a:off x="62755" y="6687164"/>
          <a:ext cx="12617820" cy="27930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4455">
                  <a:extLst>
                    <a:ext uri="{9D8B030D-6E8A-4147-A177-3AD203B41FA5}">
                      <a16:colId xmlns:a16="http://schemas.microsoft.com/office/drawing/2014/main" val="2045052016"/>
                    </a:ext>
                  </a:extLst>
                </a:gridCol>
                <a:gridCol w="3154455">
                  <a:extLst>
                    <a:ext uri="{9D8B030D-6E8A-4147-A177-3AD203B41FA5}">
                      <a16:colId xmlns:a16="http://schemas.microsoft.com/office/drawing/2014/main" val="3711569278"/>
                    </a:ext>
                  </a:extLst>
                </a:gridCol>
                <a:gridCol w="3154455">
                  <a:extLst>
                    <a:ext uri="{9D8B030D-6E8A-4147-A177-3AD203B41FA5}">
                      <a16:colId xmlns:a16="http://schemas.microsoft.com/office/drawing/2014/main" val="893216593"/>
                    </a:ext>
                  </a:extLst>
                </a:gridCol>
                <a:gridCol w="3154455">
                  <a:extLst>
                    <a:ext uri="{9D8B030D-6E8A-4147-A177-3AD203B41FA5}">
                      <a16:colId xmlns:a16="http://schemas.microsoft.com/office/drawing/2014/main" val="2019633174"/>
                    </a:ext>
                  </a:extLst>
                </a:gridCol>
              </a:tblGrid>
              <a:tr h="2793009"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rPr>
                        <a:t>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rPr>
                        <a:t>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rPr>
                        <a:t>Z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3464935"/>
                  </a:ext>
                </a:extLst>
              </a:tr>
            </a:tbl>
          </a:graphicData>
        </a:graphic>
      </p:graphicFrame>
      <p:pic>
        <p:nvPicPr>
          <p:cNvPr id="12" name="Picture 11" descr="http://www.henrybootconstruction.co.uk/wp-content/gallery/hallam-uni/sheff-hallam-3-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90292" y="1732887"/>
            <a:ext cx="1920639" cy="1432110"/>
          </a:xfrm>
          <a:prstGeom prst="rect">
            <a:avLst/>
          </a:prstGeom>
          <a:noFill/>
        </p:spPr>
      </p:pic>
      <p:pic>
        <p:nvPicPr>
          <p:cNvPr id="13" name="Picture 2" descr="http://www.darrengalpinphotography.com/JAlbum%20Files/Yorkshire/album/slides/UK,South%20Yorkshire,Sheffield,City%20Centre%20&amp;%20St%20Pauls%20Tow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92858" y="160163"/>
            <a:ext cx="1909480" cy="1432110"/>
          </a:xfrm>
          <a:prstGeom prst="rect">
            <a:avLst/>
          </a:prstGeom>
          <a:noFill/>
        </p:spPr>
      </p:pic>
      <p:pic>
        <p:nvPicPr>
          <p:cNvPr id="14" name="Picture 6" descr="http://upload.wikimedia.org/wikipedia/commons/thumb/4/4a/High_Street,_Sheffield.jpg/1280px-High_Street,_Sheffiel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92858" y="1759780"/>
            <a:ext cx="1909480" cy="1432110"/>
          </a:xfrm>
          <a:prstGeom prst="rect">
            <a:avLst/>
          </a:prstGeom>
          <a:noFill/>
        </p:spPr>
      </p:pic>
      <p:pic>
        <p:nvPicPr>
          <p:cNvPr id="15" name="Picture 8" descr="http://farm4.staticflickr.com/3051/3083688563_272f7d3a87_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83607" y="5032750"/>
            <a:ext cx="1909480" cy="1432110"/>
          </a:xfrm>
          <a:prstGeom prst="rect">
            <a:avLst/>
          </a:prstGeom>
          <a:noFill/>
        </p:spPr>
      </p:pic>
      <p:pic>
        <p:nvPicPr>
          <p:cNvPr id="16" name="Picture 12" descr="http://www.robin-wood.co.uk/wp-content/uploads/2009/03/IMG_377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617689" y="160163"/>
            <a:ext cx="1965393" cy="1413576"/>
          </a:xfrm>
          <a:prstGeom prst="rect">
            <a:avLst/>
          </a:prstGeom>
          <a:noFill/>
        </p:spPr>
      </p:pic>
      <p:pic>
        <p:nvPicPr>
          <p:cNvPr id="17" name="Picture 16" descr="http://news.bbc.co.uk/media/images/47321000/jpg/_47321991_kutrite_kelham_island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679140" y="3378336"/>
            <a:ext cx="1909480" cy="1432110"/>
          </a:xfrm>
          <a:prstGeom prst="rect">
            <a:avLst/>
          </a:prstGeom>
          <a:noFill/>
        </p:spPr>
      </p:pic>
      <p:pic>
        <p:nvPicPr>
          <p:cNvPr id="18" name="Picture 10" descr="http://li.zoocdn.com/901ff1667404d4f572f2fb0ea4ffaa8142a23432_645_43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85912" y="3406239"/>
            <a:ext cx="1909480" cy="1432110"/>
          </a:xfrm>
          <a:prstGeom prst="rect">
            <a:avLst/>
          </a:prstGeom>
          <a:noFill/>
        </p:spPr>
      </p:pic>
      <p:pic>
        <p:nvPicPr>
          <p:cNvPr id="19" name="Picture 18" descr="http://media.rightmove.co.uk/53k/52832/38987482/52832_791679A_91679_IMG_01_000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647839" y="1759780"/>
            <a:ext cx="1939554" cy="1432110"/>
          </a:xfrm>
          <a:prstGeom prst="rect">
            <a:avLst/>
          </a:prstGeom>
          <a:noFill/>
        </p:spPr>
      </p:pic>
      <p:pic>
        <p:nvPicPr>
          <p:cNvPr id="20" name="Picture 19" descr="house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8324238" y="3378336"/>
            <a:ext cx="1879406" cy="1432110"/>
          </a:xfrm>
          <a:prstGeom prst="rect">
            <a:avLst/>
          </a:prstGeom>
        </p:spPr>
      </p:pic>
      <p:pic>
        <p:nvPicPr>
          <p:cNvPr id="21" name="Picture 20" descr="http://news.bbcimg.co.uk/media/images/63366000/jpg/_63366195_63366193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892944" y="5032749"/>
            <a:ext cx="1904396" cy="1462183"/>
          </a:xfrm>
          <a:prstGeom prst="rect">
            <a:avLst/>
          </a:prstGeom>
          <a:noFill/>
        </p:spPr>
      </p:pic>
      <p:pic>
        <p:nvPicPr>
          <p:cNvPr id="22" name="Picture 4" descr="http://www.concordparkgolfclub.co.uk/images/hole_images/hole-14-2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225127" y="143248"/>
            <a:ext cx="1939552" cy="1430491"/>
          </a:xfrm>
          <a:prstGeom prst="rect">
            <a:avLst/>
          </a:prstGeom>
          <a:noFill/>
        </p:spPr>
      </p:pic>
      <p:pic>
        <p:nvPicPr>
          <p:cNvPr id="23" name="Picture 8" descr="http://www.sheffieldenterprisezone.co.uk/content/images/template/maps/amp-img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690412" y="5004847"/>
            <a:ext cx="1909480" cy="1432110"/>
          </a:xfrm>
          <a:prstGeom prst="rect">
            <a:avLst/>
          </a:prstGeom>
          <a:noFill/>
        </p:spPr>
      </p:pic>
      <p:pic>
        <p:nvPicPr>
          <p:cNvPr id="24" name="Picture 23" descr="city centre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9644576" y="7203174"/>
            <a:ext cx="2928422" cy="2196317"/>
          </a:xfrm>
          <a:prstGeom prst="rect">
            <a:avLst/>
          </a:prstGeom>
        </p:spPr>
      </p:pic>
      <p:pic>
        <p:nvPicPr>
          <p:cNvPr id="25" name="Picture 24" descr="inner city 2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6475321" y="7203174"/>
            <a:ext cx="2928422" cy="2196317"/>
          </a:xfrm>
          <a:prstGeom prst="rect">
            <a:avLst/>
          </a:prstGeom>
        </p:spPr>
      </p:pic>
      <p:pic>
        <p:nvPicPr>
          <p:cNvPr id="26" name="Picture 25" descr="suburb 2.jp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167584" y="7208787"/>
            <a:ext cx="2977824" cy="2176949"/>
          </a:xfrm>
          <a:prstGeom prst="rect">
            <a:avLst/>
          </a:prstGeom>
        </p:spPr>
      </p:pic>
      <p:pic>
        <p:nvPicPr>
          <p:cNvPr id="27" name="Picture 26" descr="catcliffe.jp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3321424" y="7189421"/>
            <a:ext cx="2939957" cy="2196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8426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337</TotalTime>
  <Words>323</Words>
  <Application>Microsoft Office PowerPoint</Application>
  <PresentationFormat>A3 Paper (297x420 mm)</PresentationFormat>
  <Paragraphs>40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Tw Cen MT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Henderson, R (SHS Teacher)</dc:creator>
  <cp:lastModifiedBy>Mr H</cp:lastModifiedBy>
  <cp:revision>9</cp:revision>
  <cp:lastPrinted>2019-06-18T07:03:06Z</cp:lastPrinted>
  <dcterms:created xsi:type="dcterms:W3CDTF">2019-06-18T06:26:05Z</dcterms:created>
  <dcterms:modified xsi:type="dcterms:W3CDTF">2020-11-07T22:13:46Z</dcterms:modified>
</cp:coreProperties>
</file>