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8" r:id="rId3"/>
    <p:sldId id="257" r:id="rId4"/>
    <p:sldId id="256" r:id="rId5"/>
  </p:sldIdLst>
  <p:sldSz cx="9906000" cy="6858000" type="A4"/>
  <p:notesSz cx="6797675" cy="9926638"/>
  <p:defaultTextStyle>
    <a:defPPr>
      <a:defRPr lang="en-US"/>
    </a:defPPr>
    <a:lvl1pPr marL="0" algn="l" defTabSz="684154" rtl="0" eaLnBrk="1" latinLnBrk="0" hangingPunct="1">
      <a:defRPr sz="1347" kern="1200">
        <a:solidFill>
          <a:schemeClr val="tx1"/>
        </a:solidFill>
        <a:latin typeface="+mn-lt"/>
        <a:ea typeface="+mn-ea"/>
        <a:cs typeface="+mn-cs"/>
      </a:defRPr>
    </a:lvl1pPr>
    <a:lvl2pPr marL="342077" algn="l" defTabSz="684154" rtl="0" eaLnBrk="1" latinLnBrk="0" hangingPunct="1">
      <a:defRPr sz="1347" kern="1200">
        <a:solidFill>
          <a:schemeClr val="tx1"/>
        </a:solidFill>
        <a:latin typeface="+mn-lt"/>
        <a:ea typeface="+mn-ea"/>
        <a:cs typeface="+mn-cs"/>
      </a:defRPr>
    </a:lvl2pPr>
    <a:lvl3pPr marL="684154" algn="l" defTabSz="684154" rtl="0" eaLnBrk="1" latinLnBrk="0" hangingPunct="1">
      <a:defRPr sz="1347" kern="1200">
        <a:solidFill>
          <a:schemeClr val="tx1"/>
        </a:solidFill>
        <a:latin typeface="+mn-lt"/>
        <a:ea typeface="+mn-ea"/>
        <a:cs typeface="+mn-cs"/>
      </a:defRPr>
    </a:lvl3pPr>
    <a:lvl4pPr marL="1026231" algn="l" defTabSz="684154" rtl="0" eaLnBrk="1" latinLnBrk="0" hangingPunct="1">
      <a:defRPr sz="1347" kern="1200">
        <a:solidFill>
          <a:schemeClr val="tx1"/>
        </a:solidFill>
        <a:latin typeface="+mn-lt"/>
        <a:ea typeface="+mn-ea"/>
        <a:cs typeface="+mn-cs"/>
      </a:defRPr>
    </a:lvl4pPr>
    <a:lvl5pPr marL="1368308" algn="l" defTabSz="684154" rtl="0" eaLnBrk="1" latinLnBrk="0" hangingPunct="1">
      <a:defRPr sz="1347" kern="1200">
        <a:solidFill>
          <a:schemeClr val="tx1"/>
        </a:solidFill>
        <a:latin typeface="+mn-lt"/>
        <a:ea typeface="+mn-ea"/>
        <a:cs typeface="+mn-cs"/>
      </a:defRPr>
    </a:lvl5pPr>
    <a:lvl6pPr marL="1710385" algn="l" defTabSz="684154" rtl="0" eaLnBrk="1" latinLnBrk="0" hangingPunct="1">
      <a:defRPr sz="1347" kern="1200">
        <a:solidFill>
          <a:schemeClr val="tx1"/>
        </a:solidFill>
        <a:latin typeface="+mn-lt"/>
        <a:ea typeface="+mn-ea"/>
        <a:cs typeface="+mn-cs"/>
      </a:defRPr>
    </a:lvl6pPr>
    <a:lvl7pPr marL="2052462" algn="l" defTabSz="684154" rtl="0" eaLnBrk="1" latinLnBrk="0" hangingPunct="1">
      <a:defRPr sz="1347" kern="1200">
        <a:solidFill>
          <a:schemeClr val="tx1"/>
        </a:solidFill>
        <a:latin typeface="+mn-lt"/>
        <a:ea typeface="+mn-ea"/>
        <a:cs typeface="+mn-cs"/>
      </a:defRPr>
    </a:lvl7pPr>
    <a:lvl8pPr marL="2394539" algn="l" defTabSz="684154" rtl="0" eaLnBrk="1" latinLnBrk="0" hangingPunct="1">
      <a:defRPr sz="1347" kern="1200">
        <a:solidFill>
          <a:schemeClr val="tx1"/>
        </a:solidFill>
        <a:latin typeface="+mn-lt"/>
        <a:ea typeface="+mn-ea"/>
        <a:cs typeface="+mn-cs"/>
      </a:defRPr>
    </a:lvl8pPr>
    <a:lvl9pPr marL="2736616" algn="l" defTabSz="684154" rtl="0" eaLnBrk="1" latinLnBrk="0" hangingPunct="1">
      <a:defRPr sz="134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1" autoAdjust="0"/>
    <p:restoredTop sz="94660"/>
  </p:normalViewPr>
  <p:slideViewPr>
    <p:cSldViewPr snapToGrid="0" showGuides="1">
      <p:cViewPr varScale="1">
        <p:scale>
          <a:sx n="82" d="100"/>
          <a:sy n="82" d="100"/>
        </p:scale>
        <p:origin x="1229"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12519"/>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5007"/>
            </a:lvl1pPr>
            <a:lvl2pPr marL="953890" indent="0" algn="ctr">
              <a:buNone/>
              <a:defRPr sz="4174"/>
            </a:lvl2pPr>
            <a:lvl3pPr marL="1907777" indent="0" algn="ctr">
              <a:buNone/>
              <a:defRPr sz="3756"/>
            </a:lvl3pPr>
            <a:lvl4pPr marL="2861666" indent="0" algn="ctr">
              <a:buNone/>
              <a:defRPr sz="3337"/>
            </a:lvl4pPr>
            <a:lvl5pPr marL="3815553" indent="0" algn="ctr">
              <a:buNone/>
              <a:defRPr sz="3337"/>
            </a:lvl5pPr>
            <a:lvl6pPr marL="4769443" indent="0" algn="ctr">
              <a:buNone/>
              <a:defRPr sz="3337"/>
            </a:lvl6pPr>
            <a:lvl7pPr marL="5723332" indent="0" algn="ctr">
              <a:buNone/>
              <a:defRPr sz="3337"/>
            </a:lvl7pPr>
            <a:lvl8pPr marL="6677219" indent="0" algn="ctr">
              <a:buNone/>
              <a:defRPr sz="3337"/>
            </a:lvl8pPr>
            <a:lvl9pPr marL="7631108" indent="0" algn="ctr">
              <a:buNone/>
              <a:defRPr sz="333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4247827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859264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3" y="365126"/>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9" y="365126"/>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554240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D2090A-D19C-4046-8929-2354676C580C}"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3082112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D2090A-D19C-4046-8929-2354676C580C}"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680101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D2090A-D19C-4046-8929-2354676C580C}"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15358557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D2090A-D19C-4046-8929-2354676C580C}"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3861067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D2090A-D19C-4046-8929-2354676C580C}" type="datetimeFigureOut">
              <a:rPr lang="en-GB" smtClean="0"/>
              <a:t>07/11/2020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639755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D2090A-D19C-4046-8929-2354676C580C}" type="datetimeFigureOut">
              <a:rPr lang="en-GB" smtClean="0"/>
              <a:t>07/11/2020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42540998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D2090A-D19C-4046-8929-2354676C580C}" type="datetimeFigureOut">
              <a:rPr lang="en-GB" smtClean="0"/>
              <a:t>07/11/2020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3694016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D2090A-D19C-4046-8929-2354676C580C}"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2642850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521800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D2090A-D19C-4046-8929-2354676C580C}"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29679737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D2090A-D19C-4046-8929-2354676C580C}"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13626767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D2090A-D19C-4046-8929-2354676C580C}"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14EE7-7CDF-4891-8FE5-D467B33C4535}" type="slidenum">
              <a:rPr lang="en-GB" smtClean="0"/>
              <a:t>‹#›</a:t>
            </a:fld>
            <a:endParaRPr lang="en-GB"/>
          </a:p>
        </p:txBody>
      </p:sp>
    </p:spTree>
    <p:extLst>
      <p:ext uri="{BB962C8B-B14F-4D97-AF65-F5344CB8AC3E}">
        <p14:creationId xmlns:p14="http://schemas.microsoft.com/office/powerpoint/2010/main" val="2222781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81" y="1709740"/>
            <a:ext cx="8543925" cy="2852737"/>
          </a:xfrm>
        </p:spPr>
        <p:txBody>
          <a:bodyPr anchor="b"/>
          <a:lstStyle>
            <a:lvl1pPr>
              <a:defRPr sz="12519"/>
            </a:lvl1pPr>
          </a:lstStyle>
          <a:p>
            <a:r>
              <a:rPr lang="en-US"/>
              <a:t>Click to edit Master title style</a:t>
            </a:r>
            <a:endParaRPr lang="en-US" dirty="0"/>
          </a:p>
        </p:txBody>
      </p:sp>
      <p:sp>
        <p:nvSpPr>
          <p:cNvPr id="3" name="Text Placeholder 2"/>
          <p:cNvSpPr>
            <a:spLocks noGrp="1"/>
          </p:cNvSpPr>
          <p:nvPr>
            <p:ph type="body" idx="1"/>
          </p:nvPr>
        </p:nvSpPr>
        <p:spPr>
          <a:xfrm>
            <a:off x="675881" y="4589466"/>
            <a:ext cx="8543925" cy="1500187"/>
          </a:xfrm>
        </p:spPr>
        <p:txBody>
          <a:bodyPr/>
          <a:lstStyle>
            <a:lvl1pPr marL="0" indent="0">
              <a:buNone/>
              <a:defRPr sz="5007">
                <a:solidFill>
                  <a:schemeClr val="tx1"/>
                </a:solidFill>
              </a:defRPr>
            </a:lvl1pPr>
            <a:lvl2pPr marL="953890" indent="0">
              <a:buNone/>
              <a:defRPr sz="4174">
                <a:solidFill>
                  <a:schemeClr val="tx1">
                    <a:tint val="75000"/>
                  </a:schemeClr>
                </a:solidFill>
              </a:defRPr>
            </a:lvl2pPr>
            <a:lvl3pPr marL="1907777" indent="0">
              <a:buNone/>
              <a:defRPr sz="3756">
                <a:solidFill>
                  <a:schemeClr val="tx1">
                    <a:tint val="75000"/>
                  </a:schemeClr>
                </a:solidFill>
              </a:defRPr>
            </a:lvl3pPr>
            <a:lvl4pPr marL="2861666" indent="0">
              <a:buNone/>
              <a:defRPr sz="3337">
                <a:solidFill>
                  <a:schemeClr val="tx1">
                    <a:tint val="75000"/>
                  </a:schemeClr>
                </a:solidFill>
              </a:defRPr>
            </a:lvl4pPr>
            <a:lvl5pPr marL="3815553" indent="0">
              <a:buNone/>
              <a:defRPr sz="3337">
                <a:solidFill>
                  <a:schemeClr val="tx1">
                    <a:tint val="75000"/>
                  </a:schemeClr>
                </a:solidFill>
              </a:defRPr>
            </a:lvl5pPr>
            <a:lvl6pPr marL="4769443" indent="0">
              <a:buNone/>
              <a:defRPr sz="3337">
                <a:solidFill>
                  <a:schemeClr val="tx1">
                    <a:tint val="75000"/>
                  </a:schemeClr>
                </a:solidFill>
              </a:defRPr>
            </a:lvl6pPr>
            <a:lvl7pPr marL="5723332" indent="0">
              <a:buNone/>
              <a:defRPr sz="3337">
                <a:solidFill>
                  <a:schemeClr val="tx1">
                    <a:tint val="75000"/>
                  </a:schemeClr>
                </a:solidFill>
              </a:defRPr>
            </a:lvl7pPr>
            <a:lvl8pPr marL="6677219" indent="0">
              <a:buNone/>
              <a:defRPr sz="3337">
                <a:solidFill>
                  <a:schemeClr val="tx1">
                    <a:tint val="75000"/>
                  </a:schemeClr>
                </a:solidFill>
              </a:defRPr>
            </a:lvl8pPr>
            <a:lvl9pPr marL="7631108" indent="0">
              <a:buNone/>
              <a:defRPr sz="333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C9086F-E61C-4BA0-A32D-93072687710E}" type="datetimeFigureOut">
              <a:rPr lang="en-GB" smtClean="0"/>
              <a:t>07/11/2020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910439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C9086F-E61C-4BA0-A32D-93072687710E}"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073452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9"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30" y="1681164"/>
            <a:ext cx="4190702" cy="823912"/>
          </a:xfrm>
        </p:spPr>
        <p:txBody>
          <a:bodyPr anchor="b"/>
          <a:lstStyle>
            <a:lvl1pPr marL="0" indent="0">
              <a:buNone/>
              <a:defRPr sz="5007" b="1"/>
            </a:lvl1pPr>
            <a:lvl2pPr marL="953890" indent="0">
              <a:buNone/>
              <a:defRPr sz="4174" b="1"/>
            </a:lvl2pPr>
            <a:lvl3pPr marL="1907777" indent="0">
              <a:buNone/>
              <a:defRPr sz="3756" b="1"/>
            </a:lvl3pPr>
            <a:lvl4pPr marL="2861666" indent="0">
              <a:buNone/>
              <a:defRPr sz="3337" b="1"/>
            </a:lvl4pPr>
            <a:lvl5pPr marL="3815553" indent="0">
              <a:buNone/>
              <a:defRPr sz="3337" b="1"/>
            </a:lvl5pPr>
            <a:lvl6pPr marL="4769443" indent="0">
              <a:buNone/>
              <a:defRPr sz="3337" b="1"/>
            </a:lvl6pPr>
            <a:lvl7pPr marL="5723332" indent="0">
              <a:buNone/>
              <a:defRPr sz="3337" b="1"/>
            </a:lvl7pPr>
            <a:lvl8pPr marL="6677219" indent="0">
              <a:buNone/>
              <a:defRPr sz="3337" b="1"/>
            </a:lvl8pPr>
            <a:lvl9pPr marL="7631108" indent="0">
              <a:buNone/>
              <a:defRPr sz="3337" b="1"/>
            </a:lvl9pPr>
          </a:lstStyle>
          <a:p>
            <a:pPr lvl="0"/>
            <a:r>
              <a:rPr lang="en-US"/>
              <a:t>Click to edit Master text styles</a:t>
            </a:r>
          </a:p>
        </p:txBody>
      </p:sp>
      <p:sp>
        <p:nvSpPr>
          <p:cNvPr id="4" name="Content Placeholder 3"/>
          <p:cNvSpPr>
            <a:spLocks noGrp="1"/>
          </p:cNvSpPr>
          <p:nvPr>
            <p:ph sz="half" idx="2"/>
          </p:nvPr>
        </p:nvSpPr>
        <p:spPr>
          <a:xfrm>
            <a:off x="682330" y="2505076"/>
            <a:ext cx="4190702" cy="36845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4" y="1681164"/>
            <a:ext cx="4211340" cy="823912"/>
          </a:xfrm>
        </p:spPr>
        <p:txBody>
          <a:bodyPr anchor="b"/>
          <a:lstStyle>
            <a:lvl1pPr marL="0" indent="0">
              <a:buNone/>
              <a:defRPr sz="5007" b="1"/>
            </a:lvl1pPr>
            <a:lvl2pPr marL="953890" indent="0">
              <a:buNone/>
              <a:defRPr sz="4174" b="1"/>
            </a:lvl2pPr>
            <a:lvl3pPr marL="1907777" indent="0">
              <a:buNone/>
              <a:defRPr sz="3756" b="1"/>
            </a:lvl3pPr>
            <a:lvl4pPr marL="2861666" indent="0">
              <a:buNone/>
              <a:defRPr sz="3337" b="1"/>
            </a:lvl4pPr>
            <a:lvl5pPr marL="3815553" indent="0">
              <a:buNone/>
              <a:defRPr sz="3337" b="1"/>
            </a:lvl5pPr>
            <a:lvl6pPr marL="4769443" indent="0">
              <a:buNone/>
              <a:defRPr sz="3337" b="1"/>
            </a:lvl6pPr>
            <a:lvl7pPr marL="5723332" indent="0">
              <a:buNone/>
              <a:defRPr sz="3337" b="1"/>
            </a:lvl7pPr>
            <a:lvl8pPr marL="6677219" indent="0">
              <a:buNone/>
              <a:defRPr sz="3337" b="1"/>
            </a:lvl8pPr>
            <a:lvl9pPr marL="7631108" indent="0">
              <a:buNone/>
              <a:defRPr sz="3337" b="1"/>
            </a:lvl9pPr>
          </a:lstStyle>
          <a:p>
            <a:pPr lvl="0"/>
            <a:r>
              <a:rPr lang="en-US"/>
              <a:t>Click to edit Master text styles</a:t>
            </a:r>
          </a:p>
        </p:txBody>
      </p:sp>
      <p:sp>
        <p:nvSpPr>
          <p:cNvPr id="6" name="Content Placeholder 5"/>
          <p:cNvSpPr>
            <a:spLocks noGrp="1"/>
          </p:cNvSpPr>
          <p:nvPr>
            <p:ph sz="quarter" idx="4"/>
          </p:nvPr>
        </p:nvSpPr>
        <p:spPr>
          <a:xfrm>
            <a:off x="5014914" y="2505076"/>
            <a:ext cx="4211340" cy="36845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C9086F-E61C-4BA0-A32D-93072687710E}" type="datetimeFigureOut">
              <a:rPr lang="en-GB" smtClean="0"/>
              <a:t>07/11/2020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75218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C9086F-E61C-4BA0-A32D-93072687710E}" type="datetimeFigureOut">
              <a:rPr lang="en-GB" smtClean="0"/>
              <a:t>07/11/2020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69575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086F-E61C-4BA0-A32D-93072687710E}" type="datetimeFigureOut">
              <a:rPr lang="en-GB" smtClean="0"/>
              <a:t>07/11/2020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249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6677"/>
            </a:lvl1pPr>
          </a:lstStyle>
          <a:p>
            <a:r>
              <a:rPr lang="en-US"/>
              <a:t>Click to edit Master title style</a:t>
            </a:r>
            <a:endParaRPr lang="en-US" dirty="0"/>
          </a:p>
        </p:txBody>
      </p:sp>
      <p:sp>
        <p:nvSpPr>
          <p:cNvPr id="3" name="Content Placeholder 2"/>
          <p:cNvSpPr>
            <a:spLocks noGrp="1"/>
          </p:cNvSpPr>
          <p:nvPr>
            <p:ph idx="1"/>
          </p:nvPr>
        </p:nvSpPr>
        <p:spPr>
          <a:xfrm>
            <a:off x="4211341" y="987428"/>
            <a:ext cx="5014913" cy="4873625"/>
          </a:xfrm>
        </p:spPr>
        <p:txBody>
          <a:bodyPr/>
          <a:lstStyle>
            <a:lvl1pPr>
              <a:defRPr sz="6677"/>
            </a:lvl1pPr>
            <a:lvl2pPr>
              <a:defRPr sz="5842"/>
            </a:lvl2pPr>
            <a:lvl3pPr>
              <a:defRPr sz="5007"/>
            </a:lvl3pPr>
            <a:lvl4pPr>
              <a:defRPr sz="4174"/>
            </a:lvl4pPr>
            <a:lvl5pPr>
              <a:defRPr sz="4174"/>
            </a:lvl5pPr>
            <a:lvl6pPr>
              <a:defRPr sz="4174"/>
            </a:lvl6pPr>
            <a:lvl7pPr>
              <a:defRPr sz="4174"/>
            </a:lvl7pPr>
            <a:lvl8pPr>
              <a:defRPr sz="4174"/>
            </a:lvl8pPr>
            <a:lvl9pPr>
              <a:defRPr sz="41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1"/>
            <a:ext cx="3194943" cy="3811588"/>
          </a:xfrm>
        </p:spPr>
        <p:txBody>
          <a:bodyPr/>
          <a:lstStyle>
            <a:lvl1pPr marL="0" indent="0">
              <a:buNone/>
              <a:defRPr sz="3337"/>
            </a:lvl1pPr>
            <a:lvl2pPr marL="953890" indent="0">
              <a:buNone/>
              <a:defRPr sz="2921"/>
            </a:lvl2pPr>
            <a:lvl3pPr marL="1907777" indent="0">
              <a:buNone/>
              <a:defRPr sz="2504"/>
            </a:lvl3pPr>
            <a:lvl4pPr marL="2861666" indent="0">
              <a:buNone/>
              <a:defRPr sz="2086"/>
            </a:lvl4pPr>
            <a:lvl5pPr marL="3815553" indent="0">
              <a:buNone/>
              <a:defRPr sz="2086"/>
            </a:lvl5pPr>
            <a:lvl6pPr marL="4769443" indent="0">
              <a:buNone/>
              <a:defRPr sz="2086"/>
            </a:lvl6pPr>
            <a:lvl7pPr marL="5723332" indent="0">
              <a:buNone/>
              <a:defRPr sz="2086"/>
            </a:lvl7pPr>
            <a:lvl8pPr marL="6677219" indent="0">
              <a:buNone/>
              <a:defRPr sz="2086"/>
            </a:lvl8pPr>
            <a:lvl9pPr marL="7631108" indent="0">
              <a:buNone/>
              <a:defRPr sz="2086"/>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28580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6677"/>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1" y="987428"/>
            <a:ext cx="5014913" cy="4873625"/>
          </a:xfrm>
        </p:spPr>
        <p:txBody>
          <a:bodyPr anchor="t"/>
          <a:lstStyle>
            <a:lvl1pPr marL="0" indent="0">
              <a:buNone/>
              <a:defRPr sz="6677"/>
            </a:lvl1pPr>
            <a:lvl2pPr marL="953890" indent="0">
              <a:buNone/>
              <a:defRPr sz="5842"/>
            </a:lvl2pPr>
            <a:lvl3pPr marL="1907777" indent="0">
              <a:buNone/>
              <a:defRPr sz="5007"/>
            </a:lvl3pPr>
            <a:lvl4pPr marL="2861666" indent="0">
              <a:buNone/>
              <a:defRPr sz="4174"/>
            </a:lvl4pPr>
            <a:lvl5pPr marL="3815553" indent="0">
              <a:buNone/>
              <a:defRPr sz="4174"/>
            </a:lvl5pPr>
            <a:lvl6pPr marL="4769443" indent="0">
              <a:buNone/>
              <a:defRPr sz="4174"/>
            </a:lvl6pPr>
            <a:lvl7pPr marL="5723332" indent="0">
              <a:buNone/>
              <a:defRPr sz="4174"/>
            </a:lvl7pPr>
            <a:lvl8pPr marL="6677219" indent="0">
              <a:buNone/>
              <a:defRPr sz="4174"/>
            </a:lvl8pPr>
            <a:lvl9pPr marL="7631108" indent="0">
              <a:buNone/>
              <a:defRPr sz="4174"/>
            </a:lvl9pPr>
          </a:lstStyle>
          <a:p>
            <a:r>
              <a:rPr lang="en-US"/>
              <a:t>Click icon to add picture</a:t>
            </a:r>
            <a:endParaRPr lang="en-US" dirty="0"/>
          </a:p>
        </p:txBody>
      </p:sp>
      <p:sp>
        <p:nvSpPr>
          <p:cNvPr id="4" name="Text Placeholder 3"/>
          <p:cNvSpPr>
            <a:spLocks noGrp="1"/>
          </p:cNvSpPr>
          <p:nvPr>
            <p:ph type="body" sz="half" idx="2"/>
          </p:nvPr>
        </p:nvSpPr>
        <p:spPr>
          <a:xfrm>
            <a:off x="682328" y="2057401"/>
            <a:ext cx="3194943" cy="3811588"/>
          </a:xfrm>
        </p:spPr>
        <p:txBody>
          <a:bodyPr/>
          <a:lstStyle>
            <a:lvl1pPr marL="0" indent="0">
              <a:buNone/>
              <a:defRPr sz="3337"/>
            </a:lvl1pPr>
            <a:lvl2pPr marL="953890" indent="0">
              <a:buNone/>
              <a:defRPr sz="2921"/>
            </a:lvl2pPr>
            <a:lvl3pPr marL="1907777" indent="0">
              <a:buNone/>
              <a:defRPr sz="2504"/>
            </a:lvl3pPr>
            <a:lvl4pPr marL="2861666" indent="0">
              <a:buNone/>
              <a:defRPr sz="2086"/>
            </a:lvl4pPr>
            <a:lvl5pPr marL="3815553" indent="0">
              <a:buNone/>
              <a:defRPr sz="2086"/>
            </a:lvl5pPr>
            <a:lvl6pPr marL="4769443" indent="0">
              <a:buNone/>
              <a:defRPr sz="2086"/>
            </a:lvl6pPr>
            <a:lvl7pPr marL="5723332" indent="0">
              <a:buNone/>
              <a:defRPr sz="2086"/>
            </a:lvl7pPr>
            <a:lvl8pPr marL="6677219" indent="0">
              <a:buNone/>
              <a:defRPr sz="2086"/>
            </a:lvl8pPr>
            <a:lvl9pPr marL="7631108" indent="0">
              <a:buNone/>
              <a:defRPr sz="2086"/>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07/11/2020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79664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9"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9"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3"/>
            <a:ext cx="2228850" cy="365125"/>
          </a:xfrm>
          <a:prstGeom prst="rect">
            <a:avLst/>
          </a:prstGeom>
        </p:spPr>
        <p:txBody>
          <a:bodyPr vert="horz" lIns="91440" tIns="45720" rIns="91440" bIns="45720" rtlCol="0" anchor="ctr"/>
          <a:lstStyle>
            <a:lvl1pPr algn="l">
              <a:defRPr sz="2504">
                <a:solidFill>
                  <a:schemeClr val="tx1">
                    <a:tint val="75000"/>
                  </a:schemeClr>
                </a:solidFill>
              </a:defRPr>
            </a:lvl1pPr>
          </a:lstStyle>
          <a:p>
            <a:fld id="{47C9086F-E61C-4BA0-A32D-93072687710E}" type="datetimeFigureOut">
              <a:rPr lang="en-GB" smtClean="0"/>
              <a:t>07/11/2020</a:t>
            </a:fld>
            <a:endParaRPr lang="en-GB"/>
          </a:p>
        </p:txBody>
      </p:sp>
      <p:sp>
        <p:nvSpPr>
          <p:cNvPr id="5" name="Footer Placeholder 4"/>
          <p:cNvSpPr>
            <a:spLocks noGrp="1"/>
          </p:cNvSpPr>
          <p:nvPr>
            <p:ph type="ftr" sz="quarter" idx="3"/>
          </p:nvPr>
        </p:nvSpPr>
        <p:spPr>
          <a:xfrm>
            <a:off x="3281364" y="6356353"/>
            <a:ext cx="3343275" cy="365125"/>
          </a:xfrm>
          <a:prstGeom prst="rect">
            <a:avLst/>
          </a:prstGeom>
        </p:spPr>
        <p:txBody>
          <a:bodyPr vert="horz" lIns="91440" tIns="45720" rIns="91440" bIns="45720" rtlCol="0" anchor="ctr"/>
          <a:lstStyle>
            <a:lvl1pPr algn="ctr">
              <a:defRPr sz="2504">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3"/>
            <a:ext cx="2228850" cy="365125"/>
          </a:xfrm>
          <a:prstGeom prst="rect">
            <a:avLst/>
          </a:prstGeom>
        </p:spPr>
        <p:txBody>
          <a:bodyPr vert="horz" lIns="91440" tIns="45720" rIns="91440" bIns="45720" rtlCol="0" anchor="ctr"/>
          <a:lstStyle>
            <a:lvl1pPr algn="r">
              <a:defRPr sz="2504">
                <a:solidFill>
                  <a:schemeClr val="tx1">
                    <a:tint val="75000"/>
                  </a:schemeClr>
                </a:solidFill>
              </a:defRPr>
            </a:lvl1pPr>
          </a:lstStyle>
          <a:p>
            <a:fld id="{3952B825-6969-4FF8-B0AC-92243932B40C}" type="slidenum">
              <a:rPr lang="en-GB" smtClean="0"/>
              <a:t>‹#›</a:t>
            </a:fld>
            <a:endParaRPr lang="en-GB"/>
          </a:p>
        </p:txBody>
      </p:sp>
    </p:spTree>
    <p:extLst>
      <p:ext uri="{BB962C8B-B14F-4D97-AF65-F5344CB8AC3E}">
        <p14:creationId xmlns:p14="http://schemas.microsoft.com/office/powerpoint/2010/main" val="1921588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907777" rtl="0" eaLnBrk="1" latinLnBrk="0" hangingPunct="1">
        <a:lnSpc>
          <a:spcPct val="90000"/>
        </a:lnSpc>
        <a:spcBef>
          <a:spcPct val="0"/>
        </a:spcBef>
        <a:buNone/>
        <a:defRPr sz="9180" kern="1200">
          <a:solidFill>
            <a:schemeClr val="tx1"/>
          </a:solidFill>
          <a:latin typeface="+mj-lt"/>
          <a:ea typeface="+mj-ea"/>
          <a:cs typeface="+mj-cs"/>
        </a:defRPr>
      </a:lvl1pPr>
    </p:titleStyle>
    <p:bodyStyle>
      <a:lvl1pPr marL="476943" indent="-476943" algn="l" defTabSz="1907777" rtl="0" eaLnBrk="1" latinLnBrk="0" hangingPunct="1">
        <a:lnSpc>
          <a:spcPct val="90000"/>
        </a:lnSpc>
        <a:spcBef>
          <a:spcPts val="2086"/>
        </a:spcBef>
        <a:buFont typeface="Arial" panose="020B0604020202020204" pitchFamily="34" charset="0"/>
        <a:buChar char="•"/>
        <a:defRPr sz="5842" kern="1200">
          <a:solidFill>
            <a:schemeClr val="tx1"/>
          </a:solidFill>
          <a:latin typeface="+mn-lt"/>
          <a:ea typeface="+mn-ea"/>
          <a:cs typeface="+mn-cs"/>
        </a:defRPr>
      </a:lvl1pPr>
      <a:lvl2pPr marL="1430833" indent="-476943" algn="l" defTabSz="1907777" rtl="0" eaLnBrk="1" latinLnBrk="0" hangingPunct="1">
        <a:lnSpc>
          <a:spcPct val="90000"/>
        </a:lnSpc>
        <a:spcBef>
          <a:spcPts val="1044"/>
        </a:spcBef>
        <a:buFont typeface="Arial" panose="020B0604020202020204" pitchFamily="34" charset="0"/>
        <a:buChar char="•"/>
        <a:defRPr sz="5007" kern="1200">
          <a:solidFill>
            <a:schemeClr val="tx1"/>
          </a:solidFill>
          <a:latin typeface="+mn-lt"/>
          <a:ea typeface="+mn-ea"/>
          <a:cs typeface="+mn-cs"/>
        </a:defRPr>
      </a:lvl2pPr>
      <a:lvl3pPr marL="2384721" indent="-476943" algn="l" defTabSz="1907777" rtl="0" eaLnBrk="1" latinLnBrk="0" hangingPunct="1">
        <a:lnSpc>
          <a:spcPct val="90000"/>
        </a:lnSpc>
        <a:spcBef>
          <a:spcPts val="1044"/>
        </a:spcBef>
        <a:buFont typeface="Arial" panose="020B0604020202020204" pitchFamily="34" charset="0"/>
        <a:buChar char="•"/>
        <a:defRPr sz="4174" kern="1200">
          <a:solidFill>
            <a:schemeClr val="tx1"/>
          </a:solidFill>
          <a:latin typeface="+mn-lt"/>
          <a:ea typeface="+mn-ea"/>
          <a:cs typeface="+mn-cs"/>
        </a:defRPr>
      </a:lvl3pPr>
      <a:lvl4pPr marL="3338610"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4pPr>
      <a:lvl5pPr marL="4292497"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5pPr>
      <a:lvl6pPr marL="5246386"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6pPr>
      <a:lvl7pPr marL="6200276"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7pPr>
      <a:lvl8pPr marL="7154165"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8pPr>
      <a:lvl9pPr marL="8108051" indent="-476943" algn="l" defTabSz="1907777" rtl="0" eaLnBrk="1" latinLnBrk="0" hangingPunct="1">
        <a:lnSpc>
          <a:spcPct val="90000"/>
        </a:lnSpc>
        <a:spcBef>
          <a:spcPts val="1044"/>
        </a:spcBef>
        <a:buFont typeface="Arial" panose="020B0604020202020204" pitchFamily="34" charset="0"/>
        <a:buChar char="•"/>
        <a:defRPr sz="3756" kern="1200">
          <a:solidFill>
            <a:schemeClr val="tx1"/>
          </a:solidFill>
          <a:latin typeface="+mn-lt"/>
          <a:ea typeface="+mn-ea"/>
          <a:cs typeface="+mn-cs"/>
        </a:defRPr>
      </a:lvl9pPr>
    </p:bodyStyle>
    <p:otherStyle>
      <a:defPPr>
        <a:defRPr lang="en-US"/>
      </a:defPPr>
      <a:lvl1pPr marL="0" algn="l" defTabSz="1907777" rtl="0" eaLnBrk="1" latinLnBrk="0" hangingPunct="1">
        <a:defRPr sz="3756" kern="1200">
          <a:solidFill>
            <a:schemeClr val="tx1"/>
          </a:solidFill>
          <a:latin typeface="+mn-lt"/>
          <a:ea typeface="+mn-ea"/>
          <a:cs typeface="+mn-cs"/>
        </a:defRPr>
      </a:lvl1pPr>
      <a:lvl2pPr marL="953890" algn="l" defTabSz="1907777" rtl="0" eaLnBrk="1" latinLnBrk="0" hangingPunct="1">
        <a:defRPr sz="3756" kern="1200">
          <a:solidFill>
            <a:schemeClr val="tx1"/>
          </a:solidFill>
          <a:latin typeface="+mn-lt"/>
          <a:ea typeface="+mn-ea"/>
          <a:cs typeface="+mn-cs"/>
        </a:defRPr>
      </a:lvl2pPr>
      <a:lvl3pPr marL="1907777" algn="l" defTabSz="1907777" rtl="0" eaLnBrk="1" latinLnBrk="0" hangingPunct="1">
        <a:defRPr sz="3756" kern="1200">
          <a:solidFill>
            <a:schemeClr val="tx1"/>
          </a:solidFill>
          <a:latin typeface="+mn-lt"/>
          <a:ea typeface="+mn-ea"/>
          <a:cs typeface="+mn-cs"/>
        </a:defRPr>
      </a:lvl3pPr>
      <a:lvl4pPr marL="2861666" algn="l" defTabSz="1907777" rtl="0" eaLnBrk="1" latinLnBrk="0" hangingPunct="1">
        <a:defRPr sz="3756" kern="1200">
          <a:solidFill>
            <a:schemeClr val="tx1"/>
          </a:solidFill>
          <a:latin typeface="+mn-lt"/>
          <a:ea typeface="+mn-ea"/>
          <a:cs typeface="+mn-cs"/>
        </a:defRPr>
      </a:lvl4pPr>
      <a:lvl5pPr marL="3815553" algn="l" defTabSz="1907777" rtl="0" eaLnBrk="1" latinLnBrk="0" hangingPunct="1">
        <a:defRPr sz="3756" kern="1200">
          <a:solidFill>
            <a:schemeClr val="tx1"/>
          </a:solidFill>
          <a:latin typeface="+mn-lt"/>
          <a:ea typeface="+mn-ea"/>
          <a:cs typeface="+mn-cs"/>
        </a:defRPr>
      </a:lvl5pPr>
      <a:lvl6pPr marL="4769443" algn="l" defTabSz="1907777" rtl="0" eaLnBrk="1" latinLnBrk="0" hangingPunct="1">
        <a:defRPr sz="3756" kern="1200">
          <a:solidFill>
            <a:schemeClr val="tx1"/>
          </a:solidFill>
          <a:latin typeface="+mn-lt"/>
          <a:ea typeface="+mn-ea"/>
          <a:cs typeface="+mn-cs"/>
        </a:defRPr>
      </a:lvl6pPr>
      <a:lvl7pPr marL="5723332" algn="l" defTabSz="1907777" rtl="0" eaLnBrk="1" latinLnBrk="0" hangingPunct="1">
        <a:defRPr sz="3756" kern="1200">
          <a:solidFill>
            <a:schemeClr val="tx1"/>
          </a:solidFill>
          <a:latin typeface="+mn-lt"/>
          <a:ea typeface="+mn-ea"/>
          <a:cs typeface="+mn-cs"/>
        </a:defRPr>
      </a:lvl7pPr>
      <a:lvl8pPr marL="6677219" algn="l" defTabSz="1907777" rtl="0" eaLnBrk="1" latinLnBrk="0" hangingPunct="1">
        <a:defRPr sz="3756" kern="1200">
          <a:solidFill>
            <a:schemeClr val="tx1"/>
          </a:solidFill>
          <a:latin typeface="+mn-lt"/>
          <a:ea typeface="+mn-ea"/>
          <a:cs typeface="+mn-cs"/>
        </a:defRPr>
      </a:lvl8pPr>
      <a:lvl9pPr marL="7631108" algn="l" defTabSz="1907777" rtl="0" eaLnBrk="1" latinLnBrk="0" hangingPunct="1">
        <a:defRPr sz="375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D2090A-D19C-4046-8929-2354676C580C}" type="datetimeFigureOut">
              <a:rPr lang="en-GB" smtClean="0"/>
              <a:t>07/11/2020</a:t>
            </a:fld>
            <a:endParaRPr lang="en-GB"/>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14EE7-7CDF-4891-8FE5-D467B33C4535}" type="slidenum">
              <a:rPr lang="en-GB" smtClean="0"/>
              <a:t>‹#›</a:t>
            </a:fld>
            <a:endParaRPr lang="en-GB"/>
          </a:p>
        </p:txBody>
      </p:sp>
    </p:spTree>
    <p:extLst>
      <p:ext uri="{BB962C8B-B14F-4D97-AF65-F5344CB8AC3E}">
        <p14:creationId xmlns:p14="http://schemas.microsoft.com/office/powerpoint/2010/main" val="18407889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4 Concentric Circles"/>
          <p:cNvPicPr>
            <a:picLocks noChangeAspect="1" noChangeArrowheads="1"/>
          </p:cNvPicPr>
          <p:nvPr/>
        </p:nvPicPr>
        <p:blipFill rotWithShape="1">
          <a:blip r:embed="rId2">
            <a:extLst>
              <a:ext uri="{28A0092B-C50C-407E-A947-70E740481C1C}">
                <a14:useLocalDpi xmlns:a14="http://schemas.microsoft.com/office/drawing/2010/main" val="0"/>
              </a:ext>
            </a:extLst>
          </a:blip>
          <a:srcRect t="13574" b="13399"/>
          <a:stretch/>
        </p:blipFill>
        <p:spPr bwMode="auto">
          <a:xfrm>
            <a:off x="4859084" y="1739699"/>
            <a:ext cx="2167353" cy="20135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02234" y="2573436"/>
            <a:ext cx="292452" cy="346083"/>
          </a:xfrm>
          <a:prstGeom prst="rect">
            <a:avLst/>
          </a:prstGeom>
          <a:noFill/>
          <a:ln>
            <a:noFill/>
          </a:ln>
        </p:spPr>
        <p:txBody>
          <a:bodyPr wrap="square" lIns="68415" tIns="34208" rIns="68415" bIns="3420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itchFamily="66" charset="0"/>
                <a:ea typeface="+mn-ea"/>
                <a:cs typeface="+mn-cs"/>
              </a:rPr>
              <a:t>1</a:t>
            </a:r>
          </a:p>
        </p:txBody>
      </p:sp>
      <p:sp>
        <p:nvSpPr>
          <p:cNvPr id="6" name="TextBox 5"/>
          <p:cNvSpPr txBox="1"/>
          <p:nvPr/>
        </p:nvSpPr>
        <p:spPr>
          <a:xfrm>
            <a:off x="6145374" y="2574622"/>
            <a:ext cx="282888" cy="346083"/>
          </a:xfrm>
          <a:prstGeom prst="rect">
            <a:avLst/>
          </a:prstGeom>
          <a:noFill/>
          <a:ln>
            <a:noFill/>
          </a:ln>
        </p:spPr>
        <p:txBody>
          <a:bodyPr wrap="square" lIns="68415" tIns="34208" rIns="68415" bIns="3420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itchFamily="66" charset="0"/>
                <a:ea typeface="+mn-ea"/>
                <a:cs typeface="+mn-cs"/>
              </a:rPr>
              <a:t>2</a:t>
            </a:r>
          </a:p>
        </p:txBody>
      </p:sp>
      <p:sp>
        <p:nvSpPr>
          <p:cNvPr id="7" name="TextBox 6"/>
          <p:cNvSpPr txBox="1"/>
          <p:nvPr/>
        </p:nvSpPr>
        <p:spPr>
          <a:xfrm>
            <a:off x="6402970" y="2574622"/>
            <a:ext cx="282888" cy="346083"/>
          </a:xfrm>
          <a:prstGeom prst="rect">
            <a:avLst/>
          </a:prstGeom>
          <a:noFill/>
          <a:ln>
            <a:noFill/>
          </a:ln>
        </p:spPr>
        <p:txBody>
          <a:bodyPr wrap="square" lIns="68415" tIns="34208" rIns="68415" bIns="3420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itchFamily="66" charset="0"/>
                <a:ea typeface="+mn-ea"/>
                <a:cs typeface="+mn-cs"/>
              </a:rPr>
              <a:t>3</a:t>
            </a:r>
          </a:p>
        </p:txBody>
      </p:sp>
      <p:sp>
        <p:nvSpPr>
          <p:cNvPr id="8" name="TextBox 7"/>
          <p:cNvSpPr txBox="1"/>
          <p:nvPr/>
        </p:nvSpPr>
        <p:spPr>
          <a:xfrm>
            <a:off x="6615334" y="2574622"/>
            <a:ext cx="282888" cy="346083"/>
          </a:xfrm>
          <a:prstGeom prst="rect">
            <a:avLst/>
          </a:prstGeom>
          <a:noFill/>
          <a:ln>
            <a:noFill/>
          </a:ln>
        </p:spPr>
        <p:txBody>
          <a:bodyPr wrap="square" lIns="68415" tIns="34208" rIns="68415" bIns="34208"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omic Sans MS" pitchFamily="66" charset="0"/>
                <a:ea typeface="+mn-ea"/>
                <a:cs typeface="+mn-cs"/>
              </a:rPr>
              <a:t>4</a:t>
            </a:r>
          </a:p>
        </p:txBody>
      </p:sp>
      <p:sp>
        <p:nvSpPr>
          <p:cNvPr id="9" name="Rectangle 8"/>
          <p:cNvSpPr/>
          <p:nvPr/>
        </p:nvSpPr>
        <p:spPr>
          <a:xfrm>
            <a:off x="0" y="10327"/>
            <a:ext cx="9905999" cy="16619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effectLst/>
                <a:uLnTx/>
                <a:uFillTx/>
                <a:latin typeface="Tw Cen MT" panose="020B0602020104020603" pitchFamily="34" charset="0"/>
              </a:rPr>
              <a:t>The Burgess Model</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 b="0" i="0" u="none" strike="noStrike" kern="1200" cap="none" spc="0" normalizeH="0" baseline="0" noProof="0" dirty="0">
              <a:ln>
                <a:noFill/>
              </a:ln>
              <a:effectLst/>
              <a:uLnTx/>
              <a:uFillTx/>
              <a:latin typeface="Tw Cen MT" panose="020B0602020104020603" pitchFamily="34" charset="0"/>
            </a:endParaRPr>
          </a:p>
          <a:p>
            <a:pPr algn="ctr" defTabSz="914400"/>
            <a:r>
              <a:rPr lang="en-GB" sz="1200" dirty="0">
                <a:latin typeface="Tw Cen MT" panose="020B0602020104020603" pitchFamily="34" charset="0"/>
              </a:rPr>
              <a:t>The Burgess model shows us the different areas of a city. The man who designed said that cities grew out in rings. The oldest part of the city was the centre – the CBD. Once all the space was used in the CBD, people began to use all of the land around that, and this created another ring called the inner city. This process repeated, and a series of ‘rings’ were created, which continued until the city (urban area) met the countryside (rural area) at the rural-urban fringe</a:t>
            </a:r>
          </a:p>
          <a:p>
            <a:pPr algn="ctr" defTabSz="914400"/>
            <a:endParaRPr lang="en-GB" sz="1200" dirty="0">
              <a:latin typeface="Tw Cen MT" panose="020B0602020104020603" pitchFamily="34" charset="0"/>
            </a:endParaRPr>
          </a:p>
          <a:p>
            <a:pPr algn="ctr" defTabSz="914400"/>
            <a:r>
              <a:rPr lang="en-GB" sz="1200" dirty="0">
                <a:latin typeface="Tw Cen MT" panose="020B0602020104020603" pitchFamily="34" charset="0"/>
              </a:rPr>
              <a:t>In each of the different rings, the land is used differently, and the land has a different value. The land in the city centre is very expensive and is used mostly by businesses. There is very little space in the CBD and people usually live in apartments or flats because big houses cost so much. As you move away from the CBD the land becomes cheaper, there is more space and houses increase in size. </a:t>
            </a:r>
            <a:endParaRPr kumimoji="0" lang="en-GB" sz="1600" b="0" i="0" u="none" strike="noStrike" kern="1200" cap="none" spc="0" normalizeH="0" baseline="0" noProof="0" dirty="0">
              <a:ln>
                <a:noFill/>
              </a:ln>
              <a:effectLst/>
              <a:uLnTx/>
              <a:uFillTx/>
              <a:latin typeface="Tw Cen MT" panose="020B0602020104020603" pitchFamily="34" charset="0"/>
            </a:endParaRPr>
          </a:p>
        </p:txBody>
      </p:sp>
      <p:sp>
        <p:nvSpPr>
          <p:cNvPr id="10" name="Rectangle 9"/>
          <p:cNvSpPr/>
          <p:nvPr/>
        </p:nvSpPr>
        <p:spPr>
          <a:xfrm>
            <a:off x="7085294" y="2053979"/>
            <a:ext cx="2526317"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1 = 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2 = 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3 = 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4 = _____________________</a:t>
            </a:r>
          </a:p>
        </p:txBody>
      </p:sp>
      <p:pic>
        <p:nvPicPr>
          <p:cNvPr id="14" name="Picture 13">
            <a:extLst>
              <a:ext uri="{FF2B5EF4-FFF2-40B4-BE49-F238E27FC236}">
                <a16:creationId xmlns:a16="http://schemas.microsoft.com/office/drawing/2014/main" id="{C1B9377B-DB1E-4C41-996A-81E3D7968166}"/>
              </a:ext>
            </a:extLst>
          </p:cNvPr>
          <p:cNvPicPr>
            <a:picLocks noChangeAspect="1"/>
          </p:cNvPicPr>
          <p:nvPr/>
        </p:nvPicPr>
        <p:blipFill rotWithShape="1">
          <a:blip r:embed="rId3"/>
          <a:srcRect t="49192"/>
          <a:stretch/>
        </p:blipFill>
        <p:spPr>
          <a:xfrm>
            <a:off x="2164700" y="4272711"/>
            <a:ext cx="7409587" cy="2535526"/>
          </a:xfrm>
          <a:prstGeom prst="rect">
            <a:avLst/>
          </a:prstGeom>
        </p:spPr>
      </p:pic>
      <p:sp>
        <p:nvSpPr>
          <p:cNvPr id="15" name="Rectangle: Rounded Corners 14">
            <a:extLst>
              <a:ext uri="{FF2B5EF4-FFF2-40B4-BE49-F238E27FC236}">
                <a16:creationId xmlns:a16="http://schemas.microsoft.com/office/drawing/2014/main" id="{232EEB94-8D4C-4EB7-B32A-CC9CBE5B3D04}"/>
              </a:ext>
            </a:extLst>
          </p:cNvPr>
          <p:cNvSpPr/>
          <p:nvPr/>
        </p:nvSpPr>
        <p:spPr>
          <a:xfrm>
            <a:off x="111967" y="1752104"/>
            <a:ext cx="4688260" cy="1754155"/>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latin typeface="Comic Sans MS" panose="030F0702030302020204" pitchFamily="66" charset="0"/>
              </a:rPr>
              <a:t>Task 1 – </a:t>
            </a:r>
            <a:r>
              <a:rPr lang="en-GB" sz="1200" dirty="0">
                <a:solidFill>
                  <a:schemeClr val="tx1"/>
                </a:solidFill>
                <a:latin typeface="Comic Sans MS" panose="030F0702030302020204" pitchFamily="66" charset="0"/>
              </a:rPr>
              <a:t>use the information from the lesson PowerPoint to fill in the gaps 1-4 next to this Burgess model. Your options are:</a:t>
            </a:r>
          </a:p>
          <a:p>
            <a:pPr algn="ctr"/>
            <a:endParaRPr lang="en-GB" sz="1200" b="1" dirty="0">
              <a:solidFill>
                <a:schemeClr val="tx1"/>
              </a:solidFill>
              <a:latin typeface="Comic Sans MS" panose="030F0702030302020204" pitchFamily="66" charset="0"/>
            </a:endParaRPr>
          </a:p>
          <a:p>
            <a:pPr algn="ctr"/>
            <a:r>
              <a:rPr lang="en-GB" sz="1200" b="1" dirty="0">
                <a:solidFill>
                  <a:schemeClr val="tx1"/>
                </a:solidFill>
                <a:latin typeface="Comic Sans MS" panose="030F0702030302020204" pitchFamily="66" charset="0"/>
              </a:rPr>
              <a:t>Suburbs		Inner City</a:t>
            </a:r>
          </a:p>
          <a:p>
            <a:pPr algn="ctr"/>
            <a:endParaRPr lang="en-GB" sz="1200" b="1" dirty="0">
              <a:solidFill>
                <a:schemeClr val="tx1"/>
              </a:solidFill>
              <a:latin typeface="Comic Sans MS" panose="030F0702030302020204" pitchFamily="66" charset="0"/>
            </a:endParaRPr>
          </a:p>
          <a:p>
            <a:pPr algn="ctr"/>
            <a:r>
              <a:rPr lang="en-GB" sz="1200" b="1" dirty="0">
                <a:solidFill>
                  <a:schemeClr val="tx1"/>
                </a:solidFill>
                <a:latin typeface="Comic Sans MS" panose="030F0702030302020204" pitchFamily="66" charset="0"/>
              </a:rPr>
              <a:t>Rural-Urban Fringe	CBD</a:t>
            </a:r>
          </a:p>
        </p:txBody>
      </p:sp>
      <p:sp>
        <p:nvSpPr>
          <p:cNvPr id="17" name="Rectangle: Rounded Corners 16">
            <a:extLst>
              <a:ext uri="{FF2B5EF4-FFF2-40B4-BE49-F238E27FC236}">
                <a16:creationId xmlns:a16="http://schemas.microsoft.com/office/drawing/2014/main" id="{92CB23DF-7E32-4C00-81F0-52052FD0EC3F}"/>
              </a:ext>
            </a:extLst>
          </p:cNvPr>
          <p:cNvSpPr/>
          <p:nvPr/>
        </p:nvSpPr>
        <p:spPr>
          <a:xfrm>
            <a:off x="111967" y="3676261"/>
            <a:ext cx="1536437" cy="3051110"/>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solidFill>
                  <a:schemeClr val="tx1"/>
                </a:solidFill>
                <a:latin typeface="Comic Sans MS" panose="030F0702030302020204" pitchFamily="66" charset="0"/>
              </a:rPr>
              <a:t>Task 2 – </a:t>
            </a:r>
            <a:r>
              <a:rPr lang="en-GB" sz="1100" dirty="0">
                <a:solidFill>
                  <a:schemeClr val="tx1"/>
                </a:solidFill>
                <a:latin typeface="Comic Sans MS" panose="030F0702030302020204" pitchFamily="66" charset="0"/>
              </a:rPr>
              <a:t>Add the categories from task 1 to this diagram</a:t>
            </a:r>
          </a:p>
          <a:p>
            <a:pPr algn="ctr"/>
            <a:endParaRPr lang="en-GB" sz="1100" dirty="0">
              <a:solidFill>
                <a:schemeClr val="tx1"/>
              </a:solidFill>
              <a:latin typeface="Comic Sans MS" panose="030F0702030302020204" pitchFamily="66" charset="0"/>
            </a:endParaRPr>
          </a:p>
          <a:p>
            <a:pPr algn="ctr"/>
            <a:endParaRPr lang="en-GB" sz="1100" b="1" dirty="0">
              <a:solidFill>
                <a:schemeClr val="tx1"/>
              </a:solidFill>
              <a:latin typeface="Comic Sans MS" panose="030F0702030302020204" pitchFamily="66" charset="0"/>
            </a:endParaRPr>
          </a:p>
          <a:p>
            <a:pPr algn="ctr"/>
            <a:endParaRPr lang="en-GB" sz="1100" b="1" dirty="0">
              <a:solidFill>
                <a:schemeClr val="tx1"/>
              </a:solidFill>
              <a:latin typeface="Comic Sans MS" panose="030F0702030302020204" pitchFamily="66" charset="0"/>
            </a:endParaRPr>
          </a:p>
          <a:p>
            <a:pPr algn="ctr"/>
            <a:r>
              <a:rPr lang="en-GB" sz="1100" b="1" dirty="0">
                <a:solidFill>
                  <a:schemeClr val="tx1"/>
                </a:solidFill>
                <a:latin typeface="Comic Sans MS" panose="030F0702030302020204" pitchFamily="66" charset="0"/>
              </a:rPr>
              <a:t>Task 3 – </a:t>
            </a:r>
            <a:r>
              <a:rPr lang="en-GB" sz="1100" dirty="0">
                <a:solidFill>
                  <a:schemeClr val="tx1"/>
                </a:solidFill>
                <a:latin typeface="Comic Sans MS" panose="030F0702030302020204" pitchFamily="66" charset="0"/>
              </a:rPr>
              <a:t>Add the word ‘increase’ or ‘decrease’ after each of these features, to say how these things change as we move way from the city centre</a:t>
            </a:r>
            <a:endParaRPr lang="en-GB" sz="1100" b="1" dirty="0">
              <a:solidFill>
                <a:schemeClr val="tx1"/>
              </a:solidFill>
              <a:latin typeface="Comic Sans MS" panose="030F0702030302020204" pitchFamily="66" charset="0"/>
            </a:endParaRPr>
          </a:p>
        </p:txBody>
      </p:sp>
      <p:sp>
        <p:nvSpPr>
          <p:cNvPr id="19" name="Rectangle 18">
            <a:extLst>
              <a:ext uri="{FF2B5EF4-FFF2-40B4-BE49-F238E27FC236}">
                <a16:creationId xmlns:a16="http://schemas.microsoft.com/office/drawing/2014/main" id="{64FFE0F2-DF66-49B5-B6BA-2A0C98AB4BDF}"/>
              </a:ext>
            </a:extLst>
          </p:cNvPr>
          <p:cNvSpPr/>
          <p:nvPr/>
        </p:nvSpPr>
        <p:spPr>
          <a:xfrm>
            <a:off x="5177545" y="3774126"/>
            <a:ext cx="1138335"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1 =</a:t>
            </a:r>
          </a:p>
        </p:txBody>
      </p:sp>
      <p:sp>
        <p:nvSpPr>
          <p:cNvPr id="27" name="Rectangle 26">
            <a:extLst>
              <a:ext uri="{FF2B5EF4-FFF2-40B4-BE49-F238E27FC236}">
                <a16:creationId xmlns:a16="http://schemas.microsoft.com/office/drawing/2014/main" id="{3F270AFA-DD4D-47CB-9752-05326E1DF8E6}"/>
              </a:ext>
            </a:extLst>
          </p:cNvPr>
          <p:cNvSpPr/>
          <p:nvPr/>
        </p:nvSpPr>
        <p:spPr>
          <a:xfrm>
            <a:off x="3883283" y="3766480"/>
            <a:ext cx="1207172"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Comic Sans MS" pitchFamily="66" charset="0"/>
              </a:rPr>
              <a:t>2</a:t>
            </a: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 =</a:t>
            </a:r>
          </a:p>
        </p:txBody>
      </p:sp>
      <p:sp>
        <p:nvSpPr>
          <p:cNvPr id="29" name="Rectangle 28">
            <a:extLst>
              <a:ext uri="{FF2B5EF4-FFF2-40B4-BE49-F238E27FC236}">
                <a16:creationId xmlns:a16="http://schemas.microsoft.com/office/drawing/2014/main" id="{BEF9810D-1991-4166-AA47-2DD51B219DF0}"/>
              </a:ext>
            </a:extLst>
          </p:cNvPr>
          <p:cNvSpPr/>
          <p:nvPr/>
        </p:nvSpPr>
        <p:spPr>
          <a:xfrm>
            <a:off x="2887823" y="3766480"/>
            <a:ext cx="951915"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3 =</a:t>
            </a:r>
          </a:p>
        </p:txBody>
      </p:sp>
      <p:sp>
        <p:nvSpPr>
          <p:cNvPr id="31" name="Rectangle 30">
            <a:extLst>
              <a:ext uri="{FF2B5EF4-FFF2-40B4-BE49-F238E27FC236}">
                <a16:creationId xmlns:a16="http://schemas.microsoft.com/office/drawing/2014/main" id="{D869C870-CA81-49CE-A761-2FAEF803BBFA}"/>
              </a:ext>
            </a:extLst>
          </p:cNvPr>
          <p:cNvSpPr/>
          <p:nvPr/>
        </p:nvSpPr>
        <p:spPr>
          <a:xfrm>
            <a:off x="1735494" y="3766480"/>
            <a:ext cx="1108784"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Comic Sans MS" pitchFamily="66" charset="0"/>
              </a:rPr>
              <a:t>4</a:t>
            </a: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 =</a:t>
            </a:r>
          </a:p>
        </p:txBody>
      </p:sp>
      <p:sp>
        <p:nvSpPr>
          <p:cNvPr id="33" name="Rectangle 32">
            <a:extLst>
              <a:ext uri="{FF2B5EF4-FFF2-40B4-BE49-F238E27FC236}">
                <a16:creationId xmlns:a16="http://schemas.microsoft.com/office/drawing/2014/main" id="{F41E1288-09CE-4A21-9521-848647DB4CC6}"/>
              </a:ext>
            </a:extLst>
          </p:cNvPr>
          <p:cNvSpPr/>
          <p:nvPr/>
        </p:nvSpPr>
        <p:spPr>
          <a:xfrm>
            <a:off x="6446515" y="3781773"/>
            <a:ext cx="1207172"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Comic Sans MS" pitchFamily="66" charset="0"/>
              </a:rPr>
              <a:t>2</a:t>
            </a: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 =</a:t>
            </a:r>
          </a:p>
        </p:txBody>
      </p:sp>
      <p:sp>
        <p:nvSpPr>
          <p:cNvPr id="35" name="Rectangle 34">
            <a:extLst>
              <a:ext uri="{FF2B5EF4-FFF2-40B4-BE49-F238E27FC236}">
                <a16:creationId xmlns:a16="http://schemas.microsoft.com/office/drawing/2014/main" id="{0006E0CC-0A2D-449B-9000-819C768FACD9}"/>
              </a:ext>
            </a:extLst>
          </p:cNvPr>
          <p:cNvSpPr/>
          <p:nvPr/>
        </p:nvSpPr>
        <p:spPr>
          <a:xfrm>
            <a:off x="7734224" y="3774126"/>
            <a:ext cx="951915"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3 =</a:t>
            </a:r>
          </a:p>
        </p:txBody>
      </p:sp>
      <p:sp>
        <p:nvSpPr>
          <p:cNvPr id="37" name="Rectangle 36">
            <a:extLst>
              <a:ext uri="{FF2B5EF4-FFF2-40B4-BE49-F238E27FC236}">
                <a16:creationId xmlns:a16="http://schemas.microsoft.com/office/drawing/2014/main" id="{F44DF81A-EF85-41EE-BB26-56B823E5C96A}"/>
              </a:ext>
            </a:extLst>
          </p:cNvPr>
          <p:cNvSpPr/>
          <p:nvPr/>
        </p:nvSpPr>
        <p:spPr>
          <a:xfrm>
            <a:off x="8747110" y="3781773"/>
            <a:ext cx="1108784" cy="468000"/>
          </a:xfrm>
          <a:prstGeom prst="rect">
            <a:avLst/>
          </a:prstGeom>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prstClr val="black"/>
                </a:solidFill>
                <a:latin typeface="Comic Sans MS" pitchFamily="66" charset="0"/>
              </a:rPr>
              <a:t>4</a:t>
            </a:r>
            <a:r>
              <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rPr>
              <a:t> =</a:t>
            </a:r>
          </a:p>
        </p:txBody>
      </p:sp>
      <p:sp>
        <p:nvSpPr>
          <p:cNvPr id="39" name="Rectangle 38">
            <a:extLst>
              <a:ext uri="{FF2B5EF4-FFF2-40B4-BE49-F238E27FC236}">
                <a16:creationId xmlns:a16="http://schemas.microsoft.com/office/drawing/2014/main" id="{DDB5455D-4730-4DFC-A765-13825EAA9DD6}"/>
              </a:ext>
            </a:extLst>
          </p:cNvPr>
          <p:cNvSpPr/>
          <p:nvPr/>
        </p:nvSpPr>
        <p:spPr>
          <a:xfrm>
            <a:off x="4449545" y="6040640"/>
            <a:ext cx="1108784" cy="288000"/>
          </a:xfrm>
          <a:prstGeom prst="rect">
            <a:avLst/>
          </a:prstGeom>
          <a:solidFill>
            <a:schemeClr val="bg1"/>
          </a:solidFill>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41" name="Rectangle 40">
            <a:extLst>
              <a:ext uri="{FF2B5EF4-FFF2-40B4-BE49-F238E27FC236}">
                <a16:creationId xmlns:a16="http://schemas.microsoft.com/office/drawing/2014/main" id="{083E1F19-20B1-4DF6-9662-7A1E4BCEA9D5}"/>
              </a:ext>
            </a:extLst>
          </p:cNvPr>
          <p:cNvSpPr/>
          <p:nvPr/>
        </p:nvSpPr>
        <p:spPr>
          <a:xfrm>
            <a:off x="4449545" y="6322030"/>
            <a:ext cx="1108784" cy="288000"/>
          </a:xfrm>
          <a:prstGeom prst="rect">
            <a:avLst/>
          </a:prstGeom>
          <a:solidFill>
            <a:schemeClr val="bg1"/>
          </a:solidFill>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43" name="Rectangle 42">
            <a:extLst>
              <a:ext uri="{FF2B5EF4-FFF2-40B4-BE49-F238E27FC236}">
                <a16:creationId xmlns:a16="http://schemas.microsoft.com/office/drawing/2014/main" id="{90A4AD96-E4E2-425D-AA9A-3F3F61E0D677}"/>
              </a:ext>
            </a:extLst>
          </p:cNvPr>
          <p:cNvSpPr/>
          <p:nvPr/>
        </p:nvSpPr>
        <p:spPr>
          <a:xfrm>
            <a:off x="7065219" y="6068633"/>
            <a:ext cx="1416702" cy="258452"/>
          </a:xfrm>
          <a:prstGeom prst="rect">
            <a:avLst/>
          </a:prstGeom>
          <a:solidFill>
            <a:schemeClr val="bg1"/>
          </a:solidFill>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
        <p:nvSpPr>
          <p:cNvPr id="45" name="Rectangle 44">
            <a:extLst>
              <a:ext uri="{FF2B5EF4-FFF2-40B4-BE49-F238E27FC236}">
                <a16:creationId xmlns:a16="http://schemas.microsoft.com/office/drawing/2014/main" id="{224540E2-B78E-496A-995B-0B032D8F2A5D}"/>
              </a:ext>
            </a:extLst>
          </p:cNvPr>
          <p:cNvSpPr/>
          <p:nvPr/>
        </p:nvSpPr>
        <p:spPr>
          <a:xfrm>
            <a:off x="7373137" y="6322030"/>
            <a:ext cx="1108784" cy="288000"/>
          </a:xfrm>
          <a:prstGeom prst="rect">
            <a:avLst/>
          </a:prstGeom>
          <a:solidFill>
            <a:schemeClr val="bg1"/>
          </a:solidFill>
          <a:ln>
            <a:solidFill>
              <a:schemeClr val="tx1"/>
            </a:solidFill>
          </a:ln>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Comic Sans MS" pitchFamily="66" charset="0"/>
              <a:ea typeface="+mn-ea"/>
              <a:cs typeface="+mn-cs"/>
            </a:endParaRPr>
          </a:p>
        </p:txBody>
      </p:sp>
    </p:spTree>
    <p:extLst>
      <p:ext uri="{BB962C8B-B14F-4D97-AF65-F5344CB8AC3E}">
        <p14:creationId xmlns:p14="http://schemas.microsoft.com/office/powerpoint/2010/main" val="284020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E75EFC6-9D57-42F0-A2FF-24661BB063C3}"/>
              </a:ext>
            </a:extLst>
          </p:cNvPr>
          <p:cNvGraphicFramePr>
            <a:graphicFrameLocks noGrp="1"/>
          </p:cNvGraphicFramePr>
          <p:nvPr>
            <p:extLst>
              <p:ext uri="{D42A27DB-BD31-4B8C-83A1-F6EECF244321}">
                <p14:modId xmlns:p14="http://schemas.microsoft.com/office/powerpoint/2010/main" val="2679518762"/>
              </p:ext>
            </p:extLst>
          </p:nvPr>
        </p:nvGraphicFramePr>
        <p:xfrm>
          <a:off x="147846" y="2127380"/>
          <a:ext cx="9610308" cy="4590660"/>
        </p:xfrm>
        <a:graphic>
          <a:graphicData uri="http://schemas.openxmlformats.org/drawingml/2006/table">
            <a:tbl>
              <a:tblPr firstRow="1" bandRow="1">
                <a:tableStyleId>{5C22544A-7EE6-4342-B048-85BDC9FD1C3A}</a:tableStyleId>
              </a:tblPr>
              <a:tblGrid>
                <a:gridCol w="2402577">
                  <a:extLst>
                    <a:ext uri="{9D8B030D-6E8A-4147-A177-3AD203B41FA5}">
                      <a16:colId xmlns:a16="http://schemas.microsoft.com/office/drawing/2014/main" val="3636046045"/>
                    </a:ext>
                  </a:extLst>
                </a:gridCol>
                <a:gridCol w="2402577">
                  <a:extLst>
                    <a:ext uri="{9D8B030D-6E8A-4147-A177-3AD203B41FA5}">
                      <a16:colId xmlns:a16="http://schemas.microsoft.com/office/drawing/2014/main" val="2307082387"/>
                    </a:ext>
                  </a:extLst>
                </a:gridCol>
                <a:gridCol w="2402577">
                  <a:extLst>
                    <a:ext uri="{9D8B030D-6E8A-4147-A177-3AD203B41FA5}">
                      <a16:colId xmlns:a16="http://schemas.microsoft.com/office/drawing/2014/main" val="2629028735"/>
                    </a:ext>
                  </a:extLst>
                </a:gridCol>
                <a:gridCol w="2402577">
                  <a:extLst>
                    <a:ext uri="{9D8B030D-6E8A-4147-A177-3AD203B41FA5}">
                      <a16:colId xmlns:a16="http://schemas.microsoft.com/office/drawing/2014/main" val="2139453094"/>
                    </a:ext>
                  </a:extLst>
                </a:gridCol>
              </a:tblGrid>
              <a:tr h="918132">
                <a:tc>
                  <a:txBody>
                    <a:bodyPr/>
                    <a:lstStyle/>
                    <a:p>
                      <a:pPr algn="ctr"/>
                      <a:r>
                        <a:rPr lang="en-GB" sz="2400" dirty="0">
                          <a:solidFill>
                            <a:schemeClr val="bg1"/>
                          </a:solidFill>
                          <a:latin typeface="Tw Cen MT" panose="020B0602020104020603" pitchFamily="34" charset="0"/>
                        </a:rPr>
                        <a:t>Area of 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2400" dirty="0">
                          <a:latin typeface="Tw Cen MT" panose="020B0602020104020603" pitchFamily="34" charset="0"/>
                        </a:rPr>
                        <a:t>Written info</a:t>
                      </a:r>
                    </a:p>
                    <a:p>
                      <a:pPr algn="ctr"/>
                      <a:r>
                        <a:rPr lang="en-GB" sz="2400" dirty="0">
                          <a:latin typeface="Tw Cen MT" panose="020B0602020104020603" pitchFamily="34" charset="0"/>
                        </a:rPr>
                        <a:t>(3 for each)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2400" dirty="0">
                          <a:latin typeface="Tw Cen MT" panose="020B0602020104020603" pitchFamily="34" charset="0"/>
                        </a:rPr>
                        <a:t>Photos</a:t>
                      </a:r>
                    </a:p>
                    <a:p>
                      <a:pPr algn="ctr"/>
                      <a:r>
                        <a:rPr lang="en-GB" sz="2400" dirty="0">
                          <a:latin typeface="Tw Cen MT" panose="020B0602020104020603" pitchFamily="34" charset="0"/>
                        </a:rPr>
                        <a:t>(3 for each)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2400" dirty="0">
                          <a:latin typeface="Tw Cen MT" panose="020B0602020104020603" pitchFamily="34" charset="0"/>
                        </a:rPr>
                        <a:t>Map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418865690"/>
                  </a:ext>
                </a:extLst>
              </a:tr>
              <a:tr h="918132">
                <a:tc>
                  <a:txBody>
                    <a:bodyPr/>
                    <a:lstStyle/>
                    <a:p>
                      <a:pPr algn="ctr"/>
                      <a:r>
                        <a:rPr lang="en-GB" sz="2400" dirty="0">
                          <a:solidFill>
                            <a:schemeClr val="tx1"/>
                          </a:solidFill>
                          <a:latin typeface="Tw Cen MT" panose="020B0602020104020603" pitchFamily="34" charset="0"/>
                        </a:rPr>
                        <a:t>CBD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6640963"/>
                  </a:ext>
                </a:extLst>
              </a:tr>
              <a:tr h="918132">
                <a:tc>
                  <a:txBody>
                    <a:bodyPr/>
                    <a:lstStyle/>
                    <a:p>
                      <a:pPr algn="ctr"/>
                      <a:r>
                        <a:rPr lang="en-GB" sz="2400" dirty="0">
                          <a:solidFill>
                            <a:schemeClr val="tx1"/>
                          </a:solidFill>
                          <a:latin typeface="Tw Cen MT" panose="020B0602020104020603" pitchFamily="34" charset="0"/>
                        </a:rPr>
                        <a:t>Inner City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6941522"/>
                  </a:ext>
                </a:extLst>
              </a:tr>
              <a:tr h="918132">
                <a:tc>
                  <a:txBody>
                    <a:bodyPr/>
                    <a:lstStyle/>
                    <a:p>
                      <a:pPr algn="ctr"/>
                      <a:r>
                        <a:rPr lang="en-GB" sz="2400" dirty="0">
                          <a:solidFill>
                            <a:schemeClr val="tx1"/>
                          </a:solidFill>
                          <a:latin typeface="Tw Cen MT" panose="020B0602020104020603" pitchFamily="34" charset="0"/>
                        </a:rPr>
                        <a:t>Suburbs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2036433"/>
                  </a:ext>
                </a:extLst>
              </a:tr>
              <a:tr h="918132">
                <a:tc>
                  <a:txBody>
                    <a:bodyPr/>
                    <a:lstStyle/>
                    <a:p>
                      <a:pPr algn="ctr"/>
                      <a:r>
                        <a:rPr lang="en-GB" sz="2400" dirty="0">
                          <a:solidFill>
                            <a:schemeClr val="tx1"/>
                          </a:solidFill>
                          <a:latin typeface="Tw Cen MT" panose="020B0602020104020603" pitchFamily="34" charset="0"/>
                        </a:rPr>
                        <a:t>Rural-Urban Fringe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endParaRPr lang="en-GB" sz="240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400" dirty="0">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6400933"/>
                  </a:ext>
                </a:extLst>
              </a:tr>
            </a:tbl>
          </a:graphicData>
        </a:graphic>
      </p:graphicFrame>
      <p:sp>
        <p:nvSpPr>
          <p:cNvPr id="7" name="TextBox 6">
            <a:extLst>
              <a:ext uri="{FF2B5EF4-FFF2-40B4-BE49-F238E27FC236}">
                <a16:creationId xmlns:a16="http://schemas.microsoft.com/office/drawing/2014/main" id="{27E09BF4-586E-4FB1-9965-E0868D14BB65}"/>
              </a:ext>
            </a:extLst>
          </p:cNvPr>
          <p:cNvSpPr txBox="1"/>
          <p:nvPr/>
        </p:nvSpPr>
        <p:spPr>
          <a:xfrm>
            <a:off x="147846" y="139961"/>
            <a:ext cx="9610308" cy="1846659"/>
          </a:xfrm>
          <a:prstGeom prst="rect">
            <a:avLst/>
          </a:prstGeom>
          <a:solidFill>
            <a:schemeClr val="bg1"/>
          </a:solidFill>
          <a:ln>
            <a:solidFill>
              <a:schemeClr val="tx1"/>
            </a:solidFill>
          </a:ln>
        </p:spPr>
        <p:txBody>
          <a:bodyPr wrap="square" rtlCol="0">
            <a:spAutoFit/>
          </a:bodyPr>
          <a:lstStyle/>
          <a:p>
            <a:pPr algn="ctr"/>
            <a:r>
              <a:rPr lang="en-GB" sz="1800" dirty="0">
                <a:latin typeface="Tw Cen MT" panose="020B0602020104020603" pitchFamily="34" charset="0"/>
              </a:rPr>
              <a:t>Look at the information on the sheet included with the home learning. Your task is to sort the written information, photos and maps into categories to describe the 4 rings of the Burgess model.</a:t>
            </a:r>
          </a:p>
          <a:p>
            <a:pPr algn="ctr"/>
            <a:endParaRPr lang="en-GB" sz="1000" dirty="0">
              <a:latin typeface="Tw Cen MT" panose="020B0602020104020603" pitchFamily="34" charset="0"/>
            </a:endParaRPr>
          </a:p>
          <a:p>
            <a:pPr algn="ctr"/>
            <a:r>
              <a:rPr lang="en-GB" sz="1800" dirty="0">
                <a:latin typeface="Tw Cen MT" panose="020B0602020104020603" pitchFamily="34" charset="0"/>
              </a:rPr>
              <a:t>You need to write the letter or number for each info/photo/map in the correct place in the table below e.g. if you think ‘map W’ shows the CBD, then you would put ‘W’ in the map box for CBD</a:t>
            </a:r>
          </a:p>
          <a:p>
            <a:pPr algn="ctr"/>
            <a:endParaRPr lang="en-GB" sz="1000" dirty="0">
              <a:latin typeface="Tw Cen MT" panose="020B0602020104020603" pitchFamily="34" charset="0"/>
            </a:endParaRPr>
          </a:p>
          <a:p>
            <a:pPr algn="ctr"/>
            <a:r>
              <a:rPr lang="en-GB" sz="1800" dirty="0">
                <a:latin typeface="Tw Cen MT" panose="020B0602020104020603" pitchFamily="34" charset="0"/>
              </a:rPr>
              <a:t>Take your time and you should be able to work these out</a:t>
            </a:r>
          </a:p>
        </p:txBody>
      </p:sp>
    </p:spTree>
    <p:extLst>
      <p:ext uri="{BB962C8B-B14F-4D97-AF65-F5344CB8AC3E}">
        <p14:creationId xmlns:p14="http://schemas.microsoft.com/office/powerpoint/2010/main" val="52883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86594601"/>
              </p:ext>
            </p:extLst>
          </p:nvPr>
        </p:nvGraphicFramePr>
        <p:xfrm>
          <a:off x="40340" y="321305"/>
          <a:ext cx="9828000" cy="6520268"/>
        </p:xfrm>
        <a:graphic>
          <a:graphicData uri="http://schemas.openxmlformats.org/drawingml/2006/table">
            <a:tbl>
              <a:tblPr firstRow="1" bandRow="1">
                <a:tableStyleId>{5C22544A-7EE6-4342-B048-85BDC9FD1C3A}</a:tableStyleId>
              </a:tblPr>
              <a:tblGrid>
                <a:gridCol w="684000">
                  <a:extLst>
                    <a:ext uri="{9D8B030D-6E8A-4147-A177-3AD203B41FA5}">
                      <a16:colId xmlns:a16="http://schemas.microsoft.com/office/drawing/2014/main" val="20000"/>
                    </a:ext>
                  </a:extLst>
                </a:gridCol>
                <a:gridCol w="3456000">
                  <a:extLst>
                    <a:ext uri="{9D8B030D-6E8A-4147-A177-3AD203B41FA5}">
                      <a16:colId xmlns:a16="http://schemas.microsoft.com/office/drawing/2014/main" val="20001"/>
                    </a:ext>
                  </a:extLst>
                </a:gridCol>
                <a:gridCol w="5688000">
                  <a:extLst>
                    <a:ext uri="{9D8B030D-6E8A-4147-A177-3AD203B41FA5}">
                      <a16:colId xmlns:a16="http://schemas.microsoft.com/office/drawing/2014/main" val="20002"/>
                    </a:ext>
                  </a:extLst>
                </a:gridCol>
              </a:tblGrid>
              <a:tr h="0">
                <a:tc>
                  <a:txBody>
                    <a:bodyPr/>
                    <a:lstStyle/>
                    <a:p>
                      <a:r>
                        <a:rPr lang="en-GB" sz="1200" dirty="0">
                          <a:solidFill>
                            <a:schemeClr val="bg1"/>
                          </a:solidFill>
                          <a:latin typeface="Comic Sans MS" panose="030F0702030302020204" pitchFamily="66" charset="0"/>
                        </a:rPr>
                        <a:t>Sector</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sz="1200" dirty="0">
                          <a:solidFill>
                            <a:schemeClr val="bg1"/>
                          </a:solidFill>
                          <a:latin typeface="Comic Sans MS" panose="030F0702030302020204" pitchFamily="66" charset="0"/>
                        </a:rPr>
                        <a:t>What</a:t>
                      </a:r>
                      <a:r>
                        <a:rPr lang="en-GB" sz="1200" baseline="0" dirty="0">
                          <a:solidFill>
                            <a:schemeClr val="bg1"/>
                          </a:solidFill>
                          <a:latin typeface="Comic Sans MS" panose="030F0702030302020204" pitchFamily="66" charset="0"/>
                        </a:rPr>
                        <a:t> is it like?</a:t>
                      </a:r>
                      <a:endParaRPr lang="en-GB" sz="1200" dirty="0">
                        <a:solidFill>
                          <a:schemeClr val="bg1"/>
                        </a:solidFill>
                        <a:latin typeface="Comic Sans MS" panose="030F0702030302020204" pitchFamily="66" charset="0"/>
                      </a:endParaRP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sz="1200" dirty="0">
                          <a:solidFill>
                            <a:schemeClr val="bg1"/>
                          </a:solidFill>
                          <a:latin typeface="Comic Sans MS" panose="030F0702030302020204" pitchFamily="66" charset="0"/>
                        </a:rPr>
                        <a:t>Why is it like that?</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1566000">
                <a:tc>
                  <a:txBody>
                    <a:bodyPr/>
                    <a:lstStyle/>
                    <a:p>
                      <a:pPr algn="ctr"/>
                      <a:r>
                        <a:rPr lang="en-GB" sz="1100" dirty="0">
                          <a:solidFill>
                            <a:schemeClr val="tx1"/>
                          </a:solidFill>
                          <a:latin typeface="Comic Sans MS" panose="030F0702030302020204" pitchFamily="66" charset="0"/>
                        </a:rPr>
                        <a:t>CBD</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 Oldest part of the city with historical buildings such as town halls, traditional housing.</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A central location for road and rail networks to converge with bus, rail and tram stations.</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 High rise/ multi-storey buildings; offices, retail (shops) and residential spaces.</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190777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i="1" dirty="0">
                          <a:solidFill>
                            <a:schemeClr val="tx1"/>
                          </a:solidFill>
                          <a:latin typeface="Comic Sans MS" panose="030F0702030302020204" pitchFamily="66" charset="0"/>
                        </a:rPr>
                        <a:t>Write your answer in here…</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566000">
                <a:tc>
                  <a:txBody>
                    <a:bodyPr/>
                    <a:lstStyle/>
                    <a:p>
                      <a:pPr algn="ctr"/>
                      <a:r>
                        <a:rPr lang="en-GB" sz="1100" dirty="0">
                          <a:solidFill>
                            <a:schemeClr val="tx1"/>
                          </a:solidFill>
                          <a:latin typeface="Comic Sans MS" panose="030F0702030302020204" pitchFamily="66" charset="0"/>
                        </a:rPr>
                        <a:t>Inner City</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 This was previously the industrial area od the city and would’ve been full of small factories and industrial buildings. </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Some of the cities oldest buildings are located here; many have been redeveloped.</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Terraced houses are packed tightly together. They are in a ‘grid iron’ street pattern of straight roads and blocks of houses, often with corner shops. There are little/no green areas.</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90777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i="1" dirty="0">
                          <a:solidFill>
                            <a:schemeClr val="tx1"/>
                          </a:solidFill>
                          <a:latin typeface="Comic Sans MS" panose="030F0702030302020204" pitchFamily="66" charset="0"/>
                        </a:rPr>
                        <a:t>Write your answer in here…</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566000">
                <a:tc>
                  <a:txBody>
                    <a:bodyPr/>
                    <a:lstStyle/>
                    <a:p>
                      <a:pPr algn="ctr"/>
                      <a:r>
                        <a:rPr lang="en-GB" sz="1100" dirty="0">
                          <a:solidFill>
                            <a:schemeClr val="tx1"/>
                          </a:solidFill>
                          <a:latin typeface="Comic Sans MS" panose="030F0702030302020204" pitchFamily="66" charset="0"/>
                        </a:rPr>
                        <a:t>Suburbs</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The roads around the houses are arranged in a curvilinear street patterns with cul-de-sacs and avenues. </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 Facilities such as local shops, churches, schools, supermarkets and parks.</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Bigger houses built on a larger areas of land, usually with a garden.</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190777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i="1" dirty="0">
                          <a:solidFill>
                            <a:schemeClr val="tx1"/>
                          </a:solidFill>
                          <a:latin typeface="Comic Sans MS" panose="030F0702030302020204" pitchFamily="66" charset="0"/>
                        </a:rPr>
                        <a:t>Write your answer in here…</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566000">
                <a:tc>
                  <a:txBody>
                    <a:bodyPr/>
                    <a:lstStyle/>
                    <a:p>
                      <a:pPr algn="ctr"/>
                      <a:r>
                        <a:rPr lang="en-GB" sz="1100" dirty="0">
                          <a:solidFill>
                            <a:schemeClr val="tx1"/>
                          </a:solidFill>
                          <a:latin typeface="Comic Sans MS" panose="030F0702030302020204" pitchFamily="66" charset="0"/>
                        </a:rPr>
                        <a:t>Rural-Urban Fringe</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Golf courses, allotments, business parks and out of town shopping centres are often found on the edge of cities.</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New housing developments, leisure parks and shopping centres are built here</a:t>
                      </a:r>
                    </a:p>
                    <a:p>
                      <a:pPr marL="171450" marR="0" lvl="0" indent="-171450" algn="l" defTabSz="1907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black"/>
                          </a:solidFill>
                          <a:latin typeface="Comic Sans MS" pitchFamily="66" charset="0"/>
                        </a:rPr>
                        <a:t>Many businesses have moved here in recent years.</a:t>
                      </a: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1907777"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i="1" dirty="0">
                          <a:solidFill>
                            <a:schemeClr val="tx1"/>
                          </a:solidFill>
                          <a:latin typeface="Comic Sans MS" panose="030F0702030302020204" pitchFamily="66" charset="0"/>
                        </a:rPr>
                        <a:t>Write your answer in here…</a:t>
                      </a: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5" name="Rectangle 4"/>
          <p:cNvSpPr/>
          <p:nvPr/>
        </p:nvSpPr>
        <p:spPr>
          <a:xfrm>
            <a:off x="0" y="0"/>
            <a:ext cx="9906000" cy="338554"/>
          </a:xfrm>
          <a:prstGeom prst="rect">
            <a:avLst/>
          </a:prstGeom>
        </p:spPr>
        <p:txBody>
          <a:bodyPr wrap="square">
            <a:spAutoFit/>
          </a:bodyPr>
          <a:lstStyle/>
          <a:p>
            <a:pPr algn="ctr"/>
            <a:r>
              <a:rPr lang="en-GB" sz="1600" b="1" u="sng" dirty="0">
                <a:latin typeface="Comic Sans MS" panose="030F0702030302020204" pitchFamily="66" charset="0"/>
              </a:rPr>
              <a:t>Urban Land Use – Sectors of the Burgess Model</a:t>
            </a:r>
            <a:endParaRPr lang="en-GB" sz="1600" b="1" u="sng" dirty="0"/>
          </a:p>
        </p:txBody>
      </p:sp>
    </p:spTree>
    <p:extLst>
      <p:ext uri="{BB962C8B-B14F-4D97-AF65-F5344CB8AC3E}">
        <p14:creationId xmlns:p14="http://schemas.microsoft.com/office/powerpoint/2010/main" val="1071489713"/>
      </p:ext>
    </p:extLst>
  </p:cSld>
  <p:clrMapOvr>
    <a:masterClrMapping/>
  </p:clrMapOvr>
</p:sld>
</file>

<file path=ppt/theme/theme1.xml><?xml version="1.0" encoding="utf-8"?>
<a:theme xmlns:a="http://schemas.openxmlformats.org/drawingml/2006/main" name="a3 landscap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3 landscape" id="{CCF1E42A-E36A-4789-8D7B-195CEB5DADB7}" vid="{39863CAC-47B1-49E5-9CFE-24B290549D90}"/>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a3 landscape</Template>
  <TotalTime>129</TotalTime>
  <Words>687</Words>
  <Application>Microsoft Office PowerPoint</Application>
  <PresentationFormat>A4 Paper (210x297 mm)</PresentationFormat>
  <Paragraphs>72</Paragraphs>
  <Slides>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vt:i4>
      </vt:variant>
    </vt:vector>
  </HeadingPairs>
  <TitlesOfParts>
    <vt:vector size="10" baseType="lpstr">
      <vt:lpstr>Arial</vt:lpstr>
      <vt:lpstr>Calibri</vt:lpstr>
      <vt:lpstr>Calibri Light</vt:lpstr>
      <vt:lpstr>Comic Sans MS</vt:lpstr>
      <vt:lpstr>Tw Cen MT</vt:lpstr>
      <vt:lpstr>a3 landscape</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 H</dc:creator>
  <cp:lastModifiedBy>Mr H</cp:lastModifiedBy>
  <cp:revision>10</cp:revision>
  <cp:lastPrinted>2017-05-12T07:11:06Z</cp:lastPrinted>
  <dcterms:created xsi:type="dcterms:W3CDTF">2017-03-13T21:10:38Z</dcterms:created>
  <dcterms:modified xsi:type="dcterms:W3CDTF">2020-11-07T22:14:03Z</dcterms:modified>
</cp:coreProperties>
</file>