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66" r:id="rId2"/>
    <p:sldId id="267" r:id="rId3"/>
    <p:sldId id="258" r:id="rId4"/>
    <p:sldId id="265" r:id="rId5"/>
    <p:sldId id="268" r:id="rId6"/>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57" d="100"/>
          <a:sy n="57" d="100"/>
        </p:scale>
        <p:origin x="2558" y="67"/>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C4A58A-32A8-4A11-9CB1-9C4F62E60B55}" type="datetimeFigureOut">
              <a:rPr lang="en-GB" smtClean="0"/>
              <a:t>09/10/2020</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ECF74A-F350-4C16-A7CC-DDD9D8C1599A}" type="slidenum">
              <a:rPr lang="en-GB" smtClean="0"/>
              <a:t>‹#›</a:t>
            </a:fld>
            <a:endParaRPr lang="en-GB"/>
          </a:p>
        </p:txBody>
      </p:sp>
    </p:spTree>
    <p:extLst>
      <p:ext uri="{BB962C8B-B14F-4D97-AF65-F5344CB8AC3E}">
        <p14:creationId xmlns:p14="http://schemas.microsoft.com/office/powerpoint/2010/main" val="2052215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9389"/>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3755"/>
            </a:lvl1pPr>
            <a:lvl2pPr marL="715390" indent="0" algn="ctr">
              <a:buNone/>
              <a:defRPr sz="3130"/>
            </a:lvl2pPr>
            <a:lvl3pPr marL="1430779" indent="0" algn="ctr">
              <a:buNone/>
              <a:defRPr sz="2817"/>
            </a:lvl3pPr>
            <a:lvl4pPr marL="2146168" indent="0" algn="ctr">
              <a:buNone/>
              <a:defRPr sz="2503"/>
            </a:lvl4pPr>
            <a:lvl5pPr marL="2861557" indent="0" algn="ctr">
              <a:buNone/>
              <a:defRPr sz="2503"/>
            </a:lvl5pPr>
            <a:lvl6pPr marL="3576947" indent="0" algn="ctr">
              <a:buNone/>
              <a:defRPr sz="2503"/>
            </a:lvl6pPr>
            <a:lvl7pPr marL="4292336" indent="0" algn="ctr">
              <a:buNone/>
              <a:defRPr sz="2503"/>
            </a:lvl7pPr>
            <a:lvl8pPr marL="5007725" indent="0" algn="ctr">
              <a:buNone/>
              <a:defRPr sz="2503"/>
            </a:lvl8pPr>
            <a:lvl9pPr marL="5723114" indent="0" algn="ctr">
              <a:buNone/>
              <a:defRPr sz="250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09/10/2020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4247827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09/10/2020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859264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09/10/2020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2554240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09/10/2020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1521800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7" y="2469625"/>
            <a:ext cx="5915025" cy="4120620"/>
          </a:xfrm>
        </p:spPr>
        <p:txBody>
          <a:bodyPr anchor="b"/>
          <a:lstStyle>
            <a:lvl1pPr>
              <a:defRPr sz="9389"/>
            </a:lvl1pPr>
          </a:lstStyle>
          <a:p>
            <a:r>
              <a:rPr lang="en-US"/>
              <a:t>Click to edit Master title style</a:t>
            </a:r>
            <a:endParaRPr lang="en-US" dirty="0"/>
          </a:p>
        </p:txBody>
      </p:sp>
      <p:sp>
        <p:nvSpPr>
          <p:cNvPr id="3" name="Text Placeholder 2"/>
          <p:cNvSpPr>
            <a:spLocks noGrp="1"/>
          </p:cNvSpPr>
          <p:nvPr>
            <p:ph type="body" idx="1"/>
          </p:nvPr>
        </p:nvSpPr>
        <p:spPr>
          <a:xfrm>
            <a:off x="467917" y="6629228"/>
            <a:ext cx="5915025" cy="2166937"/>
          </a:xfrm>
        </p:spPr>
        <p:txBody>
          <a:bodyPr/>
          <a:lstStyle>
            <a:lvl1pPr marL="0" indent="0">
              <a:buNone/>
              <a:defRPr sz="3755">
                <a:solidFill>
                  <a:schemeClr val="tx1"/>
                </a:solidFill>
              </a:defRPr>
            </a:lvl1pPr>
            <a:lvl2pPr marL="715390" indent="0">
              <a:buNone/>
              <a:defRPr sz="3130">
                <a:solidFill>
                  <a:schemeClr val="tx1">
                    <a:tint val="75000"/>
                  </a:schemeClr>
                </a:solidFill>
              </a:defRPr>
            </a:lvl2pPr>
            <a:lvl3pPr marL="1430779" indent="0">
              <a:buNone/>
              <a:defRPr sz="2817">
                <a:solidFill>
                  <a:schemeClr val="tx1">
                    <a:tint val="75000"/>
                  </a:schemeClr>
                </a:solidFill>
              </a:defRPr>
            </a:lvl3pPr>
            <a:lvl4pPr marL="2146168" indent="0">
              <a:buNone/>
              <a:defRPr sz="2503">
                <a:solidFill>
                  <a:schemeClr val="tx1">
                    <a:tint val="75000"/>
                  </a:schemeClr>
                </a:solidFill>
              </a:defRPr>
            </a:lvl4pPr>
            <a:lvl5pPr marL="2861557" indent="0">
              <a:buNone/>
              <a:defRPr sz="2503">
                <a:solidFill>
                  <a:schemeClr val="tx1">
                    <a:tint val="75000"/>
                  </a:schemeClr>
                </a:solidFill>
              </a:defRPr>
            </a:lvl5pPr>
            <a:lvl6pPr marL="3576947" indent="0">
              <a:buNone/>
              <a:defRPr sz="2503">
                <a:solidFill>
                  <a:schemeClr val="tx1">
                    <a:tint val="75000"/>
                  </a:schemeClr>
                </a:solidFill>
              </a:defRPr>
            </a:lvl6pPr>
            <a:lvl7pPr marL="4292336" indent="0">
              <a:buNone/>
              <a:defRPr sz="2503">
                <a:solidFill>
                  <a:schemeClr val="tx1">
                    <a:tint val="75000"/>
                  </a:schemeClr>
                </a:solidFill>
              </a:defRPr>
            </a:lvl7pPr>
            <a:lvl8pPr marL="5007725" indent="0">
              <a:buNone/>
              <a:defRPr sz="2503">
                <a:solidFill>
                  <a:schemeClr val="tx1">
                    <a:tint val="75000"/>
                  </a:schemeClr>
                </a:solidFill>
              </a:defRPr>
            </a:lvl8pPr>
            <a:lvl9pPr marL="5723114" indent="0">
              <a:buNone/>
              <a:defRPr sz="250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C9086F-E61C-4BA0-A32D-93072687710E}" type="datetimeFigureOut">
              <a:rPr lang="en-GB" smtClean="0"/>
              <a:t>09/10/2020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2910439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C9086F-E61C-4BA0-A32D-93072687710E}" type="datetimeFigureOut">
              <a:rPr lang="en-GB" smtClean="0"/>
              <a:t>09/10/2020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3073452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6"/>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2" y="2428347"/>
            <a:ext cx="2901255" cy="1190095"/>
          </a:xfrm>
        </p:spPr>
        <p:txBody>
          <a:bodyPr anchor="b"/>
          <a:lstStyle>
            <a:lvl1pPr marL="0" indent="0">
              <a:buNone/>
              <a:defRPr sz="3755" b="1"/>
            </a:lvl1pPr>
            <a:lvl2pPr marL="715390" indent="0">
              <a:buNone/>
              <a:defRPr sz="3130" b="1"/>
            </a:lvl2pPr>
            <a:lvl3pPr marL="1430779" indent="0">
              <a:buNone/>
              <a:defRPr sz="2817" b="1"/>
            </a:lvl3pPr>
            <a:lvl4pPr marL="2146168" indent="0">
              <a:buNone/>
              <a:defRPr sz="2503" b="1"/>
            </a:lvl4pPr>
            <a:lvl5pPr marL="2861557" indent="0">
              <a:buNone/>
              <a:defRPr sz="2503" b="1"/>
            </a:lvl5pPr>
            <a:lvl6pPr marL="3576947" indent="0">
              <a:buNone/>
              <a:defRPr sz="2503" b="1"/>
            </a:lvl6pPr>
            <a:lvl7pPr marL="4292336" indent="0">
              <a:buNone/>
              <a:defRPr sz="2503" b="1"/>
            </a:lvl7pPr>
            <a:lvl8pPr marL="5007725" indent="0">
              <a:buNone/>
              <a:defRPr sz="2503" b="1"/>
            </a:lvl8pPr>
            <a:lvl9pPr marL="5723114" indent="0">
              <a:buNone/>
              <a:defRPr sz="2503" b="1"/>
            </a:lvl9pPr>
          </a:lstStyle>
          <a:p>
            <a:pPr lvl="0"/>
            <a:r>
              <a:rPr lang="en-US"/>
              <a:t>Click to edit Master text styles</a:t>
            </a:r>
          </a:p>
        </p:txBody>
      </p:sp>
      <p:sp>
        <p:nvSpPr>
          <p:cNvPr id="4" name="Content Placeholder 3"/>
          <p:cNvSpPr>
            <a:spLocks noGrp="1"/>
          </p:cNvSpPr>
          <p:nvPr>
            <p:ph sz="half" idx="2"/>
          </p:nvPr>
        </p:nvSpPr>
        <p:spPr>
          <a:xfrm>
            <a:off x="472382"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3755" b="1"/>
            </a:lvl1pPr>
            <a:lvl2pPr marL="715390" indent="0">
              <a:buNone/>
              <a:defRPr sz="3130" b="1"/>
            </a:lvl2pPr>
            <a:lvl3pPr marL="1430779" indent="0">
              <a:buNone/>
              <a:defRPr sz="2817" b="1"/>
            </a:lvl3pPr>
            <a:lvl4pPr marL="2146168" indent="0">
              <a:buNone/>
              <a:defRPr sz="2503" b="1"/>
            </a:lvl4pPr>
            <a:lvl5pPr marL="2861557" indent="0">
              <a:buNone/>
              <a:defRPr sz="2503" b="1"/>
            </a:lvl5pPr>
            <a:lvl6pPr marL="3576947" indent="0">
              <a:buNone/>
              <a:defRPr sz="2503" b="1"/>
            </a:lvl6pPr>
            <a:lvl7pPr marL="4292336" indent="0">
              <a:buNone/>
              <a:defRPr sz="2503" b="1"/>
            </a:lvl7pPr>
            <a:lvl8pPr marL="5007725" indent="0">
              <a:buNone/>
              <a:defRPr sz="2503" b="1"/>
            </a:lvl8pPr>
            <a:lvl9pPr marL="5723114" indent="0">
              <a:buNone/>
              <a:defRPr sz="2503"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C9086F-E61C-4BA0-A32D-93072687710E}" type="datetimeFigureOut">
              <a:rPr lang="en-GB" smtClean="0"/>
              <a:t>09/10/2020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275218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C9086F-E61C-4BA0-A32D-93072687710E}" type="datetimeFigureOut">
              <a:rPr lang="en-GB" smtClean="0"/>
              <a:t>09/10/2020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3695759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C9086F-E61C-4BA0-A32D-93072687710E}" type="datetimeFigureOut">
              <a:rPr lang="en-GB" smtClean="0"/>
              <a:t>09/10/2020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32490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5008"/>
            </a:lvl1pPr>
          </a:lstStyle>
          <a:p>
            <a:r>
              <a:rPr lang="en-US"/>
              <a:t>Click to edit Master title style</a:t>
            </a:r>
            <a:endParaRPr lang="en-US" dirty="0"/>
          </a:p>
        </p:txBody>
      </p:sp>
      <p:sp>
        <p:nvSpPr>
          <p:cNvPr id="3" name="Content Placeholder 2"/>
          <p:cNvSpPr>
            <a:spLocks noGrp="1"/>
          </p:cNvSpPr>
          <p:nvPr>
            <p:ph idx="1"/>
          </p:nvPr>
        </p:nvSpPr>
        <p:spPr>
          <a:xfrm>
            <a:off x="2915543" y="1426284"/>
            <a:ext cx="3471863" cy="7039681"/>
          </a:xfrm>
        </p:spPr>
        <p:txBody>
          <a:bodyPr/>
          <a:lstStyle>
            <a:lvl1pPr>
              <a:defRPr sz="5008"/>
            </a:lvl1pPr>
            <a:lvl2pPr>
              <a:defRPr sz="4381"/>
            </a:lvl2pPr>
            <a:lvl3pPr>
              <a:defRPr sz="3755"/>
            </a:lvl3pPr>
            <a:lvl4pPr>
              <a:defRPr sz="3130"/>
            </a:lvl4pPr>
            <a:lvl5pPr>
              <a:defRPr sz="3130"/>
            </a:lvl5pPr>
            <a:lvl6pPr>
              <a:defRPr sz="3130"/>
            </a:lvl6pPr>
            <a:lvl7pPr>
              <a:defRPr sz="3130"/>
            </a:lvl7pPr>
            <a:lvl8pPr>
              <a:defRPr sz="3130"/>
            </a:lvl8pPr>
            <a:lvl9pPr>
              <a:defRPr sz="313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2503"/>
            </a:lvl1pPr>
            <a:lvl2pPr marL="715390" indent="0">
              <a:buNone/>
              <a:defRPr sz="2191"/>
            </a:lvl2pPr>
            <a:lvl3pPr marL="1430779" indent="0">
              <a:buNone/>
              <a:defRPr sz="1878"/>
            </a:lvl3pPr>
            <a:lvl4pPr marL="2146168" indent="0">
              <a:buNone/>
              <a:defRPr sz="1564"/>
            </a:lvl4pPr>
            <a:lvl5pPr marL="2861557" indent="0">
              <a:buNone/>
              <a:defRPr sz="1564"/>
            </a:lvl5pPr>
            <a:lvl6pPr marL="3576947" indent="0">
              <a:buNone/>
              <a:defRPr sz="1564"/>
            </a:lvl6pPr>
            <a:lvl7pPr marL="4292336" indent="0">
              <a:buNone/>
              <a:defRPr sz="1564"/>
            </a:lvl7pPr>
            <a:lvl8pPr marL="5007725" indent="0">
              <a:buNone/>
              <a:defRPr sz="1564"/>
            </a:lvl8pPr>
            <a:lvl9pPr marL="5723114" indent="0">
              <a:buNone/>
              <a:defRPr sz="1564"/>
            </a:lvl9pPr>
          </a:lstStyle>
          <a:p>
            <a:pPr lvl="0"/>
            <a:r>
              <a:rPr lang="en-US"/>
              <a:t>Click to edit Master text styles</a:t>
            </a:r>
          </a:p>
        </p:txBody>
      </p:sp>
      <p:sp>
        <p:nvSpPr>
          <p:cNvPr id="5" name="Date Placeholder 4"/>
          <p:cNvSpPr>
            <a:spLocks noGrp="1"/>
          </p:cNvSpPr>
          <p:nvPr>
            <p:ph type="dt" sz="half" idx="10"/>
          </p:nvPr>
        </p:nvSpPr>
        <p:spPr/>
        <p:txBody>
          <a:bodyPr/>
          <a:lstStyle/>
          <a:p>
            <a:fld id="{47C9086F-E61C-4BA0-A32D-93072687710E}" type="datetimeFigureOut">
              <a:rPr lang="en-GB" smtClean="0"/>
              <a:t>09/10/2020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128580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5008"/>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4"/>
            <a:ext cx="3471863" cy="7039681"/>
          </a:xfrm>
        </p:spPr>
        <p:txBody>
          <a:bodyPr anchor="t"/>
          <a:lstStyle>
            <a:lvl1pPr marL="0" indent="0">
              <a:buNone/>
              <a:defRPr sz="5008"/>
            </a:lvl1pPr>
            <a:lvl2pPr marL="715390" indent="0">
              <a:buNone/>
              <a:defRPr sz="4381"/>
            </a:lvl2pPr>
            <a:lvl3pPr marL="1430779" indent="0">
              <a:buNone/>
              <a:defRPr sz="3755"/>
            </a:lvl3pPr>
            <a:lvl4pPr marL="2146168" indent="0">
              <a:buNone/>
              <a:defRPr sz="3130"/>
            </a:lvl4pPr>
            <a:lvl5pPr marL="2861557" indent="0">
              <a:buNone/>
              <a:defRPr sz="3130"/>
            </a:lvl5pPr>
            <a:lvl6pPr marL="3576947" indent="0">
              <a:buNone/>
              <a:defRPr sz="3130"/>
            </a:lvl6pPr>
            <a:lvl7pPr marL="4292336" indent="0">
              <a:buNone/>
              <a:defRPr sz="3130"/>
            </a:lvl7pPr>
            <a:lvl8pPr marL="5007725" indent="0">
              <a:buNone/>
              <a:defRPr sz="3130"/>
            </a:lvl8pPr>
            <a:lvl9pPr marL="5723114" indent="0">
              <a:buNone/>
              <a:defRPr sz="313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2503"/>
            </a:lvl1pPr>
            <a:lvl2pPr marL="715390" indent="0">
              <a:buNone/>
              <a:defRPr sz="2191"/>
            </a:lvl2pPr>
            <a:lvl3pPr marL="1430779" indent="0">
              <a:buNone/>
              <a:defRPr sz="1878"/>
            </a:lvl3pPr>
            <a:lvl4pPr marL="2146168" indent="0">
              <a:buNone/>
              <a:defRPr sz="1564"/>
            </a:lvl4pPr>
            <a:lvl5pPr marL="2861557" indent="0">
              <a:buNone/>
              <a:defRPr sz="1564"/>
            </a:lvl5pPr>
            <a:lvl6pPr marL="3576947" indent="0">
              <a:buNone/>
              <a:defRPr sz="1564"/>
            </a:lvl6pPr>
            <a:lvl7pPr marL="4292336" indent="0">
              <a:buNone/>
              <a:defRPr sz="1564"/>
            </a:lvl7pPr>
            <a:lvl8pPr marL="5007725" indent="0">
              <a:buNone/>
              <a:defRPr sz="1564"/>
            </a:lvl8pPr>
            <a:lvl9pPr marL="5723114" indent="0">
              <a:buNone/>
              <a:defRPr sz="1564"/>
            </a:lvl9pPr>
          </a:lstStyle>
          <a:p>
            <a:pPr lvl="0"/>
            <a:r>
              <a:rPr lang="en-US"/>
              <a:t>Click to edit Master text styles</a:t>
            </a:r>
          </a:p>
        </p:txBody>
      </p:sp>
      <p:sp>
        <p:nvSpPr>
          <p:cNvPr id="5" name="Date Placeholder 4"/>
          <p:cNvSpPr>
            <a:spLocks noGrp="1"/>
          </p:cNvSpPr>
          <p:nvPr>
            <p:ph type="dt" sz="half" idx="10"/>
          </p:nvPr>
        </p:nvSpPr>
        <p:spPr/>
        <p:txBody>
          <a:bodyPr/>
          <a:lstStyle/>
          <a:p>
            <a:fld id="{47C9086F-E61C-4BA0-A32D-93072687710E}" type="datetimeFigureOut">
              <a:rPr lang="en-GB" smtClean="0"/>
              <a:t>09/10/2020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79664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6"/>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8"/>
            <a:ext cx="1543050" cy="527403"/>
          </a:xfrm>
          <a:prstGeom prst="rect">
            <a:avLst/>
          </a:prstGeom>
        </p:spPr>
        <p:txBody>
          <a:bodyPr vert="horz" lIns="91440" tIns="45720" rIns="91440" bIns="45720" rtlCol="0" anchor="ctr"/>
          <a:lstStyle>
            <a:lvl1pPr algn="l">
              <a:defRPr sz="1878">
                <a:solidFill>
                  <a:schemeClr val="tx1">
                    <a:tint val="75000"/>
                  </a:schemeClr>
                </a:solidFill>
              </a:defRPr>
            </a:lvl1pPr>
          </a:lstStyle>
          <a:p>
            <a:fld id="{47C9086F-E61C-4BA0-A32D-93072687710E}" type="datetimeFigureOut">
              <a:rPr lang="en-GB" smtClean="0"/>
              <a:t>09/10/2020</a:t>
            </a:fld>
            <a:endParaRPr lang="en-GB"/>
          </a:p>
        </p:txBody>
      </p:sp>
      <p:sp>
        <p:nvSpPr>
          <p:cNvPr id="5" name="Footer Placeholder 4"/>
          <p:cNvSpPr>
            <a:spLocks noGrp="1"/>
          </p:cNvSpPr>
          <p:nvPr>
            <p:ph type="ftr" sz="quarter" idx="3"/>
          </p:nvPr>
        </p:nvSpPr>
        <p:spPr>
          <a:xfrm>
            <a:off x="2271713" y="9181398"/>
            <a:ext cx="2314575" cy="527403"/>
          </a:xfrm>
          <a:prstGeom prst="rect">
            <a:avLst/>
          </a:prstGeom>
        </p:spPr>
        <p:txBody>
          <a:bodyPr vert="horz" lIns="91440" tIns="45720" rIns="91440" bIns="45720" rtlCol="0" anchor="ctr"/>
          <a:lstStyle>
            <a:lvl1pPr algn="ctr">
              <a:defRPr sz="1878">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8"/>
            <a:ext cx="1543050" cy="527403"/>
          </a:xfrm>
          <a:prstGeom prst="rect">
            <a:avLst/>
          </a:prstGeom>
        </p:spPr>
        <p:txBody>
          <a:bodyPr vert="horz" lIns="91440" tIns="45720" rIns="91440" bIns="45720" rtlCol="0" anchor="ctr"/>
          <a:lstStyle>
            <a:lvl1pPr algn="r">
              <a:defRPr sz="1878">
                <a:solidFill>
                  <a:schemeClr val="tx1">
                    <a:tint val="75000"/>
                  </a:schemeClr>
                </a:solidFill>
              </a:defRPr>
            </a:lvl1pPr>
          </a:lstStyle>
          <a:p>
            <a:fld id="{3952B825-6969-4FF8-B0AC-92243932B40C}" type="slidenum">
              <a:rPr lang="en-GB" smtClean="0"/>
              <a:t>‹#›</a:t>
            </a:fld>
            <a:endParaRPr lang="en-GB"/>
          </a:p>
        </p:txBody>
      </p:sp>
    </p:spTree>
    <p:extLst>
      <p:ext uri="{BB962C8B-B14F-4D97-AF65-F5344CB8AC3E}">
        <p14:creationId xmlns:p14="http://schemas.microsoft.com/office/powerpoint/2010/main" val="19215880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430779" rtl="0" eaLnBrk="1" latinLnBrk="0" hangingPunct="1">
        <a:lnSpc>
          <a:spcPct val="90000"/>
        </a:lnSpc>
        <a:spcBef>
          <a:spcPct val="0"/>
        </a:spcBef>
        <a:buNone/>
        <a:defRPr sz="6885" kern="1200">
          <a:solidFill>
            <a:schemeClr val="tx1"/>
          </a:solidFill>
          <a:latin typeface="+mj-lt"/>
          <a:ea typeface="+mj-ea"/>
          <a:cs typeface="+mj-cs"/>
        </a:defRPr>
      </a:lvl1pPr>
    </p:titleStyle>
    <p:bodyStyle>
      <a:lvl1pPr marL="357694" indent="-357694" algn="l" defTabSz="1430779" rtl="0" eaLnBrk="1" latinLnBrk="0" hangingPunct="1">
        <a:lnSpc>
          <a:spcPct val="90000"/>
        </a:lnSpc>
        <a:spcBef>
          <a:spcPts val="1564"/>
        </a:spcBef>
        <a:buFont typeface="Arial" panose="020B0604020202020204" pitchFamily="34" charset="0"/>
        <a:buChar char="•"/>
        <a:defRPr sz="4381" kern="1200">
          <a:solidFill>
            <a:schemeClr val="tx1"/>
          </a:solidFill>
          <a:latin typeface="+mn-lt"/>
          <a:ea typeface="+mn-ea"/>
          <a:cs typeface="+mn-cs"/>
        </a:defRPr>
      </a:lvl1pPr>
      <a:lvl2pPr marL="1073084" indent="-357694" algn="l" defTabSz="1430779" rtl="0" eaLnBrk="1" latinLnBrk="0" hangingPunct="1">
        <a:lnSpc>
          <a:spcPct val="90000"/>
        </a:lnSpc>
        <a:spcBef>
          <a:spcPts val="783"/>
        </a:spcBef>
        <a:buFont typeface="Arial" panose="020B0604020202020204" pitchFamily="34" charset="0"/>
        <a:buChar char="•"/>
        <a:defRPr sz="3755" kern="1200">
          <a:solidFill>
            <a:schemeClr val="tx1"/>
          </a:solidFill>
          <a:latin typeface="+mn-lt"/>
          <a:ea typeface="+mn-ea"/>
          <a:cs typeface="+mn-cs"/>
        </a:defRPr>
      </a:lvl2pPr>
      <a:lvl3pPr marL="1788473" indent="-357694" algn="l" defTabSz="1430779" rtl="0" eaLnBrk="1" latinLnBrk="0" hangingPunct="1">
        <a:lnSpc>
          <a:spcPct val="90000"/>
        </a:lnSpc>
        <a:spcBef>
          <a:spcPts val="783"/>
        </a:spcBef>
        <a:buFont typeface="Arial" panose="020B0604020202020204" pitchFamily="34" charset="0"/>
        <a:buChar char="•"/>
        <a:defRPr sz="3130" kern="1200">
          <a:solidFill>
            <a:schemeClr val="tx1"/>
          </a:solidFill>
          <a:latin typeface="+mn-lt"/>
          <a:ea typeface="+mn-ea"/>
          <a:cs typeface="+mn-cs"/>
        </a:defRPr>
      </a:lvl3pPr>
      <a:lvl4pPr marL="2503863"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4pPr>
      <a:lvl5pPr marL="3219251"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5pPr>
      <a:lvl6pPr marL="3934641"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6pPr>
      <a:lvl7pPr marL="4650031"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7pPr>
      <a:lvl8pPr marL="5365420"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8pPr>
      <a:lvl9pPr marL="6080808"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9pPr>
    </p:bodyStyle>
    <p:otherStyle>
      <a:defPPr>
        <a:defRPr lang="en-US"/>
      </a:defPPr>
      <a:lvl1pPr marL="0" algn="l" defTabSz="1430779" rtl="0" eaLnBrk="1" latinLnBrk="0" hangingPunct="1">
        <a:defRPr sz="2817" kern="1200">
          <a:solidFill>
            <a:schemeClr val="tx1"/>
          </a:solidFill>
          <a:latin typeface="+mn-lt"/>
          <a:ea typeface="+mn-ea"/>
          <a:cs typeface="+mn-cs"/>
        </a:defRPr>
      </a:lvl1pPr>
      <a:lvl2pPr marL="715390" algn="l" defTabSz="1430779" rtl="0" eaLnBrk="1" latinLnBrk="0" hangingPunct="1">
        <a:defRPr sz="2817" kern="1200">
          <a:solidFill>
            <a:schemeClr val="tx1"/>
          </a:solidFill>
          <a:latin typeface="+mn-lt"/>
          <a:ea typeface="+mn-ea"/>
          <a:cs typeface="+mn-cs"/>
        </a:defRPr>
      </a:lvl2pPr>
      <a:lvl3pPr marL="1430779" algn="l" defTabSz="1430779" rtl="0" eaLnBrk="1" latinLnBrk="0" hangingPunct="1">
        <a:defRPr sz="2817" kern="1200">
          <a:solidFill>
            <a:schemeClr val="tx1"/>
          </a:solidFill>
          <a:latin typeface="+mn-lt"/>
          <a:ea typeface="+mn-ea"/>
          <a:cs typeface="+mn-cs"/>
        </a:defRPr>
      </a:lvl3pPr>
      <a:lvl4pPr marL="2146168" algn="l" defTabSz="1430779" rtl="0" eaLnBrk="1" latinLnBrk="0" hangingPunct="1">
        <a:defRPr sz="2817" kern="1200">
          <a:solidFill>
            <a:schemeClr val="tx1"/>
          </a:solidFill>
          <a:latin typeface="+mn-lt"/>
          <a:ea typeface="+mn-ea"/>
          <a:cs typeface="+mn-cs"/>
        </a:defRPr>
      </a:lvl4pPr>
      <a:lvl5pPr marL="2861557" algn="l" defTabSz="1430779" rtl="0" eaLnBrk="1" latinLnBrk="0" hangingPunct="1">
        <a:defRPr sz="2817" kern="1200">
          <a:solidFill>
            <a:schemeClr val="tx1"/>
          </a:solidFill>
          <a:latin typeface="+mn-lt"/>
          <a:ea typeface="+mn-ea"/>
          <a:cs typeface="+mn-cs"/>
        </a:defRPr>
      </a:lvl5pPr>
      <a:lvl6pPr marL="3576947" algn="l" defTabSz="1430779" rtl="0" eaLnBrk="1" latinLnBrk="0" hangingPunct="1">
        <a:defRPr sz="2817" kern="1200">
          <a:solidFill>
            <a:schemeClr val="tx1"/>
          </a:solidFill>
          <a:latin typeface="+mn-lt"/>
          <a:ea typeface="+mn-ea"/>
          <a:cs typeface="+mn-cs"/>
        </a:defRPr>
      </a:lvl6pPr>
      <a:lvl7pPr marL="4292336" algn="l" defTabSz="1430779" rtl="0" eaLnBrk="1" latinLnBrk="0" hangingPunct="1">
        <a:defRPr sz="2817" kern="1200">
          <a:solidFill>
            <a:schemeClr val="tx1"/>
          </a:solidFill>
          <a:latin typeface="+mn-lt"/>
          <a:ea typeface="+mn-ea"/>
          <a:cs typeface="+mn-cs"/>
        </a:defRPr>
      </a:lvl7pPr>
      <a:lvl8pPr marL="5007725" algn="l" defTabSz="1430779" rtl="0" eaLnBrk="1" latinLnBrk="0" hangingPunct="1">
        <a:defRPr sz="2817" kern="1200">
          <a:solidFill>
            <a:schemeClr val="tx1"/>
          </a:solidFill>
          <a:latin typeface="+mn-lt"/>
          <a:ea typeface="+mn-ea"/>
          <a:cs typeface="+mn-cs"/>
        </a:defRPr>
      </a:lvl8pPr>
      <a:lvl9pPr marL="5723114" algn="l" defTabSz="1430779" rtl="0" eaLnBrk="1" latinLnBrk="0" hangingPunct="1">
        <a:defRPr sz="281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bbc.co.uk/education/clips/zkdnvcw"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youtube.com/watch?v=C1Ib0-BlBKU" TargetMode="Externa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A645A23-CF16-48CD-8128-9DE9BDADDE8E}"/>
              </a:ext>
            </a:extLst>
          </p:cNvPr>
          <p:cNvSpPr txBox="1"/>
          <p:nvPr/>
        </p:nvSpPr>
        <p:spPr>
          <a:xfrm>
            <a:off x="0" y="0"/>
            <a:ext cx="68580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Rainforest Biodiversity</a:t>
            </a:r>
          </a:p>
        </p:txBody>
      </p:sp>
      <p:sp>
        <p:nvSpPr>
          <p:cNvPr id="7" name="TextBox 6">
            <a:extLst>
              <a:ext uri="{FF2B5EF4-FFF2-40B4-BE49-F238E27FC236}">
                <a16:creationId xmlns:a16="http://schemas.microsoft.com/office/drawing/2014/main" id="{5B9D09E4-4E77-4B47-8AB2-A2DE71B95826}"/>
              </a:ext>
            </a:extLst>
          </p:cNvPr>
          <p:cNvSpPr txBox="1"/>
          <p:nvPr/>
        </p:nvSpPr>
        <p:spPr>
          <a:xfrm>
            <a:off x="0" y="468545"/>
            <a:ext cx="6857999" cy="777135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Biodiversity is short for biological diversity – it means the variety/range of plants and animals found in an area. Biodiversity is extremely high in the rainforest – for example: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257175" marR="0" lvl="0" indent="-2571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Rainforests cover less than 2% of the Earth’s surface but house an estimated 50% of all life on Earth. </a:t>
            </a:r>
          </a:p>
          <a:p>
            <a:pPr marL="257175" marR="0" lvl="0" indent="-2571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257175" marR="0" lvl="0" indent="-2571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A tropical rainforest may have more than 480 tree species in a single hectare (about the size of a football pitch).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257175" marR="0" lvl="0" indent="-2571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A single bush in the Amazon may have more species of ants than the entire British Isles. </a:t>
            </a:r>
            <a:endParaRPr kumimoji="0" lang="en-GB" sz="9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257175" marR="0" lvl="0" indent="-2571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Biodiversity is so high in the rainforest because the w_____ and w____ (humid) conditions create the perfect conditions for lots of ______ to grow. The large number of plants support lots of a_________ because there is plenty to eat.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Even though the climate in the rainforest is perfect for plants and animals, life in the rainforest can still present challenges.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A challenge for plants is that there are so many other plants, they block out a lot of the l_______, this makes it hard for the plants to get enough s_____. Also, the ________ rain in the rainforest can break the l_________ off the plants.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For animals, the challenges include not getting _______, being able to live high in the rainforest trees to find the f______ they need to survive, and for smaller animals they have to avoid the f________ of the forest, where many larger predators live.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These different challenges mean that plants and animals have to a______, in order to survive. The large number of adaptations means that there any huge numbers of different s________, and therefore, high 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This shows us that the c________ and the c___________ of the rainforest are the reason for the amazing levels of biodiversity that can be found there.</a:t>
            </a:r>
          </a:p>
        </p:txBody>
      </p:sp>
      <p:graphicFrame>
        <p:nvGraphicFramePr>
          <p:cNvPr id="8" name="Table 8">
            <a:extLst>
              <a:ext uri="{FF2B5EF4-FFF2-40B4-BE49-F238E27FC236}">
                <a16:creationId xmlns:a16="http://schemas.microsoft.com/office/drawing/2014/main" id="{A28977A4-3464-4C1C-8359-73D7BF4DD17C}"/>
              </a:ext>
            </a:extLst>
          </p:cNvPr>
          <p:cNvGraphicFramePr>
            <a:graphicFrameLocks noGrp="1"/>
          </p:cNvGraphicFramePr>
          <p:nvPr/>
        </p:nvGraphicFramePr>
        <p:xfrm>
          <a:off x="201707" y="8339116"/>
          <a:ext cx="6454584" cy="1296000"/>
        </p:xfrm>
        <a:graphic>
          <a:graphicData uri="http://schemas.openxmlformats.org/drawingml/2006/table">
            <a:tbl>
              <a:tblPr firstRow="1" bandRow="1">
                <a:tableStyleId>{5C22544A-7EE6-4342-B048-85BDC9FD1C3A}</a:tableStyleId>
              </a:tblPr>
              <a:tblGrid>
                <a:gridCol w="1613646">
                  <a:extLst>
                    <a:ext uri="{9D8B030D-6E8A-4147-A177-3AD203B41FA5}">
                      <a16:colId xmlns:a16="http://schemas.microsoft.com/office/drawing/2014/main" val="2219245776"/>
                    </a:ext>
                  </a:extLst>
                </a:gridCol>
                <a:gridCol w="1613646">
                  <a:extLst>
                    <a:ext uri="{9D8B030D-6E8A-4147-A177-3AD203B41FA5}">
                      <a16:colId xmlns:a16="http://schemas.microsoft.com/office/drawing/2014/main" val="4269103243"/>
                    </a:ext>
                  </a:extLst>
                </a:gridCol>
                <a:gridCol w="1613646">
                  <a:extLst>
                    <a:ext uri="{9D8B030D-6E8A-4147-A177-3AD203B41FA5}">
                      <a16:colId xmlns:a16="http://schemas.microsoft.com/office/drawing/2014/main" val="1546240576"/>
                    </a:ext>
                  </a:extLst>
                </a:gridCol>
                <a:gridCol w="1613646">
                  <a:extLst>
                    <a:ext uri="{9D8B030D-6E8A-4147-A177-3AD203B41FA5}">
                      <a16:colId xmlns:a16="http://schemas.microsoft.com/office/drawing/2014/main" val="3489730087"/>
                    </a:ext>
                  </a:extLst>
                </a:gridCol>
              </a:tblGrid>
              <a:tr h="324000">
                <a:tc>
                  <a:txBody>
                    <a:bodyPr/>
                    <a:lstStyle/>
                    <a:p>
                      <a:pPr algn="ctr"/>
                      <a:r>
                        <a:rPr lang="en-GB" sz="1400" b="0" dirty="0">
                          <a:solidFill>
                            <a:schemeClr val="tx1"/>
                          </a:solidFill>
                          <a:latin typeface="Comic Sans MS" panose="030F0702030302020204" pitchFamily="66" charset="0"/>
                        </a:rPr>
                        <a:t>Eaten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Species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Sun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Food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88578184"/>
                  </a:ext>
                </a:extLst>
              </a:tr>
              <a:tr h="324000">
                <a:tc>
                  <a:txBody>
                    <a:bodyPr/>
                    <a:lstStyle/>
                    <a:p>
                      <a:pPr algn="ctr"/>
                      <a:r>
                        <a:rPr lang="en-GB" sz="1400" b="0" dirty="0">
                          <a:solidFill>
                            <a:schemeClr val="tx1"/>
                          </a:solidFill>
                          <a:latin typeface="Comic Sans MS" panose="030F0702030302020204" pitchFamily="66" charset="0"/>
                        </a:rPr>
                        <a:t>Climate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Warm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Biodiversity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Plants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57043506"/>
                  </a:ext>
                </a:extLst>
              </a:tr>
              <a:tr h="324000">
                <a:tc>
                  <a:txBody>
                    <a:bodyPr/>
                    <a:lstStyle/>
                    <a:p>
                      <a:pPr algn="ctr"/>
                      <a:r>
                        <a:rPr lang="en-GB" sz="1400" b="0" dirty="0">
                          <a:solidFill>
                            <a:schemeClr val="tx1"/>
                          </a:solidFill>
                          <a:latin typeface="Comic Sans MS" panose="030F0702030302020204" pitchFamily="66" charset="0"/>
                        </a:rPr>
                        <a:t>Leaves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Animals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Light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Challenges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463356"/>
                  </a:ext>
                </a:extLst>
              </a:tr>
              <a:tr h="324000">
                <a:tc>
                  <a:txBody>
                    <a:bodyPr/>
                    <a:lstStyle/>
                    <a:p>
                      <a:pPr algn="ctr"/>
                      <a:r>
                        <a:rPr lang="en-GB" sz="1400" b="0" dirty="0">
                          <a:solidFill>
                            <a:schemeClr val="tx1"/>
                          </a:solidFill>
                          <a:latin typeface="Comic Sans MS" panose="030F0702030302020204" pitchFamily="66" charset="0"/>
                        </a:rPr>
                        <a:t>Wet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Adapt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Heavy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dirty="0">
                          <a:solidFill>
                            <a:schemeClr val="tx1"/>
                          </a:solidFill>
                          <a:latin typeface="Comic Sans MS" panose="030F0702030302020204" pitchFamily="66" charset="0"/>
                        </a:rPr>
                        <a:t>Floor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0246808"/>
                  </a:ext>
                </a:extLst>
              </a:tr>
            </a:tbl>
          </a:graphicData>
        </a:graphic>
      </p:graphicFrame>
      <p:sp>
        <p:nvSpPr>
          <p:cNvPr id="10" name="TextBox 9">
            <a:extLst>
              <a:ext uri="{FF2B5EF4-FFF2-40B4-BE49-F238E27FC236}">
                <a16:creationId xmlns:a16="http://schemas.microsoft.com/office/drawing/2014/main" id="{4ED44E37-E334-46DA-89EC-F65D335CA2AB}"/>
              </a:ext>
            </a:extLst>
          </p:cNvPr>
          <p:cNvSpPr txBox="1"/>
          <p:nvPr/>
        </p:nvSpPr>
        <p:spPr>
          <a:xfrm>
            <a:off x="2528047" y="-12659"/>
            <a:ext cx="4329953" cy="307777"/>
          </a:xfrm>
          <a:prstGeom prst="rect">
            <a:avLst/>
          </a:prstGeom>
          <a:solidFill>
            <a:schemeClr val="accent4">
              <a:lumMod val="40000"/>
              <a:lumOff val="60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Fill the gaps using the words at the bottom</a:t>
            </a:r>
          </a:p>
        </p:txBody>
      </p:sp>
    </p:spTree>
    <p:extLst>
      <p:ext uri="{BB962C8B-B14F-4D97-AF65-F5344CB8AC3E}">
        <p14:creationId xmlns:p14="http://schemas.microsoft.com/office/powerpoint/2010/main" val="1036443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01F31E1-0169-41D5-B23F-577878FB2190}"/>
              </a:ext>
            </a:extLst>
          </p:cNvPr>
          <p:cNvSpPr txBox="1"/>
          <p:nvPr/>
        </p:nvSpPr>
        <p:spPr>
          <a:xfrm>
            <a:off x="0" y="-1"/>
            <a:ext cx="5204012" cy="369332"/>
          </a:xfrm>
          <a:prstGeom prst="rect">
            <a:avLst/>
          </a:prstGeom>
          <a:solidFill>
            <a:schemeClr val="accent4">
              <a:lumMod val="40000"/>
              <a:lumOff val="60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The structure of the rainforest</a:t>
            </a:r>
          </a:p>
        </p:txBody>
      </p:sp>
      <p:sp>
        <p:nvSpPr>
          <p:cNvPr id="7" name="TextBox 6">
            <a:extLst>
              <a:ext uri="{FF2B5EF4-FFF2-40B4-BE49-F238E27FC236}">
                <a16:creationId xmlns:a16="http://schemas.microsoft.com/office/drawing/2014/main" id="{7DCEA770-D11F-4093-850F-B207011C2DFE}"/>
              </a:ext>
            </a:extLst>
          </p:cNvPr>
          <p:cNvSpPr txBox="1"/>
          <p:nvPr/>
        </p:nvSpPr>
        <p:spPr>
          <a:xfrm>
            <a:off x="0" y="468545"/>
            <a:ext cx="6857999"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The different ways in which plants adapt, ends up creating clear ‘layers’ in the rainforest, that give it an overall structure. </a:t>
            </a:r>
          </a:p>
        </p:txBody>
      </p:sp>
      <p:pic>
        <p:nvPicPr>
          <p:cNvPr id="8" name="Picture 99" descr="Picture147">
            <a:extLst>
              <a:ext uri="{FF2B5EF4-FFF2-40B4-BE49-F238E27FC236}">
                <a16:creationId xmlns:a16="http://schemas.microsoft.com/office/drawing/2014/main" id="{D095642B-28B9-4B1F-8473-5CA3ECD0D1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256"/>
          <a:stretch/>
        </p:blipFill>
        <p:spPr>
          <a:xfrm>
            <a:off x="4679727" y="1291364"/>
            <a:ext cx="1832000" cy="33293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9" name="Straight Arrow Connector 8">
            <a:extLst>
              <a:ext uri="{FF2B5EF4-FFF2-40B4-BE49-F238E27FC236}">
                <a16:creationId xmlns:a16="http://schemas.microsoft.com/office/drawing/2014/main" id="{561B5792-C74F-434A-97F5-ABF54F1FD189}"/>
              </a:ext>
            </a:extLst>
          </p:cNvPr>
          <p:cNvCxnSpPr>
            <a:cxnSpLocks/>
          </p:cNvCxnSpPr>
          <p:nvPr/>
        </p:nvCxnSpPr>
        <p:spPr>
          <a:xfrm flipV="1">
            <a:off x="6669060" y="1532965"/>
            <a:ext cx="0" cy="3041149"/>
          </a:xfrm>
          <a:prstGeom prst="straightConnector1">
            <a:avLst/>
          </a:prstGeom>
          <a:ln>
            <a:solidFill>
              <a:schemeClr val="tx1"/>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5A37608-6890-4B1F-BE66-26DEC025C8BC}"/>
              </a:ext>
            </a:extLst>
          </p:cNvPr>
          <p:cNvSpPr txBox="1"/>
          <p:nvPr/>
        </p:nvSpPr>
        <p:spPr>
          <a:xfrm>
            <a:off x="6497534" y="1291364"/>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50m</a:t>
            </a:r>
          </a:p>
        </p:txBody>
      </p:sp>
      <p:sp>
        <p:nvSpPr>
          <p:cNvPr id="13" name="TextBox 12">
            <a:extLst>
              <a:ext uri="{FF2B5EF4-FFF2-40B4-BE49-F238E27FC236}">
                <a16:creationId xmlns:a16="http://schemas.microsoft.com/office/drawing/2014/main" id="{C87E29BC-B9E3-41D3-A83A-BD416AA11DC6}"/>
              </a:ext>
            </a:extLst>
          </p:cNvPr>
          <p:cNvSpPr txBox="1"/>
          <p:nvPr/>
        </p:nvSpPr>
        <p:spPr>
          <a:xfrm>
            <a:off x="2272551" y="1698503"/>
            <a:ext cx="2235650" cy="338554"/>
          </a:xfrm>
          <a:prstGeom prst="rect">
            <a:avLst/>
          </a:prstGeom>
          <a:solidFill>
            <a:schemeClr val="accent1">
              <a:lumMod val="40000"/>
              <a:lumOff val="60000"/>
            </a:schemeClr>
          </a:solid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The Emergent Layer</a:t>
            </a:r>
          </a:p>
        </p:txBody>
      </p:sp>
      <p:sp>
        <p:nvSpPr>
          <p:cNvPr id="15" name="TextBox 14">
            <a:extLst>
              <a:ext uri="{FF2B5EF4-FFF2-40B4-BE49-F238E27FC236}">
                <a16:creationId xmlns:a16="http://schemas.microsoft.com/office/drawing/2014/main" id="{F3C007F6-9232-4335-9BB5-79822A4312E7}"/>
              </a:ext>
            </a:extLst>
          </p:cNvPr>
          <p:cNvSpPr txBox="1"/>
          <p:nvPr/>
        </p:nvSpPr>
        <p:spPr>
          <a:xfrm>
            <a:off x="2272551" y="2366372"/>
            <a:ext cx="2235650" cy="338554"/>
          </a:xfrm>
          <a:prstGeom prst="rect">
            <a:avLst/>
          </a:prstGeom>
          <a:solidFill>
            <a:schemeClr val="accent6">
              <a:lumMod val="40000"/>
              <a:lumOff val="60000"/>
            </a:schemeClr>
          </a:solid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The Canopy</a:t>
            </a:r>
          </a:p>
        </p:txBody>
      </p:sp>
      <p:sp>
        <p:nvSpPr>
          <p:cNvPr id="17" name="TextBox 16">
            <a:extLst>
              <a:ext uri="{FF2B5EF4-FFF2-40B4-BE49-F238E27FC236}">
                <a16:creationId xmlns:a16="http://schemas.microsoft.com/office/drawing/2014/main" id="{E0CA3968-5CF8-45DB-B319-4FC0BB191921}"/>
              </a:ext>
            </a:extLst>
          </p:cNvPr>
          <p:cNvSpPr txBox="1"/>
          <p:nvPr/>
        </p:nvSpPr>
        <p:spPr>
          <a:xfrm>
            <a:off x="2272551" y="3150784"/>
            <a:ext cx="2235650" cy="338554"/>
          </a:xfrm>
          <a:prstGeom prst="rect">
            <a:avLst/>
          </a:prstGeom>
          <a:solidFill>
            <a:schemeClr val="accent4">
              <a:lumMod val="40000"/>
              <a:lumOff val="60000"/>
            </a:schemeClr>
          </a:solid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The Under Canopy</a:t>
            </a:r>
          </a:p>
        </p:txBody>
      </p:sp>
      <p:sp>
        <p:nvSpPr>
          <p:cNvPr id="19" name="TextBox 18">
            <a:extLst>
              <a:ext uri="{FF2B5EF4-FFF2-40B4-BE49-F238E27FC236}">
                <a16:creationId xmlns:a16="http://schemas.microsoft.com/office/drawing/2014/main" id="{1DD4E880-EE06-45E9-BDB2-1B2DDD62080A}"/>
              </a:ext>
            </a:extLst>
          </p:cNvPr>
          <p:cNvSpPr txBox="1"/>
          <p:nvPr/>
        </p:nvSpPr>
        <p:spPr>
          <a:xfrm>
            <a:off x="2272551" y="3565864"/>
            <a:ext cx="2235650" cy="338554"/>
          </a:xfrm>
          <a:prstGeom prst="rect">
            <a:avLst/>
          </a:prstGeom>
          <a:solidFill>
            <a:schemeClr val="accent2">
              <a:lumMod val="40000"/>
              <a:lumOff val="60000"/>
            </a:schemeClr>
          </a:solid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Shrub Layer</a:t>
            </a:r>
          </a:p>
        </p:txBody>
      </p:sp>
      <p:sp>
        <p:nvSpPr>
          <p:cNvPr id="21" name="TextBox 20">
            <a:extLst>
              <a:ext uri="{FF2B5EF4-FFF2-40B4-BE49-F238E27FC236}">
                <a16:creationId xmlns:a16="http://schemas.microsoft.com/office/drawing/2014/main" id="{17FAE41B-1696-4705-8B9D-99C0D25CB208}"/>
              </a:ext>
            </a:extLst>
          </p:cNvPr>
          <p:cNvSpPr txBox="1"/>
          <p:nvPr/>
        </p:nvSpPr>
        <p:spPr>
          <a:xfrm>
            <a:off x="2272551" y="4094782"/>
            <a:ext cx="2235650" cy="338554"/>
          </a:xfrm>
          <a:prstGeom prst="rect">
            <a:avLst/>
          </a:prstGeom>
          <a:solidFill>
            <a:srgbClr val="CDACE6"/>
          </a:solid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Forest Floor</a:t>
            </a:r>
          </a:p>
        </p:txBody>
      </p:sp>
      <p:sp>
        <p:nvSpPr>
          <p:cNvPr id="25" name="TextBox 24">
            <a:extLst>
              <a:ext uri="{FF2B5EF4-FFF2-40B4-BE49-F238E27FC236}">
                <a16:creationId xmlns:a16="http://schemas.microsoft.com/office/drawing/2014/main" id="{4AD9B274-06F1-4E65-A6AB-8598487FF068}"/>
              </a:ext>
            </a:extLst>
          </p:cNvPr>
          <p:cNvSpPr txBox="1"/>
          <p:nvPr/>
        </p:nvSpPr>
        <p:spPr>
          <a:xfrm>
            <a:off x="28611" y="952439"/>
            <a:ext cx="6857999"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Watch this video to find out what the different layers are like: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hlinkClick r:id="rId3"/>
              </a:rPr>
              <a:t>http://www.bbc.co.uk/education/clips/zkdnvcw</a:t>
            </a: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p:txBody>
      </p:sp>
      <p:graphicFrame>
        <p:nvGraphicFramePr>
          <p:cNvPr id="29" name="Table 28">
            <a:extLst>
              <a:ext uri="{FF2B5EF4-FFF2-40B4-BE49-F238E27FC236}">
                <a16:creationId xmlns:a16="http://schemas.microsoft.com/office/drawing/2014/main" id="{60B4A4A0-7803-4ED7-9865-12522062D3F7}"/>
              </a:ext>
            </a:extLst>
          </p:cNvPr>
          <p:cNvGraphicFramePr>
            <a:graphicFrameLocks noGrp="1"/>
          </p:cNvGraphicFramePr>
          <p:nvPr/>
        </p:nvGraphicFramePr>
        <p:xfrm>
          <a:off x="101269" y="5170255"/>
          <a:ext cx="6660000" cy="4525075"/>
        </p:xfrm>
        <a:graphic>
          <a:graphicData uri="http://schemas.openxmlformats.org/drawingml/2006/table">
            <a:tbl>
              <a:tblPr firstRow="1" bandRow="1">
                <a:tableStyleId>{5C22544A-7EE6-4342-B048-85BDC9FD1C3A}</a:tableStyleId>
              </a:tblPr>
              <a:tblGrid>
                <a:gridCol w="3330000">
                  <a:extLst>
                    <a:ext uri="{9D8B030D-6E8A-4147-A177-3AD203B41FA5}">
                      <a16:colId xmlns:a16="http://schemas.microsoft.com/office/drawing/2014/main" val="20000"/>
                    </a:ext>
                  </a:extLst>
                </a:gridCol>
                <a:gridCol w="3330000">
                  <a:extLst>
                    <a:ext uri="{9D8B030D-6E8A-4147-A177-3AD203B41FA5}">
                      <a16:colId xmlns:a16="http://schemas.microsoft.com/office/drawing/2014/main" val="20001"/>
                    </a:ext>
                  </a:extLst>
                </a:gridCol>
              </a:tblGrid>
              <a:tr h="9050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ysClr val="windowText" lastClr="000000"/>
                          </a:solidFill>
                          <a:effectLst/>
                          <a:latin typeface="Comic Sans MS" panose="030F0702030302020204" pitchFamily="66" charset="0"/>
                          <a:ea typeface="Times New Roman"/>
                          <a:cs typeface="Times New Roman"/>
                        </a:rPr>
                        <a:t>These trees grow to about 10 metres tall and their Branches are often tied together by vines called Lianas</a:t>
                      </a:r>
                      <a:endParaRPr lang="en-GB" sz="1400" b="0" dirty="0">
                        <a:solidFill>
                          <a:sysClr val="windowText" lastClr="000000"/>
                        </a:solidFill>
                        <a:effectLst/>
                        <a:latin typeface="Comic Sans MS" panose="030F0702030302020204" pitchFamily="66" charset="0"/>
                        <a:ea typeface="Times New Roman"/>
                        <a:cs typeface="Angsana New"/>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ysClr val="windowText" lastClr="000000"/>
                          </a:solidFill>
                          <a:effectLst/>
                          <a:latin typeface="Comic Sans MS" panose="030F0702030302020204" pitchFamily="66" charset="0"/>
                          <a:ea typeface="Times New Roman"/>
                          <a:cs typeface="Times New Roman"/>
                        </a:rPr>
                        <a:t>These trees grow high over the rest of the forest. They need large buttress roots to keep them standing.</a:t>
                      </a:r>
                      <a:endParaRPr lang="en-GB" sz="1400" b="0" dirty="0">
                        <a:solidFill>
                          <a:sysClr val="windowText" lastClr="000000"/>
                        </a:solidFill>
                        <a:effectLst/>
                        <a:latin typeface="Comic Sans MS" panose="030F0702030302020204" pitchFamily="66" charset="0"/>
                        <a:ea typeface="Times New Roman"/>
                        <a:cs typeface="Angsana New"/>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9050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ysClr val="windowText" lastClr="000000"/>
                          </a:solidFill>
                          <a:effectLst/>
                          <a:latin typeface="Comic Sans MS" panose="030F0702030302020204" pitchFamily="66" charset="0"/>
                          <a:ea typeface="Times New Roman"/>
                          <a:cs typeface="Angsana New"/>
                        </a:rPr>
                        <a:t>Decomposers recycle the leaf litter on this layer</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ysClr val="windowText" lastClr="000000"/>
                          </a:solidFill>
                          <a:effectLst/>
                          <a:latin typeface="Comic Sans MS" panose="030F0702030302020204" pitchFamily="66" charset="0"/>
                          <a:ea typeface="Times New Roman"/>
                          <a:cs typeface="Times New Roman"/>
                        </a:rPr>
                        <a:t>These trees can grow up to 50 metres tall</a:t>
                      </a:r>
                      <a:endParaRPr lang="en-GB" sz="1400" b="0" dirty="0">
                        <a:solidFill>
                          <a:sysClr val="windowText" lastClr="000000"/>
                        </a:solidFill>
                        <a:effectLst/>
                        <a:latin typeface="Comic Sans MS" panose="030F0702030302020204" pitchFamily="66" charset="0"/>
                        <a:ea typeface="Times New Roman"/>
                        <a:cs typeface="Angsana New"/>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9050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ysClr val="windowText" lastClr="000000"/>
                          </a:solidFill>
                          <a:effectLst/>
                          <a:latin typeface="Comic Sans MS" panose="030F0702030302020204" pitchFamily="66" charset="0"/>
                          <a:ea typeface="Times New Roman"/>
                          <a:cs typeface="Angsana New"/>
                        </a:rPr>
                        <a:t>There is a small amount of sunlight here.</a:t>
                      </a:r>
                      <a:r>
                        <a:rPr lang="en-GB" sz="1400" b="0" baseline="0" dirty="0">
                          <a:solidFill>
                            <a:sysClr val="windowText" lastClr="000000"/>
                          </a:solidFill>
                          <a:effectLst/>
                          <a:latin typeface="Comic Sans MS" panose="030F0702030302020204" pitchFamily="66" charset="0"/>
                          <a:ea typeface="Times New Roman"/>
                          <a:cs typeface="Angsana New"/>
                        </a:rPr>
                        <a:t> These smaller trees wait for larger plants to die so that they can see the sun and begin to grow</a:t>
                      </a:r>
                      <a:endParaRPr lang="en-GB" sz="1400" b="0" dirty="0">
                        <a:solidFill>
                          <a:sysClr val="windowText" lastClr="000000"/>
                        </a:solidFill>
                        <a:effectLst/>
                        <a:latin typeface="Comic Sans MS" panose="030F0702030302020204" pitchFamily="66" charset="0"/>
                        <a:ea typeface="Times New Roman"/>
                        <a:cs typeface="Angsana New"/>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ysClr val="windowText" lastClr="000000"/>
                          </a:solidFill>
                          <a:effectLst/>
                          <a:latin typeface="Comic Sans MS" panose="030F0702030302020204" pitchFamily="66" charset="0"/>
                          <a:ea typeface="Times New Roman"/>
                          <a:cs typeface="Times New Roman"/>
                        </a:rPr>
                        <a:t>The plants here have huge leaves to try and capture sunlight</a:t>
                      </a:r>
                      <a:endParaRPr lang="en-GB" sz="1400" b="0" dirty="0">
                        <a:solidFill>
                          <a:sysClr val="windowText" lastClr="000000"/>
                        </a:solidFill>
                        <a:effectLst/>
                        <a:latin typeface="Comic Sans MS" panose="030F0702030302020204" pitchFamily="66" charset="0"/>
                        <a:ea typeface="Times New Roman"/>
                        <a:cs typeface="Angsana New"/>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9050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ysClr val="windowText" lastClr="000000"/>
                          </a:solidFill>
                          <a:effectLst/>
                          <a:latin typeface="Comic Sans MS" panose="030F0702030302020204" pitchFamily="66" charset="0"/>
                          <a:ea typeface="Times New Roman"/>
                          <a:cs typeface="Times New Roman"/>
                        </a:rPr>
                        <a:t>Trees in this layer are usually about 25 metres tall</a:t>
                      </a:r>
                      <a:endParaRPr lang="en-GB" sz="1400" b="0" dirty="0">
                        <a:solidFill>
                          <a:sysClr val="windowText" lastClr="000000"/>
                        </a:solidFill>
                        <a:effectLst/>
                        <a:latin typeface="Comic Sans MS" panose="030F0702030302020204" pitchFamily="66" charset="0"/>
                        <a:ea typeface="Times New Roman"/>
                        <a:cs typeface="Angsana New"/>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ysClr val="windowText" lastClr="000000"/>
                          </a:solidFill>
                          <a:effectLst/>
                          <a:latin typeface="Comic Sans MS" panose="030F0702030302020204" pitchFamily="66" charset="0"/>
                          <a:ea typeface="Times New Roman"/>
                          <a:cs typeface="Times New Roman"/>
                        </a:rPr>
                        <a:t>The layers only gets 1-2% of the sunlight</a:t>
                      </a:r>
                      <a:endParaRPr lang="en-GB" sz="1400" b="0" dirty="0">
                        <a:solidFill>
                          <a:sysClr val="windowText" lastClr="000000"/>
                        </a:solidFill>
                        <a:effectLst/>
                        <a:latin typeface="Comic Sans MS" panose="030F0702030302020204" pitchFamily="66" charset="0"/>
                        <a:ea typeface="Times New Roman"/>
                        <a:cs typeface="Angsana New"/>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9050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a:solidFill>
                            <a:sysClr val="windowText" lastClr="000000"/>
                          </a:solidFill>
                          <a:effectLst/>
                          <a:latin typeface="Comic Sans MS" panose="030F0702030302020204" pitchFamily="66" charset="0"/>
                          <a:ea typeface="Times New Roman"/>
                          <a:cs typeface="Angsana New"/>
                        </a:rPr>
                        <a:t>This layer only gets 2-15% of</a:t>
                      </a:r>
                      <a:r>
                        <a:rPr lang="en-GB" sz="1400" b="0" baseline="0" dirty="0">
                          <a:solidFill>
                            <a:sysClr val="windowText" lastClr="000000"/>
                          </a:solidFill>
                          <a:effectLst/>
                          <a:latin typeface="Comic Sans MS" panose="030F0702030302020204" pitchFamily="66" charset="0"/>
                          <a:ea typeface="Times New Roman"/>
                          <a:cs typeface="Angsana New"/>
                        </a:rPr>
                        <a:t> the sunlight</a:t>
                      </a:r>
                      <a:endParaRPr lang="en-GB" sz="1400" b="0" dirty="0">
                        <a:solidFill>
                          <a:sysClr val="windowText" lastClr="000000"/>
                        </a:solidFill>
                        <a:effectLst/>
                        <a:latin typeface="Comic Sans MS" panose="030F0702030302020204" pitchFamily="66" charset="0"/>
                        <a:ea typeface="Times New Roman"/>
                        <a:cs typeface="Angsana New"/>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dirty="0">
                          <a:solidFill>
                            <a:sysClr val="windowText" lastClr="000000"/>
                          </a:solidFill>
                          <a:effectLst/>
                          <a:latin typeface="Comic Sans MS" panose="030F0702030302020204" pitchFamily="66" charset="0"/>
                          <a:ea typeface="Times New Roman"/>
                          <a:cs typeface="Times New Roman"/>
                        </a:rPr>
                        <a:t>This layer is where most of the rainforest’s animals live</a:t>
                      </a:r>
                      <a:endParaRPr lang="en-GB" sz="1400" b="0" dirty="0">
                        <a:solidFill>
                          <a:sysClr val="windowText" lastClr="000000"/>
                        </a:solidFill>
                        <a:effectLst/>
                        <a:latin typeface="Comic Sans MS" panose="030F0702030302020204" pitchFamily="66" charset="0"/>
                        <a:ea typeface="Times New Roman"/>
                        <a:cs typeface="Angsana New"/>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bl>
          </a:graphicData>
        </a:graphic>
      </p:graphicFrame>
      <p:sp>
        <p:nvSpPr>
          <p:cNvPr id="30" name="Left Brace 29">
            <a:extLst>
              <a:ext uri="{FF2B5EF4-FFF2-40B4-BE49-F238E27FC236}">
                <a16:creationId xmlns:a16="http://schemas.microsoft.com/office/drawing/2014/main" id="{DF6771FA-3C3B-4B90-B10E-871EA993EBE2}"/>
              </a:ext>
            </a:extLst>
          </p:cNvPr>
          <p:cNvSpPr/>
          <p:nvPr/>
        </p:nvSpPr>
        <p:spPr>
          <a:xfrm>
            <a:off x="2003612" y="1532965"/>
            <a:ext cx="268939" cy="3041149"/>
          </a:xfrm>
          <a:prstGeom prst="leftBrace">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1BFAA06E-D9BF-44B2-9513-8CEC954DDAEA}"/>
              </a:ext>
            </a:extLst>
          </p:cNvPr>
          <p:cNvSpPr txBox="1"/>
          <p:nvPr/>
        </p:nvSpPr>
        <p:spPr>
          <a:xfrm>
            <a:off x="107577" y="2399246"/>
            <a:ext cx="2003612" cy="138499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Use these colours as a key and shade the boxes below to describe the characteristics of each layer</a:t>
            </a:r>
          </a:p>
        </p:txBody>
      </p:sp>
      <p:sp>
        <p:nvSpPr>
          <p:cNvPr id="34" name="TextBox 33">
            <a:extLst>
              <a:ext uri="{FF2B5EF4-FFF2-40B4-BE49-F238E27FC236}">
                <a16:creationId xmlns:a16="http://schemas.microsoft.com/office/drawing/2014/main" id="{914321E8-D890-45DC-A5F2-CBF156439656}"/>
              </a:ext>
            </a:extLst>
          </p:cNvPr>
          <p:cNvSpPr txBox="1"/>
          <p:nvPr/>
        </p:nvSpPr>
        <p:spPr>
          <a:xfrm>
            <a:off x="-5940" y="4767867"/>
            <a:ext cx="6863940"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Shade the boxes below to describe the characteristics of each layer:</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3647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AF61E0-79A8-40FE-B391-8B5607A1B96C}"/>
              </a:ext>
            </a:extLst>
          </p:cNvPr>
          <p:cNvPicPr>
            <a:picLocks noChangeAspect="1"/>
          </p:cNvPicPr>
          <p:nvPr/>
        </p:nvPicPr>
        <p:blipFill>
          <a:blip r:embed="rId2"/>
          <a:stretch>
            <a:fillRect/>
          </a:stretch>
        </p:blipFill>
        <p:spPr>
          <a:xfrm rot="16200000">
            <a:off x="2587035" y="682034"/>
            <a:ext cx="4778187" cy="3763741"/>
          </a:xfrm>
          <a:prstGeom prst="rect">
            <a:avLst/>
          </a:prstGeom>
        </p:spPr>
      </p:pic>
      <p:pic>
        <p:nvPicPr>
          <p:cNvPr id="10" name="Picture 9">
            <a:extLst>
              <a:ext uri="{FF2B5EF4-FFF2-40B4-BE49-F238E27FC236}">
                <a16:creationId xmlns:a16="http://schemas.microsoft.com/office/drawing/2014/main" id="{3D5F8B22-7A07-45C4-854C-F20EE5EDD3AC}"/>
              </a:ext>
            </a:extLst>
          </p:cNvPr>
          <p:cNvPicPr>
            <a:picLocks noChangeAspect="1"/>
          </p:cNvPicPr>
          <p:nvPr/>
        </p:nvPicPr>
        <p:blipFill rotWithShape="1">
          <a:blip r:embed="rId3"/>
          <a:srcRect l="16487" r="58474" b="50457"/>
          <a:stretch/>
        </p:blipFill>
        <p:spPr>
          <a:xfrm rot="16200000">
            <a:off x="454407" y="2531528"/>
            <a:ext cx="2047746" cy="2956559"/>
          </a:xfrm>
          <a:prstGeom prst="rect">
            <a:avLst/>
          </a:prstGeom>
        </p:spPr>
      </p:pic>
      <p:pic>
        <p:nvPicPr>
          <p:cNvPr id="12" name="Picture 11">
            <a:extLst>
              <a:ext uri="{FF2B5EF4-FFF2-40B4-BE49-F238E27FC236}">
                <a16:creationId xmlns:a16="http://schemas.microsoft.com/office/drawing/2014/main" id="{84569C44-486D-413F-A3D5-523F467CE939}"/>
              </a:ext>
            </a:extLst>
          </p:cNvPr>
          <p:cNvPicPr>
            <a:picLocks noChangeAspect="1"/>
          </p:cNvPicPr>
          <p:nvPr/>
        </p:nvPicPr>
        <p:blipFill rotWithShape="1">
          <a:blip r:embed="rId3"/>
          <a:srcRect l="41002" r="28235" b="59935"/>
          <a:stretch/>
        </p:blipFill>
        <p:spPr>
          <a:xfrm rot="16200000">
            <a:off x="-67037" y="397573"/>
            <a:ext cx="2702462" cy="2568388"/>
          </a:xfrm>
          <a:prstGeom prst="rect">
            <a:avLst/>
          </a:prstGeom>
        </p:spPr>
      </p:pic>
      <p:sp>
        <p:nvSpPr>
          <p:cNvPr id="14" name="TextBox 13">
            <a:extLst>
              <a:ext uri="{FF2B5EF4-FFF2-40B4-BE49-F238E27FC236}">
                <a16:creationId xmlns:a16="http://schemas.microsoft.com/office/drawing/2014/main" id="{A8DE4029-3A4B-487D-9271-933357B26937}"/>
              </a:ext>
            </a:extLst>
          </p:cNvPr>
          <p:cNvSpPr txBox="1"/>
          <p:nvPr/>
        </p:nvSpPr>
        <p:spPr>
          <a:xfrm>
            <a:off x="186296" y="5020235"/>
            <a:ext cx="6485408" cy="4493538"/>
          </a:xfrm>
          <a:prstGeom prst="rect">
            <a:avLst/>
          </a:prstGeom>
          <a:noFill/>
        </p:spPr>
        <p:txBody>
          <a:bodyPr wrap="square" rtlCol="0">
            <a:spAutoFit/>
          </a:bodyPr>
          <a:lstStyle/>
          <a:p>
            <a:r>
              <a:rPr lang="en-GB" sz="1300" b="1" dirty="0"/>
              <a:t>Read the information above. Choose 3 examples of how plants/trees have adapted to life in the rainforest, and explain how this helps them to survive.</a:t>
            </a:r>
          </a:p>
          <a:p>
            <a:endParaRPr lang="en-GB" sz="1300" b="1" dirty="0"/>
          </a:p>
          <a:p>
            <a:pPr marL="342900" indent="-342900">
              <a:buAutoNum type="arabicPeriod"/>
            </a:pPr>
            <a:r>
              <a:rPr lang="en-GB" sz="1300" i="1" dirty="0"/>
              <a:t>One way in which plants have adapted is…</a:t>
            </a:r>
          </a:p>
          <a:p>
            <a:pPr marL="342900" indent="-342900">
              <a:buAutoNum type="arabicPeriod"/>
            </a:pPr>
            <a:endParaRPr lang="en-GB" sz="1300" i="1" dirty="0"/>
          </a:p>
          <a:p>
            <a:endParaRPr lang="en-GB" sz="1300" i="1" dirty="0"/>
          </a:p>
          <a:p>
            <a:pPr marL="363538"/>
            <a:r>
              <a:rPr lang="en-GB" sz="1300" i="1" dirty="0"/>
              <a:t>This helps them to survive because…</a:t>
            </a:r>
          </a:p>
          <a:p>
            <a:pPr marL="363538"/>
            <a:endParaRPr lang="en-GB" sz="1300" i="1" dirty="0"/>
          </a:p>
          <a:p>
            <a:pPr marL="363538"/>
            <a:endParaRPr lang="en-GB" sz="1300" i="1" dirty="0"/>
          </a:p>
          <a:p>
            <a:pPr marL="363538"/>
            <a:endParaRPr lang="en-GB" sz="1300" i="1" dirty="0"/>
          </a:p>
          <a:p>
            <a:pPr marL="342900" indent="-342900">
              <a:buFont typeface="+mj-lt"/>
              <a:buAutoNum type="arabicPeriod" startAt="2"/>
            </a:pPr>
            <a:r>
              <a:rPr lang="en-GB" sz="1300" i="1" dirty="0"/>
              <a:t>One way in which plants have adapted is…</a:t>
            </a:r>
          </a:p>
          <a:p>
            <a:pPr marL="342900" indent="-342900">
              <a:buAutoNum type="arabicPeriod" startAt="2"/>
            </a:pPr>
            <a:endParaRPr lang="en-GB" sz="1300" i="1" dirty="0"/>
          </a:p>
          <a:p>
            <a:endParaRPr lang="en-GB" sz="1300" i="1" dirty="0"/>
          </a:p>
          <a:p>
            <a:pPr marL="363538"/>
            <a:r>
              <a:rPr lang="en-GB" sz="1300" i="1" dirty="0"/>
              <a:t>This helps them to survive because…</a:t>
            </a:r>
          </a:p>
          <a:p>
            <a:pPr marL="363538"/>
            <a:endParaRPr lang="en-GB" sz="1300" i="1" dirty="0"/>
          </a:p>
          <a:p>
            <a:pPr marL="363538"/>
            <a:endParaRPr lang="en-GB" sz="1300" i="1" dirty="0"/>
          </a:p>
          <a:p>
            <a:pPr marL="363538"/>
            <a:endParaRPr lang="en-GB" sz="1300" i="1" dirty="0"/>
          </a:p>
          <a:p>
            <a:pPr marL="342900" indent="-342900">
              <a:buFont typeface="+mj-lt"/>
              <a:buAutoNum type="arabicPeriod" startAt="3"/>
            </a:pPr>
            <a:r>
              <a:rPr lang="en-GB" sz="1300" i="1" dirty="0"/>
              <a:t>One way in which plants have adapted is…</a:t>
            </a:r>
          </a:p>
          <a:p>
            <a:pPr marL="342900" indent="-342900">
              <a:buAutoNum type="arabicPeriod" startAt="3"/>
            </a:pPr>
            <a:endParaRPr lang="en-GB" sz="1300" i="1" dirty="0"/>
          </a:p>
          <a:p>
            <a:endParaRPr lang="en-GB" sz="1300" i="1" dirty="0"/>
          </a:p>
          <a:p>
            <a:pPr marL="363538"/>
            <a:r>
              <a:rPr lang="en-GB" sz="1300" i="1" dirty="0"/>
              <a:t>This helps them to survive because…</a:t>
            </a:r>
          </a:p>
          <a:p>
            <a:pPr marL="363538"/>
            <a:endParaRPr lang="en-GB" sz="1300" i="1" dirty="0"/>
          </a:p>
        </p:txBody>
      </p:sp>
      <p:sp>
        <p:nvSpPr>
          <p:cNvPr id="16" name="TextBox 15">
            <a:extLst>
              <a:ext uri="{FF2B5EF4-FFF2-40B4-BE49-F238E27FC236}">
                <a16:creationId xmlns:a16="http://schemas.microsoft.com/office/drawing/2014/main" id="{F89057F5-EC15-44F1-9C6D-B7A10D262ABC}"/>
              </a:ext>
            </a:extLst>
          </p:cNvPr>
          <p:cNvSpPr txBox="1"/>
          <p:nvPr/>
        </p:nvSpPr>
        <p:spPr>
          <a:xfrm>
            <a:off x="0" y="-1"/>
            <a:ext cx="5204012" cy="369332"/>
          </a:xfrm>
          <a:prstGeom prst="rect">
            <a:avLst/>
          </a:prstGeom>
          <a:solidFill>
            <a:schemeClr val="accent4">
              <a:lumMod val="40000"/>
              <a:lumOff val="60000"/>
            </a:schemeClr>
          </a:solidFill>
          <a:ln>
            <a:solidFill>
              <a:schemeClr val="tx1"/>
            </a:solidFill>
          </a:ln>
        </p:spPr>
        <p:txBody>
          <a:bodyPr wrap="square" rtlCol="0">
            <a:spAutoFit/>
          </a:bodyPr>
          <a:lstStyle/>
          <a:p>
            <a:pPr algn="ctr"/>
            <a:r>
              <a:rPr lang="en-GB" b="1" u="sng" dirty="0"/>
              <a:t>Plants in the Rainforest</a:t>
            </a:r>
          </a:p>
        </p:txBody>
      </p:sp>
    </p:spTree>
    <p:extLst>
      <p:ext uri="{BB962C8B-B14F-4D97-AF65-F5344CB8AC3E}">
        <p14:creationId xmlns:p14="http://schemas.microsoft.com/office/powerpoint/2010/main" val="1838052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E9E595D-2FE6-4A55-BBA9-5CB9DE092949}"/>
              </a:ext>
            </a:extLst>
          </p:cNvPr>
          <p:cNvGraphicFramePr>
            <a:graphicFrameLocks noGrp="1"/>
          </p:cNvGraphicFramePr>
          <p:nvPr/>
        </p:nvGraphicFramePr>
        <p:xfrm>
          <a:off x="78377" y="1722384"/>
          <a:ext cx="6701246" cy="8036929"/>
        </p:xfrm>
        <a:graphic>
          <a:graphicData uri="http://schemas.openxmlformats.org/drawingml/2006/table">
            <a:tbl>
              <a:tblPr firstRow="1" bandRow="1">
                <a:tableStyleId>{5C22544A-7EE6-4342-B048-85BDC9FD1C3A}</a:tableStyleId>
              </a:tblPr>
              <a:tblGrid>
                <a:gridCol w="1672047">
                  <a:extLst>
                    <a:ext uri="{9D8B030D-6E8A-4147-A177-3AD203B41FA5}">
                      <a16:colId xmlns:a16="http://schemas.microsoft.com/office/drawing/2014/main" val="20000"/>
                    </a:ext>
                  </a:extLst>
                </a:gridCol>
                <a:gridCol w="5029199">
                  <a:extLst>
                    <a:ext uri="{9D8B030D-6E8A-4147-A177-3AD203B41FA5}">
                      <a16:colId xmlns:a16="http://schemas.microsoft.com/office/drawing/2014/main" val="20001"/>
                    </a:ext>
                  </a:extLst>
                </a:gridCol>
              </a:tblGrid>
              <a:tr h="368929">
                <a:tc>
                  <a:txBody>
                    <a:bodyPr/>
                    <a:lstStyle/>
                    <a:p>
                      <a:r>
                        <a:rPr lang="en-GB" sz="1200" dirty="0">
                          <a:solidFill>
                            <a:schemeClr val="bg1"/>
                          </a:solidFill>
                          <a:latin typeface="Comic Sans MS" panose="030F0702030302020204" pitchFamily="66" charset="0"/>
                        </a:rPr>
                        <a:t>Type</a:t>
                      </a:r>
                      <a:r>
                        <a:rPr lang="en-GB" sz="1200" baseline="0" dirty="0">
                          <a:solidFill>
                            <a:schemeClr val="bg1"/>
                          </a:solidFill>
                          <a:latin typeface="Comic Sans MS" panose="030F0702030302020204" pitchFamily="66" charset="0"/>
                        </a:rPr>
                        <a:t> of plant</a:t>
                      </a:r>
                      <a:endParaRPr lang="en-GB" sz="1200" dirty="0">
                        <a:solidFill>
                          <a:schemeClr val="bg1"/>
                        </a:solidFill>
                        <a:latin typeface="Comic Sans MS" panose="030F0702030302020204" pitchFamily="66"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sz="1200" dirty="0">
                          <a:solidFill>
                            <a:schemeClr val="bg1"/>
                          </a:solidFill>
                          <a:latin typeface="Comic Sans MS" panose="030F0702030302020204" pitchFamily="66" charset="0"/>
                        </a:rPr>
                        <a:t>How it has adapted and how does this help them to survive?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556000">
                <a:tc>
                  <a:txBody>
                    <a:bodyPr/>
                    <a:lstStyle/>
                    <a:p>
                      <a:pPr algn="ctr"/>
                      <a:r>
                        <a:rPr lang="en-GB" sz="1200" dirty="0">
                          <a:latin typeface="Comic Sans MS" panose="030F0702030302020204" pitchFamily="66" charset="0"/>
                        </a:rPr>
                        <a:t>The Pitcher Plant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556000">
                <a:tc>
                  <a:txBody>
                    <a:bodyPr/>
                    <a:lstStyle/>
                    <a:p>
                      <a:pPr algn="ctr"/>
                      <a:r>
                        <a:rPr lang="en-GB" sz="1200" dirty="0">
                          <a:latin typeface="Comic Sans MS" panose="030F0702030302020204" pitchFamily="66" charset="0"/>
                        </a:rPr>
                        <a:t>Mimosa </a:t>
                      </a:r>
                      <a:r>
                        <a:rPr lang="en-GB" sz="1200" dirty="0" err="1">
                          <a:latin typeface="Comic Sans MS" panose="030F0702030302020204" pitchFamily="66" charset="0"/>
                        </a:rPr>
                        <a:t>Pudica</a:t>
                      </a:r>
                      <a:endParaRPr lang="en-GB" sz="1200" dirty="0">
                        <a:latin typeface="Comic Sans MS" panose="030F0702030302020204" pitchFamily="66" charset="0"/>
                      </a:endParaRPr>
                    </a:p>
                    <a:p>
                      <a:pPr algn="ctr"/>
                      <a:r>
                        <a:rPr lang="en-GB" sz="1200" dirty="0">
                          <a:latin typeface="Comic Sans MS" panose="030F0702030302020204" pitchFamily="66" charset="0"/>
                        </a:rPr>
                        <a:t>(the sensitive plant)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556000">
                <a:tc>
                  <a:txBody>
                    <a:bodyPr/>
                    <a:lstStyle/>
                    <a:p>
                      <a:pPr algn="ctr"/>
                      <a:r>
                        <a:rPr lang="en-GB" sz="1200" dirty="0">
                          <a:latin typeface="Comic Sans MS" panose="030F0702030302020204" pitchFamily="66" charset="0"/>
                        </a:rPr>
                        <a:t>Epiphytes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7" name="TextBox 6">
            <a:extLst>
              <a:ext uri="{FF2B5EF4-FFF2-40B4-BE49-F238E27FC236}">
                <a16:creationId xmlns:a16="http://schemas.microsoft.com/office/drawing/2014/main" id="{5D788898-94B5-4AE6-943A-07A65E656C15}"/>
              </a:ext>
            </a:extLst>
          </p:cNvPr>
          <p:cNvSpPr txBox="1"/>
          <p:nvPr/>
        </p:nvSpPr>
        <p:spPr>
          <a:xfrm>
            <a:off x="0" y="-2"/>
            <a:ext cx="6858000" cy="376519"/>
          </a:xfrm>
          <a:prstGeom prst="rect">
            <a:avLst/>
          </a:prstGeom>
          <a:solidFill>
            <a:schemeClr val="accent4">
              <a:lumMod val="40000"/>
              <a:lumOff val="60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Plant Adaptations</a:t>
            </a:r>
          </a:p>
        </p:txBody>
      </p:sp>
      <p:sp>
        <p:nvSpPr>
          <p:cNvPr id="9" name="TextBox 8">
            <a:extLst>
              <a:ext uri="{FF2B5EF4-FFF2-40B4-BE49-F238E27FC236}">
                <a16:creationId xmlns:a16="http://schemas.microsoft.com/office/drawing/2014/main" id="{D7AE7F35-7C1E-4D2F-82E5-D0FFC1770D9C}"/>
              </a:ext>
            </a:extLst>
          </p:cNvPr>
          <p:cNvSpPr txBox="1"/>
          <p:nvPr/>
        </p:nvSpPr>
        <p:spPr>
          <a:xfrm>
            <a:off x="-5940" y="464675"/>
            <a:ext cx="6863940" cy="116955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After watching the video (skip to 1.09 to start) describe, in the table below, how these plants have adapted to the rainforest and explain how this helps them to survive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hlinkClick r:id="rId2"/>
              </a:rPr>
              <a:t>https://www.youtube.com/watch?v=C1Ib0-BlBKU</a:t>
            </a:r>
            <a:endParaRPr kumimoji="0" lang="en-GB" sz="1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9077EB8E-CAD5-45B0-9425-9528E3CFF6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166" y="5606609"/>
            <a:ext cx="1356359" cy="794514"/>
          </a:xfrm>
          <a:prstGeom prst="rect">
            <a:avLst/>
          </a:prstGeom>
        </p:spPr>
      </p:pic>
      <p:pic>
        <p:nvPicPr>
          <p:cNvPr id="13" name="Picture 12">
            <a:extLst>
              <a:ext uri="{FF2B5EF4-FFF2-40B4-BE49-F238E27FC236}">
                <a16:creationId xmlns:a16="http://schemas.microsoft.com/office/drawing/2014/main" id="{D2A92184-35FA-4E3E-A4FC-6B49BDB7E8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166" y="8183616"/>
            <a:ext cx="1356359" cy="794514"/>
          </a:xfrm>
          <a:prstGeom prst="rect">
            <a:avLst/>
          </a:prstGeom>
        </p:spPr>
      </p:pic>
      <p:pic>
        <p:nvPicPr>
          <p:cNvPr id="15" name="Picture 14">
            <a:extLst>
              <a:ext uri="{FF2B5EF4-FFF2-40B4-BE49-F238E27FC236}">
                <a16:creationId xmlns:a16="http://schemas.microsoft.com/office/drawing/2014/main" id="{6D23E33D-4A1A-4216-8C03-588D0C6F4C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166" y="2914684"/>
            <a:ext cx="1356359" cy="794514"/>
          </a:xfrm>
          <a:prstGeom prst="rect">
            <a:avLst/>
          </a:prstGeom>
        </p:spPr>
      </p:pic>
    </p:spTree>
    <p:extLst>
      <p:ext uri="{BB962C8B-B14F-4D97-AF65-F5344CB8AC3E}">
        <p14:creationId xmlns:p14="http://schemas.microsoft.com/office/powerpoint/2010/main" val="1950483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E9E595D-2FE6-4A55-BBA9-5CB9DE092949}"/>
              </a:ext>
            </a:extLst>
          </p:cNvPr>
          <p:cNvGraphicFramePr>
            <a:graphicFrameLocks noGrp="1"/>
          </p:cNvGraphicFramePr>
          <p:nvPr/>
        </p:nvGraphicFramePr>
        <p:xfrm>
          <a:off x="78377" y="2433918"/>
          <a:ext cx="6701246" cy="7392267"/>
        </p:xfrm>
        <a:graphic>
          <a:graphicData uri="http://schemas.openxmlformats.org/drawingml/2006/table">
            <a:tbl>
              <a:tblPr firstRow="1" bandRow="1">
                <a:tableStyleId>{5C22544A-7EE6-4342-B048-85BDC9FD1C3A}</a:tableStyleId>
              </a:tblPr>
              <a:tblGrid>
                <a:gridCol w="1672047">
                  <a:extLst>
                    <a:ext uri="{9D8B030D-6E8A-4147-A177-3AD203B41FA5}">
                      <a16:colId xmlns:a16="http://schemas.microsoft.com/office/drawing/2014/main" val="20000"/>
                    </a:ext>
                  </a:extLst>
                </a:gridCol>
                <a:gridCol w="5029199">
                  <a:extLst>
                    <a:ext uri="{9D8B030D-6E8A-4147-A177-3AD203B41FA5}">
                      <a16:colId xmlns:a16="http://schemas.microsoft.com/office/drawing/2014/main" val="20001"/>
                    </a:ext>
                  </a:extLst>
                </a:gridCol>
              </a:tblGrid>
              <a:tr h="336267">
                <a:tc>
                  <a:txBody>
                    <a:bodyPr/>
                    <a:lstStyle/>
                    <a:p>
                      <a:r>
                        <a:rPr lang="en-GB" sz="1200" dirty="0">
                          <a:solidFill>
                            <a:schemeClr val="bg1"/>
                          </a:solidFill>
                          <a:latin typeface="Comic Sans MS" panose="030F0702030302020204" pitchFamily="66" charset="0"/>
                        </a:rPr>
                        <a:t>Type</a:t>
                      </a:r>
                      <a:r>
                        <a:rPr lang="en-GB" sz="1200" baseline="0" dirty="0">
                          <a:solidFill>
                            <a:schemeClr val="bg1"/>
                          </a:solidFill>
                          <a:latin typeface="Comic Sans MS" panose="030F0702030302020204" pitchFamily="66" charset="0"/>
                        </a:rPr>
                        <a:t> of animal</a:t>
                      </a:r>
                      <a:endParaRPr lang="en-GB" sz="1200" dirty="0">
                        <a:solidFill>
                          <a:schemeClr val="bg1"/>
                        </a:solidFill>
                        <a:latin typeface="Comic Sans MS" panose="030F0702030302020204" pitchFamily="66"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r>
                        <a:rPr lang="en-GB" sz="1200" dirty="0">
                          <a:solidFill>
                            <a:schemeClr val="bg1"/>
                          </a:solidFill>
                          <a:latin typeface="Comic Sans MS" panose="030F0702030302020204" pitchFamily="66" charset="0"/>
                        </a:rPr>
                        <a:t>How it has adapted and how does this help them to survive?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2"/>
                  </a:ext>
                </a:extLst>
              </a:tr>
              <a:tr h="2124000">
                <a:tc>
                  <a:txBody>
                    <a:bodyPr/>
                    <a:lstStyle/>
                    <a:p>
                      <a:pPr algn="ctr"/>
                      <a:r>
                        <a:rPr lang="en-GB" sz="1200" dirty="0">
                          <a:latin typeface="Comic Sans MS" panose="030F0702030302020204" pitchFamily="66" charset="0"/>
                        </a:rPr>
                        <a:t>Orangutan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a:latin typeface="Comic Sans MS" panose="030F0702030302020204" pitchFamily="66" charset="0"/>
                        </a:rPr>
                        <a:t>Orangutans have very long are that are strong and flexible. They also have feet which are more like our hands – they have an opposable thumb, rather than just toes.</a:t>
                      </a:r>
                    </a:p>
                    <a:p>
                      <a:endParaRPr lang="en-GB" sz="1200" dirty="0">
                        <a:latin typeface="Comic Sans MS" panose="030F0702030302020204" pitchFamily="66" charset="0"/>
                      </a:endParaRPr>
                    </a:p>
                    <a:p>
                      <a:r>
                        <a:rPr lang="en-GB" sz="1200" b="1" i="1" dirty="0">
                          <a:latin typeface="Comic Sans MS" panose="030F0702030302020204" pitchFamily="66" charset="0"/>
                        </a:rPr>
                        <a:t>These adaptations helps the orangutan to survive because…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736000">
                <a:tc>
                  <a:txBody>
                    <a:bodyPr/>
                    <a:lstStyle/>
                    <a:p>
                      <a:pPr algn="ctr"/>
                      <a:r>
                        <a:rPr lang="en-GB" sz="1200" dirty="0">
                          <a:latin typeface="Comic Sans MS" panose="030F0702030302020204" pitchFamily="66" charset="0"/>
                        </a:rPr>
                        <a:t>Chameleon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a:latin typeface="Comic Sans MS" panose="030F0702030302020204" pitchFamily="66" charset="0"/>
                        </a:rPr>
                        <a:t>Chameleons have the ability to change colour to match their surroundings, the have a long tongue which can fire out of their mouth and is able to grab things. They also have eyes that can move in different directions, and they have a long tail and feet/hands with an opposable thumb (their hands look like mittens)</a:t>
                      </a:r>
                    </a:p>
                    <a:p>
                      <a:endParaRPr lang="en-GB" sz="1200" dirty="0">
                        <a:latin typeface="Comic Sans MS" panose="030F0702030302020204" pitchFamily="66" charset="0"/>
                      </a:endParaRPr>
                    </a:p>
                    <a:p>
                      <a:r>
                        <a:rPr lang="en-GB" sz="1200" b="1" i="1" u="none" dirty="0">
                          <a:latin typeface="Comic Sans MS" panose="030F0702030302020204" pitchFamily="66" charset="0"/>
                        </a:rPr>
                        <a:t>These adaptations help chameleons to survive because…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196000">
                <a:tc>
                  <a:txBody>
                    <a:bodyPr/>
                    <a:lstStyle/>
                    <a:p>
                      <a:pPr algn="ctr"/>
                      <a:r>
                        <a:rPr lang="en-GB" sz="1200" dirty="0">
                          <a:latin typeface="Comic Sans MS" panose="030F0702030302020204" pitchFamily="66" charset="0"/>
                        </a:rPr>
                        <a:t>Flying Lemur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a:latin typeface="Comic Sans MS" panose="030F0702030302020204" pitchFamily="66" charset="0"/>
                        </a:rPr>
                        <a:t>Flying lemurs have flaps of skin connecting their wrists to their ankles, and connecting the space between their two ankle. This has the effect of creating a parachute for the lemur.</a:t>
                      </a:r>
                    </a:p>
                    <a:p>
                      <a:endParaRPr lang="en-GB" sz="1200" b="0" i="1" u="none" dirty="0">
                        <a:latin typeface="Comic Sans MS" panose="030F0702030302020204" pitchFamily="66" charset="0"/>
                      </a:endParaRPr>
                    </a:p>
                    <a:p>
                      <a:r>
                        <a:rPr lang="en-GB" sz="1200" b="1" i="1" u="none" dirty="0">
                          <a:latin typeface="Comic Sans MS" panose="030F0702030302020204" pitchFamily="66" charset="0"/>
                        </a:rPr>
                        <a:t>These adaptations help flying lemurs to survive because…</a:t>
                      </a:r>
                      <a:endParaRPr lang="en-GB" sz="1200" b="1" i="1" u="sng" dirty="0">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7" name="TextBox 6">
            <a:extLst>
              <a:ext uri="{FF2B5EF4-FFF2-40B4-BE49-F238E27FC236}">
                <a16:creationId xmlns:a16="http://schemas.microsoft.com/office/drawing/2014/main" id="{5D788898-94B5-4AE6-943A-07A65E656C15}"/>
              </a:ext>
            </a:extLst>
          </p:cNvPr>
          <p:cNvSpPr txBox="1"/>
          <p:nvPr/>
        </p:nvSpPr>
        <p:spPr>
          <a:xfrm>
            <a:off x="0" y="-2"/>
            <a:ext cx="6858000" cy="376519"/>
          </a:xfrm>
          <a:prstGeom prst="rect">
            <a:avLst/>
          </a:prstGeom>
          <a:solidFill>
            <a:schemeClr val="accent4">
              <a:lumMod val="40000"/>
              <a:lumOff val="60000"/>
            </a:schemeClr>
          </a:solidFill>
          <a:ln>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noProof="0" dirty="0">
                <a:ln>
                  <a:noFill/>
                </a:ln>
                <a:solidFill>
                  <a:prstClr val="black"/>
                </a:solidFill>
                <a:effectLst/>
                <a:uLnTx/>
                <a:uFillTx/>
                <a:latin typeface="Calibri" panose="020F0502020204030204"/>
                <a:ea typeface="+mn-ea"/>
                <a:cs typeface="+mn-cs"/>
              </a:rPr>
              <a:t>Animal Adaptations</a:t>
            </a:r>
          </a:p>
        </p:txBody>
      </p:sp>
      <p:sp>
        <p:nvSpPr>
          <p:cNvPr id="9" name="TextBox 8">
            <a:extLst>
              <a:ext uri="{FF2B5EF4-FFF2-40B4-BE49-F238E27FC236}">
                <a16:creationId xmlns:a16="http://schemas.microsoft.com/office/drawing/2014/main" id="{D7AE7F35-7C1E-4D2F-82E5-D0FFC1770D9C}"/>
              </a:ext>
            </a:extLst>
          </p:cNvPr>
          <p:cNvSpPr txBox="1"/>
          <p:nvPr/>
        </p:nvSpPr>
        <p:spPr>
          <a:xfrm>
            <a:off x="-5940" y="400998"/>
            <a:ext cx="6863940" cy="193899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Animals in the rainforest face many challenges: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Finding food</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Avoiding being eaten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Avoiding going on the floor, so that they can stay away from larger predators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Living in the canopy of the trees, where most of the food is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omic Sans MS" panose="030F0702030302020204" pitchFamily="66" charset="0"/>
                <a:ea typeface="+mn-ea"/>
                <a:cs typeface="+mn-cs"/>
              </a:rPr>
              <a:t>Read the information below, about the ways in which rainforest animals have adapted, and then explain how these adaptations help the animals to survive (make sure you think about the challenges in the list above):</a:t>
            </a:r>
          </a:p>
        </p:txBody>
      </p:sp>
      <p:pic>
        <p:nvPicPr>
          <p:cNvPr id="2" name="Picture 16" descr="http://bioweb.uwlax.edu/bio203/s2008/ahrens_just/Sumatran%20Orangutan%201.jpg">
            <a:extLst>
              <a:ext uri="{FF2B5EF4-FFF2-40B4-BE49-F238E27FC236}">
                <a16:creationId xmlns:a16="http://schemas.microsoft.com/office/drawing/2014/main" id="{2335DD72-C5E2-4616-B7CC-46052AB9A2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612" y="3457400"/>
            <a:ext cx="1548717" cy="109443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descr="http://www.flchams.com/inventory/Kestahn(1).jpg">
            <a:extLst>
              <a:ext uri="{FF2B5EF4-FFF2-40B4-BE49-F238E27FC236}">
                <a16:creationId xmlns:a16="http://schemas.microsoft.com/office/drawing/2014/main" id="{67E71524-0C5B-4812-B720-7FFDFDC2FAA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263" y="5745134"/>
            <a:ext cx="1564066" cy="109443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i1.ytimg.com/vi/SIgv8Qw--kk/maxresdefault.jpg">
            <a:extLst>
              <a:ext uri="{FF2B5EF4-FFF2-40B4-BE49-F238E27FC236}">
                <a16:creationId xmlns:a16="http://schemas.microsoft.com/office/drawing/2014/main" id="{577F4BE9-43A8-4D18-B569-EC2ABDA9AD5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246" y="8032868"/>
            <a:ext cx="1566083" cy="1094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954390"/>
      </p:ext>
    </p:extLst>
  </p:cSld>
  <p:clrMapOvr>
    <a:masterClrMapping/>
  </p:clrMapOvr>
</p:sld>
</file>

<file path=ppt/theme/theme1.xml><?xml version="1.0" encoding="utf-8"?>
<a:theme xmlns:a="http://schemas.openxmlformats.org/drawingml/2006/main" name="a4 portrait">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4 portrait" id="{A45FCA8B-A814-445C-A542-EEBF11C14CC4}" vid="{7B7A1421-17B3-4C4A-B404-147B13CD28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a4 portrait</Template>
  <TotalTime>229</TotalTime>
  <Words>1012</Words>
  <Application>Microsoft Office PowerPoint</Application>
  <PresentationFormat>A4 Paper (210x297 mm)</PresentationFormat>
  <Paragraphs>114</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Comic Sans MS</vt:lpstr>
      <vt:lpstr>a4 portrait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 H</dc:creator>
  <cp:lastModifiedBy>Mr H</cp:lastModifiedBy>
  <cp:revision>12</cp:revision>
  <dcterms:created xsi:type="dcterms:W3CDTF">2020-10-02T11:49:59Z</dcterms:created>
  <dcterms:modified xsi:type="dcterms:W3CDTF">2020-10-09T17:24:54Z</dcterms:modified>
</cp:coreProperties>
</file>