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7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500"/>
            </a:lvl2pPr>
            <a:lvl3pPr marL="685772" indent="0" algn="ctr">
              <a:buNone/>
              <a:defRPr sz="1350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199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0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91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7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449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50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6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500" b="1"/>
            </a:lvl2pPr>
            <a:lvl3pPr marL="685772" indent="0">
              <a:buNone/>
              <a:defRPr sz="1350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199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889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311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43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5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6" indent="0">
              <a:buNone/>
              <a:defRPr sz="2100"/>
            </a:lvl2pPr>
            <a:lvl3pPr marL="685772" indent="0">
              <a:buNone/>
              <a:defRPr sz="1800"/>
            </a:lvl3pPr>
            <a:lvl4pPr marL="1028657" indent="0">
              <a:buNone/>
              <a:defRPr sz="1500"/>
            </a:lvl4pPr>
            <a:lvl5pPr marL="1371543" indent="0">
              <a:buNone/>
              <a:defRPr sz="1500"/>
            </a:lvl5pPr>
            <a:lvl6pPr marL="1714428" indent="0">
              <a:buNone/>
              <a:defRPr sz="1500"/>
            </a:lvl6pPr>
            <a:lvl7pPr marL="2057314" indent="0">
              <a:buNone/>
              <a:defRPr sz="1500"/>
            </a:lvl7pPr>
            <a:lvl8pPr marL="2400199" indent="0">
              <a:buNone/>
              <a:defRPr sz="1500"/>
            </a:lvl8pPr>
            <a:lvl9pPr marL="2743085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2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199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720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222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28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6227C-BCFB-414F-A293-FF59A1B83F7B}" type="datetimeFigureOut">
              <a:rPr lang="en-GB" smtClean="0"/>
              <a:pPr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5D8A2-E138-4BAD-9A87-12A58EDF117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9086F-E61C-4BA0-A32D-93072687710E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B825-6969-4FF8-B0AC-92243932B4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14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5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2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99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5" y="848544"/>
            <a:ext cx="6786375" cy="365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00C5D1-1B02-4C99-8E88-D3C1220DDABB}"/>
              </a:ext>
            </a:extLst>
          </p:cNvPr>
          <p:cNvSpPr txBox="1"/>
          <p:nvPr/>
        </p:nvSpPr>
        <p:spPr>
          <a:xfrm>
            <a:off x="130132" y="128464"/>
            <a:ext cx="6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latin typeface="Comic Sans MS" panose="030F0702030302020204" pitchFamily="66" charset="0"/>
              </a:rPr>
              <a:t>The Demographic Transition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DC7DC3-C9D1-45FA-8584-9DB2E9C292E0}"/>
              </a:ext>
            </a:extLst>
          </p:cNvPr>
          <p:cNvSpPr txBox="1"/>
          <p:nvPr/>
        </p:nvSpPr>
        <p:spPr>
          <a:xfrm>
            <a:off x="93379" y="4671482"/>
            <a:ext cx="6597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What does ‘demographic transition’ mean?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What two things can the demographic transition model be used to show?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05803C-E6B2-413C-AA57-18DFF9485799}"/>
              </a:ext>
            </a:extLst>
          </p:cNvPr>
          <p:cNvSpPr txBox="1"/>
          <p:nvPr/>
        </p:nvSpPr>
        <p:spPr>
          <a:xfrm>
            <a:off x="93379" y="5097016"/>
            <a:ext cx="659773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i="1" dirty="0">
                <a:latin typeface="Comic Sans MS" panose="030F0702030302020204" pitchFamily="66" charset="0"/>
              </a:rPr>
              <a:t>Write your answer in here…</a:t>
            </a: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B10C2D-5FAF-466F-9A0C-C06DA43DF1A3}"/>
              </a:ext>
            </a:extLst>
          </p:cNvPr>
          <p:cNvSpPr txBox="1"/>
          <p:nvPr/>
        </p:nvSpPr>
        <p:spPr>
          <a:xfrm>
            <a:off x="53344" y="6979806"/>
            <a:ext cx="6597735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i="1" dirty="0">
                <a:latin typeface="Comic Sans MS" panose="030F0702030302020204" pitchFamily="66" charset="0"/>
              </a:rPr>
              <a:t>Write your answer in here…</a:t>
            </a: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  <a:p>
            <a:endParaRPr lang="en-GB" sz="1200" i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>
            <a:extLst>
              <a:ext uri="{FF2B5EF4-FFF2-40B4-BE49-F238E27FC236}">
                <a16:creationId xmlns:a16="http://schemas.microsoft.com/office/drawing/2014/main" id="{4B4E93BB-34B7-40E5-8E26-E696FB8ED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16632"/>
            <a:ext cx="6561856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400" b="1" dirty="0">
                <a:solidFill>
                  <a:schemeClr val="tx1"/>
                </a:solidFill>
                <a:latin typeface="Comic Sans MS" pitchFamily="66" charset="0"/>
              </a:rPr>
              <a:t>Look back at the DTM, and the 5 stages that make it up.</a:t>
            </a:r>
          </a:p>
          <a:p>
            <a:pPr algn="ctr">
              <a:defRPr/>
            </a:pPr>
            <a:endParaRPr lang="en-GB" sz="1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sz="1400" b="1" dirty="0">
                <a:solidFill>
                  <a:schemeClr val="tx1"/>
                </a:solidFill>
                <a:latin typeface="Comic Sans MS" pitchFamily="66" charset="0"/>
              </a:rPr>
              <a:t>Read the information in the top table, and fill the boxes in the bottom table to first describe and then explain what is happening at each stage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81F7707-A925-451B-9AA6-E3B5F7BC7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233457"/>
              </p:ext>
            </p:extLst>
          </p:nvPr>
        </p:nvGraphicFramePr>
        <p:xfrm>
          <a:off x="148072" y="5097016"/>
          <a:ext cx="6606000" cy="469235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3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332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251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251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Reason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for changes</a:t>
                      </a:r>
                      <a:endParaRPr lang="en-GB" sz="11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5A0AF3B-50C1-4C8D-8E4A-CCD302B8F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44198"/>
              </p:ext>
            </p:extLst>
          </p:nvPr>
        </p:nvGraphicFramePr>
        <p:xfrm>
          <a:off x="148072" y="3429089"/>
          <a:ext cx="6561858" cy="152391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93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1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1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39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 control available and more women have jobs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Hospitals and diet get better but there still isn’t a lot of birth control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People want smaller families so have children later in life. High number of old people begin to die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Women become more focussed on their careers</a:t>
                      </a:r>
                      <a:r>
                        <a:rPr lang="en-GB" sz="11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and have fewer children. People live a lot longer than before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No birth control and very poor healthcare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D7176C4-1EAC-4D85-B54D-3DE8163E4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753978"/>
              </p:ext>
            </p:extLst>
          </p:nvPr>
        </p:nvGraphicFramePr>
        <p:xfrm>
          <a:off x="148072" y="1532621"/>
          <a:ext cx="6593297" cy="140415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00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8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8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04156"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 rates and death rates go down so population goes up</a:t>
                      </a:r>
                      <a:r>
                        <a:rPr lang="en-GB" sz="11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 lot.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Population is still going up , but more slowly. Birth rate and death rate</a:t>
                      </a:r>
                      <a:r>
                        <a:rPr lang="en-GB" sz="11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are still low.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Population is low. High birth rate and high death rate.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</a:t>
                      </a:r>
                      <a:r>
                        <a:rPr lang="en-GB" sz="11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rate is high but death rate goes down quickly. Population starts to go up.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Population</a:t>
                      </a:r>
                      <a:r>
                        <a:rPr lang="en-GB" sz="11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starts to go down slowly because death rate goes up and birth rate goes down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736FA8AC-9117-40E2-8194-7EDC4B6101DD}"/>
              </a:ext>
            </a:extLst>
          </p:cNvPr>
          <p:cNvSpPr/>
          <p:nvPr/>
        </p:nvSpPr>
        <p:spPr>
          <a:xfrm>
            <a:off x="148072" y="1180880"/>
            <a:ext cx="4567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latin typeface="Comic Sans MS" pitchFamily="66" charset="0"/>
              </a:rPr>
              <a:t>Use this info to fill the ‘description’ row in the table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A180A7-6924-431B-A6F4-3DDC89DA876E}"/>
              </a:ext>
            </a:extLst>
          </p:cNvPr>
          <p:cNvSpPr/>
          <p:nvPr/>
        </p:nvSpPr>
        <p:spPr>
          <a:xfrm>
            <a:off x="148072" y="3028146"/>
            <a:ext cx="53094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latin typeface="Comic Sans MS" pitchFamily="66" charset="0"/>
              </a:rPr>
              <a:t>Use this info to fill the ‘reasons for changes’ row in the table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54970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56"/>
          <a:stretch/>
        </p:blipFill>
        <p:spPr bwMode="auto">
          <a:xfrm>
            <a:off x="107768" y="454528"/>
            <a:ext cx="4958799" cy="199475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Development and the Demographic Transition Model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768" y="2679613"/>
          <a:ext cx="6642464" cy="706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1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4869"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1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1 is the l____ developed. The birth rate is ____ because there’s little to no use of c____________. People also have lots of children because poor ________ means that many children die.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The death rate is also high due to poor healthcare and often l______ access to food and water. ____ __________ and i_____ are both very low.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2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2 is not very developed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and many _____ are at this stage. The economy is based on a__________ and this leads to people having many ________ to help on the farms. This means b_____ rates are high.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______ rates begin to fall as healthcare becomes more available and people’s d____ start to improve. These things also increase life expectancy.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0409"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3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This stage is more developed and most newly e_______ economies (NEEs) are found here. The birth rate falls _________ as women have greater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access to education and a more e______ place in society. This means more women work and have _______ children so the birth rates falls. Increased a___________ of contraception also helps with this.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Also, as the economy moves away from farming, towards _____________, fewer children are needed to work on f_____ so again the birth rates falls.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Healthcare continues to improve so the death rate keeps ________.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Stages 4 and 5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These stages are the most ________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and are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made up of HICs. 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Birth rates are low because people are f_______ on having a high quality of life and have greater desires for ________ ___________ meaning that fewer people choose to have children.  Also, medical care is so a_______ that many people have __________ elderly relatives who require care and this leaves people f___________ unable to have children.</a:t>
                      </a:r>
                    </a:p>
                    <a:p>
                      <a:pPr algn="l"/>
                      <a:endParaRPr lang="en-GB" sz="400" b="0" u="none" baseline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l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I______ and life expectancy are both very high and high quality __________ means that death rates are low.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71450" r="64515" b="1483"/>
          <a:stretch/>
        </p:blipFill>
        <p:spPr bwMode="auto">
          <a:xfrm>
            <a:off x="5181599" y="926231"/>
            <a:ext cx="1518557" cy="81821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333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4 landscap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4 landscape" id="{06D1D717-29F4-468A-BFFD-EEC8ABF8405F}" vid="{DE52F2FA-875A-444A-BC1D-5013EB9A7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610</Words>
  <Application>Microsoft Office PowerPoint</Application>
  <PresentationFormat>A4 Paper (210x297 mm)</PresentationFormat>
  <Paragraphs>72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a4 landscape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Mr H</cp:lastModifiedBy>
  <cp:revision>5</cp:revision>
  <dcterms:created xsi:type="dcterms:W3CDTF">2012-03-18T16:53:00Z</dcterms:created>
  <dcterms:modified xsi:type="dcterms:W3CDTF">2020-11-07T21:03:58Z</dcterms:modified>
</cp:coreProperties>
</file>