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57" r:id="rId3"/>
    <p:sldId id="259" r:id="rId4"/>
    <p:sldId id="260" r:id="rId5"/>
    <p:sldId id="261" r:id="rId6"/>
    <p:sldId id="262" r:id="rId7"/>
  </p:sldIdLst>
  <p:sldSz cx="6858000" cy="9906000" type="A4"/>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79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57" d="100"/>
          <a:sy n="57" d="100"/>
        </p:scale>
        <p:origin x="2558" y="67"/>
      </p:cViewPr>
      <p:guideLst>
        <p:guide orient="horz" pos="312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ax="1440" units="cm"/>
          <inkml:channel name="Y" type="integer" max="900" units="cm"/>
          <inkml:channel name="T" type="integer" max="2.14748E9" units="dev"/>
        </inkml:traceFormat>
        <inkml:channelProperties>
          <inkml:channelProperty channel="X" name="resolution" value="35.29412" units="1/cm"/>
          <inkml:channelProperty channel="Y" name="resolution" value="35.29412" units="1/cm"/>
          <inkml:channelProperty channel="T" name="resolution" value="1" units="1/dev"/>
        </inkml:channelProperties>
      </inkml:inkSource>
      <inkml:timestamp xml:id="ts0" timeString="2020-09-18T06:41:36.032"/>
    </inkml:context>
    <inkml:brush xml:id="br0">
      <inkml:brushProperty name="width" value="0.05292" units="cm"/>
      <inkml:brushProperty name="height" value="0.05292" units="cm"/>
      <inkml:brushProperty name="color" value="#FFFFFF"/>
    </inkml:brush>
  </inkml:definitions>
  <inkml:trace contextRef="#ctx0" brushRef="#br0">10580 14584 0,'0'0'0,"-31"-31"125,62 62 47,0-1-157,-31 1 17,30 0-17,1-1 1,-31 1 15,30-1-15,1 1 15,-1-1 0,-30 1 16,-30-31 109,-1-61-124,1 61-32,-1-61 31,1 30-16,-1 1 1,0-1 15,62 62 110,0-1-141,-1 1 16,1-1-1,-1 1 16,-30-1-15,0-60 109,-61-1-125,31 1 16,30-1-16,-31-30 15,0 61 1,1-61-16,-1 30 31,92 62 63,-30-1-94,0 32 16,-1-32-1,1 31 1,-1-30-1,1-1 1,-62-91 109,-30 0-125,31 31 16,30-1-16,-31 0 15,0-30 1,93 122 78,-32 1-79,1-32 1,-1 31-16,1-30 16,-1 30 15,1-30-16,0-31 1</inkml:trace>
  <inkml:trace contextRef="#ctx0" brushRef="#br0" timeOffset="1809.72">10794 14217 0,'31'31'94,"-1"-1"-79,-30 1 1,61-1-16,-61 1 16,61-1-1,-30 1 1,0 0 15,-1-1 16,-91-60 0,30-1-32,-30-30-15,0 0 16,61 30 0,-30 1 31,60 60 46,31 31-77,-30 0-16,30-30 16,-30 0-1,-1-1 1,-91-60 93,30-1-109,1-30 16,-1 30-16,1 1 0,-31-31 15,30 30-15,31 0 0,-31 1 16,93 30 62,-1 61-62,0-30-16,-31 30 15,32-31 1,-32 31 0,1-30-1,-1 0 17,-60-62 46,-1 0-63,1 1-15,-32-31 0,32 30 16,-1 1-16,1-32 16,60 93 93,1 30-93,30-30-1,0 30-15,-30-31 16,-1 1-1,1 0 17,-1-31 15</inkml:trace>
  <inkml:trace contextRef="#ctx0" brushRef="#br0" timeOffset="3694.99">11161 13850 0,'0'0'0,"30"31"157,32-31-142,-32 30 1,31-30 0,-30 31-1,0-31-15,-1 30 16,31-30-1,-30 0 1,-1 0 15,-91 0 32,31 0-48,-31-30 1,30-1-16,0 31 0,1-30 16,-31 30-1,30-31-15,92 31 110,-30 31-95,30-31 1,-30 30 0,-1 1-16,31-31 15,-91 0 95,-31 0-110,-1-61 15,32 61-15,-1-31 16,1 0-1,60 31 64,31 62-79,-30-62 15,30 30-15,-30 1 16,-1-1-1,31-30 1,-122-30 62,31 30-62,-1-31-16,1 1 15,-32 30-15,32-31 16,-1 0 15,62 62 16,-1 0-47,32-31 16,-32 30-16,1-30 15,30 31 1,0-1 0,-30-30-16</inkml:trace>
  <inkml:trace contextRef="#ctx0" brushRef="#br0" timeOffset="5732.47">11222 13483 0,'61'-30'219,"-30"30"-219,-1 0 16,32 0-1,-32 0 1,1 0 0,30 0-16,-31 0 15,1 0 1,-92 0 78,30 0-79,-30 0 1,31 0-16,-32 0 15,32 0 1,-1 0 0,62 0 109,-1 0-110,1 0 1,0 0 0,-1 0-1,1-31 1,-1 62 15,-60-31 16,-1 0-31,1 0-16,-1 0 15,-30 0-15,30 0 16,-30 0-1,30 0 17,93 0 46,-32 0-63,1 0 1,30 0-16,-30 0 16,30 0-1,-31-31 1,1 31 0,30 0-1,-122 31 48,30-31-63,1 0 15,-31 0 1,30 0 0,-30 0-16,30 30 15,1-30 16,60-30 16,31 30-31,-30 0-16,0 0 16,30 0-16,-31-31 0,1 31 15,30 31-15,-30-31 16,-1 0-1</inkml:trace>
  <inkml:trace contextRef="#ctx0" brushRef="#br0" timeOffset="10058.99">10396 19262 0,'31'-31'171,"0"1"-155,30-1 0,-31 31-1,1-31 1,30 1-16,-30-1 16,-1 31-1,1-30 1,-1-1-1,-60 62 79,-31-1-78,30-30-1,-30 61-15,30-61 16,-30 31-16,31 0 16,-1-1-1,-30-30 1,91 0 78,1-30-79,30-1 1,-30 31 0,30-31-16,0 1 15,-30-31 1,30 30-1,0 0 1,0-30-16,-30 31 16,-1-1 15,-60 62 0,-31-1-15,30-30-1,-30 31-15,30-1 16,1 1-16,-31-31 0,30 31 16,0-1-16,1-30 15,-1 31-15,-30-1 16,30 1 0,1 0-16,60-31 93,1-31-77,30 0-16,-30 1 16,-1 30-16,32-31 15,-32 1 1,31-1-1,0 0 1,-30 1-16,-92 30 78,30 30-62,-30 1-1,31 0-15,-1-31 0,-30 30 16,0 31 0,30-61-1,92 0 48,-30-30-48,30-1 1,0 31-16,-30-30 16,30-1-1,-31 31 1,1-31 0</inkml:trace>
  <inkml:trace contextRef="#ctx0" brushRef="#br0" timeOffset="11507.88">10519 19353 0,'0'0'0,"30"-30"156,32 30-140,-32 0-1,1 0 1,-1 0-1,1-31 1,-1 1-16,1 30 16,30-31 15,-30 31-15,-62 0 77,-30 0-77,0 0 0,30 31-1,-30-31 1,31 30-1,-32-30 1,32 0 15,91 0 47,-30 0-62,-1 0 0,31 0-1,0 0 1,-30 0-16,0-30 16,30 30-16,-31 0 15,1 0 16,-1 0-15</inkml:trace>
  <inkml:trace contextRef="#ctx0" brushRef="#br0" timeOffset="15020.05">10825 19567 0,'0'31'266,"0"0"-235,0-1 16,0 1-16,0-62 266,0 62-78,0-1-188,-31-60 94,31-1-94,0 1-15,31 60 109,-31 1-94,-31-1 16,31-60 16,0-1-32,31 1-16,-31-32 17,0 32 15,0 60-1,0 32-30,0-32 15,0 1 1,0-62 46,0 1-47,0 60 94,0 1-78,0-1 0</inkml:trace>
  <inkml:trace contextRef="#ctx0" brushRef="#br0" timeOffset="17195.07">10274 19781 0,'0'0'0,"61"-30"172,-30-1-157,-1 31 1,32 0-1,-32 0 1,1-30 0,-1 30-1,1 0 17,-62 30 77,1-30-109,-31 0 16,30 0-1,0 0 1,-30 31-1,31-31 32,91 30 47,-31-30-78,1 0-1,0 0-15,-1 0 16,1 0 15,-62 0 32,1 0-48,-1 0-15,-30 0 16,0-30 0,30 30-1,1 0 1,60-31 62,1 31-62,-1 0-1,1 0 1,30 0-16,-30 0 15,-1 0 1,1 0 15,-62-30 47,-30 30-62,30 0 0,1-31-1,30 62 63,61-1-46,-30 1-17</inkml:trace>
  <inkml:trace contextRef="#ctx0" brushRef="#br0" timeOffset="20095.7">10488 20301 0,'31'0'156,"-1"31"-124,1-1 15,0-30-16,-1 31 0,1-1 16,-62-30 78,1-30-94,-32 30-15,62-61 15,-30 30 63,60 62-47,1-1-32,0 1 1,-1-1 15,-60-60 94,-1-1-109,0 1-1,1-1 17,60 31 77,1 31-78,0-1 1,-1 1-1,-60-62 78,-1 1-93,62 60 124,-1 1-124,1-1 15,-31 1 1</inkml:trace>
  <inkml:trace contextRef="#ctx0" brushRef="#br0" timeOffset="22235.04">10641 20699 0,'-30'30'156,"30"1"-125,-31-1-15,0 1 15,1 30-15,-1-30-1,31-1 17,0-60 93,31-31-110,-1 30 1,1 0-1,0-30 1,-31 31 0,30-1-1,-60 62 63,-1-1-62,0 1 0,1 30-16,-1-30 15,31-1 1,-30 1 0,30-1-1,30-60 63,-30-31-46,31 30-17,-1 0 1,-30 62 93,-30 0-93,-1 30-1,1-31 17,60-60 46,1-31-63,-1 30 1,32 0 0,-32 1-1,1-1 17,-31 1-1</inkml:trace>
  <inkml:trace contextRef="#ctx0" brushRef="#br0" timeOffset="24685.64">10611 21096 0,'30'0'188,"31"31"-172,-30-31-1,-1 0 1,1 0 15,0 30-15,-1-30 31,-60 0 31,-1 0-63,0 0-15,-30-30 16,31 30 15,60 0 79,1 0-95,-1 0 1,32 0-16,-32 0 31,1 0-15,-62 0 62,1 0-63,-32-31 1,32 31 0,-1-30-1,62 60 95,-1-30-95,1 0-15,0 0 16,-1 0 0,1 0-1,-1 0 1,-60 0 62,-1 0-62,-30 0-1,0-30-15,30 30 16,1 0-1,-1 0 17,62 0 30,-1 30-46,1-30-16,-1 0 15,1 0 17,30 0-17,-122 0 48,30 0-48,1 0 1,-1-30 0,62 30 62,-1 30-63,1-30 1,0 0 0,30 0-1,-31 0-15,1 0 16</inkml:trace>
  <inkml:trace contextRef="#ctx0" brushRef="#br0" timeOffset="27758.96">10549 21371 0,'31'31'187,"0"-31"-156,-1 30 1,1-30-1,-1 0 0,1 31 16,-62-31 141,1 0-173,-1-31 1,1 31 15,-1-30 0,62 60 110,-1-30-125,1 0-1,30 31 1,-31-31 15,-91 0 78,31-31-93,-1 31 0,1-30-16,-1 30 31,-30 0 0,122 0 63,-30 0-78,-1 30-1,1-30 1,-1 0-1,1 0 1,-62 0 93,1 0-93,-1 0 0,-30-30-16,30 30 15,62 0 95,0 0-95,30 30 1,-31-30 0,1 0-16,-1 0 15,32 0 16,-62-30-15</inkml:trace>
  <inkml:trace contextRef="#ctx0" brushRef="#br0" timeOffset="30446.05">10702 22013 0,'-30'31'79,"60"-62"92,1 1-155,-1-1 0,1 1 15,0-1-15,-1 31-1,1-31 1,-62 31 78,1 31-79,-1 0 1,0-1-1,1-30 17,-1 0-1,62 0 94,-1-30-94,1-1-15,-62 62 78,1-1-79,-1 1 1,1-31-1,-1 30 1,62-30 125,-1-30-126,1-1 1,-1 1 0,1 30 46,-62 30-15,1 1-31,-1-1-1,-30 1 1,61-1-1,31-60 64,-1-1-64,1 1 1,-1-1-1,1 1 1,0-1 0,-1 0 15,-60 31-15</inkml:trace>
  <inkml:trace contextRef="#ctx0" brushRef="#br0" timeOffset="32460.42">11161 22258 0,'-31'30'78,"31"-60"94,31-31-140,-1 61-1,1-31 0,0 1 0,-62 60 63,0 1-78,1-1 15,-1 31-15,31-30-1,31-62 79,-31-30-78,30 31 15,1-1-16,0 1 1,-1-1 31,-91 62 15,30-1-46,1 1 0,30-1 15,30-30 47,1-30-78,0-1 31,-1 1-15,1 30 0</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9389"/>
            </a:lvl1pPr>
          </a:lstStyle>
          <a:p>
            <a:r>
              <a:rPr lang="en-US"/>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3755"/>
            </a:lvl1pPr>
            <a:lvl2pPr marL="715390" indent="0" algn="ctr">
              <a:buNone/>
              <a:defRPr sz="3130"/>
            </a:lvl2pPr>
            <a:lvl3pPr marL="1430779" indent="0" algn="ctr">
              <a:buNone/>
              <a:defRPr sz="2817"/>
            </a:lvl3pPr>
            <a:lvl4pPr marL="2146168" indent="0" algn="ctr">
              <a:buNone/>
              <a:defRPr sz="2503"/>
            </a:lvl4pPr>
            <a:lvl5pPr marL="2861557" indent="0" algn="ctr">
              <a:buNone/>
              <a:defRPr sz="2503"/>
            </a:lvl5pPr>
            <a:lvl6pPr marL="3576947" indent="0" algn="ctr">
              <a:buNone/>
              <a:defRPr sz="2503"/>
            </a:lvl6pPr>
            <a:lvl7pPr marL="4292336" indent="0" algn="ctr">
              <a:buNone/>
              <a:defRPr sz="2503"/>
            </a:lvl7pPr>
            <a:lvl8pPr marL="5007725" indent="0" algn="ctr">
              <a:buNone/>
              <a:defRPr sz="2503"/>
            </a:lvl8pPr>
            <a:lvl9pPr marL="5723114" indent="0" algn="ctr">
              <a:buNone/>
              <a:defRPr sz="2503"/>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7C9086F-E61C-4BA0-A32D-93072687710E}" type="datetimeFigureOut">
              <a:rPr lang="en-GB" smtClean="0"/>
              <a:t>20/09/2020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42478278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7C9086F-E61C-4BA0-A32D-93072687710E}" type="datetimeFigureOut">
              <a:rPr lang="en-GB" smtClean="0"/>
              <a:t>20/09/2020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8592644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7C9086F-E61C-4BA0-A32D-93072687710E}" type="datetimeFigureOut">
              <a:rPr lang="en-GB" smtClean="0"/>
              <a:t>20/09/2020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2554240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7C9086F-E61C-4BA0-A32D-93072687710E}" type="datetimeFigureOut">
              <a:rPr lang="en-GB" smtClean="0"/>
              <a:t>20/09/2020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15218003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7" y="2469625"/>
            <a:ext cx="5915025" cy="4120620"/>
          </a:xfrm>
        </p:spPr>
        <p:txBody>
          <a:bodyPr anchor="b"/>
          <a:lstStyle>
            <a:lvl1pPr>
              <a:defRPr sz="9389"/>
            </a:lvl1pPr>
          </a:lstStyle>
          <a:p>
            <a:r>
              <a:rPr lang="en-US"/>
              <a:t>Click to edit Master title style</a:t>
            </a:r>
            <a:endParaRPr lang="en-US" dirty="0"/>
          </a:p>
        </p:txBody>
      </p:sp>
      <p:sp>
        <p:nvSpPr>
          <p:cNvPr id="3" name="Text Placeholder 2"/>
          <p:cNvSpPr>
            <a:spLocks noGrp="1"/>
          </p:cNvSpPr>
          <p:nvPr>
            <p:ph type="body" idx="1"/>
          </p:nvPr>
        </p:nvSpPr>
        <p:spPr>
          <a:xfrm>
            <a:off x="467917" y="6629228"/>
            <a:ext cx="5915025" cy="2166937"/>
          </a:xfrm>
        </p:spPr>
        <p:txBody>
          <a:bodyPr/>
          <a:lstStyle>
            <a:lvl1pPr marL="0" indent="0">
              <a:buNone/>
              <a:defRPr sz="3755">
                <a:solidFill>
                  <a:schemeClr val="tx1"/>
                </a:solidFill>
              </a:defRPr>
            </a:lvl1pPr>
            <a:lvl2pPr marL="715390" indent="0">
              <a:buNone/>
              <a:defRPr sz="3130">
                <a:solidFill>
                  <a:schemeClr val="tx1">
                    <a:tint val="75000"/>
                  </a:schemeClr>
                </a:solidFill>
              </a:defRPr>
            </a:lvl2pPr>
            <a:lvl3pPr marL="1430779" indent="0">
              <a:buNone/>
              <a:defRPr sz="2817">
                <a:solidFill>
                  <a:schemeClr val="tx1">
                    <a:tint val="75000"/>
                  </a:schemeClr>
                </a:solidFill>
              </a:defRPr>
            </a:lvl3pPr>
            <a:lvl4pPr marL="2146168" indent="0">
              <a:buNone/>
              <a:defRPr sz="2503">
                <a:solidFill>
                  <a:schemeClr val="tx1">
                    <a:tint val="75000"/>
                  </a:schemeClr>
                </a:solidFill>
              </a:defRPr>
            </a:lvl4pPr>
            <a:lvl5pPr marL="2861557" indent="0">
              <a:buNone/>
              <a:defRPr sz="2503">
                <a:solidFill>
                  <a:schemeClr val="tx1">
                    <a:tint val="75000"/>
                  </a:schemeClr>
                </a:solidFill>
              </a:defRPr>
            </a:lvl5pPr>
            <a:lvl6pPr marL="3576947" indent="0">
              <a:buNone/>
              <a:defRPr sz="2503">
                <a:solidFill>
                  <a:schemeClr val="tx1">
                    <a:tint val="75000"/>
                  </a:schemeClr>
                </a:solidFill>
              </a:defRPr>
            </a:lvl6pPr>
            <a:lvl7pPr marL="4292336" indent="0">
              <a:buNone/>
              <a:defRPr sz="2503">
                <a:solidFill>
                  <a:schemeClr val="tx1">
                    <a:tint val="75000"/>
                  </a:schemeClr>
                </a:solidFill>
              </a:defRPr>
            </a:lvl7pPr>
            <a:lvl8pPr marL="5007725" indent="0">
              <a:buNone/>
              <a:defRPr sz="2503">
                <a:solidFill>
                  <a:schemeClr val="tx1">
                    <a:tint val="75000"/>
                  </a:schemeClr>
                </a:solidFill>
              </a:defRPr>
            </a:lvl8pPr>
            <a:lvl9pPr marL="5723114" indent="0">
              <a:buNone/>
              <a:defRPr sz="250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7C9086F-E61C-4BA0-A32D-93072687710E}" type="datetimeFigureOut">
              <a:rPr lang="en-GB" smtClean="0"/>
              <a:t>20/09/2020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2910439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7C9086F-E61C-4BA0-A32D-93072687710E}" type="datetimeFigureOut">
              <a:rPr lang="en-GB" smtClean="0"/>
              <a:t>20/09/2020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3073452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6"/>
            <a:ext cx="5915025" cy="1914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2" y="2428347"/>
            <a:ext cx="2901255" cy="1190095"/>
          </a:xfrm>
        </p:spPr>
        <p:txBody>
          <a:bodyPr anchor="b"/>
          <a:lstStyle>
            <a:lvl1pPr marL="0" indent="0">
              <a:buNone/>
              <a:defRPr sz="3755" b="1"/>
            </a:lvl1pPr>
            <a:lvl2pPr marL="715390" indent="0">
              <a:buNone/>
              <a:defRPr sz="3130" b="1"/>
            </a:lvl2pPr>
            <a:lvl3pPr marL="1430779" indent="0">
              <a:buNone/>
              <a:defRPr sz="2817" b="1"/>
            </a:lvl3pPr>
            <a:lvl4pPr marL="2146168" indent="0">
              <a:buNone/>
              <a:defRPr sz="2503" b="1"/>
            </a:lvl4pPr>
            <a:lvl5pPr marL="2861557" indent="0">
              <a:buNone/>
              <a:defRPr sz="2503" b="1"/>
            </a:lvl5pPr>
            <a:lvl6pPr marL="3576947" indent="0">
              <a:buNone/>
              <a:defRPr sz="2503" b="1"/>
            </a:lvl6pPr>
            <a:lvl7pPr marL="4292336" indent="0">
              <a:buNone/>
              <a:defRPr sz="2503" b="1"/>
            </a:lvl7pPr>
            <a:lvl8pPr marL="5007725" indent="0">
              <a:buNone/>
              <a:defRPr sz="2503" b="1"/>
            </a:lvl8pPr>
            <a:lvl9pPr marL="5723114" indent="0">
              <a:buNone/>
              <a:defRPr sz="2503" b="1"/>
            </a:lvl9pPr>
          </a:lstStyle>
          <a:p>
            <a:pPr lvl="0"/>
            <a:r>
              <a:rPr lang="en-US"/>
              <a:t>Click to edit Master text styles</a:t>
            </a:r>
          </a:p>
        </p:txBody>
      </p:sp>
      <p:sp>
        <p:nvSpPr>
          <p:cNvPr id="4" name="Content Placeholder 3"/>
          <p:cNvSpPr>
            <a:spLocks noGrp="1"/>
          </p:cNvSpPr>
          <p:nvPr>
            <p:ph sz="half" idx="2"/>
          </p:nvPr>
        </p:nvSpPr>
        <p:spPr>
          <a:xfrm>
            <a:off x="472382" y="3618442"/>
            <a:ext cx="2901255"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3755" b="1"/>
            </a:lvl1pPr>
            <a:lvl2pPr marL="715390" indent="0">
              <a:buNone/>
              <a:defRPr sz="3130" b="1"/>
            </a:lvl2pPr>
            <a:lvl3pPr marL="1430779" indent="0">
              <a:buNone/>
              <a:defRPr sz="2817" b="1"/>
            </a:lvl3pPr>
            <a:lvl4pPr marL="2146168" indent="0">
              <a:buNone/>
              <a:defRPr sz="2503" b="1"/>
            </a:lvl4pPr>
            <a:lvl5pPr marL="2861557" indent="0">
              <a:buNone/>
              <a:defRPr sz="2503" b="1"/>
            </a:lvl5pPr>
            <a:lvl6pPr marL="3576947" indent="0">
              <a:buNone/>
              <a:defRPr sz="2503" b="1"/>
            </a:lvl6pPr>
            <a:lvl7pPr marL="4292336" indent="0">
              <a:buNone/>
              <a:defRPr sz="2503" b="1"/>
            </a:lvl7pPr>
            <a:lvl8pPr marL="5007725" indent="0">
              <a:buNone/>
              <a:defRPr sz="2503" b="1"/>
            </a:lvl8pPr>
            <a:lvl9pPr marL="5723114" indent="0">
              <a:buNone/>
              <a:defRPr sz="2503" b="1"/>
            </a:lvl9pPr>
          </a:lstStyle>
          <a:p>
            <a:pPr lvl="0"/>
            <a:r>
              <a:rPr lang="en-US"/>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7C9086F-E61C-4BA0-A32D-93072687710E}" type="datetimeFigureOut">
              <a:rPr lang="en-GB" smtClean="0"/>
              <a:t>20/09/2020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2752182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7C9086F-E61C-4BA0-A32D-93072687710E}" type="datetimeFigureOut">
              <a:rPr lang="en-GB" smtClean="0"/>
              <a:t>20/09/2020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36957590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C9086F-E61C-4BA0-A32D-93072687710E}" type="datetimeFigureOut">
              <a:rPr lang="en-GB" smtClean="0"/>
              <a:t>20/09/2020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32490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5008"/>
            </a:lvl1pPr>
          </a:lstStyle>
          <a:p>
            <a:r>
              <a:rPr lang="en-US"/>
              <a:t>Click to edit Master title style</a:t>
            </a:r>
            <a:endParaRPr lang="en-US" dirty="0"/>
          </a:p>
        </p:txBody>
      </p:sp>
      <p:sp>
        <p:nvSpPr>
          <p:cNvPr id="3" name="Content Placeholder 2"/>
          <p:cNvSpPr>
            <a:spLocks noGrp="1"/>
          </p:cNvSpPr>
          <p:nvPr>
            <p:ph idx="1"/>
          </p:nvPr>
        </p:nvSpPr>
        <p:spPr>
          <a:xfrm>
            <a:off x="2915543" y="1426284"/>
            <a:ext cx="3471863" cy="7039681"/>
          </a:xfrm>
        </p:spPr>
        <p:txBody>
          <a:bodyPr/>
          <a:lstStyle>
            <a:lvl1pPr>
              <a:defRPr sz="5008"/>
            </a:lvl1pPr>
            <a:lvl2pPr>
              <a:defRPr sz="4381"/>
            </a:lvl2pPr>
            <a:lvl3pPr>
              <a:defRPr sz="3755"/>
            </a:lvl3pPr>
            <a:lvl4pPr>
              <a:defRPr sz="3130"/>
            </a:lvl4pPr>
            <a:lvl5pPr>
              <a:defRPr sz="3130"/>
            </a:lvl5pPr>
            <a:lvl6pPr>
              <a:defRPr sz="3130"/>
            </a:lvl6pPr>
            <a:lvl7pPr>
              <a:defRPr sz="3130"/>
            </a:lvl7pPr>
            <a:lvl8pPr>
              <a:defRPr sz="3130"/>
            </a:lvl8pPr>
            <a:lvl9pPr>
              <a:defRPr sz="313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2503"/>
            </a:lvl1pPr>
            <a:lvl2pPr marL="715390" indent="0">
              <a:buNone/>
              <a:defRPr sz="2191"/>
            </a:lvl2pPr>
            <a:lvl3pPr marL="1430779" indent="0">
              <a:buNone/>
              <a:defRPr sz="1878"/>
            </a:lvl3pPr>
            <a:lvl4pPr marL="2146168" indent="0">
              <a:buNone/>
              <a:defRPr sz="1564"/>
            </a:lvl4pPr>
            <a:lvl5pPr marL="2861557" indent="0">
              <a:buNone/>
              <a:defRPr sz="1564"/>
            </a:lvl5pPr>
            <a:lvl6pPr marL="3576947" indent="0">
              <a:buNone/>
              <a:defRPr sz="1564"/>
            </a:lvl6pPr>
            <a:lvl7pPr marL="4292336" indent="0">
              <a:buNone/>
              <a:defRPr sz="1564"/>
            </a:lvl7pPr>
            <a:lvl8pPr marL="5007725" indent="0">
              <a:buNone/>
              <a:defRPr sz="1564"/>
            </a:lvl8pPr>
            <a:lvl9pPr marL="5723114" indent="0">
              <a:buNone/>
              <a:defRPr sz="1564"/>
            </a:lvl9pPr>
          </a:lstStyle>
          <a:p>
            <a:pPr lvl="0"/>
            <a:r>
              <a:rPr lang="en-US"/>
              <a:t>Click to edit Master text styles</a:t>
            </a:r>
          </a:p>
        </p:txBody>
      </p:sp>
      <p:sp>
        <p:nvSpPr>
          <p:cNvPr id="5" name="Date Placeholder 4"/>
          <p:cNvSpPr>
            <a:spLocks noGrp="1"/>
          </p:cNvSpPr>
          <p:nvPr>
            <p:ph type="dt" sz="half" idx="10"/>
          </p:nvPr>
        </p:nvSpPr>
        <p:spPr/>
        <p:txBody>
          <a:bodyPr/>
          <a:lstStyle/>
          <a:p>
            <a:fld id="{47C9086F-E61C-4BA0-A32D-93072687710E}" type="datetimeFigureOut">
              <a:rPr lang="en-GB" smtClean="0"/>
              <a:t>20/09/2020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1285801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5008"/>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426284"/>
            <a:ext cx="3471863" cy="7039681"/>
          </a:xfrm>
        </p:spPr>
        <p:txBody>
          <a:bodyPr anchor="t"/>
          <a:lstStyle>
            <a:lvl1pPr marL="0" indent="0">
              <a:buNone/>
              <a:defRPr sz="5008"/>
            </a:lvl1pPr>
            <a:lvl2pPr marL="715390" indent="0">
              <a:buNone/>
              <a:defRPr sz="4381"/>
            </a:lvl2pPr>
            <a:lvl3pPr marL="1430779" indent="0">
              <a:buNone/>
              <a:defRPr sz="3755"/>
            </a:lvl3pPr>
            <a:lvl4pPr marL="2146168" indent="0">
              <a:buNone/>
              <a:defRPr sz="3130"/>
            </a:lvl4pPr>
            <a:lvl5pPr marL="2861557" indent="0">
              <a:buNone/>
              <a:defRPr sz="3130"/>
            </a:lvl5pPr>
            <a:lvl6pPr marL="3576947" indent="0">
              <a:buNone/>
              <a:defRPr sz="3130"/>
            </a:lvl6pPr>
            <a:lvl7pPr marL="4292336" indent="0">
              <a:buNone/>
              <a:defRPr sz="3130"/>
            </a:lvl7pPr>
            <a:lvl8pPr marL="5007725" indent="0">
              <a:buNone/>
              <a:defRPr sz="3130"/>
            </a:lvl8pPr>
            <a:lvl9pPr marL="5723114" indent="0">
              <a:buNone/>
              <a:defRPr sz="3130"/>
            </a:lvl9pPr>
          </a:lstStyle>
          <a:p>
            <a:r>
              <a:rPr lang="en-US"/>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2503"/>
            </a:lvl1pPr>
            <a:lvl2pPr marL="715390" indent="0">
              <a:buNone/>
              <a:defRPr sz="2191"/>
            </a:lvl2pPr>
            <a:lvl3pPr marL="1430779" indent="0">
              <a:buNone/>
              <a:defRPr sz="1878"/>
            </a:lvl3pPr>
            <a:lvl4pPr marL="2146168" indent="0">
              <a:buNone/>
              <a:defRPr sz="1564"/>
            </a:lvl4pPr>
            <a:lvl5pPr marL="2861557" indent="0">
              <a:buNone/>
              <a:defRPr sz="1564"/>
            </a:lvl5pPr>
            <a:lvl6pPr marL="3576947" indent="0">
              <a:buNone/>
              <a:defRPr sz="1564"/>
            </a:lvl6pPr>
            <a:lvl7pPr marL="4292336" indent="0">
              <a:buNone/>
              <a:defRPr sz="1564"/>
            </a:lvl7pPr>
            <a:lvl8pPr marL="5007725" indent="0">
              <a:buNone/>
              <a:defRPr sz="1564"/>
            </a:lvl8pPr>
            <a:lvl9pPr marL="5723114" indent="0">
              <a:buNone/>
              <a:defRPr sz="1564"/>
            </a:lvl9pPr>
          </a:lstStyle>
          <a:p>
            <a:pPr lvl="0"/>
            <a:r>
              <a:rPr lang="en-US"/>
              <a:t>Click to edit Master text styles</a:t>
            </a:r>
          </a:p>
        </p:txBody>
      </p:sp>
      <p:sp>
        <p:nvSpPr>
          <p:cNvPr id="5" name="Date Placeholder 4"/>
          <p:cNvSpPr>
            <a:spLocks noGrp="1"/>
          </p:cNvSpPr>
          <p:nvPr>
            <p:ph type="dt" sz="half" idx="10"/>
          </p:nvPr>
        </p:nvSpPr>
        <p:spPr/>
        <p:txBody>
          <a:bodyPr/>
          <a:lstStyle/>
          <a:p>
            <a:fld id="{47C9086F-E61C-4BA0-A32D-93072687710E}" type="datetimeFigureOut">
              <a:rPr lang="en-GB" smtClean="0"/>
              <a:t>20/09/2020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7966448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6"/>
            <a:ext cx="5915025" cy="1914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9181398"/>
            <a:ext cx="1543050" cy="527403"/>
          </a:xfrm>
          <a:prstGeom prst="rect">
            <a:avLst/>
          </a:prstGeom>
        </p:spPr>
        <p:txBody>
          <a:bodyPr vert="horz" lIns="91440" tIns="45720" rIns="91440" bIns="45720" rtlCol="0" anchor="ctr"/>
          <a:lstStyle>
            <a:lvl1pPr algn="l">
              <a:defRPr sz="1878">
                <a:solidFill>
                  <a:schemeClr val="tx1">
                    <a:tint val="75000"/>
                  </a:schemeClr>
                </a:solidFill>
              </a:defRPr>
            </a:lvl1pPr>
          </a:lstStyle>
          <a:p>
            <a:fld id="{47C9086F-E61C-4BA0-A32D-93072687710E}" type="datetimeFigureOut">
              <a:rPr lang="en-GB" smtClean="0"/>
              <a:t>20/09/2020</a:t>
            </a:fld>
            <a:endParaRPr lang="en-GB"/>
          </a:p>
        </p:txBody>
      </p:sp>
      <p:sp>
        <p:nvSpPr>
          <p:cNvPr id="5" name="Footer Placeholder 4"/>
          <p:cNvSpPr>
            <a:spLocks noGrp="1"/>
          </p:cNvSpPr>
          <p:nvPr>
            <p:ph type="ftr" sz="quarter" idx="3"/>
          </p:nvPr>
        </p:nvSpPr>
        <p:spPr>
          <a:xfrm>
            <a:off x="2271713" y="9181398"/>
            <a:ext cx="2314575" cy="527403"/>
          </a:xfrm>
          <a:prstGeom prst="rect">
            <a:avLst/>
          </a:prstGeom>
        </p:spPr>
        <p:txBody>
          <a:bodyPr vert="horz" lIns="91440" tIns="45720" rIns="91440" bIns="45720" rtlCol="0" anchor="ctr"/>
          <a:lstStyle>
            <a:lvl1pPr algn="ctr">
              <a:defRPr sz="1878">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8"/>
            <a:ext cx="1543050" cy="527403"/>
          </a:xfrm>
          <a:prstGeom prst="rect">
            <a:avLst/>
          </a:prstGeom>
        </p:spPr>
        <p:txBody>
          <a:bodyPr vert="horz" lIns="91440" tIns="45720" rIns="91440" bIns="45720" rtlCol="0" anchor="ctr"/>
          <a:lstStyle>
            <a:lvl1pPr algn="r">
              <a:defRPr sz="1878">
                <a:solidFill>
                  <a:schemeClr val="tx1">
                    <a:tint val="75000"/>
                  </a:schemeClr>
                </a:solidFill>
              </a:defRPr>
            </a:lvl1pPr>
          </a:lstStyle>
          <a:p>
            <a:fld id="{3952B825-6969-4FF8-B0AC-92243932B40C}" type="slidenum">
              <a:rPr lang="en-GB" smtClean="0"/>
              <a:t>‹#›</a:t>
            </a:fld>
            <a:endParaRPr lang="en-GB"/>
          </a:p>
        </p:txBody>
      </p:sp>
    </p:spTree>
    <p:extLst>
      <p:ext uri="{BB962C8B-B14F-4D97-AF65-F5344CB8AC3E}">
        <p14:creationId xmlns:p14="http://schemas.microsoft.com/office/powerpoint/2010/main" val="19215880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430779" rtl="0" eaLnBrk="1" latinLnBrk="0" hangingPunct="1">
        <a:lnSpc>
          <a:spcPct val="90000"/>
        </a:lnSpc>
        <a:spcBef>
          <a:spcPct val="0"/>
        </a:spcBef>
        <a:buNone/>
        <a:defRPr sz="6885" kern="1200">
          <a:solidFill>
            <a:schemeClr val="tx1"/>
          </a:solidFill>
          <a:latin typeface="+mj-lt"/>
          <a:ea typeface="+mj-ea"/>
          <a:cs typeface="+mj-cs"/>
        </a:defRPr>
      </a:lvl1pPr>
    </p:titleStyle>
    <p:bodyStyle>
      <a:lvl1pPr marL="357694" indent="-357694" algn="l" defTabSz="1430779" rtl="0" eaLnBrk="1" latinLnBrk="0" hangingPunct="1">
        <a:lnSpc>
          <a:spcPct val="90000"/>
        </a:lnSpc>
        <a:spcBef>
          <a:spcPts val="1564"/>
        </a:spcBef>
        <a:buFont typeface="Arial" panose="020B0604020202020204" pitchFamily="34" charset="0"/>
        <a:buChar char="•"/>
        <a:defRPr sz="4381" kern="1200">
          <a:solidFill>
            <a:schemeClr val="tx1"/>
          </a:solidFill>
          <a:latin typeface="+mn-lt"/>
          <a:ea typeface="+mn-ea"/>
          <a:cs typeface="+mn-cs"/>
        </a:defRPr>
      </a:lvl1pPr>
      <a:lvl2pPr marL="1073084" indent="-357694" algn="l" defTabSz="1430779" rtl="0" eaLnBrk="1" latinLnBrk="0" hangingPunct="1">
        <a:lnSpc>
          <a:spcPct val="90000"/>
        </a:lnSpc>
        <a:spcBef>
          <a:spcPts val="783"/>
        </a:spcBef>
        <a:buFont typeface="Arial" panose="020B0604020202020204" pitchFamily="34" charset="0"/>
        <a:buChar char="•"/>
        <a:defRPr sz="3755" kern="1200">
          <a:solidFill>
            <a:schemeClr val="tx1"/>
          </a:solidFill>
          <a:latin typeface="+mn-lt"/>
          <a:ea typeface="+mn-ea"/>
          <a:cs typeface="+mn-cs"/>
        </a:defRPr>
      </a:lvl2pPr>
      <a:lvl3pPr marL="1788473" indent="-357694" algn="l" defTabSz="1430779" rtl="0" eaLnBrk="1" latinLnBrk="0" hangingPunct="1">
        <a:lnSpc>
          <a:spcPct val="90000"/>
        </a:lnSpc>
        <a:spcBef>
          <a:spcPts val="783"/>
        </a:spcBef>
        <a:buFont typeface="Arial" panose="020B0604020202020204" pitchFamily="34" charset="0"/>
        <a:buChar char="•"/>
        <a:defRPr sz="3130" kern="1200">
          <a:solidFill>
            <a:schemeClr val="tx1"/>
          </a:solidFill>
          <a:latin typeface="+mn-lt"/>
          <a:ea typeface="+mn-ea"/>
          <a:cs typeface="+mn-cs"/>
        </a:defRPr>
      </a:lvl3pPr>
      <a:lvl4pPr marL="2503863" indent="-357694" algn="l" defTabSz="1430779" rtl="0" eaLnBrk="1" latinLnBrk="0" hangingPunct="1">
        <a:lnSpc>
          <a:spcPct val="90000"/>
        </a:lnSpc>
        <a:spcBef>
          <a:spcPts val="783"/>
        </a:spcBef>
        <a:buFont typeface="Arial" panose="020B0604020202020204" pitchFamily="34" charset="0"/>
        <a:buChar char="•"/>
        <a:defRPr sz="2817" kern="1200">
          <a:solidFill>
            <a:schemeClr val="tx1"/>
          </a:solidFill>
          <a:latin typeface="+mn-lt"/>
          <a:ea typeface="+mn-ea"/>
          <a:cs typeface="+mn-cs"/>
        </a:defRPr>
      </a:lvl4pPr>
      <a:lvl5pPr marL="3219251" indent="-357694" algn="l" defTabSz="1430779" rtl="0" eaLnBrk="1" latinLnBrk="0" hangingPunct="1">
        <a:lnSpc>
          <a:spcPct val="90000"/>
        </a:lnSpc>
        <a:spcBef>
          <a:spcPts val="783"/>
        </a:spcBef>
        <a:buFont typeface="Arial" panose="020B0604020202020204" pitchFamily="34" charset="0"/>
        <a:buChar char="•"/>
        <a:defRPr sz="2817" kern="1200">
          <a:solidFill>
            <a:schemeClr val="tx1"/>
          </a:solidFill>
          <a:latin typeface="+mn-lt"/>
          <a:ea typeface="+mn-ea"/>
          <a:cs typeface="+mn-cs"/>
        </a:defRPr>
      </a:lvl5pPr>
      <a:lvl6pPr marL="3934641" indent="-357694" algn="l" defTabSz="1430779" rtl="0" eaLnBrk="1" latinLnBrk="0" hangingPunct="1">
        <a:lnSpc>
          <a:spcPct val="90000"/>
        </a:lnSpc>
        <a:spcBef>
          <a:spcPts val="783"/>
        </a:spcBef>
        <a:buFont typeface="Arial" panose="020B0604020202020204" pitchFamily="34" charset="0"/>
        <a:buChar char="•"/>
        <a:defRPr sz="2817" kern="1200">
          <a:solidFill>
            <a:schemeClr val="tx1"/>
          </a:solidFill>
          <a:latin typeface="+mn-lt"/>
          <a:ea typeface="+mn-ea"/>
          <a:cs typeface="+mn-cs"/>
        </a:defRPr>
      </a:lvl6pPr>
      <a:lvl7pPr marL="4650031" indent="-357694" algn="l" defTabSz="1430779" rtl="0" eaLnBrk="1" latinLnBrk="0" hangingPunct="1">
        <a:lnSpc>
          <a:spcPct val="90000"/>
        </a:lnSpc>
        <a:spcBef>
          <a:spcPts val="783"/>
        </a:spcBef>
        <a:buFont typeface="Arial" panose="020B0604020202020204" pitchFamily="34" charset="0"/>
        <a:buChar char="•"/>
        <a:defRPr sz="2817" kern="1200">
          <a:solidFill>
            <a:schemeClr val="tx1"/>
          </a:solidFill>
          <a:latin typeface="+mn-lt"/>
          <a:ea typeface="+mn-ea"/>
          <a:cs typeface="+mn-cs"/>
        </a:defRPr>
      </a:lvl7pPr>
      <a:lvl8pPr marL="5365420" indent="-357694" algn="l" defTabSz="1430779" rtl="0" eaLnBrk="1" latinLnBrk="0" hangingPunct="1">
        <a:lnSpc>
          <a:spcPct val="90000"/>
        </a:lnSpc>
        <a:spcBef>
          <a:spcPts val="783"/>
        </a:spcBef>
        <a:buFont typeface="Arial" panose="020B0604020202020204" pitchFamily="34" charset="0"/>
        <a:buChar char="•"/>
        <a:defRPr sz="2817" kern="1200">
          <a:solidFill>
            <a:schemeClr val="tx1"/>
          </a:solidFill>
          <a:latin typeface="+mn-lt"/>
          <a:ea typeface="+mn-ea"/>
          <a:cs typeface="+mn-cs"/>
        </a:defRPr>
      </a:lvl8pPr>
      <a:lvl9pPr marL="6080808" indent="-357694" algn="l" defTabSz="1430779" rtl="0" eaLnBrk="1" latinLnBrk="0" hangingPunct="1">
        <a:lnSpc>
          <a:spcPct val="90000"/>
        </a:lnSpc>
        <a:spcBef>
          <a:spcPts val="783"/>
        </a:spcBef>
        <a:buFont typeface="Arial" panose="020B0604020202020204" pitchFamily="34" charset="0"/>
        <a:buChar char="•"/>
        <a:defRPr sz="2817" kern="1200">
          <a:solidFill>
            <a:schemeClr val="tx1"/>
          </a:solidFill>
          <a:latin typeface="+mn-lt"/>
          <a:ea typeface="+mn-ea"/>
          <a:cs typeface="+mn-cs"/>
        </a:defRPr>
      </a:lvl9pPr>
    </p:bodyStyle>
    <p:otherStyle>
      <a:defPPr>
        <a:defRPr lang="en-US"/>
      </a:defPPr>
      <a:lvl1pPr marL="0" algn="l" defTabSz="1430779" rtl="0" eaLnBrk="1" latinLnBrk="0" hangingPunct="1">
        <a:defRPr sz="2817" kern="1200">
          <a:solidFill>
            <a:schemeClr val="tx1"/>
          </a:solidFill>
          <a:latin typeface="+mn-lt"/>
          <a:ea typeface="+mn-ea"/>
          <a:cs typeface="+mn-cs"/>
        </a:defRPr>
      </a:lvl1pPr>
      <a:lvl2pPr marL="715390" algn="l" defTabSz="1430779" rtl="0" eaLnBrk="1" latinLnBrk="0" hangingPunct="1">
        <a:defRPr sz="2817" kern="1200">
          <a:solidFill>
            <a:schemeClr val="tx1"/>
          </a:solidFill>
          <a:latin typeface="+mn-lt"/>
          <a:ea typeface="+mn-ea"/>
          <a:cs typeface="+mn-cs"/>
        </a:defRPr>
      </a:lvl2pPr>
      <a:lvl3pPr marL="1430779" algn="l" defTabSz="1430779" rtl="0" eaLnBrk="1" latinLnBrk="0" hangingPunct="1">
        <a:defRPr sz="2817" kern="1200">
          <a:solidFill>
            <a:schemeClr val="tx1"/>
          </a:solidFill>
          <a:latin typeface="+mn-lt"/>
          <a:ea typeface="+mn-ea"/>
          <a:cs typeface="+mn-cs"/>
        </a:defRPr>
      </a:lvl3pPr>
      <a:lvl4pPr marL="2146168" algn="l" defTabSz="1430779" rtl="0" eaLnBrk="1" latinLnBrk="0" hangingPunct="1">
        <a:defRPr sz="2817" kern="1200">
          <a:solidFill>
            <a:schemeClr val="tx1"/>
          </a:solidFill>
          <a:latin typeface="+mn-lt"/>
          <a:ea typeface="+mn-ea"/>
          <a:cs typeface="+mn-cs"/>
        </a:defRPr>
      </a:lvl4pPr>
      <a:lvl5pPr marL="2861557" algn="l" defTabSz="1430779" rtl="0" eaLnBrk="1" latinLnBrk="0" hangingPunct="1">
        <a:defRPr sz="2817" kern="1200">
          <a:solidFill>
            <a:schemeClr val="tx1"/>
          </a:solidFill>
          <a:latin typeface="+mn-lt"/>
          <a:ea typeface="+mn-ea"/>
          <a:cs typeface="+mn-cs"/>
        </a:defRPr>
      </a:lvl5pPr>
      <a:lvl6pPr marL="3576947" algn="l" defTabSz="1430779" rtl="0" eaLnBrk="1" latinLnBrk="0" hangingPunct="1">
        <a:defRPr sz="2817" kern="1200">
          <a:solidFill>
            <a:schemeClr val="tx1"/>
          </a:solidFill>
          <a:latin typeface="+mn-lt"/>
          <a:ea typeface="+mn-ea"/>
          <a:cs typeface="+mn-cs"/>
        </a:defRPr>
      </a:lvl6pPr>
      <a:lvl7pPr marL="4292336" algn="l" defTabSz="1430779" rtl="0" eaLnBrk="1" latinLnBrk="0" hangingPunct="1">
        <a:defRPr sz="2817" kern="1200">
          <a:solidFill>
            <a:schemeClr val="tx1"/>
          </a:solidFill>
          <a:latin typeface="+mn-lt"/>
          <a:ea typeface="+mn-ea"/>
          <a:cs typeface="+mn-cs"/>
        </a:defRPr>
      </a:lvl7pPr>
      <a:lvl8pPr marL="5007725" algn="l" defTabSz="1430779" rtl="0" eaLnBrk="1" latinLnBrk="0" hangingPunct="1">
        <a:defRPr sz="2817" kern="1200">
          <a:solidFill>
            <a:schemeClr val="tx1"/>
          </a:solidFill>
          <a:latin typeface="+mn-lt"/>
          <a:ea typeface="+mn-ea"/>
          <a:cs typeface="+mn-cs"/>
        </a:defRPr>
      </a:lvl8pPr>
      <a:lvl9pPr marL="5723114" algn="l" defTabSz="1430779" rtl="0" eaLnBrk="1" latinLnBrk="0" hangingPunct="1">
        <a:defRPr sz="281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0.png"/><Relationship Id="rId4" Type="http://schemas.openxmlformats.org/officeDocument/2006/relationships/customXml" Target="../ink/ink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jpeg"/><Relationship Id="rId9"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29F893-8F3E-4EF5-93AF-B098A37B117B}"/>
              </a:ext>
            </a:extLst>
          </p:cNvPr>
          <p:cNvSpPr txBox="1"/>
          <p:nvPr/>
        </p:nvSpPr>
        <p:spPr>
          <a:xfrm>
            <a:off x="171340" y="666607"/>
            <a:ext cx="3055953" cy="3168000"/>
          </a:xfrm>
          <a:prstGeom prst="rect">
            <a:avLst/>
          </a:prstGeom>
          <a:noFill/>
          <a:ln>
            <a:solidFill>
              <a:schemeClr val="tx1"/>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1" u="none" strike="noStrike" kern="1200" cap="none" spc="0" normalizeH="0" baseline="0" noProof="0" dirty="0">
                <a:ln>
                  <a:noFill/>
                </a:ln>
                <a:effectLst/>
                <a:uLnTx/>
                <a:uFillTx/>
                <a:latin typeface="Comic Sans MS" panose="030F0702030302020204" pitchFamily="66" charset="0"/>
                <a:ea typeface="+mn-ea"/>
                <a:cs typeface="+mn-cs"/>
              </a:rPr>
              <a:t>Complete these sentences, using the map: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effectLst/>
                <a:uLnTx/>
                <a:uFillTx/>
                <a:latin typeface="Comic Sans MS" panose="030F0702030302020204" pitchFamily="66" charset="0"/>
                <a:ea typeface="+mn-ea"/>
                <a:cs typeface="+mn-cs"/>
              </a:rPr>
              <a:t>We live in the UK, but our country is made up of many different parts. The United Kingdom includes…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1" u="none" strike="noStrike" kern="1200" cap="none" spc="0" normalizeH="0" baseline="0" noProof="0" dirty="0">
              <a:ln>
                <a:noFill/>
              </a:ln>
              <a:effectLst/>
              <a:uLnTx/>
              <a:uFillTx/>
              <a:latin typeface="Comic Sans MS" panose="030F0702030302020204"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effectLst/>
                <a:uLnTx/>
                <a:uFillTx/>
                <a:latin typeface="Comic Sans MS" panose="030F0702030302020204" pitchFamily="66" charset="0"/>
                <a:ea typeface="+mn-ea"/>
                <a:cs typeface="+mn-cs"/>
              </a:rPr>
              <a:t>We also live in Great Britain. This includes…</a:t>
            </a:r>
          </a:p>
        </p:txBody>
      </p:sp>
      <p:pic>
        <p:nvPicPr>
          <p:cNvPr id="2" name="Picture 1">
            <a:extLst>
              <a:ext uri="{FF2B5EF4-FFF2-40B4-BE49-F238E27FC236}">
                <a16:creationId xmlns:a16="http://schemas.microsoft.com/office/drawing/2014/main" id="{5BEF577F-82AE-4BBC-AEA7-C898398FE88E}"/>
              </a:ext>
            </a:extLst>
          </p:cNvPr>
          <p:cNvPicPr>
            <a:picLocks noChangeAspect="1"/>
          </p:cNvPicPr>
          <p:nvPr/>
        </p:nvPicPr>
        <p:blipFill>
          <a:blip r:embed="rId2"/>
          <a:stretch>
            <a:fillRect/>
          </a:stretch>
        </p:blipFill>
        <p:spPr>
          <a:xfrm>
            <a:off x="3630709" y="666607"/>
            <a:ext cx="3055951" cy="3202318"/>
          </a:xfrm>
          <a:prstGeom prst="rect">
            <a:avLst/>
          </a:prstGeom>
        </p:spPr>
      </p:pic>
      <p:sp>
        <p:nvSpPr>
          <p:cNvPr id="4" name="TextBox 3">
            <a:extLst>
              <a:ext uri="{FF2B5EF4-FFF2-40B4-BE49-F238E27FC236}">
                <a16:creationId xmlns:a16="http://schemas.microsoft.com/office/drawing/2014/main" id="{7F74A739-5EA2-4672-80C4-60E67D1DC23A}"/>
              </a:ext>
            </a:extLst>
          </p:cNvPr>
          <p:cNvSpPr txBox="1"/>
          <p:nvPr/>
        </p:nvSpPr>
        <p:spPr>
          <a:xfrm>
            <a:off x="0" y="167951"/>
            <a:ext cx="6858000" cy="369332"/>
          </a:xfrm>
          <a:prstGeom prst="rect">
            <a:avLst/>
          </a:prstGeom>
          <a:noFill/>
        </p:spPr>
        <p:txBody>
          <a:bodyPr wrap="square" rtlCol="0">
            <a:spAutoFit/>
          </a:bodyPr>
          <a:lstStyle/>
          <a:p>
            <a:pPr algn="ctr"/>
            <a:r>
              <a:rPr lang="en-GB" b="1" u="sng" dirty="0">
                <a:solidFill>
                  <a:sysClr val="windowText" lastClr="000000"/>
                </a:solidFill>
                <a:latin typeface="Comic Sans MS" panose="030F0702030302020204" pitchFamily="66" charset="0"/>
              </a:rPr>
              <a:t>How well do we know our country?</a:t>
            </a:r>
          </a:p>
        </p:txBody>
      </p:sp>
      <p:sp>
        <p:nvSpPr>
          <p:cNvPr id="7" name="TextBox 6">
            <a:extLst>
              <a:ext uri="{FF2B5EF4-FFF2-40B4-BE49-F238E27FC236}">
                <a16:creationId xmlns:a16="http://schemas.microsoft.com/office/drawing/2014/main" id="{61C92D5F-17D3-4029-85FD-F8627BBE39E3}"/>
              </a:ext>
            </a:extLst>
          </p:cNvPr>
          <p:cNvSpPr txBox="1"/>
          <p:nvPr/>
        </p:nvSpPr>
        <p:spPr>
          <a:xfrm>
            <a:off x="125247" y="4481111"/>
            <a:ext cx="6515320" cy="1169551"/>
          </a:xfrm>
          <a:prstGeom prst="rect">
            <a:avLst/>
          </a:prstGeom>
          <a:noFill/>
        </p:spPr>
        <p:txBody>
          <a:bodyPr wrap="square" rtlCol="0">
            <a:spAutoFit/>
          </a:bodyPr>
          <a:lstStyle/>
          <a:p>
            <a:r>
              <a:rPr lang="en-GB" sz="1400" b="1" u="sng" dirty="0">
                <a:latin typeface="Comic Sans MS" panose="030F0702030302020204" pitchFamily="66" charset="0"/>
              </a:rPr>
              <a:t>TASK</a:t>
            </a:r>
          </a:p>
          <a:p>
            <a:pPr marL="285750" indent="-285750">
              <a:buFont typeface="Arial" panose="020B0604020202020204" pitchFamily="34" charset="0"/>
              <a:buChar char="•"/>
            </a:pPr>
            <a:r>
              <a:rPr lang="en-GB" sz="1400" dirty="0">
                <a:latin typeface="Comic Sans MS" panose="030F0702030302020204" pitchFamily="66" charset="0"/>
              </a:rPr>
              <a:t>Try to complete the map of the UK on the next page by locating these different countries, oceans and cities.</a:t>
            </a:r>
          </a:p>
          <a:p>
            <a:pPr marL="285750" indent="-285750">
              <a:buFont typeface="Arial" panose="020B0604020202020204" pitchFamily="34" charset="0"/>
              <a:buChar char="•"/>
            </a:pPr>
            <a:r>
              <a:rPr lang="en-GB" sz="1400" dirty="0">
                <a:latin typeface="Comic Sans MS" panose="030F0702030302020204" pitchFamily="66" charset="0"/>
              </a:rPr>
              <a:t>Look carefully at the key so you know which box to use.</a:t>
            </a:r>
          </a:p>
          <a:p>
            <a:pPr marL="285750" indent="-285750">
              <a:buFont typeface="Arial" panose="020B0604020202020204" pitchFamily="34" charset="0"/>
              <a:buChar char="•"/>
            </a:pPr>
            <a:r>
              <a:rPr lang="en-GB" sz="1400" dirty="0">
                <a:latin typeface="Comic Sans MS" panose="030F0702030302020204" pitchFamily="66" charset="0"/>
              </a:rPr>
              <a:t>You use Google maps to help, or an atlas if you have one.</a:t>
            </a:r>
          </a:p>
        </p:txBody>
      </p:sp>
      <p:sp>
        <p:nvSpPr>
          <p:cNvPr id="8" name="Rectangle 7">
            <a:extLst>
              <a:ext uri="{FF2B5EF4-FFF2-40B4-BE49-F238E27FC236}">
                <a16:creationId xmlns:a16="http://schemas.microsoft.com/office/drawing/2014/main" id="{0FA1B4E8-1EAD-4395-818A-8430CE5A0CB1}"/>
              </a:ext>
            </a:extLst>
          </p:cNvPr>
          <p:cNvSpPr/>
          <p:nvPr/>
        </p:nvSpPr>
        <p:spPr>
          <a:xfrm>
            <a:off x="230432" y="6071640"/>
            <a:ext cx="546533" cy="30352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cxnSp>
        <p:nvCxnSpPr>
          <p:cNvPr id="9" name="Straight Arrow Connector 8">
            <a:extLst>
              <a:ext uri="{FF2B5EF4-FFF2-40B4-BE49-F238E27FC236}">
                <a16:creationId xmlns:a16="http://schemas.microsoft.com/office/drawing/2014/main" id="{3B0E98B3-543B-42D6-8DA9-B1D370CB43D8}"/>
              </a:ext>
            </a:extLst>
          </p:cNvPr>
          <p:cNvCxnSpPr>
            <a:cxnSpLocks/>
          </p:cNvCxnSpPr>
          <p:nvPr/>
        </p:nvCxnSpPr>
        <p:spPr>
          <a:xfrm flipV="1">
            <a:off x="5323413" y="6108703"/>
            <a:ext cx="369337" cy="251927"/>
          </a:xfrm>
          <a:prstGeom prst="straightConnector1">
            <a:avLst/>
          </a:prstGeom>
          <a:ln w="28575">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667FD3E-1AA9-47CB-A954-CCC4E033BF00}"/>
              </a:ext>
            </a:extLst>
          </p:cNvPr>
          <p:cNvSpPr txBox="1"/>
          <p:nvPr/>
        </p:nvSpPr>
        <p:spPr>
          <a:xfrm>
            <a:off x="621897" y="6064781"/>
            <a:ext cx="1579291" cy="307777"/>
          </a:xfrm>
          <a:prstGeom prst="rect">
            <a:avLst/>
          </a:prstGeom>
          <a:noFill/>
        </p:spPr>
        <p:txBody>
          <a:bodyPr wrap="square">
            <a:spAutoFit/>
          </a:bodyPr>
          <a:lstStyle/>
          <a:p>
            <a:pPr algn="ctr"/>
            <a:r>
              <a:rPr lang="en-GB" sz="1400" b="1" dirty="0">
                <a:solidFill>
                  <a:schemeClr val="tx1">
                    <a:lumMod val="95000"/>
                    <a:lumOff val="5000"/>
                  </a:schemeClr>
                </a:solidFill>
                <a:latin typeface="Comic Sans MS" panose="030F0702030302020204" pitchFamily="66" charset="0"/>
              </a:rPr>
              <a:t>= countries</a:t>
            </a:r>
            <a:endParaRPr lang="en-GB" sz="1400" dirty="0"/>
          </a:p>
        </p:txBody>
      </p:sp>
      <p:sp>
        <p:nvSpPr>
          <p:cNvPr id="11" name="TextBox 10">
            <a:extLst>
              <a:ext uri="{FF2B5EF4-FFF2-40B4-BE49-F238E27FC236}">
                <a16:creationId xmlns:a16="http://schemas.microsoft.com/office/drawing/2014/main" id="{961A81B1-1AB3-4E52-B08C-8DD37FAE6441}"/>
              </a:ext>
            </a:extLst>
          </p:cNvPr>
          <p:cNvSpPr txBox="1"/>
          <p:nvPr/>
        </p:nvSpPr>
        <p:spPr>
          <a:xfrm>
            <a:off x="3134767" y="6080777"/>
            <a:ext cx="1825380" cy="307777"/>
          </a:xfrm>
          <a:prstGeom prst="rect">
            <a:avLst/>
          </a:prstGeom>
          <a:noFill/>
        </p:spPr>
        <p:txBody>
          <a:bodyPr wrap="square">
            <a:spAutoFit/>
          </a:bodyPr>
          <a:lstStyle/>
          <a:p>
            <a:pPr algn="ctr"/>
            <a:r>
              <a:rPr lang="en-GB" sz="1400" b="1" dirty="0">
                <a:solidFill>
                  <a:schemeClr val="tx1">
                    <a:lumMod val="95000"/>
                    <a:lumOff val="5000"/>
                  </a:schemeClr>
                </a:solidFill>
                <a:latin typeface="Comic Sans MS" panose="030F0702030302020204" pitchFamily="66" charset="0"/>
              </a:rPr>
              <a:t>= seas/oceans</a:t>
            </a:r>
            <a:endParaRPr lang="en-GB" sz="1400" dirty="0"/>
          </a:p>
        </p:txBody>
      </p:sp>
      <p:sp>
        <p:nvSpPr>
          <p:cNvPr id="12" name="TextBox 11">
            <a:extLst>
              <a:ext uri="{FF2B5EF4-FFF2-40B4-BE49-F238E27FC236}">
                <a16:creationId xmlns:a16="http://schemas.microsoft.com/office/drawing/2014/main" id="{8053BA2C-490F-4EAB-A9A5-0F11F82C91F7}"/>
              </a:ext>
            </a:extLst>
          </p:cNvPr>
          <p:cNvSpPr txBox="1"/>
          <p:nvPr/>
        </p:nvSpPr>
        <p:spPr>
          <a:xfrm>
            <a:off x="5446457" y="6080777"/>
            <a:ext cx="1579291" cy="307777"/>
          </a:xfrm>
          <a:prstGeom prst="rect">
            <a:avLst/>
          </a:prstGeom>
          <a:noFill/>
        </p:spPr>
        <p:txBody>
          <a:bodyPr wrap="square">
            <a:spAutoFit/>
          </a:bodyPr>
          <a:lstStyle/>
          <a:p>
            <a:pPr algn="ctr"/>
            <a:r>
              <a:rPr lang="en-GB" sz="1400" b="1" dirty="0">
                <a:solidFill>
                  <a:schemeClr val="tx1">
                    <a:lumMod val="95000"/>
                    <a:lumOff val="5000"/>
                  </a:schemeClr>
                </a:solidFill>
                <a:latin typeface="Comic Sans MS" panose="030F0702030302020204" pitchFamily="66" charset="0"/>
              </a:rPr>
              <a:t>= cities</a:t>
            </a:r>
            <a:endParaRPr lang="en-GB" sz="1400" dirty="0"/>
          </a:p>
        </p:txBody>
      </p:sp>
      <p:sp>
        <p:nvSpPr>
          <p:cNvPr id="13" name="TextBox 12">
            <a:extLst>
              <a:ext uri="{FF2B5EF4-FFF2-40B4-BE49-F238E27FC236}">
                <a16:creationId xmlns:a16="http://schemas.microsoft.com/office/drawing/2014/main" id="{CF30CCAF-8A22-4C6D-B30F-D79AA2044103}"/>
              </a:ext>
            </a:extLst>
          </p:cNvPr>
          <p:cNvSpPr txBox="1"/>
          <p:nvPr/>
        </p:nvSpPr>
        <p:spPr>
          <a:xfrm>
            <a:off x="230432" y="6796147"/>
            <a:ext cx="1579291" cy="1854354"/>
          </a:xfrm>
          <a:prstGeom prst="rect">
            <a:avLst/>
          </a:prstGeom>
          <a:noFill/>
        </p:spPr>
        <p:txBody>
          <a:bodyPr wrap="square" rtlCol="0">
            <a:spAutoFit/>
          </a:bodyPr>
          <a:lstStyle/>
          <a:p>
            <a:pPr marL="457200" indent="-457200">
              <a:buFont typeface="Arial" panose="020B0604020202020204" pitchFamily="34" charset="0"/>
              <a:buChar char="•"/>
            </a:pPr>
            <a:r>
              <a:rPr lang="en-GB" sz="1400" dirty="0">
                <a:solidFill>
                  <a:schemeClr val="tx1">
                    <a:lumMod val="95000"/>
                    <a:lumOff val="5000"/>
                  </a:schemeClr>
                </a:solidFill>
                <a:latin typeface="Comic Sans MS" panose="030F0702030302020204" pitchFamily="66" charset="0"/>
              </a:rPr>
              <a:t>England</a:t>
            </a:r>
          </a:p>
          <a:p>
            <a:pPr marL="285750" indent="-285750">
              <a:buFont typeface="Arial" panose="020B0604020202020204" pitchFamily="34" charset="0"/>
              <a:buChar char="•"/>
            </a:pPr>
            <a:endParaRPr lang="en-GB" sz="1400" dirty="0">
              <a:solidFill>
                <a:schemeClr val="tx1">
                  <a:lumMod val="95000"/>
                  <a:lumOff val="5000"/>
                </a:schemeClr>
              </a:solidFill>
              <a:latin typeface="Comic Sans MS" panose="030F0702030302020204" pitchFamily="66" charset="0"/>
            </a:endParaRPr>
          </a:p>
          <a:p>
            <a:pPr marL="457200" indent="-457200">
              <a:buFont typeface="Arial" panose="020B0604020202020204" pitchFamily="34" charset="0"/>
              <a:buChar char="•"/>
            </a:pPr>
            <a:r>
              <a:rPr lang="en-GB" sz="1400" dirty="0">
                <a:solidFill>
                  <a:schemeClr val="tx1">
                    <a:lumMod val="95000"/>
                    <a:lumOff val="5000"/>
                  </a:schemeClr>
                </a:solidFill>
                <a:latin typeface="Comic Sans MS" panose="030F0702030302020204" pitchFamily="66" charset="0"/>
              </a:rPr>
              <a:t>Scotland</a:t>
            </a:r>
          </a:p>
          <a:p>
            <a:pPr marL="285750" indent="-285750">
              <a:buFont typeface="Arial" panose="020B0604020202020204" pitchFamily="34" charset="0"/>
              <a:buChar char="•"/>
            </a:pPr>
            <a:endParaRPr lang="en-GB" sz="1400" dirty="0">
              <a:solidFill>
                <a:schemeClr val="tx1">
                  <a:lumMod val="95000"/>
                  <a:lumOff val="5000"/>
                </a:schemeClr>
              </a:solidFill>
              <a:latin typeface="Comic Sans MS" panose="030F0702030302020204" pitchFamily="66" charset="0"/>
            </a:endParaRPr>
          </a:p>
          <a:p>
            <a:pPr marL="457200" indent="-457200">
              <a:buFont typeface="Arial" panose="020B0604020202020204" pitchFamily="34" charset="0"/>
              <a:buChar char="•"/>
            </a:pPr>
            <a:r>
              <a:rPr lang="en-GB" sz="1400" dirty="0">
                <a:solidFill>
                  <a:schemeClr val="tx1">
                    <a:lumMod val="95000"/>
                    <a:lumOff val="5000"/>
                  </a:schemeClr>
                </a:solidFill>
                <a:latin typeface="Comic Sans MS" panose="030F0702030302020204" pitchFamily="66" charset="0"/>
              </a:rPr>
              <a:t>Wales</a:t>
            </a:r>
          </a:p>
          <a:p>
            <a:pPr marL="285750" indent="-285750">
              <a:buFont typeface="Arial" panose="020B0604020202020204" pitchFamily="34" charset="0"/>
              <a:buChar char="•"/>
            </a:pPr>
            <a:endParaRPr lang="en-GB" sz="1400" dirty="0">
              <a:solidFill>
                <a:schemeClr val="tx1">
                  <a:lumMod val="95000"/>
                  <a:lumOff val="5000"/>
                </a:schemeClr>
              </a:solidFill>
              <a:latin typeface="Comic Sans MS" panose="030F0702030302020204" pitchFamily="66" charset="0"/>
            </a:endParaRPr>
          </a:p>
          <a:p>
            <a:pPr marL="457200" indent="-457200">
              <a:buFont typeface="Arial" panose="020B0604020202020204" pitchFamily="34" charset="0"/>
              <a:buChar char="•"/>
            </a:pPr>
            <a:r>
              <a:rPr lang="en-GB" sz="1400" dirty="0">
                <a:solidFill>
                  <a:schemeClr val="tx1">
                    <a:lumMod val="95000"/>
                    <a:lumOff val="5000"/>
                  </a:schemeClr>
                </a:solidFill>
                <a:latin typeface="Comic Sans MS" panose="030F0702030302020204" pitchFamily="66" charset="0"/>
              </a:rPr>
              <a:t>Northern Ireland</a:t>
            </a:r>
          </a:p>
        </p:txBody>
      </p:sp>
      <p:sp>
        <p:nvSpPr>
          <p:cNvPr id="14" name="TextBox 13">
            <a:extLst>
              <a:ext uri="{FF2B5EF4-FFF2-40B4-BE49-F238E27FC236}">
                <a16:creationId xmlns:a16="http://schemas.microsoft.com/office/drawing/2014/main" id="{A162AF25-3873-49BF-A296-C3461B282E2B}"/>
              </a:ext>
            </a:extLst>
          </p:cNvPr>
          <p:cNvSpPr txBox="1"/>
          <p:nvPr/>
        </p:nvSpPr>
        <p:spPr>
          <a:xfrm>
            <a:off x="2519307" y="6825489"/>
            <a:ext cx="1969491" cy="1600438"/>
          </a:xfrm>
          <a:prstGeom prst="rect">
            <a:avLst/>
          </a:prstGeom>
          <a:noFill/>
        </p:spPr>
        <p:txBody>
          <a:bodyPr wrap="square" rtlCol="0">
            <a:spAutoFit/>
          </a:bodyPr>
          <a:lstStyle/>
          <a:p>
            <a:pPr marL="457200" indent="-457200">
              <a:buFont typeface="Arial" panose="020B0604020202020204" pitchFamily="34" charset="0"/>
              <a:buChar char="•"/>
            </a:pPr>
            <a:r>
              <a:rPr lang="en-GB" sz="1400" dirty="0">
                <a:solidFill>
                  <a:schemeClr val="tx1">
                    <a:lumMod val="95000"/>
                    <a:lumOff val="5000"/>
                  </a:schemeClr>
                </a:solidFill>
                <a:latin typeface="Comic Sans MS" panose="030F0702030302020204" pitchFamily="66" charset="0"/>
              </a:rPr>
              <a:t>North Sea</a:t>
            </a:r>
          </a:p>
          <a:p>
            <a:pPr marL="285750" indent="-285750">
              <a:buFont typeface="Arial" panose="020B0604020202020204" pitchFamily="34" charset="0"/>
              <a:buChar char="•"/>
            </a:pPr>
            <a:endParaRPr lang="en-GB" sz="1400" dirty="0">
              <a:solidFill>
                <a:schemeClr val="tx1">
                  <a:lumMod val="95000"/>
                  <a:lumOff val="5000"/>
                </a:schemeClr>
              </a:solidFill>
              <a:latin typeface="Comic Sans MS" panose="030F0702030302020204" pitchFamily="66" charset="0"/>
            </a:endParaRPr>
          </a:p>
          <a:p>
            <a:pPr marL="457200" indent="-457200">
              <a:buFont typeface="Arial" panose="020B0604020202020204" pitchFamily="34" charset="0"/>
              <a:buChar char="•"/>
            </a:pPr>
            <a:r>
              <a:rPr lang="en-GB" sz="1400" dirty="0">
                <a:solidFill>
                  <a:schemeClr val="tx1">
                    <a:lumMod val="95000"/>
                    <a:lumOff val="5000"/>
                  </a:schemeClr>
                </a:solidFill>
                <a:latin typeface="Comic Sans MS" panose="030F0702030302020204" pitchFamily="66" charset="0"/>
              </a:rPr>
              <a:t>Irish Sea</a:t>
            </a:r>
          </a:p>
          <a:p>
            <a:pPr marL="285750" indent="-285750">
              <a:buFont typeface="Arial" panose="020B0604020202020204" pitchFamily="34" charset="0"/>
              <a:buChar char="•"/>
            </a:pPr>
            <a:endParaRPr lang="en-GB" sz="1400" dirty="0">
              <a:solidFill>
                <a:schemeClr val="tx1">
                  <a:lumMod val="95000"/>
                  <a:lumOff val="5000"/>
                </a:schemeClr>
              </a:solidFill>
              <a:latin typeface="Comic Sans MS" panose="030F0702030302020204" pitchFamily="66" charset="0"/>
            </a:endParaRPr>
          </a:p>
          <a:p>
            <a:pPr marL="457200" indent="-457200">
              <a:buFont typeface="Arial" panose="020B0604020202020204" pitchFamily="34" charset="0"/>
              <a:buChar char="•"/>
            </a:pPr>
            <a:r>
              <a:rPr lang="en-GB" sz="1400" dirty="0">
                <a:solidFill>
                  <a:schemeClr val="tx1">
                    <a:lumMod val="95000"/>
                    <a:lumOff val="5000"/>
                  </a:schemeClr>
                </a:solidFill>
                <a:latin typeface="Comic Sans MS" panose="030F0702030302020204" pitchFamily="66" charset="0"/>
              </a:rPr>
              <a:t>English Channel</a:t>
            </a:r>
          </a:p>
          <a:p>
            <a:pPr marL="285750" indent="-285750">
              <a:buFont typeface="Arial" panose="020B0604020202020204" pitchFamily="34" charset="0"/>
              <a:buChar char="•"/>
            </a:pPr>
            <a:endParaRPr lang="en-GB" sz="1400" dirty="0">
              <a:solidFill>
                <a:schemeClr val="tx1">
                  <a:lumMod val="95000"/>
                  <a:lumOff val="5000"/>
                </a:schemeClr>
              </a:solidFill>
              <a:latin typeface="Comic Sans MS" panose="030F0702030302020204" pitchFamily="66" charset="0"/>
            </a:endParaRPr>
          </a:p>
          <a:p>
            <a:pPr marL="457200" indent="-457200">
              <a:buFont typeface="Arial" panose="020B0604020202020204" pitchFamily="34" charset="0"/>
              <a:buChar char="•"/>
            </a:pPr>
            <a:r>
              <a:rPr lang="en-GB" sz="1400" dirty="0">
                <a:solidFill>
                  <a:schemeClr val="tx1">
                    <a:lumMod val="95000"/>
                    <a:lumOff val="5000"/>
                  </a:schemeClr>
                </a:solidFill>
                <a:latin typeface="Comic Sans MS" panose="030F0702030302020204" pitchFamily="66" charset="0"/>
              </a:rPr>
              <a:t>Atlantic Ocean</a:t>
            </a:r>
          </a:p>
        </p:txBody>
      </p:sp>
      <p:sp>
        <p:nvSpPr>
          <p:cNvPr id="15" name="TextBox 14">
            <a:extLst>
              <a:ext uri="{FF2B5EF4-FFF2-40B4-BE49-F238E27FC236}">
                <a16:creationId xmlns:a16="http://schemas.microsoft.com/office/drawing/2014/main" id="{C563C1F1-D4E7-4AC0-968E-F8EE10D338E0}"/>
              </a:ext>
            </a:extLst>
          </p:cNvPr>
          <p:cNvSpPr txBox="1"/>
          <p:nvPr/>
        </p:nvSpPr>
        <p:spPr>
          <a:xfrm>
            <a:off x="5158684" y="6713207"/>
            <a:ext cx="1579291" cy="2677656"/>
          </a:xfrm>
          <a:prstGeom prst="rect">
            <a:avLst/>
          </a:prstGeom>
          <a:noFill/>
        </p:spPr>
        <p:txBody>
          <a:bodyPr wrap="square" rtlCol="0">
            <a:spAutoFit/>
          </a:bodyPr>
          <a:lstStyle/>
          <a:p>
            <a:pPr marL="263525" indent="-263525">
              <a:buFont typeface="Arial" panose="020B0604020202020204" pitchFamily="34" charset="0"/>
              <a:buChar char="•"/>
            </a:pPr>
            <a:r>
              <a:rPr lang="en-GB" sz="1400" dirty="0">
                <a:solidFill>
                  <a:schemeClr val="tx1">
                    <a:lumMod val="95000"/>
                    <a:lumOff val="5000"/>
                  </a:schemeClr>
                </a:solidFill>
                <a:latin typeface="Comic Sans MS" panose="030F0702030302020204" pitchFamily="66" charset="0"/>
              </a:rPr>
              <a:t>London</a:t>
            </a:r>
          </a:p>
          <a:p>
            <a:pPr marL="263525" indent="-263525">
              <a:buFont typeface="Arial" panose="020B0604020202020204" pitchFamily="34" charset="0"/>
              <a:buChar char="•"/>
            </a:pPr>
            <a:r>
              <a:rPr lang="en-GB" sz="1400" dirty="0">
                <a:solidFill>
                  <a:schemeClr val="tx1">
                    <a:lumMod val="95000"/>
                    <a:lumOff val="5000"/>
                  </a:schemeClr>
                </a:solidFill>
                <a:latin typeface="Comic Sans MS" panose="030F0702030302020204" pitchFamily="66" charset="0"/>
              </a:rPr>
              <a:t>Birmingham</a:t>
            </a:r>
          </a:p>
          <a:p>
            <a:pPr marL="263525" indent="-263525">
              <a:buFont typeface="Arial" panose="020B0604020202020204" pitchFamily="34" charset="0"/>
              <a:buChar char="•"/>
            </a:pPr>
            <a:r>
              <a:rPr lang="en-GB" sz="1400" dirty="0">
                <a:solidFill>
                  <a:schemeClr val="tx1">
                    <a:lumMod val="95000"/>
                    <a:lumOff val="5000"/>
                  </a:schemeClr>
                </a:solidFill>
                <a:latin typeface="Comic Sans MS" panose="030F0702030302020204" pitchFamily="66" charset="0"/>
              </a:rPr>
              <a:t>Manchester</a:t>
            </a:r>
          </a:p>
          <a:p>
            <a:pPr marL="263525" indent="-263525">
              <a:buFont typeface="Arial" panose="020B0604020202020204" pitchFamily="34" charset="0"/>
              <a:buChar char="•"/>
            </a:pPr>
            <a:r>
              <a:rPr lang="en-GB" sz="1400" dirty="0">
                <a:solidFill>
                  <a:schemeClr val="tx1">
                    <a:lumMod val="95000"/>
                    <a:lumOff val="5000"/>
                  </a:schemeClr>
                </a:solidFill>
                <a:latin typeface="Comic Sans MS" panose="030F0702030302020204" pitchFamily="66" charset="0"/>
              </a:rPr>
              <a:t>Leeds</a:t>
            </a:r>
          </a:p>
          <a:p>
            <a:pPr marL="263525" indent="-263525">
              <a:buFont typeface="Arial" panose="020B0604020202020204" pitchFamily="34" charset="0"/>
              <a:buChar char="•"/>
            </a:pPr>
            <a:r>
              <a:rPr lang="en-GB" sz="1400" dirty="0">
                <a:solidFill>
                  <a:schemeClr val="tx1">
                    <a:lumMod val="95000"/>
                    <a:lumOff val="5000"/>
                  </a:schemeClr>
                </a:solidFill>
                <a:latin typeface="Comic Sans MS" panose="030F0702030302020204" pitchFamily="66" charset="0"/>
              </a:rPr>
              <a:t>Sheffield</a:t>
            </a:r>
          </a:p>
          <a:p>
            <a:pPr marL="263525" indent="-263525">
              <a:buFont typeface="Arial" panose="020B0604020202020204" pitchFamily="34" charset="0"/>
              <a:buChar char="•"/>
            </a:pPr>
            <a:r>
              <a:rPr lang="en-GB" sz="1400" dirty="0">
                <a:solidFill>
                  <a:schemeClr val="tx1">
                    <a:lumMod val="95000"/>
                    <a:lumOff val="5000"/>
                  </a:schemeClr>
                </a:solidFill>
                <a:latin typeface="Comic Sans MS" panose="030F0702030302020204" pitchFamily="66" charset="0"/>
              </a:rPr>
              <a:t>Newcastle</a:t>
            </a:r>
          </a:p>
          <a:p>
            <a:pPr marL="263525" indent="-263525">
              <a:buFont typeface="Arial" panose="020B0604020202020204" pitchFamily="34" charset="0"/>
              <a:buChar char="•"/>
            </a:pPr>
            <a:r>
              <a:rPr lang="en-GB" sz="1400" dirty="0">
                <a:solidFill>
                  <a:schemeClr val="tx1">
                    <a:lumMod val="95000"/>
                    <a:lumOff val="5000"/>
                  </a:schemeClr>
                </a:solidFill>
                <a:latin typeface="Comic Sans MS" panose="030F0702030302020204" pitchFamily="66" charset="0"/>
              </a:rPr>
              <a:t>Bristol</a:t>
            </a:r>
          </a:p>
          <a:p>
            <a:pPr marL="263525" indent="-263525">
              <a:buFont typeface="Arial" panose="020B0604020202020204" pitchFamily="34" charset="0"/>
              <a:buChar char="•"/>
            </a:pPr>
            <a:r>
              <a:rPr lang="en-GB" sz="1400" dirty="0">
                <a:solidFill>
                  <a:schemeClr val="tx1">
                    <a:lumMod val="95000"/>
                    <a:lumOff val="5000"/>
                  </a:schemeClr>
                </a:solidFill>
                <a:latin typeface="Comic Sans MS" panose="030F0702030302020204" pitchFamily="66" charset="0"/>
              </a:rPr>
              <a:t>Cardiff</a:t>
            </a:r>
          </a:p>
          <a:p>
            <a:pPr marL="263525" indent="-263525">
              <a:buFont typeface="Arial" panose="020B0604020202020204" pitchFamily="34" charset="0"/>
              <a:buChar char="•"/>
            </a:pPr>
            <a:r>
              <a:rPr lang="en-GB" sz="1400" dirty="0">
                <a:solidFill>
                  <a:schemeClr val="tx1">
                    <a:lumMod val="95000"/>
                    <a:lumOff val="5000"/>
                  </a:schemeClr>
                </a:solidFill>
                <a:latin typeface="Comic Sans MS" panose="030F0702030302020204" pitchFamily="66" charset="0"/>
              </a:rPr>
              <a:t>Southampton</a:t>
            </a:r>
          </a:p>
          <a:p>
            <a:pPr marL="263525" indent="-263525">
              <a:buFont typeface="Arial" panose="020B0604020202020204" pitchFamily="34" charset="0"/>
              <a:buChar char="•"/>
            </a:pPr>
            <a:r>
              <a:rPr lang="en-GB" sz="1400" dirty="0">
                <a:solidFill>
                  <a:schemeClr val="tx1">
                    <a:lumMod val="95000"/>
                    <a:lumOff val="5000"/>
                  </a:schemeClr>
                </a:solidFill>
                <a:latin typeface="Comic Sans MS" panose="030F0702030302020204" pitchFamily="66" charset="0"/>
              </a:rPr>
              <a:t>Edinburgh</a:t>
            </a:r>
          </a:p>
          <a:p>
            <a:pPr marL="263525" indent="-263525">
              <a:buFont typeface="Arial" panose="020B0604020202020204" pitchFamily="34" charset="0"/>
              <a:buChar char="•"/>
            </a:pPr>
            <a:r>
              <a:rPr lang="en-GB" sz="1400" dirty="0">
                <a:solidFill>
                  <a:schemeClr val="tx1">
                    <a:lumMod val="95000"/>
                    <a:lumOff val="5000"/>
                  </a:schemeClr>
                </a:solidFill>
                <a:latin typeface="Comic Sans MS" panose="030F0702030302020204" pitchFamily="66" charset="0"/>
              </a:rPr>
              <a:t>Glasgow</a:t>
            </a:r>
          </a:p>
          <a:p>
            <a:pPr marL="263525" indent="-263525">
              <a:buFont typeface="Arial" panose="020B0604020202020204" pitchFamily="34" charset="0"/>
              <a:buChar char="•"/>
            </a:pPr>
            <a:r>
              <a:rPr lang="en-GB" sz="1400" dirty="0">
                <a:solidFill>
                  <a:schemeClr val="tx1">
                    <a:lumMod val="95000"/>
                    <a:lumOff val="5000"/>
                  </a:schemeClr>
                </a:solidFill>
                <a:latin typeface="Comic Sans MS" panose="030F0702030302020204" pitchFamily="66" charset="0"/>
              </a:rPr>
              <a:t>Belfast</a:t>
            </a:r>
          </a:p>
        </p:txBody>
      </p:sp>
      <p:sp>
        <p:nvSpPr>
          <p:cNvPr id="16" name="Rectangle: Rounded Corners 15">
            <a:extLst>
              <a:ext uri="{FF2B5EF4-FFF2-40B4-BE49-F238E27FC236}">
                <a16:creationId xmlns:a16="http://schemas.microsoft.com/office/drawing/2014/main" id="{6A968210-A923-45FC-B8E6-BBBB74289D66}"/>
              </a:ext>
            </a:extLst>
          </p:cNvPr>
          <p:cNvSpPr/>
          <p:nvPr/>
        </p:nvSpPr>
        <p:spPr>
          <a:xfrm>
            <a:off x="2416714" y="6047584"/>
            <a:ext cx="841098" cy="380982"/>
          </a:xfrm>
          <a:prstGeom prst="roundRect">
            <a:avLst>
              <a:gd name="adj" fmla="val 5000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Tree>
    <p:extLst>
      <p:ext uri="{BB962C8B-B14F-4D97-AF65-F5344CB8AC3E}">
        <p14:creationId xmlns:p14="http://schemas.microsoft.com/office/powerpoint/2010/main" val="36583829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close up of a map&#10;&#10;Description automatically generated">
            <a:extLst>
              <a:ext uri="{FF2B5EF4-FFF2-40B4-BE49-F238E27FC236}">
                <a16:creationId xmlns:a16="http://schemas.microsoft.com/office/drawing/2014/main" id="{C08335E8-DA38-435F-9F40-484A2AB74762}"/>
              </a:ext>
            </a:extLst>
          </p:cNvPr>
          <p:cNvPicPr>
            <a:picLocks noChangeAspect="1"/>
          </p:cNvPicPr>
          <p:nvPr/>
        </p:nvPicPr>
        <p:blipFill rotWithShape="1">
          <a:blip r:embed="rId2">
            <a:extLst>
              <a:ext uri="{28A0092B-C50C-407E-A947-70E740481C1C}">
                <a14:useLocalDpi xmlns:a14="http://schemas.microsoft.com/office/drawing/2010/main" val="0"/>
              </a:ext>
            </a:extLst>
          </a:blip>
          <a:srcRect l="1028" t="1839" r="1420" b="1265"/>
          <a:stretch/>
        </p:blipFill>
        <p:spPr>
          <a:xfrm>
            <a:off x="32497" y="1842247"/>
            <a:ext cx="6414247" cy="7785847"/>
          </a:xfrm>
          <a:prstGeom prst="rect">
            <a:avLst/>
          </a:prstGeom>
        </p:spPr>
      </p:pic>
      <p:cxnSp>
        <p:nvCxnSpPr>
          <p:cNvPr id="9" name="Straight Arrow Connector 8">
            <a:extLst>
              <a:ext uri="{FF2B5EF4-FFF2-40B4-BE49-F238E27FC236}">
                <a16:creationId xmlns:a16="http://schemas.microsoft.com/office/drawing/2014/main" id="{55D40407-322E-48B8-9E4F-1BBE20F41921}"/>
              </a:ext>
            </a:extLst>
          </p:cNvPr>
          <p:cNvCxnSpPr>
            <a:cxnSpLocks/>
          </p:cNvCxnSpPr>
          <p:nvPr/>
        </p:nvCxnSpPr>
        <p:spPr>
          <a:xfrm flipH="1" flipV="1">
            <a:off x="1488338" y="4220841"/>
            <a:ext cx="1649700" cy="380003"/>
          </a:xfrm>
          <a:prstGeom prst="straightConnector1">
            <a:avLst/>
          </a:prstGeom>
          <a:ln w="28575">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5368ACE7-E011-436D-92A8-5EEE3F9A23E3}"/>
              </a:ext>
            </a:extLst>
          </p:cNvPr>
          <p:cNvCxnSpPr>
            <a:cxnSpLocks/>
          </p:cNvCxnSpPr>
          <p:nvPr/>
        </p:nvCxnSpPr>
        <p:spPr>
          <a:xfrm flipV="1">
            <a:off x="3638308" y="3285172"/>
            <a:ext cx="1626413" cy="1282542"/>
          </a:xfrm>
          <a:prstGeom prst="straightConnector1">
            <a:avLst/>
          </a:prstGeom>
          <a:ln w="28575">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F7AB29E1-DEC0-4BBE-BDB6-64A3A4E4BE0A}"/>
              </a:ext>
            </a:extLst>
          </p:cNvPr>
          <p:cNvCxnSpPr>
            <a:cxnSpLocks/>
          </p:cNvCxnSpPr>
          <p:nvPr/>
        </p:nvCxnSpPr>
        <p:spPr>
          <a:xfrm flipV="1">
            <a:off x="4350612" y="4741413"/>
            <a:ext cx="940905" cy="515373"/>
          </a:xfrm>
          <a:prstGeom prst="straightConnector1">
            <a:avLst/>
          </a:prstGeom>
          <a:ln w="28575">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1CC84359-FDB8-40EC-81B4-048A7F5790B2}"/>
              </a:ext>
            </a:extLst>
          </p:cNvPr>
          <p:cNvCxnSpPr>
            <a:cxnSpLocks/>
          </p:cNvCxnSpPr>
          <p:nvPr/>
        </p:nvCxnSpPr>
        <p:spPr>
          <a:xfrm flipH="1" flipV="1">
            <a:off x="1050803" y="5314841"/>
            <a:ext cx="1302241" cy="342864"/>
          </a:xfrm>
          <a:prstGeom prst="straightConnector1">
            <a:avLst/>
          </a:prstGeom>
          <a:ln w="28575">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07CA61F8-440C-447D-96AA-725BED10FE53}"/>
              </a:ext>
            </a:extLst>
          </p:cNvPr>
          <p:cNvCxnSpPr>
            <a:cxnSpLocks/>
          </p:cNvCxnSpPr>
          <p:nvPr/>
        </p:nvCxnSpPr>
        <p:spPr>
          <a:xfrm flipV="1">
            <a:off x="4390368" y="5927070"/>
            <a:ext cx="1056861" cy="403184"/>
          </a:xfrm>
          <a:prstGeom prst="straightConnector1">
            <a:avLst/>
          </a:prstGeom>
          <a:ln w="28575">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E2251DA9-8F25-48CF-8123-0C969C38DAA5}"/>
              </a:ext>
            </a:extLst>
          </p:cNvPr>
          <p:cNvCxnSpPr>
            <a:cxnSpLocks/>
          </p:cNvCxnSpPr>
          <p:nvPr/>
        </p:nvCxnSpPr>
        <p:spPr>
          <a:xfrm flipH="1" flipV="1">
            <a:off x="3511148" y="6491045"/>
            <a:ext cx="617490" cy="114609"/>
          </a:xfrm>
          <a:prstGeom prst="straightConnector1">
            <a:avLst/>
          </a:prstGeom>
          <a:ln w="28575">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45F659FD-AD26-4063-B303-5FDBCF3BCFD3}"/>
              </a:ext>
            </a:extLst>
          </p:cNvPr>
          <p:cNvCxnSpPr>
            <a:cxnSpLocks/>
          </p:cNvCxnSpPr>
          <p:nvPr/>
        </p:nvCxnSpPr>
        <p:spPr>
          <a:xfrm flipV="1">
            <a:off x="4491614" y="6337405"/>
            <a:ext cx="955615" cy="360598"/>
          </a:xfrm>
          <a:prstGeom prst="straightConnector1">
            <a:avLst/>
          </a:prstGeom>
          <a:ln w="28575">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0D1CB981-1041-405D-BC39-CC4DBBC70D17}"/>
              </a:ext>
            </a:extLst>
          </p:cNvPr>
          <p:cNvCxnSpPr>
            <a:cxnSpLocks/>
          </p:cNvCxnSpPr>
          <p:nvPr/>
        </p:nvCxnSpPr>
        <p:spPr>
          <a:xfrm flipH="1">
            <a:off x="2138083" y="8271697"/>
            <a:ext cx="1544955" cy="49280"/>
          </a:xfrm>
          <a:prstGeom prst="straightConnector1">
            <a:avLst/>
          </a:prstGeom>
          <a:ln w="28575">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0C04ACDE-F67B-4602-9133-20F1CC3E281D}"/>
              </a:ext>
            </a:extLst>
          </p:cNvPr>
          <p:cNvCxnSpPr>
            <a:cxnSpLocks/>
          </p:cNvCxnSpPr>
          <p:nvPr/>
        </p:nvCxnSpPr>
        <p:spPr>
          <a:xfrm flipH="1">
            <a:off x="2068888" y="8308140"/>
            <a:ext cx="1943795" cy="591053"/>
          </a:xfrm>
          <a:prstGeom prst="straightConnector1">
            <a:avLst/>
          </a:prstGeom>
          <a:ln w="28575">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A1467F6E-7186-4637-A533-FFBEDA16C6DF}"/>
              </a:ext>
            </a:extLst>
          </p:cNvPr>
          <p:cNvCxnSpPr>
            <a:cxnSpLocks/>
          </p:cNvCxnSpPr>
          <p:nvPr/>
        </p:nvCxnSpPr>
        <p:spPr>
          <a:xfrm flipV="1">
            <a:off x="5291517" y="8027894"/>
            <a:ext cx="733686" cy="145622"/>
          </a:xfrm>
          <a:prstGeom prst="straightConnector1">
            <a:avLst/>
          </a:prstGeom>
          <a:ln w="28575">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F8630696-C1F7-4DB4-B26B-29A9FE419A38}"/>
              </a:ext>
            </a:extLst>
          </p:cNvPr>
          <p:cNvCxnSpPr>
            <a:cxnSpLocks/>
          </p:cNvCxnSpPr>
          <p:nvPr/>
        </p:nvCxnSpPr>
        <p:spPr>
          <a:xfrm flipH="1">
            <a:off x="1722239" y="8686874"/>
            <a:ext cx="2975954" cy="669816"/>
          </a:xfrm>
          <a:prstGeom prst="straightConnector1">
            <a:avLst/>
          </a:prstGeom>
          <a:ln w="28575">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7" name="Rectangle 76">
            <a:extLst>
              <a:ext uri="{FF2B5EF4-FFF2-40B4-BE49-F238E27FC236}">
                <a16:creationId xmlns:a16="http://schemas.microsoft.com/office/drawing/2014/main" id="{82D97F9C-B6ED-4D8E-9897-26A738D1679C}"/>
              </a:ext>
            </a:extLst>
          </p:cNvPr>
          <p:cNvSpPr/>
          <p:nvPr/>
        </p:nvSpPr>
        <p:spPr>
          <a:xfrm>
            <a:off x="4607608" y="7204146"/>
            <a:ext cx="264459" cy="248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3" name="Rectangle: Rounded Corners 92">
            <a:extLst>
              <a:ext uri="{FF2B5EF4-FFF2-40B4-BE49-F238E27FC236}">
                <a16:creationId xmlns:a16="http://schemas.microsoft.com/office/drawing/2014/main" id="{DB2D10A2-EE18-476B-9C52-D24903CDC63D}"/>
              </a:ext>
            </a:extLst>
          </p:cNvPr>
          <p:cNvSpPr/>
          <p:nvPr/>
        </p:nvSpPr>
        <p:spPr>
          <a:xfrm>
            <a:off x="3503434" y="9154974"/>
            <a:ext cx="2105692" cy="505293"/>
          </a:xfrm>
          <a:prstGeom prst="roundRect">
            <a:avLst>
              <a:gd name="adj" fmla="val 5000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latin typeface="Tw Cen MT" panose="020B0602020104020603" pitchFamily="34" charset="0"/>
            </a:endParaRPr>
          </a:p>
        </p:txBody>
      </p:sp>
      <p:cxnSp>
        <p:nvCxnSpPr>
          <p:cNvPr id="51" name="Straight Arrow Connector 50">
            <a:extLst>
              <a:ext uri="{FF2B5EF4-FFF2-40B4-BE49-F238E27FC236}">
                <a16:creationId xmlns:a16="http://schemas.microsoft.com/office/drawing/2014/main" id="{0BCE87A6-4205-49AD-90EA-99FDFE304171}"/>
              </a:ext>
            </a:extLst>
          </p:cNvPr>
          <p:cNvCxnSpPr>
            <a:cxnSpLocks/>
          </p:cNvCxnSpPr>
          <p:nvPr/>
        </p:nvCxnSpPr>
        <p:spPr>
          <a:xfrm flipV="1">
            <a:off x="4390368" y="6754176"/>
            <a:ext cx="1218758" cy="682634"/>
          </a:xfrm>
          <a:prstGeom prst="straightConnector1">
            <a:avLst/>
          </a:prstGeom>
          <a:ln w="28575">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1" name="Rectangle: Rounded Corners 100">
            <a:extLst>
              <a:ext uri="{FF2B5EF4-FFF2-40B4-BE49-F238E27FC236}">
                <a16:creationId xmlns:a16="http://schemas.microsoft.com/office/drawing/2014/main" id="{72D17C3A-4C09-4786-85D4-F9070566E61D}"/>
              </a:ext>
            </a:extLst>
          </p:cNvPr>
          <p:cNvSpPr/>
          <p:nvPr/>
        </p:nvSpPr>
        <p:spPr>
          <a:xfrm>
            <a:off x="4662258" y="3851025"/>
            <a:ext cx="1860424" cy="505293"/>
          </a:xfrm>
          <a:prstGeom prst="roundRect">
            <a:avLst>
              <a:gd name="adj" fmla="val 5000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latin typeface="Tw Cen MT" panose="020B0602020104020603" pitchFamily="34" charset="0"/>
            </a:endParaRPr>
          </a:p>
        </p:txBody>
      </p:sp>
      <p:sp>
        <p:nvSpPr>
          <p:cNvPr id="104" name="Rectangle: Rounded Corners 103">
            <a:extLst>
              <a:ext uri="{FF2B5EF4-FFF2-40B4-BE49-F238E27FC236}">
                <a16:creationId xmlns:a16="http://schemas.microsoft.com/office/drawing/2014/main" id="{61079A2E-51A6-4186-8BE4-0D71005D2034}"/>
              </a:ext>
            </a:extLst>
          </p:cNvPr>
          <p:cNvSpPr/>
          <p:nvPr/>
        </p:nvSpPr>
        <p:spPr>
          <a:xfrm>
            <a:off x="63752" y="2970689"/>
            <a:ext cx="1550707" cy="726315"/>
          </a:xfrm>
          <a:prstGeom prst="roundRect">
            <a:avLst>
              <a:gd name="adj" fmla="val 4246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latin typeface="Tw Cen MT" panose="020B0602020104020603" pitchFamily="34" charset="0"/>
            </a:endParaRPr>
          </a:p>
        </p:txBody>
      </p:sp>
      <p:cxnSp>
        <p:nvCxnSpPr>
          <p:cNvPr id="112" name="Straight Arrow Connector 111">
            <a:extLst>
              <a:ext uri="{FF2B5EF4-FFF2-40B4-BE49-F238E27FC236}">
                <a16:creationId xmlns:a16="http://schemas.microsoft.com/office/drawing/2014/main" id="{270F34F6-3E0C-4F46-B79B-6892F9554AE3}"/>
              </a:ext>
            </a:extLst>
          </p:cNvPr>
          <p:cNvCxnSpPr>
            <a:cxnSpLocks/>
          </p:cNvCxnSpPr>
          <p:nvPr/>
        </p:nvCxnSpPr>
        <p:spPr>
          <a:xfrm flipH="1">
            <a:off x="1563204" y="6078524"/>
            <a:ext cx="1144493" cy="309216"/>
          </a:xfrm>
          <a:prstGeom prst="straightConnector1">
            <a:avLst/>
          </a:prstGeom>
          <a:ln w="28575">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6" name="Rectangle: Rounded Corners 105">
            <a:extLst>
              <a:ext uri="{FF2B5EF4-FFF2-40B4-BE49-F238E27FC236}">
                <a16:creationId xmlns:a16="http://schemas.microsoft.com/office/drawing/2014/main" id="{C06ACA6A-E3BF-4A26-BCFF-EF7627897855}"/>
              </a:ext>
            </a:extLst>
          </p:cNvPr>
          <p:cNvSpPr/>
          <p:nvPr/>
        </p:nvSpPr>
        <p:spPr>
          <a:xfrm>
            <a:off x="228656" y="6158462"/>
            <a:ext cx="1474013" cy="454072"/>
          </a:xfrm>
          <a:prstGeom prst="roundRect">
            <a:avLst>
              <a:gd name="adj" fmla="val 5000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latin typeface="Tw Cen MT" panose="020B0602020104020603" pitchFamily="34" charset="0"/>
            </a:endParaRPr>
          </a:p>
        </p:txBody>
      </p:sp>
      <p:cxnSp>
        <p:nvCxnSpPr>
          <p:cNvPr id="115" name="Straight Arrow Connector 114">
            <a:extLst>
              <a:ext uri="{FF2B5EF4-FFF2-40B4-BE49-F238E27FC236}">
                <a16:creationId xmlns:a16="http://schemas.microsoft.com/office/drawing/2014/main" id="{0FAEFE88-C671-4D3E-8A02-B1F0E0B81D39}"/>
              </a:ext>
            </a:extLst>
          </p:cNvPr>
          <p:cNvCxnSpPr>
            <a:cxnSpLocks/>
          </p:cNvCxnSpPr>
          <p:nvPr/>
        </p:nvCxnSpPr>
        <p:spPr>
          <a:xfrm flipH="1" flipV="1">
            <a:off x="2112641" y="7683108"/>
            <a:ext cx="1190113" cy="167770"/>
          </a:xfrm>
          <a:prstGeom prst="straightConnector1">
            <a:avLst/>
          </a:prstGeom>
          <a:ln w="28575">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EC310861-C2B3-4DC5-898D-CE48C1B97392}"/>
              </a:ext>
            </a:extLst>
          </p:cNvPr>
          <p:cNvSpPr/>
          <p:nvPr/>
        </p:nvSpPr>
        <p:spPr>
          <a:xfrm>
            <a:off x="1050803" y="7419213"/>
            <a:ext cx="1342873" cy="45407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latin typeface="Tw Cen MT" panose="020B0602020104020603" pitchFamily="34" charset="0"/>
            </a:endParaRPr>
          </a:p>
        </p:txBody>
      </p:sp>
      <p:cxnSp>
        <p:nvCxnSpPr>
          <p:cNvPr id="117" name="Straight Arrow Connector 116">
            <a:extLst>
              <a:ext uri="{FF2B5EF4-FFF2-40B4-BE49-F238E27FC236}">
                <a16:creationId xmlns:a16="http://schemas.microsoft.com/office/drawing/2014/main" id="{892475E4-6888-4986-933B-4F2AB475F8CD}"/>
              </a:ext>
            </a:extLst>
          </p:cNvPr>
          <p:cNvCxnSpPr>
            <a:cxnSpLocks/>
          </p:cNvCxnSpPr>
          <p:nvPr/>
        </p:nvCxnSpPr>
        <p:spPr>
          <a:xfrm flipV="1">
            <a:off x="3819893" y="2765883"/>
            <a:ext cx="267172" cy="792937"/>
          </a:xfrm>
          <a:prstGeom prst="straightConnector1">
            <a:avLst/>
          </a:prstGeom>
          <a:ln w="28575">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9" name="Rectangle 88">
            <a:extLst>
              <a:ext uri="{FF2B5EF4-FFF2-40B4-BE49-F238E27FC236}">
                <a16:creationId xmlns:a16="http://schemas.microsoft.com/office/drawing/2014/main" id="{BEE7F752-E222-47D8-9A62-FEDD9461919C}"/>
              </a:ext>
            </a:extLst>
          </p:cNvPr>
          <p:cNvSpPr/>
          <p:nvPr/>
        </p:nvSpPr>
        <p:spPr>
          <a:xfrm>
            <a:off x="3748059" y="2521151"/>
            <a:ext cx="1342873" cy="45407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latin typeface="Tw Cen MT" panose="020B0602020104020603" pitchFamily="34" charset="0"/>
            </a:endParaRPr>
          </a:p>
        </p:txBody>
      </p:sp>
      <p:cxnSp>
        <p:nvCxnSpPr>
          <p:cNvPr id="119" name="Straight Arrow Connector 118">
            <a:extLst>
              <a:ext uri="{FF2B5EF4-FFF2-40B4-BE49-F238E27FC236}">
                <a16:creationId xmlns:a16="http://schemas.microsoft.com/office/drawing/2014/main" id="{7710C0EE-C323-4419-86B4-7DADFF34B741}"/>
              </a:ext>
            </a:extLst>
          </p:cNvPr>
          <p:cNvCxnSpPr>
            <a:cxnSpLocks/>
          </p:cNvCxnSpPr>
          <p:nvPr/>
        </p:nvCxnSpPr>
        <p:spPr>
          <a:xfrm flipV="1">
            <a:off x="4491614" y="5529379"/>
            <a:ext cx="385169" cy="336627"/>
          </a:xfrm>
          <a:prstGeom prst="straightConnector1">
            <a:avLst/>
          </a:prstGeom>
          <a:ln w="28575">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7" name="Rectangle 86">
            <a:extLst>
              <a:ext uri="{FF2B5EF4-FFF2-40B4-BE49-F238E27FC236}">
                <a16:creationId xmlns:a16="http://schemas.microsoft.com/office/drawing/2014/main" id="{123442D1-76C0-49A0-8425-1F832F08DB80}"/>
              </a:ext>
            </a:extLst>
          </p:cNvPr>
          <p:cNvSpPr/>
          <p:nvPr/>
        </p:nvSpPr>
        <p:spPr>
          <a:xfrm>
            <a:off x="4682330" y="5241585"/>
            <a:ext cx="1342873" cy="45407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latin typeface="Tw Cen MT" panose="020B0602020104020603" pitchFamily="34" charset="0"/>
            </a:endParaRPr>
          </a:p>
        </p:txBody>
      </p:sp>
      <p:sp>
        <p:nvSpPr>
          <p:cNvPr id="125" name="Rectangle 124">
            <a:extLst>
              <a:ext uri="{FF2B5EF4-FFF2-40B4-BE49-F238E27FC236}">
                <a16:creationId xmlns:a16="http://schemas.microsoft.com/office/drawing/2014/main" id="{8E7D4B41-A7B6-4CC8-BED3-4EBFACE1A6F2}"/>
              </a:ext>
            </a:extLst>
          </p:cNvPr>
          <p:cNvSpPr/>
          <p:nvPr/>
        </p:nvSpPr>
        <p:spPr>
          <a:xfrm>
            <a:off x="350635" y="631329"/>
            <a:ext cx="546533" cy="30352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26" name="Straight Arrow Connector 125">
            <a:extLst>
              <a:ext uri="{FF2B5EF4-FFF2-40B4-BE49-F238E27FC236}">
                <a16:creationId xmlns:a16="http://schemas.microsoft.com/office/drawing/2014/main" id="{EB322E40-9A2A-48F2-98FC-EFC855F58543}"/>
              </a:ext>
            </a:extLst>
          </p:cNvPr>
          <p:cNvCxnSpPr>
            <a:cxnSpLocks/>
          </p:cNvCxnSpPr>
          <p:nvPr/>
        </p:nvCxnSpPr>
        <p:spPr>
          <a:xfrm flipV="1">
            <a:off x="434225" y="1646009"/>
            <a:ext cx="369337" cy="251927"/>
          </a:xfrm>
          <a:prstGeom prst="straightConnector1">
            <a:avLst/>
          </a:prstGeom>
          <a:ln w="28575">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7" name="TextBox 126">
            <a:extLst>
              <a:ext uri="{FF2B5EF4-FFF2-40B4-BE49-F238E27FC236}">
                <a16:creationId xmlns:a16="http://schemas.microsoft.com/office/drawing/2014/main" id="{819F038D-7F55-42D1-B4C0-BEB6C62A46B8}"/>
              </a:ext>
            </a:extLst>
          </p:cNvPr>
          <p:cNvSpPr txBox="1"/>
          <p:nvPr/>
        </p:nvSpPr>
        <p:spPr>
          <a:xfrm>
            <a:off x="0" y="134354"/>
            <a:ext cx="6858000" cy="338554"/>
          </a:xfrm>
          <a:prstGeom prst="rect">
            <a:avLst/>
          </a:prstGeom>
          <a:noFill/>
        </p:spPr>
        <p:txBody>
          <a:bodyPr wrap="square" rtlCol="0">
            <a:spAutoFit/>
          </a:bodyPr>
          <a:lstStyle/>
          <a:p>
            <a:pPr algn="ctr"/>
            <a:r>
              <a:rPr lang="en-GB" sz="1600" b="1" u="sng" dirty="0">
                <a:solidFill>
                  <a:schemeClr val="tx1">
                    <a:lumMod val="95000"/>
                    <a:lumOff val="5000"/>
                  </a:schemeClr>
                </a:solidFill>
                <a:latin typeface="Comic Sans MS" panose="030F0702030302020204" pitchFamily="66" charset="0"/>
              </a:rPr>
              <a:t>How well do we know the our country?</a:t>
            </a:r>
          </a:p>
        </p:txBody>
      </p:sp>
      <p:sp>
        <p:nvSpPr>
          <p:cNvPr id="128" name="TextBox 127">
            <a:extLst>
              <a:ext uri="{FF2B5EF4-FFF2-40B4-BE49-F238E27FC236}">
                <a16:creationId xmlns:a16="http://schemas.microsoft.com/office/drawing/2014/main" id="{68B13318-50AA-4816-983D-E6674886CEC3}"/>
              </a:ext>
            </a:extLst>
          </p:cNvPr>
          <p:cNvSpPr txBox="1"/>
          <p:nvPr/>
        </p:nvSpPr>
        <p:spPr>
          <a:xfrm>
            <a:off x="773558" y="638497"/>
            <a:ext cx="1579291" cy="307777"/>
          </a:xfrm>
          <a:prstGeom prst="rect">
            <a:avLst/>
          </a:prstGeom>
          <a:noFill/>
        </p:spPr>
        <p:txBody>
          <a:bodyPr wrap="square">
            <a:spAutoFit/>
          </a:bodyPr>
          <a:lstStyle/>
          <a:p>
            <a:pPr algn="ctr"/>
            <a:r>
              <a:rPr lang="en-GB" sz="1400" b="1" dirty="0">
                <a:solidFill>
                  <a:schemeClr val="tx1">
                    <a:lumMod val="95000"/>
                    <a:lumOff val="5000"/>
                  </a:schemeClr>
                </a:solidFill>
                <a:latin typeface="Comic Sans MS" panose="030F0702030302020204" pitchFamily="66" charset="0"/>
              </a:rPr>
              <a:t>= countries</a:t>
            </a:r>
            <a:endParaRPr lang="en-GB" sz="1400" dirty="0"/>
          </a:p>
        </p:txBody>
      </p:sp>
      <p:sp>
        <p:nvSpPr>
          <p:cNvPr id="129" name="TextBox 128">
            <a:extLst>
              <a:ext uri="{FF2B5EF4-FFF2-40B4-BE49-F238E27FC236}">
                <a16:creationId xmlns:a16="http://schemas.microsoft.com/office/drawing/2014/main" id="{64B6C9B8-DFE6-4295-AC4E-FA67A92947EA}"/>
              </a:ext>
            </a:extLst>
          </p:cNvPr>
          <p:cNvSpPr txBox="1"/>
          <p:nvPr/>
        </p:nvSpPr>
        <p:spPr>
          <a:xfrm>
            <a:off x="1063519" y="1138451"/>
            <a:ext cx="1579290" cy="307777"/>
          </a:xfrm>
          <a:prstGeom prst="rect">
            <a:avLst/>
          </a:prstGeom>
          <a:noFill/>
        </p:spPr>
        <p:txBody>
          <a:bodyPr wrap="square">
            <a:spAutoFit/>
          </a:bodyPr>
          <a:lstStyle/>
          <a:p>
            <a:pPr algn="ctr"/>
            <a:r>
              <a:rPr lang="en-GB" sz="1400" b="1" dirty="0">
                <a:solidFill>
                  <a:schemeClr val="tx1">
                    <a:lumMod val="95000"/>
                    <a:lumOff val="5000"/>
                  </a:schemeClr>
                </a:solidFill>
                <a:latin typeface="Comic Sans MS" panose="030F0702030302020204" pitchFamily="66" charset="0"/>
              </a:rPr>
              <a:t>= seas/oceans</a:t>
            </a:r>
            <a:endParaRPr lang="en-GB" sz="1400" dirty="0"/>
          </a:p>
        </p:txBody>
      </p:sp>
      <p:sp>
        <p:nvSpPr>
          <p:cNvPr id="130" name="TextBox 129">
            <a:extLst>
              <a:ext uri="{FF2B5EF4-FFF2-40B4-BE49-F238E27FC236}">
                <a16:creationId xmlns:a16="http://schemas.microsoft.com/office/drawing/2014/main" id="{C73097DF-31F2-4CCE-936F-CAE215F356F1}"/>
              </a:ext>
            </a:extLst>
          </p:cNvPr>
          <p:cNvSpPr txBox="1"/>
          <p:nvPr/>
        </p:nvSpPr>
        <p:spPr>
          <a:xfrm>
            <a:off x="648463" y="1656185"/>
            <a:ext cx="1315810" cy="307777"/>
          </a:xfrm>
          <a:prstGeom prst="rect">
            <a:avLst/>
          </a:prstGeom>
          <a:noFill/>
        </p:spPr>
        <p:txBody>
          <a:bodyPr wrap="square">
            <a:spAutoFit/>
          </a:bodyPr>
          <a:lstStyle/>
          <a:p>
            <a:pPr algn="ctr"/>
            <a:r>
              <a:rPr lang="en-GB" sz="1400" b="1" dirty="0">
                <a:solidFill>
                  <a:schemeClr val="tx1">
                    <a:lumMod val="95000"/>
                    <a:lumOff val="5000"/>
                  </a:schemeClr>
                </a:solidFill>
                <a:latin typeface="Comic Sans MS" panose="030F0702030302020204" pitchFamily="66" charset="0"/>
              </a:rPr>
              <a:t>= cities</a:t>
            </a:r>
            <a:endParaRPr lang="en-GB" sz="1400" dirty="0"/>
          </a:p>
        </p:txBody>
      </p:sp>
      <p:graphicFrame>
        <p:nvGraphicFramePr>
          <p:cNvPr id="131" name="Table 77">
            <a:extLst>
              <a:ext uri="{FF2B5EF4-FFF2-40B4-BE49-F238E27FC236}">
                <a16:creationId xmlns:a16="http://schemas.microsoft.com/office/drawing/2014/main" id="{2F1D548B-7030-4657-8167-6BF6FA7253B9}"/>
              </a:ext>
            </a:extLst>
          </p:cNvPr>
          <p:cNvGraphicFramePr>
            <a:graphicFrameLocks noGrp="1"/>
          </p:cNvGraphicFramePr>
          <p:nvPr>
            <p:extLst>
              <p:ext uri="{D42A27DB-BD31-4B8C-83A1-F6EECF244321}">
                <p14:modId xmlns:p14="http://schemas.microsoft.com/office/powerpoint/2010/main" val="2151381846"/>
              </p:ext>
            </p:extLst>
          </p:nvPr>
        </p:nvGraphicFramePr>
        <p:xfrm>
          <a:off x="4915193" y="572144"/>
          <a:ext cx="1728000" cy="1010542"/>
        </p:xfrm>
        <a:graphic>
          <a:graphicData uri="http://schemas.openxmlformats.org/drawingml/2006/table">
            <a:tbl>
              <a:tblPr firstRow="1" bandRow="1">
                <a:tableStyleId>{5C22544A-7EE6-4342-B048-85BDC9FD1C3A}</a:tableStyleId>
              </a:tblPr>
              <a:tblGrid>
                <a:gridCol w="648000">
                  <a:extLst>
                    <a:ext uri="{9D8B030D-6E8A-4147-A177-3AD203B41FA5}">
                      <a16:colId xmlns:a16="http://schemas.microsoft.com/office/drawing/2014/main" val="686074398"/>
                    </a:ext>
                  </a:extLst>
                </a:gridCol>
                <a:gridCol w="1080000">
                  <a:extLst>
                    <a:ext uri="{9D8B030D-6E8A-4147-A177-3AD203B41FA5}">
                      <a16:colId xmlns:a16="http://schemas.microsoft.com/office/drawing/2014/main" val="3187187540"/>
                    </a:ext>
                  </a:extLst>
                </a:gridCol>
              </a:tblGrid>
              <a:tr h="505271">
                <a:tc>
                  <a:txBody>
                    <a:bodyPr/>
                    <a:lstStyle/>
                    <a:p>
                      <a:endParaRPr lang="en-GB" sz="1200" b="0" dirty="0">
                        <a:solidFill>
                          <a:schemeClr val="tx1"/>
                        </a:solidFill>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200" b="0" dirty="0">
                          <a:solidFill>
                            <a:schemeClr val="tx1"/>
                          </a:solidFill>
                          <a:latin typeface="Comic Sans MS" panose="030F0702030302020204" pitchFamily="66" charset="0"/>
                        </a:rPr>
                        <a:t>Borders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41205579"/>
                  </a:ext>
                </a:extLst>
              </a:tr>
              <a:tr h="505271">
                <a:tc>
                  <a:txBody>
                    <a:bodyPr/>
                    <a:lstStyle/>
                    <a:p>
                      <a:endParaRPr lang="en-GB" sz="1200" b="0" dirty="0">
                        <a:solidFill>
                          <a:schemeClr val="tx1"/>
                        </a:solidFill>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200" b="0" dirty="0">
                          <a:solidFill>
                            <a:schemeClr val="tx1"/>
                          </a:solidFill>
                          <a:latin typeface="Comic Sans MS" panose="030F0702030302020204" pitchFamily="66" charset="0"/>
                        </a:rPr>
                        <a:t>Rivers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150988"/>
                  </a:ext>
                </a:extLst>
              </a:tr>
            </a:tbl>
          </a:graphicData>
        </a:graphic>
      </p:graphicFrame>
      <p:sp>
        <p:nvSpPr>
          <p:cNvPr id="133" name="Rectangle: Rounded Corners 132">
            <a:extLst>
              <a:ext uri="{FF2B5EF4-FFF2-40B4-BE49-F238E27FC236}">
                <a16:creationId xmlns:a16="http://schemas.microsoft.com/office/drawing/2014/main" id="{62536B1A-5352-4111-B641-F09352AEBF8B}"/>
              </a:ext>
            </a:extLst>
          </p:cNvPr>
          <p:cNvSpPr/>
          <p:nvPr/>
        </p:nvSpPr>
        <p:spPr>
          <a:xfrm>
            <a:off x="172079" y="1087540"/>
            <a:ext cx="940683" cy="407210"/>
          </a:xfrm>
          <a:prstGeom prst="roundRect">
            <a:avLst>
              <a:gd name="adj" fmla="val 5000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4" name="Picture 133">
            <a:extLst>
              <a:ext uri="{FF2B5EF4-FFF2-40B4-BE49-F238E27FC236}">
                <a16:creationId xmlns:a16="http://schemas.microsoft.com/office/drawing/2014/main" id="{F57C5835-6659-4269-A3FB-3B26EF31BF3F}"/>
              </a:ext>
            </a:extLst>
          </p:cNvPr>
          <p:cNvPicPr>
            <a:picLocks noChangeAspect="1"/>
          </p:cNvPicPr>
          <p:nvPr/>
        </p:nvPicPr>
        <p:blipFill>
          <a:blip r:embed="rId3"/>
          <a:stretch>
            <a:fillRect/>
          </a:stretch>
        </p:blipFill>
        <p:spPr>
          <a:xfrm>
            <a:off x="4989644" y="1122310"/>
            <a:ext cx="496702" cy="405204"/>
          </a:xfrm>
          <a:prstGeom prst="rect">
            <a:avLst/>
          </a:prstGeom>
        </p:spPr>
      </p:pic>
      <p:sp>
        <p:nvSpPr>
          <p:cNvPr id="44" name="TextBox 43">
            <a:extLst>
              <a:ext uri="{FF2B5EF4-FFF2-40B4-BE49-F238E27FC236}">
                <a16:creationId xmlns:a16="http://schemas.microsoft.com/office/drawing/2014/main" id="{46B1DA3B-C3DC-41F6-8BE3-45004728785D}"/>
              </a:ext>
            </a:extLst>
          </p:cNvPr>
          <p:cNvSpPr txBox="1"/>
          <p:nvPr/>
        </p:nvSpPr>
        <p:spPr>
          <a:xfrm>
            <a:off x="5685064" y="9474205"/>
            <a:ext cx="1176449" cy="307777"/>
          </a:xfrm>
          <a:prstGeom prst="rect">
            <a:avLst/>
          </a:prstGeom>
          <a:noFill/>
        </p:spPr>
        <p:txBody>
          <a:bodyPr wrap="square">
            <a:spAutoFit/>
          </a:bodyPr>
          <a:lstStyle/>
          <a:p>
            <a:pPr algn="ctr"/>
            <a:r>
              <a:rPr lang="en-GB" sz="1400" b="1" dirty="0">
                <a:solidFill>
                  <a:schemeClr val="tx1"/>
                </a:solidFill>
                <a:latin typeface="Comic Sans MS" panose="030F0702030302020204" pitchFamily="66" charset="0"/>
              </a:rPr>
              <a:t>FRANCE</a:t>
            </a:r>
            <a:endParaRPr lang="en-GB" sz="1400" b="1" dirty="0"/>
          </a:p>
        </p:txBody>
      </p:sp>
      <p:cxnSp>
        <p:nvCxnSpPr>
          <p:cNvPr id="52" name="Straight Arrow Connector 51">
            <a:extLst>
              <a:ext uri="{FF2B5EF4-FFF2-40B4-BE49-F238E27FC236}">
                <a16:creationId xmlns:a16="http://schemas.microsoft.com/office/drawing/2014/main" id="{A4C3B0F2-0945-4B66-942B-9CD06B24745A}"/>
              </a:ext>
            </a:extLst>
          </p:cNvPr>
          <p:cNvCxnSpPr>
            <a:cxnSpLocks/>
          </p:cNvCxnSpPr>
          <p:nvPr/>
        </p:nvCxnSpPr>
        <p:spPr>
          <a:xfrm flipH="1" flipV="1">
            <a:off x="1330306" y="4742762"/>
            <a:ext cx="577613" cy="690137"/>
          </a:xfrm>
          <a:prstGeom prst="straightConnector1">
            <a:avLst/>
          </a:prstGeom>
          <a:ln w="28575">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1" name="Rectangle 90">
            <a:extLst>
              <a:ext uri="{FF2B5EF4-FFF2-40B4-BE49-F238E27FC236}">
                <a16:creationId xmlns:a16="http://schemas.microsoft.com/office/drawing/2014/main" id="{DD9B554F-A915-4D4E-B975-7D8831948AA1}"/>
              </a:ext>
            </a:extLst>
          </p:cNvPr>
          <p:cNvSpPr/>
          <p:nvPr/>
        </p:nvSpPr>
        <p:spPr>
          <a:xfrm>
            <a:off x="79457" y="4477318"/>
            <a:ext cx="1989431" cy="45407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latin typeface="Tw Cen MT" panose="020B0602020104020603" pitchFamily="34" charset="0"/>
            </a:endParaRPr>
          </a:p>
        </p:txBody>
      </p:sp>
      <p:sp>
        <p:nvSpPr>
          <p:cNvPr id="35" name="Freeform: Shape 34">
            <a:extLst>
              <a:ext uri="{FF2B5EF4-FFF2-40B4-BE49-F238E27FC236}">
                <a16:creationId xmlns:a16="http://schemas.microsoft.com/office/drawing/2014/main" id="{578E95A4-9B5A-4A7C-9D05-05014CDEF624}"/>
              </a:ext>
            </a:extLst>
          </p:cNvPr>
          <p:cNvSpPr/>
          <p:nvPr/>
        </p:nvSpPr>
        <p:spPr>
          <a:xfrm>
            <a:off x="3760470" y="6570345"/>
            <a:ext cx="97155" cy="110490"/>
          </a:xfrm>
          <a:custGeom>
            <a:avLst/>
            <a:gdLst>
              <a:gd name="connsiteX0" fmla="*/ 0 w 97155"/>
              <a:gd name="connsiteY0" fmla="*/ 0 h 110490"/>
              <a:gd name="connsiteX1" fmla="*/ 30480 w 97155"/>
              <a:gd name="connsiteY1" fmla="*/ 59055 h 110490"/>
              <a:gd name="connsiteX2" fmla="*/ 49530 w 97155"/>
              <a:gd name="connsiteY2" fmla="*/ 100965 h 110490"/>
              <a:gd name="connsiteX3" fmla="*/ 74295 w 97155"/>
              <a:gd name="connsiteY3" fmla="*/ 110490 h 110490"/>
              <a:gd name="connsiteX4" fmla="*/ 95250 w 97155"/>
              <a:gd name="connsiteY4" fmla="*/ 104775 h 110490"/>
              <a:gd name="connsiteX5" fmla="*/ 97155 w 97155"/>
              <a:gd name="connsiteY5" fmla="*/ 68580 h 110490"/>
              <a:gd name="connsiteX6" fmla="*/ 89535 w 97155"/>
              <a:gd name="connsiteY6" fmla="*/ 24765 h 110490"/>
              <a:gd name="connsiteX7" fmla="*/ 60960 w 97155"/>
              <a:gd name="connsiteY7" fmla="*/ 9525 h 110490"/>
              <a:gd name="connsiteX8" fmla="*/ 0 w 97155"/>
              <a:gd name="connsiteY8" fmla="*/ 0 h 110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155" h="110490">
                <a:moveTo>
                  <a:pt x="0" y="0"/>
                </a:moveTo>
                <a:lnTo>
                  <a:pt x="30480" y="59055"/>
                </a:lnTo>
                <a:lnTo>
                  <a:pt x="49530" y="100965"/>
                </a:lnTo>
                <a:lnTo>
                  <a:pt x="74295" y="110490"/>
                </a:lnTo>
                <a:lnTo>
                  <a:pt x="95250" y="104775"/>
                </a:lnTo>
                <a:lnTo>
                  <a:pt x="97155" y="68580"/>
                </a:lnTo>
                <a:lnTo>
                  <a:pt x="89535" y="24765"/>
                </a:lnTo>
                <a:lnTo>
                  <a:pt x="60960" y="9525"/>
                </a:lnTo>
                <a:lnTo>
                  <a:pt x="0"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EFF39010-E0E5-43B1-B9D4-8FA02983DD02}"/>
                  </a:ext>
                </a:extLst>
              </p14:cNvPr>
              <p14:cNvContentPartPr/>
              <p14:nvPr/>
            </p14:nvContentPartPr>
            <p14:xfrm>
              <a:off x="3687840" y="4831920"/>
              <a:ext cx="506520" cy="3203280"/>
            </p14:xfrm>
          </p:contentPart>
        </mc:Choice>
        <mc:Fallback xmlns="">
          <p:pic>
            <p:nvPicPr>
              <p:cNvPr id="2" name="Ink 1">
                <a:extLst>
                  <a:ext uri="{FF2B5EF4-FFF2-40B4-BE49-F238E27FC236}">
                    <a16:creationId xmlns:a16="http://schemas.microsoft.com/office/drawing/2014/main" id="{EFF39010-E0E5-43B1-B9D4-8FA02983DD02}"/>
                  </a:ext>
                </a:extLst>
              </p:cNvPr>
              <p:cNvPicPr/>
              <p:nvPr/>
            </p:nvPicPr>
            <p:blipFill>
              <a:blip r:embed="rId5"/>
              <a:stretch>
                <a:fillRect/>
              </a:stretch>
            </p:blipFill>
            <p:spPr>
              <a:xfrm>
                <a:off x="3678480" y="4822560"/>
                <a:ext cx="525240" cy="3222000"/>
              </a:xfrm>
              <a:prstGeom prst="rect">
                <a:avLst/>
              </a:prstGeom>
            </p:spPr>
          </p:pic>
        </mc:Fallback>
      </mc:AlternateContent>
      <p:pic>
        <p:nvPicPr>
          <p:cNvPr id="3" name="Picture 2">
            <a:extLst>
              <a:ext uri="{FF2B5EF4-FFF2-40B4-BE49-F238E27FC236}">
                <a16:creationId xmlns:a16="http://schemas.microsoft.com/office/drawing/2014/main" id="{46EB0571-F89B-491B-B679-B6D44F2EB1C3}"/>
              </a:ext>
            </a:extLst>
          </p:cNvPr>
          <p:cNvPicPr>
            <a:picLocks noChangeAspect="1"/>
          </p:cNvPicPr>
          <p:nvPr/>
        </p:nvPicPr>
        <p:blipFill>
          <a:blip r:embed="rId6"/>
          <a:stretch>
            <a:fillRect/>
          </a:stretch>
        </p:blipFill>
        <p:spPr>
          <a:xfrm>
            <a:off x="5022099" y="627391"/>
            <a:ext cx="485244" cy="405204"/>
          </a:xfrm>
          <a:prstGeom prst="rect">
            <a:avLst/>
          </a:prstGeom>
        </p:spPr>
      </p:pic>
      <p:cxnSp>
        <p:nvCxnSpPr>
          <p:cNvPr id="5" name="Straight Connector 4">
            <a:extLst>
              <a:ext uri="{FF2B5EF4-FFF2-40B4-BE49-F238E27FC236}">
                <a16:creationId xmlns:a16="http://schemas.microsoft.com/office/drawing/2014/main" id="{79EE18F6-852E-4B92-AE30-61BB7337EC45}"/>
              </a:ext>
            </a:extLst>
          </p:cNvPr>
          <p:cNvCxnSpPr/>
          <p:nvPr/>
        </p:nvCxnSpPr>
        <p:spPr>
          <a:xfrm>
            <a:off x="3890838" y="5115339"/>
            <a:ext cx="121845" cy="10943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7175FFA7-EB51-46AD-A3B6-1A8CE332CC42}"/>
              </a:ext>
            </a:extLst>
          </p:cNvPr>
          <p:cNvCxnSpPr>
            <a:cxnSpLocks/>
          </p:cNvCxnSpPr>
          <p:nvPr/>
        </p:nvCxnSpPr>
        <p:spPr>
          <a:xfrm>
            <a:off x="3773970" y="6838903"/>
            <a:ext cx="70154" cy="7634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84295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F4C90F3-89FB-43B8-AF2C-BA0185EDB002}"/>
              </a:ext>
            </a:extLst>
          </p:cNvPr>
          <p:cNvSpPr txBox="1"/>
          <p:nvPr/>
        </p:nvSpPr>
        <p:spPr>
          <a:xfrm>
            <a:off x="0" y="134354"/>
            <a:ext cx="6858000" cy="1615827"/>
          </a:xfrm>
          <a:prstGeom prst="rect">
            <a:avLst/>
          </a:prstGeom>
          <a:noFill/>
        </p:spPr>
        <p:txBody>
          <a:bodyPr wrap="square" rtlCol="0">
            <a:spAutoFit/>
          </a:bodyPr>
          <a:lstStyle/>
          <a:p>
            <a:pPr algn="ctr"/>
            <a:r>
              <a:rPr lang="en-GB" sz="1600" b="1" u="sng" dirty="0">
                <a:solidFill>
                  <a:schemeClr val="tx1">
                    <a:lumMod val="95000"/>
                    <a:lumOff val="5000"/>
                  </a:schemeClr>
                </a:solidFill>
                <a:latin typeface="Comic Sans MS" panose="030F0702030302020204" pitchFamily="66" charset="0"/>
              </a:rPr>
              <a:t>An introduction to Settlements</a:t>
            </a:r>
          </a:p>
          <a:p>
            <a:pPr algn="ctr"/>
            <a:endParaRPr lang="en-GB" sz="1050" b="1" u="sng" dirty="0">
              <a:solidFill>
                <a:schemeClr val="tx1">
                  <a:lumMod val="95000"/>
                  <a:lumOff val="5000"/>
                </a:schemeClr>
              </a:solidFill>
              <a:latin typeface="Comic Sans MS" panose="030F0702030302020204" pitchFamily="66" charset="0"/>
            </a:endParaRPr>
          </a:p>
          <a:p>
            <a:r>
              <a:rPr lang="en-GB" sz="1200" dirty="0">
                <a:solidFill>
                  <a:schemeClr val="tx1">
                    <a:lumMod val="95000"/>
                    <a:lumOff val="5000"/>
                  </a:schemeClr>
                </a:solidFill>
                <a:latin typeface="Comic Sans MS" panose="030F0702030302020204" pitchFamily="66" charset="0"/>
              </a:rPr>
              <a:t>A </a:t>
            </a:r>
            <a:r>
              <a:rPr lang="en-GB" sz="1200" b="1" dirty="0">
                <a:solidFill>
                  <a:schemeClr val="tx1">
                    <a:lumMod val="95000"/>
                    <a:lumOff val="5000"/>
                  </a:schemeClr>
                </a:solidFill>
                <a:latin typeface="Comic Sans MS" panose="030F0702030302020204" pitchFamily="66" charset="0"/>
              </a:rPr>
              <a:t>settlement </a:t>
            </a:r>
            <a:r>
              <a:rPr lang="en-GB" sz="1200" dirty="0">
                <a:solidFill>
                  <a:schemeClr val="tx1">
                    <a:lumMod val="95000"/>
                    <a:lumOff val="5000"/>
                  </a:schemeClr>
                </a:solidFill>
                <a:latin typeface="Comic Sans MS" panose="030F0702030302020204" pitchFamily="66" charset="0"/>
              </a:rPr>
              <a:t>is a place where humans live. These can be small places such as a village or a hamlet, or much larger places such as a city. Settlements were set up in different places for different reasons, and over time they have grown in different ways so that they are now different shapes and sizes. Within a settlement there are different areas that are used for different things e.g. some areas have shops and other businesses etc, whereas other areas are mainly residential spaces; where people’s home are located</a:t>
            </a:r>
          </a:p>
        </p:txBody>
      </p:sp>
      <p:pic>
        <p:nvPicPr>
          <p:cNvPr id="7" name="Picture 3">
            <a:extLst>
              <a:ext uri="{FF2B5EF4-FFF2-40B4-BE49-F238E27FC236}">
                <a16:creationId xmlns:a16="http://schemas.microsoft.com/office/drawing/2014/main" id="{7C3794D6-DBF9-49A5-80EB-3A628DE64AC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037" t="1594" r="13628" b="4891"/>
          <a:stretch/>
        </p:blipFill>
        <p:spPr bwMode="auto">
          <a:xfrm>
            <a:off x="642097" y="6300690"/>
            <a:ext cx="5573806" cy="3605310"/>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a:extLst>
              <a:ext uri="{FF2B5EF4-FFF2-40B4-BE49-F238E27FC236}">
                <a16:creationId xmlns:a16="http://schemas.microsoft.com/office/drawing/2014/main" id="{B5BBB13B-8779-4930-B610-5EB65FE1CB13}"/>
              </a:ext>
            </a:extLst>
          </p:cNvPr>
          <p:cNvPicPr>
            <a:picLocks noChangeAspect="1"/>
          </p:cNvPicPr>
          <p:nvPr/>
        </p:nvPicPr>
        <p:blipFill>
          <a:blip r:embed="rId3"/>
          <a:stretch>
            <a:fillRect/>
          </a:stretch>
        </p:blipFill>
        <p:spPr>
          <a:xfrm>
            <a:off x="2568388" y="1898941"/>
            <a:ext cx="4289612" cy="3351265"/>
          </a:xfrm>
          <a:prstGeom prst="rect">
            <a:avLst/>
          </a:prstGeom>
        </p:spPr>
      </p:pic>
      <p:sp>
        <p:nvSpPr>
          <p:cNvPr id="10" name="TextBox 9">
            <a:extLst>
              <a:ext uri="{FF2B5EF4-FFF2-40B4-BE49-F238E27FC236}">
                <a16:creationId xmlns:a16="http://schemas.microsoft.com/office/drawing/2014/main" id="{0821DCD8-FDE9-495C-8034-03CFAF6DCD59}"/>
              </a:ext>
            </a:extLst>
          </p:cNvPr>
          <p:cNvSpPr txBox="1"/>
          <p:nvPr/>
        </p:nvSpPr>
        <p:spPr>
          <a:xfrm>
            <a:off x="0" y="1898941"/>
            <a:ext cx="2568388" cy="2862322"/>
          </a:xfrm>
          <a:prstGeom prst="rect">
            <a:avLst/>
          </a:prstGeom>
          <a:noFill/>
        </p:spPr>
        <p:txBody>
          <a:bodyPr wrap="square" rtlCol="0">
            <a:spAutoFit/>
          </a:bodyPr>
          <a:lstStyle/>
          <a:p>
            <a:r>
              <a:rPr lang="en-GB" sz="1200" b="1" dirty="0">
                <a:solidFill>
                  <a:schemeClr val="tx1">
                    <a:lumMod val="95000"/>
                    <a:lumOff val="5000"/>
                  </a:schemeClr>
                </a:solidFill>
                <a:latin typeface="Comic Sans MS" panose="030F0702030302020204" pitchFamily="66" charset="0"/>
              </a:rPr>
              <a:t>Settlement Size</a:t>
            </a:r>
          </a:p>
          <a:p>
            <a:endParaRPr lang="en-GB" sz="1200" b="1" dirty="0">
              <a:solidFill>
                <a:schemeClr val="tx1">
                  <a:lumMod val="95000"/>
                  <a:lumOff val="5000"/>
                </a:schemeClr>
              </a:solidFill>
              <a:latin typeface="Comic Sans MS" panose="030F0702030302020204" pitchFamily="66" charset="0"/>
            </a:endParaRPr>
          </a:p>
          <a:p>
            <a:r>
              <a:rPr lang="en-GB" sz="1200" dirty="0">
                <a:solidFill>
                  <a:schemeClr val="tx1">
                    <a:lumMod val="95000"/>
                    <a:lumOff val="5000"/>
                  </a:schemeClr>
                </a:solidFill>
                <a:latin typeface="Comic Sans MS" panose="030F0702030302020204" pitchFamily="66" charset="0"/>
              </a:rPr>
              <a:t>Settlements are different sizes. As settlements grow, the become bigger places but also their population increases. There are fewer large settlements than small settlements within a certain area e.g. there will always be more villages that cities. This is shown by the model to the right – as the settlements get bigger, the smaller number of them is shown by the triangle getting narrower.</a:t>
            </a:r>
          </a:p>
        </p:txBody>
      </p:sp>
      <p:sp>
        <p:nvSpPr>
          <p:cNvPr id="12" name="TextBox 11">
            <a:extLst>
              <a:ext uri="{FF2B5EF4-FFF2-40B4-BE49-F238E27FC236}">
                <a16:creationId xmlns:a16="http://schemas.microsoft.com/office/drawing/2014/main" id="{A49C57C7-EF1A-4246-AA00-4DD2434950FA}"/>
              </a:ext>
            </a:extLst>
          </p:cNvPr>
          <p:cNvSpPr txBox="1"/>
          <p:nvPr/>
        </p:nvSpPr>
        <p:spPr>
          <a:xfrm>
            <a:off x="0" y="5205857"/>
            <a:ext cx="6858000" cy="1015663"/>
          </a:xfrm>
          <a:prstGeom prst="rect">
            <a:avLst/>
          </a:prstGeom>
          <a:noFill/>
        </p:spPr>
        <p:txBody>
          <a:bodyPr wrap="square" rtlCol="0">
            <a:spAutoFit/>
          </a:bodyPr>
          <a:lstStyle/>
          <a:p>
            <a:r>
              <a:rPr lang="en-GB" sz="1200" b="1" dirty="0">
                <a:solidFill>
                  <a:schemeClr val="tx1">
                    <a:lumMod val="95000"/>
                    <a:lumOff val="5000"/>
                  </a:schemeClr>
                </a:solidFill>
                <a:latin typeface="Comic Sans MS" panose="030F0702030302020204" pitchFamily="66" charset="0"/>
              </a:rPr>
              <a:t>TASK – Complete the tasks below – </a:t>
            </a:r>
            <a:r>
              <a:rPr lang="en-GB" sz="1200" dirty="0">
                <a:solidFill>
                  <a:schemeClr val="tx1">
                    <a:lumMod val="95000"/>
                    <a:lumOff val="5000"/>
                  </a:schemeClr>
                </a:solidFill>
                <a:latin typeface="Comic Sans MS" panose="030F0702030302020204" pitchFamily="66" charset="0"/>
              </a:rPr>
              <a:t>look closely at the key and the information in the table, and work out how many of each settlement there are, and then what the total population is for settlements of that type, within the areas shown on the map.</a:t>
            </a:r>
          </a:p>
          <a:p>
            <a:r>
              <a:rPr lang="en-GB" sz="1200" dirty="0">
                <a:solidFill>
                  <a:schemeClr val="tx1">
                    <a:lumMod val="95000"/>
                    <a:lumOff val="5000"/>
                  </a:schemeClr>
                </a:solidFill>
                <a:latin typeface="Comic Sans MS" panose="030F0702030302020204" pitchFamily="66" charset="0"/>
              </a:rPr>
              <a:t>e.g. Each village has 250 people. If there were two villages = 2 x 250 would mean that 500 people lived in villages, in the are shown on the map.</a:t>
            </a:r>
          </a:p>
        </p:txBody>
      </p:sp>
    </p:spTree>
    <p:extLst>
      <p:ext uri="{BB962C8B-B14F-4D97-AF65-F5344CB8AC3E}">
        <p14:creationId xmlns:p14="http://schemas.microsoft.com/office/powerpoint/2010/main" val="26104356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D35E78A-5AB3-4D74-B23E-9050878C0249}"/>
              </a:ext>
            </a:extLst>
          </p:cNvPr>
          <p:cNvSpPr txBox="1"/>
          <p:nvPr/>
        </p:nvSpPr>
        <p:spPr>
          <a:xfrm>
            <a:off x="0" y="0"/>
            <a:ext cx="6858000" cy="1384995"/>
          </a:xfrm>
          <a:prstGeom prst="rect">
            <a:avLst/>
          </a:prstGeom>
          <a:noFill/>
        </p:spPr>
        <p:txBody>
          <a:bodyPr wrap="square" rtlCol="0">
            <a:spAutoFit/>
          </a:bodyPr>
          <a:lstStyle/>
          <a:p>
            <a:r>
              <a:rPr lang="en-GB" sz="1200" b="1" dirty="0">
                <a:solidFill>
                  <a:schemeClr val="tx1">
                    <a:lumMod val="95000"/>
                    <a:lumOff val="5000"/>
                  </a:schemeClr>
                </a:solidFill>
                <a:latin typeface="Comic Sans MS" panose="030F0702030302020204" pitchFamily="66" charset="0"/>
              </a:rPr>
              <a:t>Settlement Shape</a:t>
            </a:r>
          </a:p>
          <a:p>
            <a:endParaRPr lang="en-GB" sz="1200" b="1" dirty="0">
              <a:solidFill>
                <a:schemeClr val="tx1">
                  <a:lumMod val="95000"/>
                  <a:lumOff val="5000"/>
                </a:schemeClr>
              </a:solidFill>
              <a:latin typeface="Comic Sans MS" panose="030F0702030302020204" pitchFamily="66" charset="0"/>
            </a:endParaRPr>
          </a:p>
          <a:p>
            <a:r>
              <a:rPr lang="en-GB" sz="1200" dirty="0">
                <a:solidFill>
                  <a:schemeClr val="tx1">
                    <a:lumMod val="95000"/>
                    <a:lumOff val="5000"/>
                  </a:schemeClr>
                </a:solidFill>
                <a:latin typeface="Comic Sans MS" panose="030F0702030302020204" pitchFamily="66" charset="0"/>
              </a:rPr>
              <a:t>As settlements grow, they usually follow a certain shape, depending on where they are located, and how they’re used. </a:t>
            </a:r>
          </a:p>
          <a:p>
            <a:endParaRPr lang="en-GB" sz="1200" dirty="0">
              <a:solidFill>
                <a:schemeClr val="tx1">
                  <a:lumMod val="95000"/>
                  <a:lumOff val="5000"/>
                </a:schemeClr>
              </a:solidFill>
              <a:latin typeface="Comic Sans MS" panose="030F0702030302020204" pitchFamily="66" charset="0"/>
            </a:endParaRPr>
          </a:p>
          <a:p>
            <a:r>
              <a:rPr lang="en-GB" sz="1200" b="1" dirty="0">
                <a:solidFill>
                  <a:schemeClr val="tx1">
                    <a:lumMod val="95000"/>
                    <a:lumOff val="5000"/>
                  </a:schemeClr>
                </a:solidFill>
                <a:latin typeface="Comic Sans MS" panose="030F0702030302020204" pitchFamily="66" charset="0"/>
              </a:rPr>
              <a:t>TASK – Use the information from the next page to complete this table which describes and illustrates the different kinds of settlement shape</a:t>
            </a:r>
          </a:p>
        </p:txBody>
      </p:sp>
      <p:graphicFrame>
        <p:nvGraphicFramePr>
          <p:cNvPr id="7" name="Table 6">
            <a:extLst>
              <a:ext uri="{FF2B5EF4-FFF2-40B4-BE49-F238E27FC236}">
                <a16:creationId xmlns:a16="http://schemas.microsoft.com/office/drawing/2014/main" id="{584AEAEC-C4FB-4299-80F0-408144BA8F06}"/>
              </a:ext>
            </a:extLst>
          </p:cNvPr>
          <p:cNvGraphicFramePr>
            <a:graphicFrameLocks noGrp="1"/>
          </p:cNvGraphicFramePr>
          <p:nvPr>
            <p:extLst>
              <p:ext uri="{D42A27DB-BD31-4B8C-83A1-F6EECF244321}">
                <p14:modId xmlns:p14="http://schemas.microsoft.com/office/powerpoint/2010/main" val="814602775"/>
              </p:ext>
            </p:extLst>
          </p:nvPr>
        </p:nvGraphicFramePr>
        <p:xfrm>
          <a:off x="44624" y="1384994"/>
          <a:ext cx="6768000" cy="8433504"/>
        </p:xfrm>
        <a:graphic>
          <a:graphicData uri="http://schemas.openxmlformats.org/drawingml/2006/table">
            <a:tbl>
              <a:tblPr firstRow="1" bandRow="1">
                <a:tableStyleId>{5940675A-B579-460E-94D1-54222C63F5DA}</a:tableStyleId>
              </a:tblPr>
              <a:tblGrid>
                <a:gridCol w="1296000">
                  <a:extLst>
                    <a:ext uri="{9D8B030D-6E8A-4147-A177-3AD203B41FA5}">
                      <a16:colId xmlns:a16="http://schemas.microsoft.com/office/drawing/2014/main" val="20000"/>
                    </a:ext>
                  </a:extLst>
                </a:gridCol>
                <a:gridCol w="3420000">
                  <a:extLst>
                    <a:ext uri="{9D8B030D-6E8A-4147-A177-3AD203B41FA5}">
                      <a16:colId xmlns:a16="http://schemas.microsoft.com/office/drawing/2014/main" val="20001"/>
                    </a:ext>
                  </a:extLst>
                </a:gridCol>
                <a:gridCol w="2052000">
                  <a:extLst>
                    <a:ext uri="{9D8B030D-6E8A-4147-A177-3AD203B41FA5}">
                      <a16:colId xmlns:a16="http://schemas.microsoft.com/office/drawing/2014/main" val="20002"/>
                    </a:ext>
                  </a:extLst>
                </a:gridCol>
              </a:tblGrid>
              <a:tr h="296010">
                <a:tc>
                  <a:txBody>
                    <a:bodyPr/>
                    <a:lstStyle/>
                    <a:p>
                      <a:pPr algn="ctr"/>
                      <a:r>
                        <a:rPr lang="en-GB" sz="1200" dirty="0">
                          <a:latin typeface="Comic Sans MS" pitchFamily="66" charset="0"/>
                        </a:rPr>
                        <a:t>Name of Shape</a:t>
                      </a:r>
                    </a:p>
                  </a:txBody>
                  <a:tcPr marL="63305" marR="63305" marT="31652" marB="31652" anchor="ctr"/>
                </a:tc>
                <a:tc>
                  <a:txBody>
                    <a:bodyPr/>
                    <a:lstStyle/>
                    <a:p>
                      <a:pPr algn="ctr"/>
                      <a:r>
                        <a:rPr lang="en-GB" sz="1200" dirty="0">
                          <a:latin typeface="Comic Sans MS" pitchFamily="66" charset="0"/>
                        </a:rPr>
                        <a:t>Definition</a:t>
                      </a:r>
                    </a:p>
                  </a:txBody>
                  <a:tcPr marL="63305" marR="63305" marT="31652" marB="31652" anchor="ctr"/>
                </a:tc>
                <a:tc>
                  <a:txBody>
                    <a:bodyPr/>
                    <a:lstStyle/>
                    <a:p>
                      <a:pPr algn="ctr"/>
                      <a:r>
                        <a:rPr lang="en-GB" sz="1200" dirty="0">
                          <a:latin typeface="Comic Sans MS" pitchFamily="66" charset="0"/>
                        </a:rPr>
                        <a:t>Diagram</a:t>
                      </a:r>
                    </a:p>
                  </a:txBody>
                  <a:tcPr marL="63305" marR="63305" marT="31652" marB="31652" anchor="ctr"/>
                </a:tc>
                <a:extLst>
                  <a:ext uri="{0D108BD9-81ED-4DB2-BD59-A6C34878D82A}">
                    <a16:rowId xmlns:a16="http://schemas.microsoft.com/office/drawing/2014/main" val="10000"/>
                  </a:ext>
                </a:extLst>
              </a:tr>
              <a:tr h="1356249">
                <a:tc>
                  <a:txBody>
                    <a:bodyPr/>
                    <a:lstStyle/>
                    <a:p>
                      <a:pPr algn="ctr"/>
                      <a:r>
                        <a:rPr lang="en-GB" sz="1800" dirty="0">
                          <a:latin typeface="Comic Sans MS" pitchFamily="66" charset="0"/>
                        </a:rPr>
                        <a:t>Linear</a:t>
                      </a:r>
                    </a:p>
                  </a:txBody>
                  <a:tcPr marL="63305" marR="63305" marT="31652" marB="31652" anchor="ctr"/>
                </a:tc>
                <a:tc>
                  <a:txBody>
                    <a:bodyPr/>
                    <a:lstStyle/>
                    <a:p>
                      <a:pPr marL="285750" marR="0" lvl="0" indent="-28575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a:solidFill>
                            <a:schemeClr val="tx1"/>
                          </a:solidFill>
                          <a:latin typeface="Tw Cen MT" panose="020B0602020104020603" pitchFamily="34" charset="0"/>
                        </a:rPr>
                        <a:t>These settlements are built in a straight line, often along a road,</a:t>
                      </a:r>
                      <a:r>
                        <a:rPr lang="en-GB" sz="1400" b="0" baseline="0" dirty="0">
                          <a:solidFill>
                            <a:schemeClr val="tx1"/>
                          </a:solidFill>
                          <a:latin typeface="Tw Cen MT" panose="020B0602020104020603" pitchFamily="34" charset="0"/>
                        </a:rPr>
                        <a:t> river or coastline.</a:t>
                      </a:r>
                      <a:endParaRPr lang="en-GB" sz="1400" b="0" dirty="0">
                        <a:solidFill>
                          <a:schemeClr val="tx1"/>
                        </a:solidFill>
                        <a:latin typeface="Tw Cen MT" panose="020B0602020104020603" pitchFamily="34" charset="0"/>
                      </a:endParaRPr>
                    </a:p>
                  </a:txBody>
                  <a:tcPr marL="63305" marR="63305" marT="31652" marB="31652" anchor="ctr"/>
                </a:tc>
                <a:tc>
                  <a:txBody>
                    <a:bodyPr/>
                    <a:lstStyle/>
                    <a:p>
                      <a:pPr algn="ctr"/>
                      <a:endParaRPr lang="en-GB" sz="1200" dirty="0">
                        <a:latin typeface="Comic Sans MS" pitchFamily="66" charset="0"/>
                      </a:endParaRPr>
                    </a:p>
                  </a:txBody>
                  <a:tcPr marL="63305" marR="63305" marT="31652" marB="31652" anchor="ctr"/>
                </a:tc>
                <a:extLst>
                  <a:ext uri="{0D108BD9-81ED-4DB2-BD59-A6C34878D82A}">
                    <a16:rowId xmlns:a16="http://schemas.microsoft.com/office/drawing/2014/main" val="10001"/>
                  </a:ext>
                </a:extLst>
              </a:tr>
              <a:tr h="1356249">
                <a:tc>
                  <a:txBody>
                    <a:bodyPr/>
                    <a:lstStyle/>
                    <a:p>
                      <a:pPr algn="ctr"/>
                      <a:r>
                        <a:rPr lang="en-GB" sz="1800" dirty="0">
                          <a:latin typeface="Comic Sans MS" pitchFamily="66" charset="0"/>
                        </a:rPr>
                        <a:t>Planned</a:t>
                      </a:r>
                    </a:p>
                  </a:txBody>
                  <a:tcPr marL="63305" marR="63305" marT="31652" marB="31652" anchor="ctr"/>
                </a:tc>
                <a:tc>
                  <a:txBody>
                    <a:bodyPr/>
                    <a:lstStyle/>
                    <a:p>
                      <a:pPr marL="285750" marR="0" lvl="0" indent="-28575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a:solidFill>
                            <a:schemeClr val="tx1"/>
                          </a:solidFill>
                          <a:latin typeface="Tw Cen MT" panose="020B0602020104020603" pitchFamily="34" charset="0"/>
                        </a:rPr>
                        <a:t>These</a:t>
                      </a:r>
                      <a:r>
                        <a:rPr lang="en-GB" sz="1400" b="0" baseline="0" dirty="0">
                          <a:solidFill>
                            <a:schemeClr val="tx1"/>
                          </a:solidFill>
                          <a:latin typeface="Tw Cen MT" panose="020B0602020104020603" pitchFamily="34" charset="0"/>
                        </a:rPr>
                        <a:t> settlement are very organised. They have straight roads and look like they’re set out in ‘blocks’.</a:t>
                      </a:r>
                      <a:endParaRPr lang="en-GB" sz="1400" b="0" dirty="0">
                        <a:solidFill>
                          <a:schemeClr val="tx1"/>
                        </a:solidFill>
                        <a:latin typeface="Tw Cen MT" panose="020B0602020104020603" pitchFamily="34" charset="0"/>
                      </a:endParaRPr>
                    </a:p>
                  </a:txBody>
                  <a:tcPr marL="63305" marR="63305" marT="31652" marB="31652" anchor="ctr"/>
                </a:tc>
                <a:tc>
                  <a:txBody>
                    <a:bodyPr/>
                    <a:lstStyle/>
                    <a:p>
                      <a:pPr algn="ctr"/>
                      <a:endParaRPr lang="en-GB" sz="1200" dirty="0">
                        <a:latin typeface="Comic Sans MS" pitchFamily="66" charset="0"/>
                      </a:endParaRPr>
                    </a:p>
                  </a:txBody>
                  <a:tcPr marL="63305" marR="63305" marT="31652" marB="31652" anchor="ctr"/>
                </a:tc>
                <a:extLst>
                  <a:ext uri="{0D108BD9-81ED-4DB2-BD59-A6C34878D82A}">
                    <a16:rowId xmlns:a16="http://schemas.microsoft.com/office/drawing/2014/main" val="10002"/>
                  </a:ext>
                </a:extLst>
              </a:tr>
              <a:tr h="1356249">
                <a:tc>
                  <a:txBody>
                    <a:bodyPr/>
                    <a:lstStyle/>
                    <a:p>
                      <a:pPr algn="ctr"/>
                      <a:r>
                        <a:rPr lang="en-GB" sz="1800" dirty="0">
                          <a:latin typeface="Comic Sans MS" pitchFamily="66" charset="0"/>
                        </a:rPr>
                        <a:t>Ring</a:t>
                      </a:r>
                    </a:p>
                  </a:txBody>
                  <a:tcPr marL="63305" marR="63305" marT="31652" marB="31652" anchor="ctr"/>
                </a:tc>
                <a:tc>
                  <a:txBody>
                    <a:bodyPr/>
                    <a:lstStyle/>
                    <a:p>
                      <a:pPr marL="285750" indent="-285750" algn="l">
                        <a:buFont typeface="Arial" panose="020B0604020202020204" pitchFamily="34" charset="0"/>
                        <a:buChar char="•"/>
                      </a:pPr>
                      <a:endParaRPr lang="en-GB" sz="1400" baseline="0" dirty="0">
                        <a:latin typeface="Comic Sans MS" pitchFamily="66" charset="0"/>
                      </a:endParaRPr>
                    </a:p>
                  </a:txBody>
                  <a:tcPr marL="63305" marR="63305" marT="31652" marB="31652" anchor="ctr"/>
                </a:tc>
                <a:tc>
                  <a:txBody>
                    <a:bodyPr/>
                    <a:lstStyle/>
                    <a:p>
                      <a:pPr algn="ctr"/>
                      <a:endParaRPr lang="en-GB" sz="1200" dirty="0">
                        <a:latin typeface="Comic Sans MS" pitchFamily="66" charset="0"/>
                      </a:endParaRPr>
                    </a:p>
                  </a:txBody>
                  <a:tcPr marL="63305" marR="63305" marT="31652" marB="31652" anchor="ctr"/>
                </a:tc>
                <a:extLst>
                  <a:ext uri="{0D108BD9-81ED-4DB2-BD59-A6C34878D82A}">
                    <a16:rowId xmlns:a16="http://schemas.microsoft.com/office/drawing/2014/main" val="10003"/>
                  </a:ext>
                </a:extLst>
              </a:tr>
              <a:tr h="1356249">
                <a:tc>
                  <a:txBody>
                    <a:bodyPr/>
                    <a:lstStyle/>
                    <a:p>
                      <a:pPr algn="ctr"/>
                      <a:r>
                        <a:rPr lang="en-GB" sz="1800" dirty="0">
                          <a:latin typeface="Comic Sans MS" pitchFamily="66" charset="0"/>
                        </a:rPr>
                        <a:t>Cross</a:t>
                      </a:r>
                    </a:p>
                  </a:txBody>
                  <a:tcPr marL="63305" marR="63305" marT="31652" marB="31652" anchor="ctr"/>
                </a:tc>
                <a:tc>
                  <a:txBody>
                    <a:bodyPr/>
                    <a:lstStyle/>
                    <a:p>
                      <a:pPr marL="285750" marR="0" lvl="0" indent="-28575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baseline="0" dirty="0">
                          <a:solidFill>
                            <a:schemeClr val="tx1"/>
                          </a:solidFill>
                          <a:latin typeface="Tw Cen MT" panose="020B0602020104020603" pitchFamily="34" charset="0"/>
                        </a:rPr>
                        <a:t>Built around a cross-road.  In the past the places were ‘route centres’ and were good places for businesses to locate</a:t>
                      </a:r>
                      <a:endParaRPr lang="en-GB" sz="1400" b="0" dirty="0">
                        <a:solidFill>
                          <a:schemeClr val="tx1"/>
                        </a:solidFill>
                        <a:latin typeface="Tw Cen MT" panose="020B0602020104020603" pitchFamily="34" charset="0"/>
                      </a:endParaRPr>
                    </a:p>
                  </a:txBody>
                  <a:tcPr marL="63305" marR="63305" marT="31652" marB="31652" anchor="ctr"/>
                </a:tc>
                <a:tc>
                  <a:txBody>
                    <a:bodyPr/>
                    <a:lstStyle/>
                    <a:p>
                      <a:pPr algn="ctr"/>
                      <a:endParaRPr lang="en-GB" sz="1200" dirty="0">
                        <a:latin typeface="Comic Sans MS" pitchFamily="66" charset="0"/>
                      </a:endParaRPr>
                    </a:p>
                  </a:txBody>
                  <a:tcPr marL="63305" marR="63305" marT="31652" marB="31652" anchor="ctr"/>
                </a:tc>
                <a:extLst>
                  <a:ext uri="{0D108BD9-81ED-4DB2-BD59-A6C34878D82A}">
                    <a16:rowId xmlns:a16="http://schemas.microsoft.com/office/drawing/2014/main" val="10004"/>
                  </a:ext>
                </a:extLst>
              </a:tr>
              <a:tr h="1356249">
                <a:tc>
                  <a:txBody>
                    <a:bodyPr/>
                    <a:lstStyle/>
                    <a:p>
                      <a:pPr algn="ctr"/>
                      <a:r>
                        <a:rPr lang="en-GB" sz="1800" dirty="0">
                          <a:latin typeface="Comic Sans MS" pitchFamily="66" charset="0"/>
                        </a:rPr>
                        <a:t>Dispersed</a:t>
                      </a:r>
                    </a:p>
                  </a:txBody>
                  <a:tcPr marL="63305" marR="63305" marT="31652" marB="31652" anchor="ctr"/>
                </a:tc>
                <a:tc>
                  <a:txBody>
                    <a:bodyPr/>
                    <a:lstStyle/>
                    <a:p>
                      <a:pPr marL="285750" indent="-285750" algn="l">
                        <a:buFont typeface="Arial" panose="020B0604020202020204" pitchFamily="34" charset="0"/>
                        <a:buChar char="•"/>
                      </a:pPr>
                      <a:endParaRPr lang="en-GB" sz="1400" dirty="0">
                        <a:latin typeface="Comic Sans MS" pitchFamily="66" charset="0"/>
                      </a:endParaRPr>
                    </a:p>
                  </a:txBody>
                  <a:tcPr marL="63305" marR="63305" marT="31652" marB="31652" anchor="ctr"/>
                </a:tc>
                <a:tc>
                  <a:txBody>
                    <a:bodyPr/>
                    <a:lstStyle/>
                    <a:p>
                      <a:pPr algn="ctr"/>
                      <a:endParaRPr lang="en-GB" sz="1200" dirty="0">
                        <a:latin typeface="Comic Sans MS" pitchFamily="66" charset="0"/>
                      </a:endParaRPr>
                    </a:p>
                  </a:txBody>
                  <a:tcPr marL="63305" marR="63305" marT="31652" marB="31652" anchor="ctr"/>
                </a:tc>
                <a:extLst>
                  <a:ext uri="{0D108BD9-81ED-4DB2-BD59-A6C34878D82A}">
                    <a16:rowId xmlns:a16="http://schemas.microsoft.com/office/drawing/2014/main" val="10005"/>
                  </a:ext>
                </a:extLst>
              </a:tr>
              <a:tr h="1356249">
                <a:tc>
                  <a:txBody>
                    <a:bodyPr/>
                    <a:lstStyle/>
                    <a:p>
                      <a:pPr algn="ctr"/>
                      <a:r>
                        <a:rPr lang="en-GB" sz="1800" dirty="0">
                          <a:latin typeface="Comic Sans MS" pitchFamily="66" charset="0"/>
                        </a:rPr>
                        <a:t>Nucleated</a:t>
                      </a:r>
                    </a:p>
                  </a:txBody>
                  <a:tcPr marL="63305" marR="63305" marT="31652" marB="31652" anchor="ctr"/>
                </a:tc>
                <a:tc>
                  <a:txBody>
                    <a:bodyPr/>
                    <a:lstStyle/>
                    <a:p>
                      <a:pPr marL="285750" indent="-285750" algn="l">
                        <a:buFont typeface="Arial" panose="020B0604020202020204" pitchFamily="34" charset="0"/>
                        <a:buChar char="•"/>
                      </a:pPr>
                      <a:endParaRPr lang="en-GB" sz="1400" dirty="0">
                        <a:latin typeface="Comic Sans MS" pitchFamily="66" charset="0"/>
                      </a:endParaRPr>
                    </a:p>
                  </a:txBody>
                  <a:tcPr marL="63305" marR="63305" marT="31652" marB="31652" anchor="ctr"/>
                </a:tc>
                <a:tc>
                  <a:txBody>
                    <a:bodyPr/>
                    <a:lstStyle/>
                    <a:p>
                      <a:pPr algn="ctr"/>
                      <a:endParaRPr lang="en-GB" sz="1200" dirty="0">
                        <a:latin typeface="Comic Sans MS" pitchFamily="66" charset="0"/>
                      </a:endParaRPr>
                    </a:p>
                  </a:txBody>
                  <a:tcPr marL="63305" marR="63305" marT="31652" marB="31652" anchor="ctr"/>
                </a:tc>
                <a:extLst>
                  <a:ext uri="{0D108BD9-81ED-4DB2-BD59-A6C34878D82A}">
                    <a16:rowId xmlns:a16="http://schemas.microsoft.com/office/drawing/2014/main" val="10006"/>
                  </a:ext>
                </a:extLst>
              </a:tr>
            </a:tbl>
          </a:graphicData>
        </a:graphic>
      </p:graphicFrame>
      <p:pic>
        <p:nvPicPr>
          <p:cNvPr id="9" name="Picture 8" descr="settlement shape ring">
            <a:extLst>
              <a:ext uri="{FF2B5EF4-FFF2-40B4-BE49-F238E27FC236}">
                <a16:creationId xmlns:a16="http://schemas.microsoft.com/office/drawing/2014/main" id="{45B69684-F841-4517-856C-75175C20A7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5298180" y="4374879"/>
            <a:ext cx="1052017" cy="1401717"/>
          </a:xfrm>
          <a:prstGeom prst="rect">
            <a:avLst/>
          </a:prstGeom>
          <a:ln>
            <a:noFill/>
          </a:ln>
          <a:effectLst/>
        </p:spPr>
      </p:pic>
      <p:pic>
        <p:nvPicPr>
          <p:cNvPr id="11" name="Picture 10" descr="settlement shape nucleated">
            <a:extLst>
              <a:ext uri="{FF2B5EF4-FFF2-40B4-BE49-F238E27FC236}">
                <a16:creationId xmlns:a16="http://schemas.microsoft.com/office/drawing/2014/main" id="{08B8804B-DC67-45E2-94C5-8521A8BC170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23329" y="8588241"/>
            <a:ext cx="1401718" cy="1082358"/>
          </a:xfrm>
          <a:prstGeom prst="rect">
            <a:avLst/>
          </a:prstGeom>
          <a:ln>
            <a:noFill/>
          </a:ln>
          <a:effectLst/>
        </p:spPr>
      </p:pic>
      <p:pic>
        <p:nvPicPr>
          <p:cNvPr id="13" name="Picture 12" descr="settlement shape dispersed">
            <a:extLst>
              <a:ext uri="{FF2B5EF4-FFF2-40B4-BE49-F238E27FC236}">
                <a16:creationId xmlns:a16="http://schemas.microsoft.com/office/drawing/2014/main" id="{BB9329F9-2225-4449-AD85-0291FFDD45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3329" y="7252108"/>
            <a:ext cx="1401718" cy="824412"/>
          </a:xfrm>
          <a:prstGeom prst="rect">
            <a:avLst/>
          </a:prstGeom>
          <a:ln>
            <a:noFill/>
          </a:ln>
          <a:effectLst/>
        </p:spPr>
      </p:pic>
    </p:spTree>
    <p:extLst>
      <p:ext uri="{BB962C8B-B14F-4D97-AF65-F5344CB8AC3E}">
        <p14:creationId xmlns:p14="http://schemas.microsoft.com/office/powerpoint/2010/main" val="704480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C631AA35-AF46-4B14-A406-61B87B24978F}"/>
              </a:ext>
            </a:extLst>
          </p:cNvPr>
          <p:cNvGraphicFramePr>
            <a:graphicFrameLocks noGrp="1"/>
          </p:cNvGraphicFramePr>
          <p:nvPr>
            <p:extLst>
              <p:ext uri="{D42A27DB-BD31-4B8C-83A1-F6EECF244321}">
                <p14:modId xmlns:p14="http://schemas.microsoft.com/office/powerpoint/2010/main" val="4257826866"/>
              </p:ext>
            </p:extLst>
          </p:nvPr>
        </p:nvGraphicFramePr>
        <p:xfrm>
          <a:off x="136839" y="462644"/>
          <a:ext cx="6584322" cy="1371600"/>
        </p:xfrm>
        <a:graphic>
          <a:graphicData uri="http://schemas.openxmlformats.org/drawingml/2006/table">
            <a:tbl>
              <a:tblPr firstRow="1" bandRow="1">
                <a:tableStyleId>{5C22544A-7EE6-4342-B048-85BDC9FD1C3A}</a:tableStyleId>
              </a:tblPr>
              <a:tblGrid>
                <a:gridCol w="2194774">
                  <a:extLst>
                    <a:ext uri="{9D8B030D-6E8A-4147-A177-3AD203B41FA5}">
                      <a16:colId xmlns:a16="http://schemas.microsoft.com/office/drawing/2014/main" val="2211777478"/>
                    </a:ext>
                  </a:extLst>
                </a:gridCol>
                <a:gridCol w="2194774">
                  <a:extLst>
                    <a:ext uri="{9D8B030D-6E8A-4147-A177-3AD203B41FA5}">
                      <a16:colId xmlns:a16="http://schemas.microsoft.com/office/drawing/2014/main" val="1143639706"/>
                    </a:ext>
                  </a:extLst>
                </a:gridCol>
                <a:gridCol w="2194774">
                  <a:extLst>
                    <a:ext uri="{9D8B030D-6E8A-4147-A177-3AD203B41FA5}">
                      <a16:colId xmlns:a16="http://schemas.microsoft.com/office/drawing/2014/main" val="1704303957"/>
                    </a:ext>
                  </a:extLst>
                </a:gridCol>
              </a:tblGrid>
              <a:tr h="1368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Tw Cen MT" panose="020B0602020104020603" pitchFamily="34" charset="0"/>
                        </a:rPr>
                        <a:t>Spread out over a large area,</a:t>
                      </a:r>
                      <a:r>
                        <a:rPr lang="en-GB" sz="1400" b="0" baseline="0" dirty="0">
                          <a:solidFill>
                            <a:schemeClr val="tx1"/>
                          </a:solidFill>
                          <a:latin typeface="Tw Cen MT" panose="020B0602020104020603" pitchFamily="34" charset="0"/>
                        </a:rPr>
                        <a:t> t</a:t>
                      </a:r>
                      <a:r>
                        <a:rPr lang="en-GB" sz="1400" b="0" dirty="0">
                          <a:solidFill>
                            <a:schemeClr val="tx1"/>
                          </a:solidFill>
                          <a:latin typeface="Tw Cen MT" panose="020B0602020104020603" pitchFamily="34" charset="0"/>
                        </a:rPr>
                        <a:t>hese settlements are common</a:t>
                      </a:r>
                      <a:r>
                        <a:rPr lang="en-GB" sz="1400" b="0" baseline="0" dirty="0">
                          <a:solidFill>
                            <a:schemeClr val="tx1"/>
                          </a:solidFill>
                          <a:latin typeface="Tw Cen MT" panose="020B0602020104020603" pitchFamily="34" charset="0"/>
                        </a:rPr>
                        <a:t> in places where lots of space is needed e.g. in farming areas</a:t>
                      </a:r>
                      <a:endParaRPr lang="en-GB" sz="1400" b="0" dirty="0">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Tw Cen MT" panose="020B0602020104020603" pitchFamily="34" charset="0"/>
                        </a:rPr>
                        <a:t>These</a:t>
                      </a:r>
                      <a:r>
                        <a:rPr lang="en-GB" sz="1400" b="0" baseline="0" dirty="0">
                          <a:solidFill>
                            <a:schemeClr val="tx1"/>
                          </a:solidFill>
                          <a:latin typeface="Tw Cen MT" panose="020B0602020104020603" pitchFamily="34" charset="0"/>
                        </a:rPr>
                        <a:t> settlements are centred around on one specific place. They have grown outwards over time so they often seem very disorganised.</a:t>
                      </a:r>
                      <a:endParaRPr lang="en-GB" sz="1400" b="0" dirty="0">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Tw Cen MT" panose="020B0602020104020603" pitchFamily="34" charset="0"/>
                        </a:rPr>
                        <a:t>These settlements are built around a central</a:t>
                      </a:r>
                      <a:r>
                        <a:rPr lang="en-GB" sz="1400" b="0" baseline="0" dirty="0">
                          <a:solidFill>
                            <a:schemeClr val="tx1"/>
                          </a:solidFill>
                          <a:latin typeface="Tw Cen MT" panose="020B0602020104020603" pitchFamily="34" charset="0"/>
                        </a:rPr>
                        <a:t> space e.g. a village green or market square.</a:t>
                      </a: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49082856"/>
                  </a:ext>
                </a:extLst>
              </a:tr>
            </a:tbl>
          </a:graphicData>
        </a:graphic>
      </p:graphicFrame>
      <p:pic>
        <p:nvPicPr>
          <p:cNvPr id="11" name="Picture 10" descr="settlement shape plannedcdr">
            <a:extLst>
              <a:ext uri="{FF2B5EF4-FFF2-40B4-BE49-F238E27FC236}">
                <a16:creationId xmlns:a16="http://schemas.microsoft.com/office/drawing/2014/main" id="{DF9B8EF6-8C42-445F-AF8E-C617E18998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889" y="1986180"/>
            <a:ext cx="1595946" cy="1320447"/>
          </a:xfrm>
          <a:prstGeom prst="rect">
            <a:avLst/>
          </a:prstGeom>
          <a:ln>
            <a:noFill/>
          </a:ln>
          <a:effectLst/>
        </p:spPr>
      </p:pic>
      <p:pic>
        <p:nvPicPr>
          <p:cNvPr id="17" name="Picture 16" descr="settlement shape linear">
            <a:extLst>
              <a:ext uri="{FF2B5EF4-FFF2-40B4-BE49-F238E27FC236}">
                <a16:creationId xmlns:a16="http://schemas.microsoft.com/office/drawing/2014/main" id="{43F85BE7-57FE-492E-B434-BA2CB8BCF1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213851" y="1824264"/>
            <a:ext cx="874028" cy="1584176"/>
          </a:xfrm>
          <a:prstGeom prst="rect">
            <a:avLst/>
          </a:prstGeom>
          <a:ln>
            <a:noFill/>
          </a:ln>
          <a:effectLst/>
        </p:spPr>
      </p:pic>
      <p:pic>
        <p:nvPicPr>
          <p:cNvPr id="19" name="Picture 18" descr="settlement shape cross">
            <a:extLst>
              <a:ext uri="{FF2B5EF4-FFF2-40B4-BE49-F238E27FC236}">
                <a16:creationId xmlns:a16="http://schemas.microsoft.com/office/drawing/2014/main" id="{483A5556-7FE0-48B3-A4F5-3ED27A78A7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2838354" y="1956918"/>
            <a:ext cx="1297391" cy="1405912"/>
          </a:xfrm>
          <a:prstGeom prst="rect">
            <a:avLst/>
          </a:prstGeom>
          <a:ln>
            <a:noFill/>
          </a:ln>
          <a:effectLst/>
        </p:spPr>
      </p:pic>
      <p:sp>
        <p:nvSpPr>
          <p:cNvPr id="21" name="TextBox 20">
            <a:extLst>
              <a:ext uri="{FF2B5EF4-FFF2-40B4-BE49-F238E27FC236}">
                <a16:creationId xmlns:a16="http://schemas.microsoft.com/office/drawing/2014/main" id="{6CC2FBFA-AA03-49BD-8258-36E04657BF07}"/>
              </a:ext>
            </a:extLst>
          </p:cNvPr>
          <p:cNvSpPr txBox="1"/>
          <p:nvPr/>
        </p:nvSpPr>
        <p:spPr>
          <a:xfrm>
            <a:off x="0" y="49623"/>
            <a:ext cx="6858000" cy="307777"/>
          </a:xfrm>
          <a:prstGeom prst="rect">
            <a:avLst/>
          </a:prstGeom>
          <a:noFill/>
        </p:spPr>
        <p:txBody>
          <a:bodyPr wrap="square">
            <a:spAutoFit/>
          </a:bodyPr>
          <a:lstStyle/>
          <a:p>
            <a:r>
              <a:rPr lang="en-GB" sz="1400" b="1" dirty="0">
                <a:solidFill>
                  <a:schemeClr val="tx1">
                    <a:lumMod val="95000"/>
                    <a:lumOff val="5000"/>
                  </a:schemeClr>
                </a:solidFill>
                <a:latin typeface="Comic Sans MS" panose="030F0702030302020204" pitchFamily="66" charset="0"/>
              </a:rPr>
              <a:t>TASK – Sort this information into the table on the previous page</a:t>
            </a:r>
          </a:p>
        </p:txBody>
      </p:sp>
      <p:sp>
        <p:nvSpPr>
          <p:cNvPr id="23" name="TextBox 22">
            <a:extLst>
              <a:ext uri="{FF2B5EF4-FFF2-40B4-BE49-F238E27FC236}">
                <a16:creationId xmlns:a16="http://schemas.microsoft.com/office/drawing/2014/main" id="{AD5B920C-A5DF-4620-A114-AF7A4CF81113}"/>
              </a:ext>
            </a:extLst>
          </p:cNvPr>
          <p:cNvSpPr txBox="1"/>
          <p:nvPr/>
        </p:nvSpPr>
        <p:spPr>
          <a:xfrm>
            <a:off x="58049" y="3651721"/>
            <a:ext cx="6663112" cy="1415772"/>
          </a:xfrm>
          <a:prstGeom prst="rect">
            <a:avLst/>
          </a:prstGeom>
          <a:noFill/>
        </p:spPr>
        <p:txBody>
          <a:bodyPr wrap="square">
            <a:spAutoFit/>
          </a:bodyPr>
          <a:lstStyle/>
          <a:p>
            <a:r>
              <a:rPr lang="en-GB" sz="1400" b="1" dirty="0">
                <a:solidFill>
                  <a:schemeClr val="tx1">
                    <a:lumMod val="95000"/>
                    <a:lumOff val="5000"/>
                  </a:schemeClr>
                </a:solidFill>
                <a:latin typeface="Comic Sans MS" panose="030F0702030302020204" pitchFamily="66" charset="0"/>
              </a:rPr>
              <a:t>TASK - Settlement Shape – real life practice…</a:t>
            </a:r>
          </a:p>
          <a:p>
            <a:r>
              <a:rPr lang="en-GB" sz="1200" dirty="0">
                <a:solidFill>
                  <a:schemeClr val="tx1">
                    <a:lumMod val="95000"/>
                    <a:lumOff val="5000"/>
                  </a:schemeClr>
                </a:solidFill>
                <a:latin typeface="Comic Sans MS" panose="030F0702030302020204" pitchFamily="66" charset="0"/>
              </a:rPr>
              <a:t>Look at the images below and add the name of the settlement shape underneath each picture – use the information from your table on the previous page to help you to work this out – don’t just guess!</a:t>
            </a:r>
          </a:p>
          <a:p>
            <a:endParaRPr lang="en-GB" sz="500" dirty="0">
              <a:solidFill>
                <a:schemeClr val="tx1">
                  <a:lumMod val="95000"/>
                  <a:lumOff val="5000"/>
                </a:schemeClr>
              </a:solidFill>
              <a:latin typeface="Comic Sans MS" panose="030F0702030302020204" pitchFamily="66" charset="0"/>
            </a:endParaRPr>
          </a:p>
          <a:p>
            <a:r>
              <a:rPr lang="en-GB" sz="1200" dirty="0">
                <a:solidFill>
                  <a:schemeClr val="tx1">
                    <a:lumMod val="95000"/>
                    <a:lumOff val="5000"/>
                  </a:schemeClr>
                </a:solidFill>
                <a:latin typeface="Comic Sans MS" panose="030F0702030302020204" pitchFamily="66" charset="0"/>
              </a:rPr>
              <a:t>The different shapes to choose from are:</a:t>
            </a:r>
          </a:p>
          <a:p>
            <a:endParaRPr lang="en-GB" sz="500" dirty="0">
              <a:solidFill>
                <a:schemeClr val="tx1">
                  <a:lumMod val="95000"/>
                  <a:lumOff val="5000"/>
                </a:schemeClr>
              </a:solidFill>
              <a:latin typeface="Comic Sans MS" panose="030F0702030302020204" pitchFamily="66" charset="0"/>
            </a:endParaRPr>
          </a:p>
          <a:p>
            <a:pPr algn="ctr"/>
            <a:r>
              <a:rPr lang="en-GB" sz="1200" dirty="0">
                <a:solidFill>
                  <a:schemeClr val="tx1">
                    <a:lumMod val="95000"/>
                    <a:lumOff val="5000"/>
                  </a:schemeClr>
                </a:solidFill>
                <a:latin typeface="Comic Sans MS" panose="030F0702030302020204" pitchFamily="66" charset="0"/>
              </a:rPr>
              <a:t>Linear      Planned      Ring      Cross      Dispersed      Nucleated</a:t>
            </a:r>
          </a:p>
        </p:txBody>
      </p:sp>
      <p:graphicFrame>
        <p:nvGraphicFramePr>
          <p:cNvPr id="24" name="Table 24">
            <a:extLst>
              <a:ext uri="{FF2B5EF4-FFF2-40B4-BE49-F238E27FC236}">
                <a16:creationId xmlns:a16="http://schemas.microsoft.com/office/drawing/2014/main" id="{190BF6EC-0FED-409A-824E-7F18C65B4AB7}"/>
              </a:ext>
            </a:extLst>
          </p:cNvPr>
          <p:cNvGraphicFramePr>
            <a:graphicFrameLocks noGrp="1"/>
          </p:cNvGraphicFramePr>
          <p:nvPr>
            <p:extLst>
              <p:ext uri="{D42A27DB-BD31-4B8C-83A1-F6EECF244321}">
                <p14:modId xmlns:p14="http://schemas.microsoft.com/office/powerpoint/2010/main" val="1521788267"/>
              </p:ext>
            </p:extLst>
          </p:nvPr>
        </p:nvGraphicFramePr>
        <p:xfrm>
          <a:off x="109945" y="5124104"/>
          <a:ext cx="6663111" cy="4701680"/>
        </p:xfrm>
        <a:graphic>
          <a:graphicData uri="http://schemas.openxmlformats.org/drawingml/2006/table">
            <a:tbl>
              <a:tblPr firstRow="1" bandRow="1">
                <a:tableStyleId>{5C22544A-7EE6-4342-B048-85BDC9FD1C3A}</a:tableStyleId>
              </a:tblPr>
              <a:tblGrid>
                <a:gridCol w="2221037">
                  <a:extLst>
                    <a:ext uri="{9D8B030D-6E8A-4147-A177-3AD203B41FA5}">
                      <a16:colId xmlns:a16="http://schemas.microsoft.com/office/drawing/2014/main" val="1573244042"/>
                    </a:ext>
                  </a:extLst>
                </a:gridCol>
                <a:gridCol w="2221037">
                  <a:extLst>
                    <a:ext uri="{9D8B030D-6E8A-4147-A177-3AD203B41FA5}">
                      <a16:colId xmlns:a16="http://schemas.microsoft.com/office/drawing/2014/main" val="1006927923"/>
                    </a:ext>
                  </a:extLst>
                </a:gridCol>
                <a:gridCol w="2221037">
                  <a:extLst>
                    <a:ext uri="{9D8B030D-6E8A-4147-A177-3AD203B41FA5}">
                      <a16:colId xmlns:a16="http://schemas.microsoft.com/office/drawing/2014/main" val="991172097"/>
                    </a:ext>
                  </a:extLst>
                </a:gridCol>
              </a:tblGrid>
              <a:tr h="1980000">
                <a:tc>
                  <a:txBody>
                    <a:bodyPr/>
                    <a:lstStyle/>
                    <a:p>
                      <a:endParaRPr lang="en-GB" sz="1400" b="0" dirty="0">
                        <a:solidFill>
                          <a:schemeClr val="tx1"/>
                        </a:solidFill>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400" b="0" dirty="0">
                        <a:solidFill>
                          <a:schemeClr val="tx1"/>
                        </a:solidFill>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400" b="0" dirty="0">
                        <a:solidFill>
                          <a:schemeClr val="tx1"/>
                        </a:solidFill>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78358949"/>
                  </a:ext>
                </a:extLst>
              </a:tr>
              <a:tr h="370840">
                <a:tc>
                  <a:txBody>
                    <a:bodyPr/>
                    <a:lstStyle/>
                    <a:p>
                      <a:endParaRPr lang="en-GB" sz="1400" b="0">
                        <a:solidFill>
                          <a:schemeClr val="tx1"/>
                        </a:solidFill>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400" b="0">
                        <a:solidFill>
                          <a:schemeClr val="tx1"/>
                        </a:solidFill>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400" b="0" dirty="0">
                        <a:solidFill>
                          <a:schemeClr val="tx1"/>
                        </a:solidFill>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3025866"/>
                  </a:ext>
                </a:extLst>
              </a:tr>
              <a:tr h="1980000">
                <a:tc>
                  <a:txBody>
                    <a:bodyPr/>
                    <a:lstStyle/>
                    <a:p>
                      <a:endParaRPr lang="en-GB" sz="1400" b="0" dirty="0">
                        <a:solidFill>
                          <a:schemeClr val="tx1"/>
                        </a:solidFill>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400" b="0">
                        <a:solidFill>
                          <a:schemeClr val="tx1"/>
                        </a:solidFill>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400" b="0" dirty="0">
                        <a:solidFill>
                          <a:schemeClr val="tx1"/>
                        </a:solidFill>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64313329"/>
                  </a:ext>
                </a:extLst>
              </a:tr>
              <a:tr h="370840">
                <a:tc>
                  <a:txBody>
                    <a:bodyPr/>
                    <a:lstStyle/>
                    <a:p>
                      <a:endParaRPr lang="en-GB" sz="1400" b="0">
                        <a:solidFill>
                          <a:schemeClr val="tx1"/>
                        </a:solidFill>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400" b="0">
                        <a:solidFill>
                          <a:schemeClr val="tx1"/>
                        </a:solidFill>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400" b="0" dirty="0">
                        <a:solidFill>
                          <a:schemeClr val="tx1"/>
                        </a:solidFill>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50349436"/>
                  </a:ext>
                </a:extLst>
              </a:tr>
            </a:tbl>
          </a:graphicData>
        </a:graphic>
      </p:graphicFrame>
      <p:pic>
        <p:nvPicPr>
          <p:cNvPr id="26" name="Picture 2" descr="http://upload.wikimedia.org/wikipedia/commons/7/77/Champlain(Quebec).JPG">
            <a:extLst>
              <a:ext uri="{FF2B5EF4-FFF2-40B4-BE49-F238E27FC236}">
                <a16:creationId xmlns:a16="http://schemas.microsoft.com/office/drawing/2014/main" id="{FFB2DADE-4C38-4515-ADFB-9765049F69E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4379" y="5234575"/>
            <a:ext cx="2043492" cy="175867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
            <a:extLst>
              <a:ext uri="{FF2B5EF4-FFF2-40B4-BE49-F238E27FC236}">
                <a16:creationId xmlns:a16="http://schemas.microsoft.com/office/drawing/2014/main" id="{0DFAFBDB-A130-417F-88DE-CFDE9C8258E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6686" y="5185713"/>
            <a:ext cx="2084357" cy="1807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3">
            <a:extLst>
              <a:ext uri="{FF2B5EF4-FFF2-40B4-BE49-F238E27FC236}">
                <a16:creationId xmlns:a16="http://schemas.microsoft.com/office/drawing/2014/main" id="{5B5F7C4D-0A65-42E6-9704-3B8566E5E4B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03698" y="7625344"/>
            <a:ext cx="1904854" cy="1661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2">
            <a:extLst>
              <a:ext uri="{FF2B5EF4-FFF2-40B4-BE49-F238E27FC236}">
                <a16:creationId xmlns:a16="http://schemas.microsoft.com/office/drawing/2014/main" id="{1E77C81B-6320-43DF-8F92-5DCD359C69E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4313" y="7575080"/>
            <a:ext cx="2084357" cy="1827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2" descr="Figure 2: Central Drive, south Royston. Cheaply constructed houses built within the same housing layout as earlier brick built homes.">
            <a:extLst>
              <a:ext uri="{FF2B5EF4-FFF2-40B4-BE49-F238E27FC236}">
                <a16:creationId xmlns:a16="http://schemas.microsoft.com/office/drawing/2014/main" id="{6868F347-E771-4362-A6E5-F45098B4ACE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5400000">
            <a:off x="4746394" y="7533591"/>
            <a:ext cx="1808940" cy="1891919"/>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a:extLst>
              <a:ext uri="{FF2B5EF4-FFF2-40B4-BE49-F238E27FC236}">
                <a16:creationId xmlns:a16="http://schemas.microsoft.com/office/drawing/2014/main" id="{EC5DADAF-7133-4E57-B115-4C3157286DC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4313" y="5234575"/>
            <a:ext cx="2084357" cy="175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32658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3703EB6-001A-415A-B052-8DFD06B2B447}"/>
              </a:ext>
            </a:extLst>
          </p:cNvPr>
          <p:cNvSpPr txBox="1"/>
          <p:nvPr/>
        </p:nvSpPr>
        <p:spPr>
          <a:xfrm>
            <a:off x="0" y="0"/>
            <a:ext cx="6858000" cy="1184940"/>
          </a:xfrm>
          <a:prstGeom prst="rect">
            <a:avLst/>
          </a:prstGeom>
          <a:noFill/>
        </p:spPr>
        <p:txBody>
          <a:bodyPr wrap="square" rtlCol="0">
            <a:spAutoFit/>
          </a:bodyPr>
          <a:lstStyle/>
          <a:p>
            <a:pPr algn="ctr"/>
            <a:r>
              <a:rPr lang="en-GB" sz="1600" b="1" u="sng" dirty="0">
                <a:solidFill>
                  <a:schemeClr val="tx1">
                    <a:lumMod val="95000"/>
                    <a:lumOff val="5000"/>
                  </a:schemeClr>
                </a:solidFill>
                <a:latin typeface="Comic Sans MS" panose="030F0702030302020204" pitchFamily="66" charset="0"/>
              </a:rPr>
              <a:t>Settlements – Population Density</a:t>
            </a:r>
          </a:p>
          <a:p>
            <a:pPr algn="ctr"/>
            <a:endParaRPr lang="en-GB" sz="600" b="1" u="sng" dirty="0">
              <a:solidFill>
                <a:schemeClr val="tx1">
                  <a:lumMod val="95000"/>
                  <a:lumOff val="5000"/>
                </a:schemeClr>
              </a:solidFill>
              <a:latin typeface="Comic Sans MS" panose="030F0702030302020204" pitchFamily="66" charset="0"/>
            </a:endParaRPr>
          </a:p>
          <a:p>
            <a:r>
              <a:rPr lang="en-GB" sz="1200" dirty="0">
                <a:solidFill>
                  <a:schemeClr val="tx1">
                    <a:lumMod val="95000"/>
                    <a:lumOff val="5000"/>
                  </a:schemeClr>
                </a:solidFill>
                <a:latin typeface="Comic Sans MS" panose="030F0702030302020204" pitchFamily="66" charset="0"/>
              </a:rPr>
              <a:t>The population of a place is how many people live there. </a:t>
            </a:r>
            <a:r>
              <a:rPr lang="en-GB" sz="1200" b="1" dirty="0">
                <a:solidFill>
                  <a:schemeClr val="tx1">
                    <a:lumMod val="95000"/>
                    <a:lumOff val="5000"/>
                  </a:schemeClr>
                </a:solidFill>
                <a:latin typeface="Comic Sans MS" panose="030F0702030302020204" pitchFamily="66" charset="0"/>
              </a:rPr>
              <a:t>Population Density </a:t>
            </a:r>
            <a:r>
              <a:rPr lang="en-GB" sz="1200" dirty="0">
                <a:solidFill>
                  <a:schemeClr val="tx1">
                    <a:lumMod val="95000"/>
                    <a:lumOff val="5000"/>
                  </a:schemeClr>
                </a:solidFill>
                <a:latin typeface="Comic Sans MS" panose="030F0702030302020204" pitchFamily="66" charset="0"/>
              </a:rPr>
              <a:t>is to do with how many people live in a certain place (basically, how crowded/busy  is a place?)</a:t>
            </a:r>
            <a:r>
              <a:rPr lang="en-GB" sz="1200" b="1" dirty="0">
                <a:solidFill>
                  <a:schemeClr val="tx1">
                    <a:lumMod val="95000"/>
                    <a:lumOff val="5000"/>
                  </a:schemeClr>
                </a:solidFill>
                <a:latin typeface="Comic Sans MS" panose="030F0702030302020204" pitchFamily="66" charset="0"/>
              </a:rPr>
              <a:t>. </a:t>
            </a:r>
            <a:r>
              <a:rPr lang="en-GB" sz="1200" dirty="0">
                <a:solidFill>
                  <a:schemeClr val="tx1">
                    <a:lumMod val="95000"/>
                    <a:lumOff val="5000"/>
                  </a:schemeClr>
                </a:solidFill>
                <a:latin typeface="Comic Sans MS" panose="030F0702030302020204" pitchFamily="66" charset="0"/>
              </a:rPr>
              <a:t>Population density if measured in ‘people per km</a:t>
            </a:r>
            <a:r>
              <a:rPr lang="en-GB" sz="1200" baseline="30000" dirty="0">
                <a:solidFill>
                  <a:schemeClr val="tx1">
                    <a:lumMod val="95000"/>
                    <a:lumOff val="5000"/>
                  </a:schemeClr>
                </a:solidFill>
                <a:latin typeface="Comic Sans MS" panose="030F0702030302020204" pitchFamily="66" charset="0"/>
              </a:rPr>
              <a:t>2</a:t>
            </a:r>
            <a:r>
              <a:rPr lang="en-GB" sz="1200" dirty="0">
                <a:solidFill>
                  <a:schemeClr val="tx1">
                    <a:lumMod val="95000"/>
                    <a:lumOff val="5000"/>
                  </a:schemeClr>
                </a:solidFill>
                <a:latin typeface="Comic Sans MS" panose="030F0702030302020204" pitchFamily="66" charset="0"/>
              </a:rPr>
              <a:t>’ – that means, if you marked a square on the ground, where the sides were 1000m long, how many people live inside that area?</a:t>
            </a:r>
          </a:p>
        </p:txBody>
      </p:sp>
      <p:pic>
        <p:nvPicPr>
          <p:cNvPr id="6" name="Picture 5">
            <a:extLst>
              <a:ext uri="{FF2B5EF4-FFF2-40B4-BE49-F238E27FC236}">
                <a16:creationId xmlns:a16="http://schemas.microsoft.com/office/drawing/2014/main" id="{4701B72B-5217-4C7E-A9F3-EB9C9AB44D6B}"/>
              </a:ext>
            </a:extLst>
          </p:cNvPr>
          <p:cNvPicPr>
            <a:picLocks noChangeAspect="1"/>
          </p:cNvPicPr>
          <p:nvPr/>
        </p:nvPicPr>
        <p:blipFill>
          <a:blip r:embed="rId2"/>
          <a:stretch>
            <a:fillRect/>
          </a:stretch>
        </p:blipFill>
        <p:spPr>
          <a:xfrm>
            <a:off x="981635" y="1256538"/>
            <a:ext cx="4894729" cy="2834956"/>
          </a:xfrm>
          <a:prstGeom prst="rect">
            <a:avLst/>
          </a:prstGeom>
        </p:spPr>
      </p:pic>
      <p:graphicFrame>
        <p:nvGraphicFramePr>
          <p:cNvPr id="8" name="Table 7">
            <a:extLst>
              <a:ext uri="{FF2B5EF4-FFF2-40B4-BE49-F238E27FC236}">
                <a16:creationId xmlns:a16="http://schemas.microsoft.com/office/drawing/2014/main" id="{8B9028AC-C04D-4476-B9A1-50304D50F5F5}"/>
              </a:ext>
            </a:extLst>
          </p:cNvPr>
          <p:cNvGraphicFramePr>
            <a:graphicFrameLocks noGrp="1"/>
          </p:cNvGraphicFramePr>
          <p:nvPr>
            <p:extLst>
              <p:ext uri="{D42A27DB-BD31-4B8C-83A1-F6EECF244321}">
                <p14:modId xmlns:p14="http://schemas.microsoft.com/office/powerpoint/2010/main" val="2396576512"/>
              </p:ext>
            </p:extLst>
          </p:nvPr>
        </p:nvGraphicFramePr>
        <p:xfrm>
          <a:off x="142008" y="4908203"/>
          <a:ext cx="6573982" cy="1706880"/>
        </p:xfrm>
        <a:graphic>
          <a:graphicData uri="http://schemas.openxmlformats.org/drawingml/2006/table">
            <a:tbl>
              <a:tblPr firstRow="1" bandRow="1">
                <a:tableStyleId>{5C22544A-7EE6-4342-B048-85BDC9FD1C3A}</a:tableStyleId>
              </a:tblPr>
              <a:tblGrid>
                <a:gridCol w="3286991">
                  <a:extLst>
                    <a:ext uri="{9D8B030D-6E8A-4147-A177-3AD203B41FA5}">
                      <a16:colId xmlns:a16="http://schemas.microsoft.com/office/drawing/2014/main" val="20000"/>
                    </a:ext>
                  </a:extLst>
                </a:gridCol>
                <a:gridCol w="3286991">
                  <a:extLst>
                    <a:ext uri="{9D8B030D-6E8A-4147-A177-3AD203B41FA5}">
                      <a16:colId xmlns:a16="http://schemas.microsoft.com/office/drawing/2014/main" val="20001"/>
                    </a:ext>
                  </a:extLst>
                </a:gridCol>
              </a:tblGrid>
              <a:tr h="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Tw Cen MT" panose="020B0602020104020603" pitchFamily="34" charset="0"/>
                        </a:rPr>
                        <a:t>Areas with comfortable weather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Tw Cen MT" panose="020B0602020104020603" pitchFamily="34" charset="0"/>
                        </a:rPr>
                        <a:t>Places that are dangerous because of war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77136546"/>
                  </a:ext>
                </a:extLst>
              </a:tr>
              <a:tr h="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Tw Cen MT" panose="020B0602020104020603" pitchFamily="34" charset="0"/>
                        </a:rPr>
                        <a:t>Places with hills and mountains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Tw Cen MT" panose="020B0602020104020603" pitchFamily="34" charset="0"/>
                        </a:rPr>
                        <a:t>Places with a good water supply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31747787"/>
                  </a:ext>
                </a:extLst>
              </a:tr>
              <a:tr h="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Tw Cen MT" panose="020B0602020104020603" pitchFamily="34" charset="0"/>
                        </a:rPr>
                        <a:t>Areas with extreme weather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Tw Cen MT" panose="020B0602020104020603" pitchFamily="34" charset="0"/>
                        </a:rPr>
                        <a:t>Flat land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70627287"/>
                  </a:ext>
                </a:extLst>
              </a:tr>
              <a:tr h="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Tw Cen MT" panose="020B0602020104020603" pitchFamily="34" charset="0"/>
                        </a:rPr>
                        <a:t>Areas with not many jobs available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Tw Cen MT" panose="020B0602020104020603" pitchFamily="34" charset="0"/>
                        </a:rPr>
                        <a:t>Places with good transport links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71013416"/>
                  </a:ext>
                </a:extLst>
              </a:tr>
              <a:tr h="0">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Tw Cen MT" panose="020B0602020104020603" pitchFamily="34" charset="0"/>
                        </a:rPr>
                        <a:t>Areas with lots of resources</a:t>
                      </a:r>
                      <a:r>
                        <a:rPr lang="en-GB" sz="1000" b="0" baseline="0" dirty="0">
                          <a:solidFill>
                            <a:schemeClr val="tx1"/>
                          </a:solidFill>
                          <a:latin typeface="Tw Cen MT" panose="020B0602020104020603" pitchFamily="34" charset="0"/>
                        </a:rPr>
                        <a:t> e.g. </a:t>
                      </a:r>
                      <a:r>
                        <a:rPr lang="en-GB" sz="1000" b="0" dirty="0">
                          <a:solidFill>
                            <a:schemeClr val="tx1"/>
                          </a:solidFill>
                          <a:latin typeface="Tw Cen MT" panose="020B0602020104020603" pitchFamily="34" charset="0"/>
                        </a:rPr>
                        <a:t>coal or oil.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Tw Cen MT" panose="020B0602020104020603" pitchFamily="34" charset="0"/>
                        </a:rPr>
                        <a:t>Areas with lots of farmland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0">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Tw Cen MT" panose="020B0602020104020603" pitchFamily="34" charset="0"/>
                        </a:rPr>
                        <a:t>Lots of jobs available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Tw Cen MT" panose="020B0602020104020603" pitchFamily="34" charset="0"/>
                        </a:rPr>
                        <a:t>Places with shops and leisure facilities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Tw Cen MT" panose="020B0602020104020603" pitchFamily="34" charset="0"/>
                        </a:rPr>
                        <a:t>Areas without</a:t>
                      </a:r>
                      <a:r>
                        <a:rPr lang="en-GB" sz="1000" b="0" baseline="0" dirty="0">
                          <a:solidFill>
                            <a:schemeClr val="tx1"/>
                          </a:solidFill>
                          <a:latin typeface="Tw Cen MT" panose="020B0602020104020603" pitchFamily="34" charset="0"/>
                        </a:rPr>
                        <a:t> many </a:t>
                      </a:r>
                      <a:r>
                        <a:rPr lang="en-GB" sz="1000" b="0" dirty="0">
                          <a:solidFill>
                            <a:schemeClr val="tx1"/>
                          </a:solidFill>
                          <a:latin typeface="Tw Cen MT" panose="020B0602020104020603" pitchFamily="34" charset="0"/>
                        </a:rPr>
                        <a:t>resources</a:t>
                      </a:r>
                      <a:r>
                        <a:rPr lang="en-GB" sz="1000" b="0" baseline="0" dirty="0">
                          <a:solidFill>
                            <a:schemeClr val="tx1"/>
                          </a:solidFill>
                          <a:latin typeface="Tw Cen MT" panose="020B0602020104020603" pitchFamily="34" charset="0"/>
                        </a:rPr>
                        <a:t> e.g. no coal or oil</a:t>
                      </a:r>
                      <a:endParaRPr lang="en-GB" sz="1000" b="0" dirty="0">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Tw Cen MT" panose="020B0602020104020603" pitchFamily="34" charset="0"/>
                        </a:rPr>
                        <a:t>Isolated places with poor transport links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82893377"/>
                  </a:ext>
                </a:extLst>
              </a:tr>
            </a:tbl>
          </a:graphicData>
        </a:graphic>
      </p:graphicFrame>
      <p:sp>
        <p:nvSpPr>
          <p:cNvPr id="10" name="TextBox 9">
            <a:extLst>
              <a:ext uri="{FF2B5EF4-FFF2-40B4-BE49-F238E27FC236}">
                <a16:creationId xmlns:a16="http://schemas.microsoft.com/office/drawing/2014/main" id="{EA9F72CB-B484-4B3F-8FB1-03C6A32D534D}"/>
              </a:ext>
            </a:extLst>
          </p:cNvPr>
          <p:cNvSpPr txBox="1"/>
          <p:nvPr/>
        </p:nvSpPr>
        <p:spPr>
          <a:xfrm>
            <a:off x="0" y="4176683"/>
            <a:ext cx="6858000" cy="646331"/>
          </a:xfrm>
          <a:prstGeom prst="rect">
            <a:avLst/>
          </a:prstGeom>
          <a:noFill/>
        </p:spPr>
        <p:txBody>
          <a:bodyPr wrap="square">
            <a:spAutoFit/>
          </a:bodyPr>
          <a:lstStyle/>
          <a:p>
            <a:r>
              <a:rPr lang="en-GB" sz="1200" b="1" dirty="0">
                <a:solidFill>
                  <a:schemeClr val="tx1">
                    <a:lumMod val="95000"/>
                    <a:lumOff val="5000"/>
                  </a:schemeClr>
                </a:solidFill>
                <a:latin typeface="Comic Sans MS" panose="030F0702030302020204" pitchFamily="66" charset="0"/>
              </a:rPr>
              <a:t>TASK – Sort these statements into things that would make a settlement DENSELY POPULATED and things that would make a place SPARSELY populated – </a:t>
            </a:r>
            <a:r>
              <a:rPr lang="en-GB" sz="1200" dirty="0">
                <a:solidFill>
                  <a:schemeClr val="tx1">
                    <a:lumMod val="95000"/>
                    <a:lumOff val="5000"/>
                  </a:schemeClr>
                </a:solidFill>
                <a:latin typeface="Comic Sans MS" panose="030F0702030302020204" pitchFamily="66" charset="0"/>
              </a:rPr>
              <a:t>Add them to the table at the bottom. Remember to Google any words you don’t understand</a:t>
            </a:r>
            <a:endParaRPr lang="en-GB" sz="1200" b="1" dirty="0">
              <a:solidFill>
                <a:schemeClr val="tx1">
                  <a:lumMod val="95000"/>
                  <a:lumOff val="5000"/>
                </a:schemeClr>
              </a:solidFill>
              <a:latin typeface="Comic Sans MS" panose="030F0702030302020204" pitchFamily="66" charset="0"/>
            </a:endParaRPr>
          </a:p>
        </p:txBody>
      </p:sp>
      <p:graphicFrame>
        <p:nvGraphicFramePr>
          <p:cNvPr id="12" name="Table 11">
            <a:extLst>
              <a:ext uri="{FF2B5EF4-FFF2-40B4-BE49-F238E27FC236}">
                <a16:creationId xmlns:a16="http://schemas.microsoft.com/office/drawing/2014/main" id="{893D7974-D0B1-4CD3-BCF9-00D5259BB58E}"/>
              </a:ext>
            </a:extLst>
          </p:cNvPr>
          <p:cNvGraphicFramePr>
            <a:graphicFrameLocks noGrp="1"/>
          </p:cNvGraphicFramePr>
          <p:nvPr>
            <p:extLst>
              <p:ext uri="{D42A27DB-BD31-4B8C-83A1-F6EECF244321}">
                <p14:modId xmlns:p14="http://schemas.microsoft.com/office/powerpoint/2010/main" val="1870973612"/>
              </p:ext>
            </p:extLst>
          </p:nvPr>
        </p:nvGraphicFramePr>
        <p:xfrm>
          <a:off x="142008" y="6754060"/>
          <a:ext cx="6573982" cy="3051840"/>
        </p:xfrm>
        <a:graphic>
          <a:graphicData uri="http://schemas.openxmlformats.org/drawingml/2006/table">
            <a:tbl>
              <a:tblPr firstRow="1" bandRow="1">
                <a:tableStyleId>{5C22544A-7EE6-4342-B048-85BDC9FD1C3A}</a:tableStyleId>
              </a:tblPr>
              <a:tblGrid>
                <a:gridCol w="3286991">
                  <a:extLst>
                    <a:ext uri="{9D8B030D-6E8A-4147-A177-3AD203B41FA5}">
                      <a16:colId xmlns:a16="http://schemas.microsoft.com/office/drawing/2014/main" val="20000"/>
                    </a:ext>
                  </a:extLst>
                </a:gridCol>
                <a:gridCol w="3286991">
                  <a:extLst>
                    <a:ext uri="{9D8B030D-6E8A-4147-A177-3AD203B41FA5}">
                      <a16:colId xmlns:a16="http://schemas.microsoft.com/office/drawing/2014/main" val="20001"/>
                    </a:ext>
                  </a:extLst>
                </a:gridCol>
              </a:tblGrid>
              <a:tr h="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000" b="1" dirty="0">
                          <a:solidFill>
                            <a:schemeClr val="bg1"/>
                          </a:solidFill>
                          <a:latin typeface="Comic Sans MS" panose="030F0702030302020204" pitchFamily="66" charset="0"/>
                        </a:rPr>
                        <a:t>Would make a settlement DENSELY POPULATED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000" b="1" dirty="0">
                          <a:solidFill>
                            <a:schemeClr val="bg1"/>
                          </a:solidFill>
                          <a:latin typeface="Comic Sans MS" panose="030F0702030302020204" pitchFamily="66" charset="0"/>
                        </a:rPr>
                        <a:t>Would make a settlement SPARSELY POPULATED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2877136546"/>
                  </a:ext>
                </a:extLst>
              </a:tr>
              <a:tr h="2808000">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Tw Cen MT" panose="020B0602020104020603" pitchFamily="34" charset="0"/>
                        </a:rPr>
                        <a:t>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dirty="0">
                        <a:solidFill>
                          <a:schemeClr val="tx1"/>
                        </a:solidFill>
                        <a:latin typeface="Tw Cen MT" panose="020B0602020104020603" pitchFamily="34" charset="0"/>
                      </a:endParaRP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Tw Cen MT" panose="020B0602020104020603" pitchFamily="34" charset="0"/>
                        </a:rPr>
                        <a:t>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dirty="0">
                        <a:solidFill>
                          <a:schemeClr val="tx1"/>
                        </a:solidFill>
                        <a:latin typeface="Tw Cen MT" panose="020B0602020104020603" pitchFamily="34" charset="0"/>
                      </a:endParaRP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Tw Cen MT" panose="020B0602020104020603" pitchFamily="34" charset="0"/>
                        </a:rPr>
                        <a:t>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dirty="0">
                        <a:solidFill>
                          <a:schemeClr val="tx1"/>
                        </a:solidFill>
                        <a:latin typeface="Tw Cen MT" panose="020B0602020104020603" pitchFamily="34" charset="0"/>
                      </a:endParaRP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Tw Cen MT" panose="020B0602020104020603" pitchFamily="34" charset="0"/>
                        </a:rPr>
                        <a:t>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dirty="0">
                        <a:solidFill>
                          <a:schemeClr val="tx1"/>
                        </a:solidFill>
                        <a:latin typeface="Tw Cen MT" panose="020B0602020104020603" pitchFamily="34" charset="0"/>
                      </a:endParaRP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Tw Cen MT" panose="020B0602020104020603" pitchFamily="34" charset="0"/>
                        </a:rPr>
                        <a:t>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dirty="0">
                        <a:solidFill>
                          <a:schemeClr val="tx1"/>
                        </a:solidFill>
                        <a:latin typeface="Tw Cen MT" panose="020B0602020104020603" pitchFamily="34" charset="0"/>
                      </a:endParaRP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Tw Cen MT" panose="020B0602020104020603" pitchFamily="34" charset="0"/>
                        </a:rPr>
                        <a:t>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dirty="0">
                        <a:solidFill>
                          <a:schemeClr val="tx1"/>
                        </a:solidFill>
                        <a:latin typeface="Tw Cen MT" panose="020B0602020104020603" pitchFamily="34" charset="0"/>
                      </a:endParaRP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Tw Cen MT" panose="020B0602020104020603"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Tw Cen MT" panose="020B0602020104020603" pitchFamily="34" charset="0"/>
                        </a:rPr>
                        <a:t>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dirty="0">
                        <a:solidFill>
                          <a:schemeClr val="tx1"/>
                        </a:solidFill>
                        <a:latin typeface="Tw Cen MT" panose="020B0602020104020603" pitchFamily="34" charset="0"/>
                      </a:endParaRP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Tw Cen MT" panose="020B0602020104020603" pitchFamily="34" charset="0"/>
                        </a:rPr>
                        <a:t>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dirty="0">
                        <a:solidFill>
                          <a:schemeClr val="tx1"/>
                        </a:solidFill>
                        <a:latin typeface="Tw Cen MT" panose="020B0602020104020603" pitchFamily="34" charset="0"/>
                      </a:endParaRP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Tw Cen MT" panose="020B0602020104020603" pitchFamily="34" charset="0"/>
                        </a:rPr>
                        <a:t>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dirty="0">
                        <a:solidFill>
                          <a:schemeClr val="tx1"/>
                        </a:solidFill>
                        <a:latin typeface="Tw Cen MT" panose="020B0602020104020603" pitchFamily="34" charset="0"/>
                      </a:endParaRP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Tw Cen MT" panose="020B0602020104020603" pitchFamily="34" charset="0"/>
                        </a:rPr>
                        <a:t>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dirty="0">
                        <a:solidFill>
                          <a:schemeClr val="tx1"/>
                        </a:solidFill>
                        <a:latin typeface="Tw Cen MT" panose="020B0602020104020603" pitchFamily="34" charset="0"/>
                      </a:endParaRP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Tw Cen MT" panose="020B0602020104020603" pitchFamily="34" charset="0"/>
                        </a:rPr>
                        <a:t>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dirty="0">
                        <a:solidFill>
                          <a:schemeClr val="tx1"/>
                        </a:solidFill>
                        <a:latin typeface="Tw Cen MT" panose="020B0602020104020603" pitchFamily="34" charset="0"/>
                      </a:endParaRP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Tw Cen MT" panose="020B0602020104020603" pitchFamily="34" charset="0"/>
                        </a:rPr>
                        <a:t>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dirty="0">
                        <a:solidFill>
                          <a:schemeClr val="tx1"/>
                        </a:solidFill>
                        <a:latin typeface="Tw Cen MT" panose="020B0602020104020603" pitchFamily="34" charset="0"/>
                      </a:endParaRP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Tw Cen MT" panose="020B0602020104020603"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31747787"/>
                  </a:ext>
                </a:extLst>
              </a:tr>
            </a:tbl>
          </a:graphicData>
        </a:graphic>
      </p:graphicFrame>
    </p:spTree>
    <p:extLst>
      <p:ext uri="{BB962C8B-B14F-4D97-AF65-F5344CB8AC3E}">
        <p14:creationId xmlns:p14="http://schemas.microsoft.com/office/powerpoint/2010/main" val="396147916"/>
      </p:ext>
    </p:extLst>
  </p:cSld>
  <p:clrMapOvr>
    <a:masterClrMapping/>
  </p:clrMapOvr>
</p:sld>
</file>

<file path=ppt/theme/theme1.xml><?xml version="1.0" encoding="utf-8"?>
<a:theme xmlns:a="http://schemas.openxmlformats.org/drawingml/2006/main" name="a4 portrai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4 portrait" id="{A45FCA8B-A814-445C-A542-EEBF11C14CC4}" vid="{7B7A1421-17B3-4C4A-B404-147B13CD2879}"/>
    </a:ext>
  </a:extLst>
</a:theme>
</file>

<file path=docProps/app.xml><?xml version="1.0" encoding="utf-8"?>
<Properties xmlns="http://schemas.openxmlformats.org/officeDocument/2006/extended-properties" xmlns:vt="http://schemas.openxmlformats.org/officeDocument/2006/docPropsVTypes">
  <Template>a4 portrait</Template>
  <TotalTime>171</TotalTime>
  <Words>911</Words>
  <Application>Microsoft Office PowerPoint</Application>
  <PresentationFormat>A4 Paper (210x297 mm)</PresentationFormat>
  <Paragraphs>126</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Calibri Light</vt:lpstr>
      <vt:lpstr>Comic Sans MS</vt:lpstr>
      <vt:lpstr>Tw Cen MT</vt:lpstr>
      <vt:lpstr>a4 portrait</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 H</dc:creator>
  <cp:lastModifiedBy>Mr H</cp:lastModifiedBy>
  <cp:revision>18</cp:revision>
  <cp:lastPrinted>2020-09-18T06:45:54Z</cp:lastPrinted>
  <dcterms:created xsi:type="dcterms:W3CDTF">2020-09-17T20:20:32Z</dcterms:created>
  <dcterms:modified xsi:type="dcterms:W3CDTF">2020-09-20T19:56:52Z</dcterms:modified>
</cp:coreProperties>
</file>