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61" r:id="rId2"/>
    <p:sldId id="362" r:id="rId3"/>
    <p:sldId id="357" r:id="rId4"/>
    <p:sldId id="320" r:id="rId5"/>
    <p:sldId id="368" r:id="rId6"/>
    <p:sldId id="369" r:id="rId7"/>
    <p:sldId id="397" r:id="rId8"/>
    <p:sldId id="379" r:id="rId9"/>
    <p:sldId id="328" r:id="rId10"/>
    <p:sldId id="380" r:id="rId11"/>
    <p:sldId id="331" r:id="rId12"/>
    <p:sldId id="381" r:id="rId13"/>
    <p:sldId id="382" r:id="rId14"/>
    <p:sldId id="395" r:id="rId15"/>
    <p:sldId id="39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99"/>
    <a:srgbClr val="99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5560" autoAdjust="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B6D95-E459-4D19-9BB6-343B1A3432C2}" type="datetimeFigureOut">
              <a:rPr lang="en-GB" smtClean="0"/>
              <a:t>07/11/2020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85B3-59B0-41F8-82E0-D75ADBF864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4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9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3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9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0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25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61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01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48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41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39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41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6F54-089C-433B-82FD-77F03E935333}" type="datetimeFigureOut">
              <a:rPr lang="en-GB" smtClean="0"/>
              <a:t>07/11/2020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71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.uk/url?sa=i&amp;rct=j&amp;q=population+&amp;source=images&amp;cd=&amp;cad=rja&amp;docid=JtcnY5hflM8MJM&amp;tbnid=SwJoakRFKFxOcM:&amp;ved=0CAUQjRw&amp;url=http://www.amateurbrainsurgery.com/stop-having-babies-to-save-the-planet/134/&amp;ei=f_pzUe_mH-rK0QW3x4BI&amp;bvm=bv.45512109,d.d2k&amp;psig=AFQjCNGPVIBdn4p0CATaGcxLWbmGM6ULqg&amp;ust=1366641623162236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92088"/>
          </a:xfr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2200" dirty="0">
                <a:solidFill>
                  <a:schemeClr val="bg1"/>
                </a:solidFill>
                <a:latin typeface="Comic Sans MS" panose="030F0702030302020204" pitchFamily="66" charset="0"/>
              </a:rPr>
              <a:t>How and why might these things change as a country develops?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235254E-7F9B-4C8B-95F6-BD4C1E2ED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546276"/>
              </p:ext>
            </p:extLst>
          </p:nvPr>
        </p:nvGraphicFramePr>
        <p:xfrm>
          <a:off x="121484" y="1108782"/>
          <a:ext cx="8843003" cy="5618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6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0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201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85472">
                <a:tc rowSpan="2"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LIC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HIC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110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omic Sans MS" panose="030F0702030302020204" pitchFamily="66" charset="0"/>
                        </a:rPr>
                        <a:t>High or Low?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Reason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omic Sans MS" panose="030F0702030302020204" pitchFamily="66" charset="0"/>
                        </a:rPr>
                        <a:t>High or Low?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mic Sans MS" panose="030F0702030302020204" pitchFamily="66" charset="0"/>
                        </a:rPr>
                        <a:t>Reason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700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omic Sans MS" panose="030F0702030302020204" pitchFamily="66" charset="0"/>
                        </a:rPr>
                        <a:t>Birth </a:t>
                      </a:r>
                    </a:p>
                    <a:p>
                      <a:pPr algn="ctr"/>
                      <a:r>
                        <a:rPr lang="en-GB" sz="1600" dirty="0">
                          <a:latin typeface="Comic Sans MS" panose="030F0702030302020204" pitchFamily="66" charset="0"/>
                        </a:rPr>
                        <a:t>Rate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27002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omic Sans MS" panose="030F0702030302020204" pitchFamily="66" charset="0"/>
                        </a:rPr>
                        <a:t>Death</a:t>
                      </a:r>
                      <a:r>
                        <a:rPr lang="en-GB" sz="1600" baseline="0" dirty="0">
                          <a:latin typeface="Comic Sans MS" panose="030F0702030302020204" pitchFamily="66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600" baseline="0" dirty="0">
                          <a:latin typeface="Comic Sans MS" panose="030F0702030302020204" pitchFamily="66" charset="0"/>
                        </a:rPr>
                        <a:t>Rate</a:t>
                      </a:r>
                      <a:endParaRPr lang="en-GB" sz="1600" dirty="0">
                        <a:latin typeface="Comic Sans MS" panose="030F0702030302020204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38A8C25-E72C-4BAA-A142-F1E56F03B8B5}"/>
              </a:ext>
            </a:extLst>
          </p:cNvPr>
          <p:cNvSpPr/>
          <p:nvPr/>
        </p:nvSpPr>
        <p:spPr>
          <a:xfrm>
            <a:off x="4139952" y="3717032"/>
            <a:ext cx="2088232" cy="1368152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GB" dirty="0">
                <a:solidFill>
                  <a:schemeClr val="bg1"/>
                </a:solidFill>
                <a:latin typeface="Comic Sans MS" panose="030F0702030302020204" pitchFamily="66" charset="0"/>
              </a:rPr>
              <a:t>Make a copy of this table and try to fill the boxes…</a:t>
            </a:r>
          </a:p>
        </p:txBody>
      </p:sp>
    </p:spTree>
    <p:extLst>
      <p:ext uri="{BB962C8B-B14F-4D97-AF65-F5344CB8AC3E}">
        <p14:creationId xmlns:p14="http://schemas.microsoft.com/office/powerpoint/2010/main" val="4172223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76107CE-D2D7-4D6D-B287-C86827577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653674"/>
              </p:ext>
            </p:extLst>
          </p:nvPr>
        </p:nvGraphicFramePr>
        <p:xfrm>
          <a:off x="0" y="1484784"/>
          <a:ext cx="9144001" cy="537321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96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0946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61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1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Reason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for changes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8">
            <a:extLst>
              <a:ext uri="{FF2B5EF4-FFF2-40B4-BE49-F238E27FC236}">
                <a16:creationId xmlns:a16="http://schemas.microsoft.com/office/drawing/2014/main" id="{1EB13BB8-4686-44CB-88B3-9357778C2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116632"/>
            <a:ext cx="8784976" cy="1077218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600" b="1" dirty="0">
                <a:solidFill>
                  <a:schemeClr val="bg1"/>
                </a:solidFill>
                <a:latin typeface="Comic Sans MS" pitchFamily="66" charset="0"/>
              </a:rPr>
              <a:t>Look back at the DTM, and the 5 stages that make it up.</a:t>
            </a:r>
          </a:p>
          <a:p>
            <a:pPr algn="ctr">
              <a:defRPr/>
            </a:pPr>
            <a:endParaRPr lang="en-GB" sz="1600" b="1" dirty="0">
              <a:solidFill>
                <a:schemeClr val="bg1"/>
              </a:solidFill>
              <a:latin typeface="Comic Sans MS" pitchFamily="66" charset="0"/>
            </a:endParaRPr>
          </a:p>
          <a:p>
            <a:pPr algn="ctr">
              <a:defRPr/>
            </a:pPr>
            <a:r>
              <a:rPr lang="en-GB" sz="1600" b="1" dirty="0">
                <a:solidFill>
                  <a:schemeClr val="bg1"/>
                </a:solidFill>
                <a:latin typeface="Comic Sans MS" pitchFamily="66" charset="0"/>
              </a:rPr>
              <a:t>Read the information in the home learning resources, and fill the boxes in this table to first describe and then explain what is happening at each stage </a:t>
            </a:r>
          </a:p>
        </p:txBody>
      </p:sp>
    </p:spTree>
    <p:extLst>
      <p:ext uri="{BB962C8B-B14F-4D97-AF65-F5344CB8AC3E}">
        <p14:creationId xmlns:p14="http://schemas.microsoft.com/office/powerpoint/2010/main" val="1285174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79512" y="899885"/>
            <a:ext cx="8640960" cy="461665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Completed table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748" y="0"/>
            <a:ext cx="9126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D4F97C9-66B5-4DA5-8272-3644C7976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420744"/>
              </p:ext>
            </p:extLst>
          </p:nvPr>
        </p:nvGraphicFramePr>
        <p:xfrm>
          <a:off x="0" y="1484784"/>
          <a:ext cx="9144001" cy="537321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96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1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0946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61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  <a:latin typeface="Comic Sans MS" pitchFamily="66" charset="0"/>
                        </a:rPr>
                        <a:t>High birth rates are cancelled out by high death rates. Population is low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rates remain high but death rates fall sharply. Population begins to rise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 rates and death rates fall, resulting in a rapid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population increase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Total population continues to rise, but more slowly. Birth and death rates remain</a:t>
                      </a:r>
                      <a:r>
                        <a:rPr lang="en-GB" sz="1600" b="0" baseline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low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Population</a:t>
                      </a:r>
                      <a:r>
                        <a:rPr lang="en-GB" sz="1600" b="0" baseline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slowly begins to fall as death rate rises and birth rate falls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1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Reason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for changes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Lack of contraception and poor medical facilities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Health care improves but family planning and contraception are still poor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Family planning is available and the status of women increases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 desire for smaller families and a greater focus on careers, particularly amongst women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Desire for small families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and choice to have children later in life creates an aging population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054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(DTM)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2151158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Success Criteria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3410213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92" y="4551912"/>
            <a:ext cx="867222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and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 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5693612"/>
            <a:ext cx="8660018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what the different stages tell us about a country’s development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Learning Intent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how/why population and development are closely linked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39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840" y="0"/>
            <a:ext cx="4717353" cy="68580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DEADD7A3-9A20-4923-8D44-8659AA79EDBD}"/>
              </a:ext>
            </a:extLst>
          </p:cNvPr>
          <p:cNvSpPr txBox="1"/>
          <p:nvPr/>
        </p:nvSpPr>
        <p:spPr>
          <a:xfrm>
            <a:off x="395536" y="980728"/>
            <a:ext cx="3744416" cy="4154984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anose="030F0702030302020204" pitchFamily="66" charset="0"/>
              </a:rPr>
              <a:t>Use the words on the next slide to fill the gaps on this sheet (it’s included with the home learning)</a:t>
            </a:r>
          </a:p>
          <a:p>
            <a:pPr algn="ctr"/>
            <a:endParaRPr lang="en-GB" sz="2400" dirty="0">
              <a:latin typeface="Comic Sans MS" panose="030F0702030302020204" pitchFamily="66" charset="0"/>
            </a:endParaRPr>
          </a:p>
          <a:p>
            <a:pPr algn="ctr"/>
            <a:r>
              <a:rPr lang="en-GB" sz="2400" dirty="0">
                <a:latin typeface="Comic Sans MS" panose="030F0702030302020204" pitchFamily="66" charset="0"/>
              </a:rPr>
              <a:t>It will help you to explain what is happening, in terms of a country’s development, at the different stages</a:t>
            </a:r>
          </a:p>
        </p:txBody>
      </p:sp>
    </p:spTree>
    <p:extLst>
      <p:ext uri="{BB962C8B-B14F-4D97-AF65-F5344CB8AC3E}">
        <p14:creationId xmlns:p14="http://schemas.microsoft.com/office/powerpoint/2010/main" val="361685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369000"/>
          <a:ext cx="9144000" cy="61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2000"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1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2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8000"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 3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u="sng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Stages 4 and 5</a:t>
                      </a:r>
                    </a:p>
                    <a:p>
                      <a:pPr algn="l"/>
                      <a:endParaRPr lang="en-GB" sz="400" b="1" u="sng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6115" y="492968"/>
            <a:ext cx="192392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Expectancy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141" y="1081441"/>
            <a:ext cx="187583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Healthcare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54313" y="1237867"/>
            <a:ext cx="93968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High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74628" y="591575"/>
            <a:ext cx="106471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Least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341" y="1623901"/>
            <a:ext cx="766557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Life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61952" y="1957042"/>
            <a:ext cx="1351652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Limited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3824" y="2623145"/>
            <a:ext cx="228139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Contraception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05968" y="2598646"/>
            <a:ext cx="124264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Income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5721" y="854219"/>
            <a:ext cx="857927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LICs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40275" y="1816320"/>
            <a:ext cx="137890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Children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13248" y="1161323"/>
            <a:ext cx="95571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Diets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017007" y="406909"/>
            <a:ext cx="1055097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Death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54991" y="2253813"/>
            <a:ext cx="183095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Agriculture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32591" y="2458186"/>
            <a:ext cx="93487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Birth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2503" y="3789125"/>
            <a:ext cx="121379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Rapidly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38578" y="3429000"/>
            <a:ext cx="1789272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Availability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5481" y="4735023"/>
            <a:ext cx="1064715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Farms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11141" y="4382748"/>
            <a:ext cx="150714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Emerging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40656" y="5132579"/>
            <a:ext cx="2273379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Manufacturing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1520" y="5557513"/>
            <a:ext cx="106631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Fewer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61720" y="3847608"/>
            <a:ext cx="939681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Equal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41812" y="5678933"/>
            <a:ext cx="1111202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Falling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54171" y="3820213"/>
            <a:ext cx="140294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Material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38892" y="4382748"/>
            <a:ext cx="156645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Advanced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00209" y="3886211"/>
            <a:ext cx="178446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Healthcare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633021" y="5013413"/>
            <a:ext cx="165462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Developed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821649" y="5301839"/>
            <a:ext cx="1672253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Financially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07394" y="5990231"/>
            <a:ext cx="1830950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Possessions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26905" y="4365691"/>
            <a:ext cx="1715534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Dependant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42067" y="5620899"/>
            <a:ext cx="1242648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Income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87373" y="3372842"/>
            <a:ext cx="1500732" cy="461665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omic Sans MS" panose="030F0702030302020204" pitchFamily="66" charset="0"/>
              </a:rPr>
              <a:t>Focussed</a:t>
            </a:r>
          </a:p>
        </p:txBody>
      </p:sp>
    </p:spTree>
    <p:extLst>
      <p:ext uri="{BB962C8B-B14F-4D97-AF65-F5344CB8AC3E}">
        <p14:creationId xmlns:p14="http://schemas.microsoft.com/office/powerpoint/2010/main" val="225169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(DTM)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2151158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Success Criteria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3410213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92" y="4551912"/>
            <a:ext cx="867222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and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 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5693612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what the different stages tell us about a country’s development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Learning Intent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how/why population and development are closely linked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234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amateurbrainsurgery.com/wp-content/uploads/2008/07/population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rgbClr val="FFFFCC">
                <a:tint val="45000"/>
                <a:satMod val="400000"/>
              </a:srgbClr>
            </a:duotone>
          </a:blip>
          <a:srcRect t="7869" r="3031" b="4285"/>
          <a:stretch/>
        </p:blipFill>
        <p:spPr bwMode="auto">
          <a:xfrm>
            <a:off x="4561695" y="1844824"/>
            <a:ext cx="4105784" cy="2952328"/>
          </a:xfrm>
          <a:prstGeom prst="rect">
            <a:avLst/>
          </a:prstGeom>
          <a:noFill/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0" y="75304"/>
            <a:ext cx="9144000" cy="16561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700" dirty="0">
                <a:solidFill>
                  <a:srgbClr val="7030A0"/>
                </a:solidFill>
                <a:latin typeface="Comic Sans MS" panose="030F0702030302020204" pitchFamily="66" charset="0"/>
              </a:rPr>
              <a:t>As a country develops, the make up and features of its population change a lot (how many babies are born, how many people die, how big is the overall population?)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79512" y="2456892"/>
            <a:ext cx="4264527" cy="16561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rgbClr val="7030A0"/>
                </a:solidFill>
                <a:latin typeface="Comic Sans MS" panose="030F0702030302020204" pitchFamily="66" charset="0"/>
              </a:rPr>
              <a:t>So, the question we’re going to try and answer today is…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99" y="5085184"/>
            <a:ext cx="89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7030A0"/>
                </a:solidFill>
                <a:latin typeface="Comic Sans MS" panose="030F0702030302020204" pitchFamily="66" charset="0"/>
              </a:rPr>
              <a:t>How (and why) do populations change over time?</a:t>
            </a:r>
            <a:br>
              <a:rPr lang="en-GB" sz="2800" dirty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br>
              <a:rPr lang="en-GB" sz="2800" dirty="0">
                <a:solidFill>
                  <a:srgbClr val="7030A0"/>
                </a:solidFill>
                <a:latin typeface="Comic Sans MS" panose="030F0702030302020204" pitchFamily="66" charset="0"/>
              </a:rPr>
            </a:br>
            <a:r>
              <a:rPr lang="en-GB" sz="2800" dirty="0">
                <a:solidFill>
                  <a:srgbClr val="7030A0"/>
                </a:solidFill>
                <a:latin typeface="Comic Sans MS" panose="030F0702030302020204" pitchFamily="66" charset="0"/>
              </a:rPr>
              <a:t>To do this we’re going to look at something called;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0677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(DTM)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2151158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Success Criteria</a:t>
            </a: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Learning Intent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how/why population and development are closely linked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B90C7A5E-E8A2-412B-8DCD-7B2B2D05A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3410213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TextBox 10">
            <a:extLst>
              <a:ext uri="{FF2B5EF4-FFF2-40B4-BE49-F238E27FC236}">
                <a16:creationId xmlns:a16="http://schemas.microsoft.com/office/drawing/2014/main" id="{CA3A874D-A96E-48E8-AA3F-3C8A63BC4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92" y="4551912"/>
            <a:ext cx="8672228" cy="83099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and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 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EAF9342F-E0D2-4305-8CF4-1F63509A38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5693612"/>
            <a:ext cx="8660018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what the different stages tell us about a country’s development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654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81728" y="1124744"/>
            <a:ext cx="8640960" cy="461665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What is the demographic transition model?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81728" y="1758008"/>
            <a:ext cx="2734088" cy="4839344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The word </a:t>
            </a:r>
            <a:r>
              <a:rPr lang="en-GB" b="1" u="sng" dirty="0">
                <a:solidFill>
                  <a:srgbClr val="7030A0"/>
                </a:solidFill>
                <a:latin typeface="Comic Sans MS" pitchFamily="66" charset="0"/>
              </a:rPr>
              <a:t>demographic</a:t>
            </a:r>
            <a:r>
              <a:rPr lang="en-GB" b="1" dirty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means the study of populations</a:t>
            </a:r>
          </a:p>
          <a:p>
            <a:pPr algn="ctr"/>
            <a:endParaRPr lang="en-GB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The word </a:t>
            </a:r>
            <a:r>
              <a:rPr lang="en-GB" b="1" u="sng" dirty="0">
                <a:solidFill>
                  <a:srgbClr val="7030A0"/>
                </a:solidFill>
                <a:latin typeface="Comic Sans MS" pitchFamily="66" charset="0"/>
              </a:rPr>
              <a:t>transition</a:t>
            </a:r>
            <a:r>
              <a:rPr lang="en-GB" b="1" dirty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means change</a:t>
            </a:r>
          </a:p>
          <a:p>
            <a:pPr algn="ctr"/>
            <a:endParaRPr lang="en-GB" dirty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So the </a:t>
            </a:r>
            <a:r>
              <a:rPr lang="en-GB" b="1" u="sng" dirty="0">
                <a:solidFill>
                  <a:srgbClr val="7030A0"/>
                </a:solidFill>
                <a:latin typeface="Comic Sans MS" pitchFamily="66" charset="0"/>
              </a:rPr>
              <a:t>demographic transition model </a:t>
            </a:r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is a model that shows us how a country’s population changes over time</a:t>
            </a:r>
          </a:p>
        </p:txBody>
      </p:sp>
      <p:pic>
        <p:nvPicPr>
          <p:cNvPr id="11" name="Picture 2" descr="The demographic transition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28" y="1902609"/>
            <a:ext cx="5546832" cy="306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EBCEE7CC-FC30-4C85-939E-4D119CD54AC5}"/>
              </a:ext>
            </a:extLst>
          </p:cNvPr>
          <p:cNvSpPr/>
          <p:nvPr/>
        </p:nvSpPr>
        <p:spPr>
          <a:xfrm>
            <a:off x="3236528" y="5157192"/>
            <a:ext cx="5546832" cy="1304528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7030A0"/>
                </a:solidFill>
                <a:latin typeface="Comic Sans MS" pitchFamily="66" charset="0"/>
              </a:rPr>
              <a:t>It does this by looking at how birth rates and death rates change, and the affect that this has on the overall population</a:t>
            </a:r>
          </a:p>
        </p:txBody>
      </p:sp>
    </p:spTree>
    <p:extLst>
      <p:ext uri="{BB962C8B-B14F-4D97-AF65-F5344CB8AC3E}">
        <p14:creationId xmlns:p14="http://schemas.microsoft.com/office/powerpoint/2010/main" val="45872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81728" y="102089"/>
            <a:ext cx="8782760" cy="6555641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The DTM is a model that is used to study population however, birth and death rates (and the reasons for them) tell us so much about a country’s level of development, the DTM can also be used as a tool to study development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2" descr="The demographic transition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76" y="1988840"/>
            <a:ext cx="7961448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0606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81728" y="102089"/>
            <a:ext cx="8782760" cy="6555641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The DTM can actually be used to show either; </a:t>
            </a:r>
          </a:p>
          <a:p>
            <a:pPr marL="342900" indent="-342900">
              <a:buFontTx/>
              <a:buChar char="-"/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How the population of a country changes over time as it develops e.g. the UK is a developed country and that puts it towards the right of the model</a:t>
            </a:r>
          </a:p>
          <a:p>
            <a:pPr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Or</a:t>
            </a:r>
          </a:p>
          <a:p>
            <a:pPr marL="342900" indent="-342900">
              <a:buFontTx/>
              <a:buChar char="-"/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To compare the population structure of countries at different levels of development e.g. in 2018 LICs are towards the left, HICs are towards the right</a:t>
            </a: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2" descr="The demographic transition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768752" cy="3734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724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81728" y="102089"/>
            <a:ext cx="8782760" cy="6524863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endParaRPr lang="en-GB" sz="1400" dirty="0">
              <a:solidFill>
                <a:schemeClr val="tx1"/>
              </a:solidFill>
              <a:highlight>
                <a:srgbClr val="FFFF00"/>
              </a:highlight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  <a:latin typeface="Comic Sans MS" pitchFamily="66" charset="0"/>
              </a:rPr>
              <a:t>TASK – On the sheet, include with the homework, draw the lines onto your blank DTM – take care to be accurate and make sure you complete the key!</a:t>
            </a:r>
          </a:p>
          <a:p>
            <a:pPr algn="ctr">
              <a:defRPr/>
            </a:pPr>
            <a:endParaRPr lang="en-GB" sz="1600" dirty="0">
              <a:solidFill>
                <a:schemeClr val="tx1"/>
              </a:solidFill>
              <a:highlight>
                <a:srgbClr val="FFFF00"/>
              </a:highlight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solidFill>
                  <a:schemeClr val="tx1"/>
                </a:solidFill>
                <a:highlight>
                  <a:srgbClr val="FFFF00"/>
                </a:highlight>
                <a:latin typeface="Comic Sans MS" pitchFamily="66" charset="0"/>
              </a:rPr>
              <a:t>Use the slides from this presentation to answer the  question below the model</a:t>
            </a:r>
          </a:p>
          <a:p>
            <a:pPr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32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2" descr="The demographic transition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768752" cy="3734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209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(DTM)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2151158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Success Criteria</a:t>
            </a: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Learning Intent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how/why population and development are closely linked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" name="TextBox 9">
            <a:extLst>
              <a:ext uri="{FF2B5EF4-FFF2-40B4-BE49-F238E27FC236}">
                <a16:creationId xmlns:a16="http://schemas.microsoft.com/office/drawing/2014/main" id="{43B5A478-E30D-4336-ABFF-12B549BEC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3410213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TextBox 10">
            <a:extLst>
              <a:ext uri="{FF2B5EF4-FFF2-40B4-BE49-F238E27FC236}">
                <a16:creationId xmlns:a16="http://schemas.microsoft.com/office/drawing/2014/main" id="{3556C647-0133-449F-9CD2-82CF52AA98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392" y="4551912"/>
            <a:ext cx="8672228" cy="83099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and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 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FC43EDB6-0FE5-4138-8709-617D8BE4E0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5693612"/>
            <a:ext cx="8660018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what the different stages tell us about a country’s development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03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79512" y="1761258"/>
            <a:ext cx="8640960" cy="461665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What do the different stages show?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79512" y="2896140"/>
            <a:ext cx="2088232" cy="3477875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2000" b="1" dirty="0">
                <a:solidFill>
                  <a:schemeClr val="bg1"/>
                </a:solidFill>
                <a:latin typeface="Comic Sans MS" pitchFamily="66" charset="0"/>
              </a:rPr>
              <a:t>Your task is to complete this table (attached to the home learning) to describe and explain the different stages of the DTM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019543"/>
              </p:ext>
            </p:extLst>
          </p:nvPr>
        </p:nvGraphicFramePr>
        <p:xfrm>
          <a:off x="2407714" y="2457360"/>
          <a:ext cx="6600057" cy="42120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0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0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00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404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4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Reason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for changes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748" y="0"/>
            <a:ext cx="9126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</p:spTree>
    <p:extLst>
      <p:ext uri="{BB962C8B-B14F-4D97-AF65-F5344CB8AC3E}">
        <p14:creationId xmlns:p14="http://schemas.microsoft.com/office/powerpoint/2010/main" val="1262968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943</Words>
  <Application>Microsoft Office PowerPoint</Application>
  <PresentationFormat>On-screen Show (4:3)</PresentationFormat>
  <Paragraphs>175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Comic Sans MS</vt:lpstr>
      <vt:lpstr>Office Theme</vt:lpstr>
      <vt:lpstr>How and why might these things change as a country develops?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rHenderson</dc:creator>
  <cp:lastModifiedBy>Mr H</cp:lastModifiedBy>
  <cp:revision>79</cp:revision>
  <dcterms:created xsi:type="dcterms:W3CDTF">2012-06-10T10:26:16Z</dcterms:created>
  <dcterms:modified xsi:type="dcterms:W3CDTF">2020-11-07T22:17:46Z</dcterms:modified>
</cp:coreProperties>
</file>