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9"/>
  </p:notesMasterIdLst>
  <p:sldIdLst>
    <p:sldId id="357" r:id="rId4"/>
    <p:sldId id="369" r:id="rId5"/>
    <p:sldId id="375" r:id="rId6"/>
    <p:sldId id="321" r:id="rId7"/>
    <p:sldId id="322" r:id="rId8"/>
    <p:sldId id="323" r:id="rId9"/>
    <p:sldId id="324" r:id="rId10"/>
    <p:sldId id="325" r:id="rId11"/>
    <p:sldId id="326" r:id="rId12"/>
    <p:sldId id="327" r:id="rId13"/>
    <p:sldId id="370" r:id="rId14"/>
    <p:sldId id="376" r:id="rId15"/>
    <p:sldId id="331" r:id="rId16"/>
    <p:sldId id="372" r:id="rId17"/>
    <p:sldId id="3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99"/>
    <a:srgbClr val="99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5560" autoAdjust="0"/>
  </p:normalViewPr>
  <p:slideViewPr>
    <p:cSldViewPr>
      <p:cViewPr varScale="1">
        <p:scale>
          <a:sx n="78" d="100"/>
          <a:sy n="78" d="100"/>
        </p:scale>
        <p:origin x="152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B6D95-E459-4D19-9BB6-343B1A3432C2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385B3-59B0-41F8-82E0-D75ADBF864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4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9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3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9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10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768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624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2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85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777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4999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121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25081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52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2919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3024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12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1324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7469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3350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2931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597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944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2599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0359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23348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3984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10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61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701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4487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941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7398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7415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771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6F54-089C-433B-82FD-77F03E935333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14/11/2020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580B-4757-4C32-AD04-556435F836E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88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26F54-089C-433B-82FD-77F03E935333}" type="datetimeFigureOut">
              <a:rPr lang="en-GB" smtClean="0"/>
              <a:t>14/11/2020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C580B-4757-4C32-AD04-556435F836E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2124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– Part 2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1296144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WILFs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3410213"/>
            <a:ext cx="8647826" cy="830997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4551912"/>
            <a:ext cx="8660018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5693612"/>
            <a:ext cx="8647826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WALT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building on our knowledge from the work set for the week of Nov 9th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654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296325" y="2708920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422581"/>
              </p:ext>
            </p:extLst>
          </p:nvPr>
        </p:nvGraphicFramePr>
        <p:xfrm>
          <a:off x="1998322" y="5589240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80188" y="5589240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3005" y="52465"/>
            <a:ext cx="6086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Stage Characteristics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78724" y="647693"/>
            <a:ext cx="2769958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omic Sans MS" pitchFamily="66" charset="0"/>
              </a:rPr>
              <a:t>Better living conditions, improving healthcare and hygiene, birth control, rapid urban growth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69561" y="1829140"/>
            <a:ext cx="237626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omic Sans MS" pitchFamily="66" charset="0"/>
              </a:rPr>
              <a:t>Subsistence farming, high infant mortality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19764" y="1805632"/>
            <a:ext cx="336846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omic Sans MS" pitchFamily="66" charset="0"/>
              </a:rPr>
              <a:t>Very low birth rates. Death rate slowly rises as ageing population begin to die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19764" y="626339"/>
            <a:ext cx="2881233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omic Sans MS" pitchFamily="66" charset="0"/>
              </a:rPr>
              <a:t>High standards of living, education for all, high level of tertiary employment, late marriage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047" y="1559411"/>
            <a:ext cx="2769958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Comic Sans MS" pitchFamily="66" charset="0"/>
              </a:rPr>
              <a:t>Improved food supply, no birth control, some medical advancement, little secondary education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96" y="2924944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732544-CACE-4711-91A8-3597002B4C2C}"/>
              </a:ext>
            </a:extLst>
          </p:cNvPr>
          <p:cNvSpPr txBox="1"/>
          <p:nvPr/>
        </p:nvSpPr>
        <p:spPr>
          <a:xfrm>
            <a:off x="180997" y="140826"/>
            <a:ext cx="2862008" cy="12618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‘stage characteristics’ row on your table</a:t>
            </a:r>
          </a:p>
        </p:txBody>
      </p:sp>
    </p:spTree>
    <p:extLst>
      <p:ext uri="{BB962C8B-B14F-4D97-AF65-F5344CB8AC3E}">
        <p14:creationId xmlns:p14="http://schemas.microsoft.com/office/powerpoint/2010/main" val="1415132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41527"/>
              </p:ext>
            </p:extLst>
          </p:nvPr>
        </p:nvGraphicFramePr>
        <p:xfrm>
          <a:off x="6906" y="574920"/>
          <a:ext cx="9137094" cy="6283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1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1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11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11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11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118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357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 Rate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High and fluctuates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High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Falls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 and fluctuates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5084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Death Rate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High and fluctuates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Falls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 and fluctuates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 but higher than birth rate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8960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Population Change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Low and</a:t>
                      </a:r>
                      <a:r>
                        <a:rPr lang="en-GB" sz="15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stable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Starts to grow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Rapid growth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Slower growth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Slow decrease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2731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Places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Amazon Tribes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LICs e.g. Mali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NEEs e.g. Nigeria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HICs e.g. UK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Most developed HICs e.g. Germany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6301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When was the UK at this stage?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Before 1750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1750-1880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1880-1950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After 1950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Not here yet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42889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 characteristics</a:t>
                      </a:r>
                    </a:p>
                  </a:txBody>
                  <a:tcPr marL="99060" marR="9906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omic Sans MS" pitchFamily="66" charset="0"/>
                        </a:rPr>
                        <a:t>Subsistence farming, high infant mortality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omic Sans MS" pitchFamily="66" charset="0"/>
                        </a:rPr>
                        <a:t>Improved food supply, no birth control, some medical advancement, little secondary education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omic Sans MS" pitchFamily="66" charset="0"/>
                        </a:rPr>
                        <a:t>Better living conditions, improving healthcare and hygiene, birth control, rapid urban growth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omic Sans MS" pitchFamily="66" charset="0"/>
                        </a:rPr>
                        <a:t>High standards of living, education for all, high level of tertiary employment, late marriage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latin typeface="Comic Sans MS" pitchFamily="66" charset="0"/>
                        </a:rPr>
                        <a:t>Very low birth rates. Death rate slowly rises as ageing population begin to die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1981749-4AEA-4A2E-88FD-D39D8C26F945}"/>
              </a:ext>
            </a:extLst>
          </p:cNvPr>
          <p:cNvSpPr txBox="1"/>
          <p:nvPr/>
        </p:nvSpPr>
        <p:spPr>
          <a:xfrm>
            <a:off x="6906" y="0"/>
            <a:ext cx="9130188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200" b="1" dirty="0">
                <a:latin typeface="Comic Sans MS" pitchFamily="66" charset="0"/>
              </a:rPr>
              <a:t>The Answers</a:t>
            </a:r>
          </a:p>
        </p:txBody>
      </p:sp>
    </p:spTree>
    <p:extLst>
      <p:ext uri="{BB962C8B-B14F-4D97-AF65-F5344CB8AC3E}">
        <p14:creationId xmlns:p14="http://schemas.microsoft.com/office/powerpoint/2010/main" val="3344548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– Part 2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1296144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WILFs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3410213"/>
            <a:ext cx="8647826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4551912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5693612"/>
            <a:ext cx="8647826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WALT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building on our knowledge from the work set for the week of Nov 9th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6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79512" y="764704"/>
            <a:ext cx="8784976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What changes and why?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Arial" charset="0"/>
              </a:rPr>
              <a:t>Use this info for the question on the next slide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Write your answer on lined paper, or using your computer, but make sure you use the sentence starters from the next slide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48" y="0"/>
            <a:ext cx="9126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sng" strike="noStrike" kern="1200" cap="none" spc="0" normalizeH="0" baseline="0" noProof="0" dirty="0">
                <a:ln w="25400">
                  <a:solidFill>
                    <a:srgbClr val="7030A0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The Demographic Transition Model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D4F97C9-66B5-4DA5-8272-3644C7976F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11842"/>
              </p:ext>
            </p:extLst>
          </p:nvPr>
        </p:nvGraphicFramePr>
        <p:xfrm>
          <a:off x="-17867" y="2105186"/>
          <a:ext cx="9156004" cy="4743095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5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40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Stage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  <a:latin typeface="Comic Sans MS" pitchFamily="66" charset="0"/>
                        </a:rPr>
                        <a:t>High birth rates are cancelled out by high death rates. Population is low</a:t>
                      </a:r>
                      <a:endParaRPr lang="en-GB" sz="1600" b="0" dirty="0"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rates remain high but death rates fall sharply. Population begins to rise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Birth rates and death rates fall, resulting in a rapid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population increase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Total population continues to rise, but more slowly. Birth and death rates remain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low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Population</a:t>
                      </a:r>
                      <a:r>
                        <a:rPr lang="en-GB" sz="16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slowly begins to fall as death rate rises and birth rate falls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6135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Reason</a:t>
                      </a:r>
                      <a:r>
                        <a:rPr lang="en-GB" sz="1400" b="1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for changes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Lack of contraception and poor medical facilities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Health care improves but family planning and contraception are still poor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Family planning is available and more women start to work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A desire for smaller families and a greater focus on careers, particularly amongst women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Desire for small families(due to expense of childcare)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and choice to have children later in life (focus on careers) creates an aging population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054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07504" y="707887"/>
            <a:ext cx="8928992" cy="1785009"/>
          </a:xfrm>
          <a:prstGeom prst="round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prstClr val="white"/>
                </a:solidFill>
                <a:latin typeface="Comic Sans MS" pitchFamily="66" charset="0"/>
              </a:rPr>
              <a:t>Choose two consecutive stages of the DTM (e.g. 2 and 3) </a:t>
            </a:r>
          </a:p>
          <a:p>
            <a:pPr algn="ctr"/>
            <a:endParaRPr lang="en-GB" sz="800" b="1" dirty="0">
              <a:solidFill>
                <a:prstClr val="white"/>
              </a:solidFill>
              <a:latin typeface="Comic Sans MS" pitchFamily="66" charset="0"/>
            </a:endParaRPr>
          </a:p>
          <a:p>
            <a:pPr algn="ctr"/>
            <a:r>
              <a:rPr lang="en-GB" sz="2000" b="1" dirty="0">
                <a:solidFill>
                  <a:prstClr val="white"/>
                </a:solidFill>
                <a:latin typeface="Comic Sans MS" pitchFamily="66" charset="0"/>
              </a:rPr>
              <a:t>Describe the changes to the population between these two stages and explain the reasons for these changes</a:t>
            </a:r>
          </a:p>
          <a:p>
            <a:pPr algn="ctr"/>
            <a:endParaRPr lang="en-GB" sz="900" b="1" dirty="0">
              <a:solidFill>
                <a:prstClr val="white"/>
              </a:solidFill>
              <a:latin typeface="Comic Sans MS" pitchFamily="66" charset="0"/>
            </a:endParaRPr>
          </a:p>
          <a:p>
            <a:pPr algn="ctr"/>
            <a:r>
              <a:rPr lang="en-GB" sz="2000" b="1" dirty="0">
                <a:solidFill>
                  <a:prstClr val="white"/>
                </a:solidFill>
                <a:latin typeface="Comic Sans MS" pitchFamily="66" charset="0"/>
              </a:rPr>
              <a:t>(6 marks)</a:t>
            </a:r>
            <a:endParaRPr lang="en-GB" sz="2000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748" y="0"/>
            <a:ext cx="9126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prstClr val="white"/>
                </a:solidFill>
                <a:latin typeface="Comic Sans MS" pitchFamily="66" charset="0"/>
              </a:rPr>
              <a:t>The Demographic Transition Model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911876" y="2564904"/>
          <a:ext cx="6096000" cy="416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88D1D5"/>
                          </a:solidFill>
                          <a:latin typeface="Comic Sans MS" pitchFamily="66" charset="0"/>
                        </a:rPr>
                        <a:t>1. Describe what the birth rate is like at your first stage and how it changes as it moves to your second stage</a:t>
                      </a:r>
                      <a:endParaRPr lang="en-GB" sz="1700" dirty="0">
                        <a:solidFill>
                          <a:srgbClr val="88D1D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88D1D5"/>
                          </a:solidFill>
                          <a:latin typeface="Comic Sans MS" pitchFamily="66" charset="0"/>
                        </a:rPr>
                        <a:t>2. Explain why the birth rate changes in the way that it does.</a:t>
                      </a:r>
                      <a:endParaRPr lang="en-GB" sz="1700" dirty="0">
                        <a:solidFill>
                          <a:srgbClr val="88D1D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92CA93"/>
                          </a:solidFill>
                          <a:latin typeface="Comic Sans MS" pitchFamily="66" charset="0"/>
                        </a:rPr>
                        <a:t>3. Describe what the death rate is like at your first stage and how it changes as it moves to your second stage</a:t>
                      </a:r>
                      <a:endParaRPr lang="en-GB" sz="1700" dirty="0">
                        <a:solidFill>
                          <a:srgbClr val="92CA9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92CA93"/>
                          </a:solidFill>
                          <a:latin typeface="Comic Sans MS" pitchFamily="66" charset="0"/>
                        </a:rPr>
                        <a:t>4. Explain why the death rate changes in the way that it does.</a:t>
                      </a:r>
                      <a:endParaRPr lang="en-GB" sz="1700" dirty="0">
                        <a:solidFill>
                          <a:srgbClr val="92CA93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F3794B"/>
                          </a:solidFill>
                          <a:latin typeface="Comic Sans MS" pitchFamily="66" charset="0"/>
                        </a:rPr>
                        <a:t>5. Describe what the total population is like at your first stage and how it changes as it moves to your second stage</a:t>
                      </a:r>
                      <a:endParaRPr lang="en-GB" sz="1700" dirty="0">
                        <a:solidFill>
                          <a:srgbClr val="F3794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700" b="1" dirty="0">
                          <a:solidFill>
                            <a:srgbClr val="F3794B"/>
                          </a:solidFill>
                          <a:latin typeface="Comic Sans MS" pitchFamily="66" charset="0"/>
                        </a:rPr>
                        <a:t>6.Explain why the population changes in the way that it does.</a:t>
                      </a:r>
                      <a:endParaRPr lang="en-GB" sz="1700" dirty="0">
                        <a:solidFill>
                          <a:srgbClr val="F3794B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7504" y="2650267"/>
            <a:ext cx="2664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700" b="1" dirty="0">
                <a:solidFill>
                  <a:srgbClr val="0070C0"/>
                </a:solidFill>
                <a:latin typeface="Comic Sans MS" pitchFamily="66" charset="0"/>
              </a:rPr>
              <a:t>As the birth rate moves from stage ? to stage ? it…</a:t>
            </a:r>
          </a:p>
          <a:p>
            <a:pPr>
              <a:defRPr/>
            </a:pPr>
            <a:r>
              <a:rPr lang="en-GB" sz="1700" b="1" dirty="0">
                <a:solidFill>
                  <a:srgbClr val="0070C0"/>
                </a:solidFill>
                <a:latin typeface="Comic Sans MS" pitchFamily="66" charset="0"/>
              </a:rPr>
              <a:t>This happens because…</a:t>
            </a:r>
            <a:endParaRPr lang="en-GB" sz="1700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7504" y="4075777"/>
            <a:ext cx="2664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700" b="1" dirty="0">
                <a:solidFill>
                  <a:srgbClr val="00B050"/>
                </a:solidFill>
                <a:latin typeface="Comic Sans MS" pitchFamily="66" charset="0"/>
              </a:rPr>
              <a:t>As the death rate moves from stage ? to stage ? it…</a:t>
            </a:r>
          </a:p>
          <a:p>
            <a:pPr>
              <a:defRPr/>
            </a:pPr>
            <a:r>
              <a:rPr lang="en-GB" sz="1700" b="1" dirty="0">
                <a:solidFill>
                  <a:srgbClr val="00B050"/>
                </a:solidFill>
                <a:latin typeface="Comic Sans MS" pitchFamily="66" charset="0"/>
              </a:rPr>
              <a:t>This happens because…</a:t>
            </a:r>
            <a:endParaRPr lang="en-GB" sz="1700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7504" y="5438605"/>
            <a:ext cx="2664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700" b="1" dirty="0">
                <a:solidFill>
                  <a:srgbClr val="C00000"/>
                </a:solidFill>
                <a:latin typeface="Comic Sans MS" pitchFamily="66" charset="0"/>
              </a:rPr>
              <a:t>As the total population moves from stage ? to stage ? it…</a:t>
            </a:r>
          </a:p>
          <a:p>
            <a:pPr>
              <a:defRPr/>
            </a:pPr>
            <a:r>
              <a:rPr lang="en-GB" sz="1700" b="1" dirty="0">
                <a:solidFill>
                  <a:srgbClr val="C00000"/>
                </a:solidFill>
                <a:latin typeface="Comic Sans MS" pitchFamily="66" charset="0"/>
              </a:rPr>
              <a:t>This happens because…</a:t>
            </a:r>
            <a:endParaRPr lang="en-GB" sz="17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4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– Part 2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1296144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WILFs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3410213"/>
            <a:ext cx="8647826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4551912"/>
            <a:ext cx="8660018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5693612"/>
            <a:ext cx="8647826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WALT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building on our knowledge from the work set for the week of Nov 9th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45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11663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81728" y="102088"/>
            <a:ext cx="8782760" cy="6660000"/>
          </a:xfrm>
          <a:prstGeom prst="rect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bg1"/>
                </a:solidFill>
                <a:latin typeface="Comic Sans MS" pitchFamily="66" charset="0"/>
              </a:rPr>
              <a:t>A reminder…</a:t>
            </a:r>
          </a:p>
          <a:p>
            <a:pPr>
              <a:defRPr/>
            </a:pPr>
            <a:endParaRPr lang="en-GB" sz="1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The DTM can actually be used to show either; </a:t>
            </a:r>
          </a:p>
          <a:p>
            <a:pPr marL="342900" indent="-342900">
              <a:buFontTx/>
              <a:buChar char="-"/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How the population of a country changes over time as it develops e.g. the UK is a developed country and that puts it towards the right of the model</a:t>
            </a:r>
          </a:p>
          <a:p>
            <a:pPr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Or</a:t>
            </a:r>
          </a:p>
          <a:p>
            <a:pPr marL="342900" indent="-342900">
              <a:buFontTx/>
              <a:buChar char="-"/>
              <a:defRPr/>
            </a:pPr>
            <a:r>
              <a:rPr lang="en-GB" sz="2000" dirty="0">
                <a:solidFill>
                  <a:schemeClr val="bg1"/>
                </a:solidFill>
                <a:latin typeface="Comic Sans MS" pitchFamily="66" charset="0"/>
              </a:rPr>
              <a:t>To compare the population structure of countries at different levels of development e.g. in 2018 LICs are towards the left, HICs are towards the right</a:t>
            </a:r>
          </a:p>
          <a:p>
            <a:pPr>
              <a:defRPr/>
            </a:pPr>
            <a:endParaRPr lang="en-GB" sz="2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  <a:defRPr/>
            </a:pPr>
            <a:endParaRPr lang="en-GB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1" name="Picture 2" descr="The demographic transition mode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5855143" cy="3230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3ABCE6-3C59-46DF-ADE5-9EBA42251321}"/>
              </a:ext>
            </a:extLst>
          </p:cNvPr>
          <p:cNvSpPr txBox="1"/>
          <p:nvPr/>
        </p:nvSpPr>
        <p:spPr>
          <a:xfrm>
            <a:off x="6516216" y="3501008"/>
            <a:ext cx="2232248" cy="230832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00" dirty="0">
                <a:latin typeface="Comic Sans MS" pitchFamily="66" charset="0"/>
              </a:rPr>
              <a:t>If you don’t really understand this, please complete the work for the week beginning November 9</a:t>
            </a:r>
            <a:r>
              <a:rPr lang="en-GB" sz="1800" baseline="30000" dirty="0">
                <a:latin typeface="Comic Sans MS" pitchFamily="66" charset="0"/>
              </a:rPr>
              <a:t>th</a:t>
            </a:r>
            <a:r>
              <a:rPr lang="en-GB" sz="1800" dirty="0">
                <a:latin typeface="Comic Sans MS" pitchFamily="66" charset="0"/>
              </a:rPr>
              <a:t> – it’s included in this folder.</a:t>
            </a:r>
          </a:p>
        </p:txBody>
      </p:sp>
    </p:spTree>
    <p:extLst>
      <p:ext uri="{BB962C8B-B14F-4D97-AF65-F5344CB8AC3E}">
        <p14:creationId xmlns:p14="http://schemas.microsoft.com/office/powerpoint/2010/main" val="141172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7504" y="11663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u="sng" dirty="0">
                <a:ln w="25400">
                  <a:solidFill>
                    <a:srgbClr val="7030A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The Demographic Transition Model – Part 2</a:t>
            </a:r>
          </a:p>
        </p:txBody>
      </p:sp>
      <p:sp>
        <p:nvSpPr>
          <p:cNvPr id="17" name="TextBox 8">
            <a:extLst>
              <a:ext uri="{FF2B5EF4-FFF2-40B4-BE49-F238E27FC236}">
                <a16:creationId xmlns:a16="http://schemas.microsoft.com/office/drawing/2014/main" id="{D8D93ABB-0ADC-476B-AA3E-6E5870DE6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2785210"/>
            <a:ext cx="1296144" cy="36933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WILFs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4F0B08DF-40D1-4398-9706-76E7DDF44F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3410213"/>
            <a:ext cx="8647826" cy="830997"/>
          </a:xfrm>
          <a:prstGeom prst="rect">
            <a:avLst/>
          </a:prstGeom>
          <a:solidFill>
            <a:srgbClr val="92D050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identify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key features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D7C09577-9E0A-4A7E-A7A9-398ADCA05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4551912"/>
            <a:ext cx="8660018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describe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different stages of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D7E3BBF-022C-4F22-B14D-2FF92E33D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94" y="5693612"/>
            <a:ext cx="8647826" cy="8309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To </a:t>
            </a:r>
            <a:r>
              <a:rPr lang="en-GB" b="1" dirty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explain</a:t>
            </a:r>
            <a:r>
              <a:rPr lang="en-GB" dirty="0">
                <a:solidFill>
                  <a:schemeClr val="tx1"/>
                </a:solidFill>
                <a:latin typeface="Comic Sans MS" pitchFamily="66" charset="0"/>
              </a:rPr>
              <a:t> the changes throughout the demographic transition model</a:t>
            </a:r>
            <a:endParaRPr lang="en-GB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387B828A-487C-47E1-AFA9-152C113EB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602" y="1884880"/>
            <a:ext cx="8660018" cy="707886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1pPr>
            <a:lvl2pPr marL="742950" indent="-28575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10066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2000" b="1" u="sng" dirty="0">
                <a:solidFill>
                  <a:schemeClr val="tx1"/>
                </a:solidFill>
                <a:latin typeface="Comic Sans MS" pitchFamily="66" charset="0"/>
              </a:rPr>
              <a:t>WALT</a:t>
            </a:r>
            <a:r>
              <a:rPr lang="en-GB" sz="2000" dirty="0">
                <a:solidFill>
                  <a:schemeClr val="tx1"/>
                </a:solidFill>
                <a:latin typeface="Comic Sans MS" pitchFamily="66" charset="0"/>
              </a:rPr>
              <a:t>: We are learning about the demographic transition model and building on our knowledge from the work set for the week of Nov 9th</a:t>
            </a:r>
            <a:endParaRPr lang="en-GB" sz="20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540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267C4E-4867-4317-83CB-58667B6CD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559135"/>
            <a:ext cx="4988093" cy="373973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8533A79-C218-4202-A187-8F5FE1DE671C}"/>
              </a:ext>
            </a:extLst>
          </p:cNvPr>
          <p:cNvSpPr txBox="1"/>
          <p:nvPr/>
        </p:nvSpPr>
        <p:spPr>
          <a:xfrm>
            <a:off x="251318" y="548680"/>
            <a:ext cx="3382459" cy="59093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dirty="0">
                <a:latin typeface="Comic Sans MS" pitchFamily="66" charset="0"/>
              </a:rPr>
              <a:t>Your next task is to complete this table (it’s included in the home learning folder)</a:t>
            </a:r>
          </a:p>
          <a:p>
            <a:pPr algn="ctr">
              <a:defRPr/>
            </a:pPr>
            <a:endParaRPr lang="en-GB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latin typeface="Comic Sans MS" pitchFamily="66" charset="0"/>
              </a:rPr>
              <a:t>The next 6 slides each cover on of the rows from this table e.g. the next slide is all about birth rate.</a:t>
            </a:r>
          </a:p>
          <a:p>
            <a:pPr algn="ctr">
              <a:defRPr/>
            </a:pPr>
            <a:endParaRPr lang="en-GB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latin typeface="Comic Sans MS" pitchFamily="66" charset="0"/>
              </a:rPr>
              <a:t>At the top of each of these slides there are 5 options. You have to look at the DTM on the slide and try to work out which stage each piece of information matches up with</a:t>
            </a:r>
          </a:p>
          <a:p>
            <a:pPr algn="ctr">
              <a:defRPr/>
            </a:pPr>
            <a:endParaRPr lang="en-GB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latin typeface="Comic Sans MS" pitchFamily="66" charset="0"/>
              </a:rPr>
              <a:t>Take your time and work them out – don’t guess!</a:t>
            </a:r>
          </a:p>
          <a:p>
            <a:pPr algn="ctr">
              <a:defRPr/>
            </a:pPr>
            <a:endParaRPr lang="en-GB" dirty="0">
              <a:latin typeface="Comic Sans MS" pitchFamily="66" charset="0"/>
            </a:endParaRPr>
          </a:p>
          <a:p>
            <a:pPr algn="ctr">
              <a:defRPr/>
            </a:pPr>
            <a:r>
              <a:rPr lang="en-GB" dirty="0">
                <a:latin typeface="Comic Sans MS" pitchFamily="66" charset="0"/>
              </a:rPr>
              <a:t>If there are words you don’t understand then look them up</a:t>
            </a:r>
          </a:p>
        </p:txBody>
      </p:sp>
    </p:spTree>
    <p:extLst>
      <p:ext uri="{BB962C8B-B14F-4D97-AF65-F5344CB8AC3E}">
        <p14:creationId xmlns:p14="http://schemas.microsoft.com/office/powerpoint/2010/main" val="85725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267744" y="2708920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088941"/>
              </p:ext>
            </p:extLst>
          </p:nvPr>
        </p:nvGraphicFramePr>
        <p:xfrm>
          <a:off x="1969741" y="5589240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51607" y="5589240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2465"/>
            <a:ext cx="912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Birth Rate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1669" y="660574"/>
            <a:ext cx="38884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 and Fluctuates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40091" y="1542566"/>
            <a:ext cx="192441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6096" y="1434843"/>
            <a:ext cx="149142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Falls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43808" y="650780"/>
            <a:ext cx="139362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High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3233" y="1737969"/>
            <a:ext cx="35283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High and fluctuates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15" y="2924944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13061F-2A3D-4952-B88C-917CD05B5CB4}"/>
              </a:ext>
            </a:extLst>
          </p:cNvPr>
          <p:cNvSpPr txBox="1"/>
          <p:nvPr/>
        </p:nvSpPr>
        <p:spPr>
          <a:xfrm>
            <a:off x="180997" y="140826"/>
            <a:ext cx="2518795" cy="12618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‘birth rate’ row on your table</a:t>
            </a:r>
          </a:p>
        </p:txBody>
      </p:sp>
    </p:spTree>
    <p:extLst>
      <p:ext uri="{BB962C8B-B14F-4D97-AF65-F5344CB8AC3E}">
        <p14:creationId xmlns:p14="http://schemas.microsoft.com/office/powerpoint/2010/main" val="1837971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339752" y="2708920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50523"/>
              </p:ext>
            </p:extLst>
          </p:nvPr>
        </p:nvGraphicFramePr>
        <p:xfrm>
          <a:off x="2041749" y="5589240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123615" y="5589240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2465"/>
            <a:ext cx="912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Death 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223" y="2924944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4168" y="228771"/>
            <a:ext cx="2810528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 but higher than birth rate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72200" y="1729660"/>
            <a:ext cx="192441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Falls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75506" y="1794205"/>
            <a:ext cx="149142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02576" y="600838"/>
            <a:ext cx="274697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High and Fluctuates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9304" y="1729660"/>
            <a:ext cx="353060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 and Fluctuates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7143DE-45B9-467C-897D-B26CEEE40E42}"/>
              </a:ext>
            </a:extLst>
          </p:cNvPr>
          <p:cNvSpPr txBox="1"/>
          <p:nvPr/>
        </p:nvSpPr>
        <p:spPr>
          <a:xfrm>
            <a:off x="180997" y="140826"/>
            <a:ext cx="2518795" cy="12618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‘death rate’ row on your table</a:t>
            </a:r>
          </a:p>
        </p:txBody>
      </p:sp>
    </p:spTree>
    <p:extLst>
      <p:ext uri="{BB962C8B-B14F-4D97-AF65-F5344CB8AC3E}">
        <p14:creationId xmlns:p14="http://schemas.microsoft.com/office/powerpoint/2010/main" val="2622927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244075" y="2636912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323854"/>
              </p:ext>
            </p:extLst>
          </p:nvPr>
        </p:nvGraphicFramePr>
        <p:xfrm>
          <a:off x="1946072" y="5517232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27938" y="5517232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2465"/>
            <a:ext cx="912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Population Change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21454" y="2852936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02133" y="614628"/>
            <a:ext cx="291226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Slower growth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84168" y="1948548"/>
            <a:ext cx="291226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Starts to grow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31840" y="1702326"/>
            <a:ext cx="273630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Low and stable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98699" y="816029"/>
            <a:ext cx="26642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Slow decrease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3047" y="1604603"/>
            <a:ext cx="242674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Rapid growth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26FB5A-408B-4F6C-9E43-9B89E57C91E2}"/>
              </a:ext>
            </a:extLst>
          </p:cNvPr>
          <p:cNvSpPr txBox="1"/>
          <p:nvPr/>
        </p:nvSpPr>
        <p:spPr>
          <a:xfrm>
            <a:off x="180997" y="140826"/>
            <a:ext cx="2518795" cy="12618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‘population change’ row on your table</a:t>
            </a:r>
          </a:p>
        </p:txBody>
      </p:sp>
    </p:spTree>
    <p:extLst>
      <p:ext uri="{BB962C8B-B14F-4D97-AF65-F5344CB8AC3E}">
        <p14:creationId xmlns:p14="http://schemas.microsoft.com/office/powerpoint/2010/main" val="940817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345109" y="2708920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940316"/>
              </p:ext>
            </p:extLst>
          </p:nvPr>
        </p:nvGraphicFramePr>
        <p:xfrm>
          <a:off x="2047106" y="5589240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128972" y="5589240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2465"/>
            <a:ext cx="912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Places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67305" y="329772"/>
            <a:ext cx="223224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omic Sans MS" pitchFamily="66" charset="0"/>
              </a:rPr>
              <a:t>LICs e.g. Mali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1554419"/>
            <a:ext cx="288032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omic Sans MS" pitchFamily="66" charset="0"/>
              </a:rPr>
              <a:t>Most developed HICs e.g. Germany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78339" y="1849412"/>
            <a:ext cx="223224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omic Sans MS" pitchFamily="66" charset="0"/>
              </a:rPr>
              <a:t>HICs e.g. UK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48326" y="742041"/>
            <a:ext cx="26908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omic Sans MS" pitchFamily="66" charset="0"/>
              </a:rPr>
              <a:t>Amazon tribes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9552" y="1607121"/>
            <a:ext cx="1706665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Comic Sans MS" pitchFamily="66" charset="0"/>
              </a:rPr>
              <a:t>NEEs e.g. Nigeria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580" y="2924944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912E1A-F7BB-44FE-9A8D-9DAB7C398FBB}"/>
              </a:ext>
            </a:extLst>
          </p:cNvPr>
          <p:cNvSpPr txBox="1"/>
          <p:nvPr/>
        </p:nvSpPr>
        <p:spPr>
          <a:xfrm>
            <a:off x="180997" y="140826"/>
            <a:ext cx="2518795" cy="12618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‘places’ row on your table</a:t>
            </a:r>
          </a:p>
        </p:txBody>
      </p:sp>
    </p:spTree>
    <p:extLst>
      <p:ext uri="{BB962C8B-B14F-4D97-AF65-F5344CB8AC3E}">
        <p14:creationId xmlns:p14="http://schemas.microsoft.com/office/powerpoint/2010/main" val="1094123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" r="8167" b="26123"/>
          <a:stretch/>
        </p:blipFill>
        <p:spPr bwMode="auto">
          <a:xfrm>
            <a:off x="2299183" y="2636912"/>
            <a:ext cx="6554944" cy="275890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8044576"/>
              </p:ext>
            </p:extLst>
          </p:nvPr>
        </p:nvGraphicFramePr>
        <p:xfrm>
          <a:off x="2001180" y="5517232"/>
          <a:ext cx="7050360" cy="11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2392"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2" descr="The demographic transition model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5" t="70769" r="64713"/>
          <a:stretch/>
        </p:blipFill>
        <p:spPr bwMode="auto">
          <a:xfrm>
            <a:off x="83046" y="5517232"/>
            <a:ext cx="1820620" cy="109162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2465"/>
            <a:ext cx="9129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u="sng" dirty="0">
                <a:latin typeface="Comic Sans MS" pitchFamily="66" charset="0"/>
              </a:rPr>
              <a:t>When was the UK at this stage?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654" y="2852936"/>
            <a:ext cx="2195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>
                <a:latin typeface="Comic Sans MS" pitchFamily="66" charset="0"/>
              </a:rPr>
              <a:t>Fill this row of your table using the information at the top of the page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66089" y="697103"/>
            <a:ext cx="229691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1750-1880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77863" y="1361452"/>
            <a:ext cx="237626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After 1950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79912" y="1352498"/>
            <a:ext cx="226720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Before 1750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22371" y="763943"/>
            <a:ext cx="302433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Comic Sans MS" pitchFamily="66" charset="0"/>
              </a:rPr>
              <a:t>Not there yet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3928" y="1981517"/>
            <a:ext cx="293080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Comic Sans MS" pitchFamily="66" charset="0"/>
              </a:rPr>
              <a:t>1880-1950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37FE12-A530-4F21-85BD-446A1FB68A08}"/>
              </a:ext>
            </a:extLst>
          </p:cNvPr>
          <p:cNvSpPr txBox="1"/>
          <p:nvPr/>
        </p:nvSpPr>
        <p:spPr>
          <a:xfrm>
            <a:off x="180997" y="626855"/>
            <a:ext cx="2878835" cy="155427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Use these 5 options to complete the ‘when was the UK at this stage?’ row on your table</a:t>
            </a:r>
          </a:p>
          <a:p>
            <a:pPr algn="ctr">
              <a:defRPr/>
            </a:pPr>
            <a:r>
              <a:rPr lang="en-GB" sz="1900" dirty="0">
                <a:latin typeface="Comic Sans MS" pitchFamily="66" charset="0"/>
              </a:rPr>
              <a:t>Clue – it’s chronological</a:t>
            </a:r>
          </a:p>
        </p:txBody>
      </p:sp>
    </p:spTree>
    <p:extLst>
      <p:ext uri="{BB962C8B-B14F-4D97-AF65-F5344CB8AC3E}">
        <p14:creationId xmlns:p14="http://schemas.microsoft.com/office/powerpoint/2010/main" val="80457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1529</TotalTime>
  <Words>1429</Words>
  <Application>Microsoft Office PowerPoint</Application>
  <PresentationFormat>On-screen Show (4:3)</PresentationFormat>
  <Paragraphs>212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Comic Sans MS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rHenderson</dc:creator>
  <cp:lastModifiedBy>Mr H</cp:lastModifiedBy>
  <cp:revision>75</cp:revision>
  <dcterms:created xsi:type="dcterms:W3CDTF">2012-06-10T10:26:16Z</dcterms:created>
  <dcterms:modified xsi:type="dcterms:W3CDTF">2020-11-14T17:01:25Z</dcterms:modified>
</cp:coreProperties>
</file>