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61" r:id="rId4"/>
    <p:sldId id="262" r:id="rId5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558" y="67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4A58A-32A8-4A11-9CB1-9C4F62E60B55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CF74A-F350-4C16-A7CC-DDD9D8C159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21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93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755"/>
            </a:lvl1pPr>
            <a:lvl2pPr marL="715390" indent="0" algn="ctr">
              <a:buNone/>
              <a:defRPr sz="3130"/>
            </a:lvl2pPr>
            <a:lvl3pPr marL="1430779" indent="0" algn="ctr">
              <a:buNone/>
              <a:defRPr sz="2817"/>
            </a:lvl3pPr>
            <a:lvl4pPr marL="2146168" indent="0" algn="ctr">
              <a:buNone/>
              <a:defRPr sz="2503"/>
            </a:lvl4pPr>
            <a:lvl5pPr marL="2861557" indent="0" algn="ctr">
              <a:buNone/>
              <a:defRPr sz="2503"/>
            </a:lvl5pPr>
            <a:lvl6pPr marL="3576947" indent="0" algn="ctr">
              <a:buNone/>
              <a:defRPr sz="2503"/>
            </a:lvl6pPr>
            <a:lvl7pPr marL="4292336" indent="0" algn="ctr">
              <a:buNone/>
              <a:defRPr sz="2503"/>
            </a:lvl7pPr>
            <a:lvl8pPr marL="5007725" indent="0" algn="ctr">
              <a:buNone/>
              <a:defRPr sz="2503"/>
            </a:lvl8pPr>
            <a:lvl9pPr marL="5723114" indent="0" algn="ctr">
              <a:buNone/>
              <a:defRPr sz="25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827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26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240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1800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7" y="2469625"/>
            <a:ext cx="5915025" cy="4120620"/>
          </a:xfrm>
        </p:spPr>
        <p:txBody>
          <a:bodyPr anchor="b"/>
          <a:lstStyle>
            <a:lvl1pPr>
              <a:defRPr sz="93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7" y="6629228"/>
            <a:ext cx="5915025" cy="2166937"/>
          </a:xfrm>
        </p:spPr>
        <p:txBody>
          <a:bodyPr/>
          <a:lstStyle>
            <a:lvl1pPr marL="0" indent="0">
              <a:buNone/>
              <a:defRPr sz="3755">
                <a:solidFill>
                  <a:schemeClr val="tx1"/>
                </a:solidFill>
              </a:defRPr>
            </a:lvl1pPr>
            <a:lvl2pPr marL="715390" indent="0">
              <a:buNone/>
              <a:defRPr sz="3130">
                <a:solidFill>
                  <a:schemeClr val="tx1">
                    <a:tint val="75000"/>
                  </a:schemeClr>
                </a:solidFill>
              </a:defRPr>
            </a:lvl2pPr>
            <a:lvl3pPr marL="1430779" indent="0">
              <a:buNone/>
              <a:defRPr sz="2817">
                <a:solidFill>
                  <a:schemeClr val="tx1">
                    <a:tint val="75000"/>
                  </a:schemeClr>
                </a:solidFill>
              </a:defRPr>
            </a:lvl3pPr>
            <a:lvl4pPr marL="2146168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4pPr>
            <a:lvl5pPr marL="2861557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5pPr>
            <a:lvl6pPr marL="3576947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6pPr>
            <a:lvl7pPr marL="4292336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7pPr>
            <a:lvl8pPr marL="5007725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8pPr>
            <a:lvl9pPr marL="5723114" indent="0">
              <a:buNone/>
              <a:defRPr sz="25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43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45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6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2" y="2428347"/>
            <a:ext cx="2901255" cy="1190095"/>
          </a:xfrm>
        </p:spPr>
        <p:txBody>
          <a:bodyPr anchor="b"/>
          <a:lstStyle>
            <a:lvl1pPr marL="0" indent="0">
              <a:buNone/>
              <a:defRPr sz="3755" b="1"/>
            </a:lvl1pPr>
            <a:lvl2pPr marL="715390" indent="0">
              <a:buNone/>
              <a:defRPr sz="3130" b="1"/>
            </a:lvl2pPr>
            <a:lvl3pPr marL="1430779" indent="0">
              <a:buNone/>
              <a:defRPr sz="2817" b="1"/>
            </a:lvl3pPr>
            <a:lvl4pPr marL="2146168" indent="0">
              <a:buNone/>
              <a:defRPr sz="2503" b="1"/>
            </a:lvl4pPr>
            <a:lvl5pPr marL="2861557" indent="0">
              <a:buNone/>
              <a:defRPr sz="2503" b="1"/>
            </a:lvl5pPr>
            <a:lvl6pPr marL="3576947" indent="0">
              <a:buNone/>
              <a:defRPr sz="2503" b="1"/>
            </a:lvl6pPr>
            <a:lvl7pPr marL="4292336" indent="0">
              <a:buNone/>
              <a:defRPr sz="2503" b="1"/>
            </a:lvl7pPr>
            <a:lvl8pPr marL="5007725" indent="0">
              <a:buNone/>
              <a:defRPr sz="2503" b="1"/>
            </a:lvl8pPr>
            <a:lvl9pPr marL="5723114" indent="0">
              <a:buNone/>
              <a:defRPr sz="25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2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755" b="1"/>
            </a:lvl1pPr>
            <a:lvl2pPr marL="715390" indent="0">
              <a:buNone/>
              <a:defRPr sz="3130" b="1"/>
            </a:lvl2pPr>
            <a:lvl3pPr marL="1430779" indent="0">
              <a:buNone/>
              <a:defRPr sz="2817" b="1"/>
            </a:lvl3pPr>
            <a:lvl4pPr marL="2146168" indent="0">
              <a:buNone/>
              <a:defRPr sz="2503" b="1"/>
            </a:lvl4pPr>
            <a:lvl5pPr marL="2861557" indent="0">
              <a:buNone/>
              <a:defRPr sz="2503" b="1"/>
            </a:lvl5pPr>
            <a:lvl6pPr marL="3576947" indent="0">
              <a:buNone/>
              <a:defRPr sz="2503" b="1"/>
            </a:lvl6pPr>
            <a:lvl7pPr marL="4292336" indent="0">
              <a:buNone/>
              <a:defRPr sz="2503" b="1"/>
            </a:lvl7pPr>
            <a:lvl8pPr marL="5007725" indent="0">
              <a:buNone/>
              <a:defRPr sz="2503" b="1"/>
            </a:lvl8pPr>
            <a:lvl9pPr marL="5723114" indent="0">
              <a:buNone/>
              <a:defRPr sz="25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1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75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5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4"/>
            <a:ext cx="3471863" cy="7039681"/>
          </a:xfrm>
        </p:spPr>
        <p:txBody>
          <a:bodyPr/>
          <a:lstStyle>
            <a:lvl1pPr>
              <a:defRPr sz="5008"/>
            </a:lvl1pPr>
            <a:lvl2pPr>
              <a:defRPr sz="4381"/>
            </a:lvl2pPr>
            <a:lvl3pPr>
              <a:defRPr sz="3755"/>
            </a:lvl3pPr>
            <a:lvl4pPr>
              <a:defRPr sz="3130"/>
            </a:lvl4pPr>
            <a:lvl5pPr>
              <a:defRPr sz="3130"/>
            </a:lvl5pPr>
            <a:lvl6pPr>
              <a:defRPr sz="3130"/>
            </a:lvl6pPr>
            <a:lvl7pPr>
              <a:defRPr sz="3130"/>
            </a:lvl7pPr>
            <a:lvl8pPr>
              <a:defRPr sz="3130"/>
            </a:lvl8pPr>
            <a:lvl9pPr>
              <a:defRPr sz="313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2503"/>
            </a:lvl1pPr>
            <a:lvl2pPr marL="715390" indent="0">
              <a:buNone/>
              <a:defRPr sz="2191"/>
            </a:lvl2pPr>
            <a:lvl3pPr marL="1430779" indent="0">
              <a:buNone/>
              <a:defRPr sz="1878"/>
            </a:lvl3pPr>
            <a:lvl4pPr marL="2146168" indent="0">
              <a:buNone/>
              <a:defRPr sz="1564"/>
            </a:lvl4pPr>
            <a:lvl5pPr marL="2861557" indent="0">
              <a:buNone/>
              <a:defRPr sz="1564"/>
            </a:lvl5pPr>
            <a:lvl6pPr marL="3576947" indent="0">
              <a:buNone/>
              <a:defRPr sz="1564"/>
            </a:lvl6pPr>
            <a:lvl7pPr marL="4292336" indent="0">
              <a:buNone/>
              <a:defRPr sz="1564"/>
            </a:lvl7pPr>
            <a:lvl8pPr marL="5007725" indent="0">
              <a:buNone/>
              <a:defRPr sz="1564"/>
            </a:lvl8pPr>
            <a:lvl9pPr marL="5723114" indent="0">
              <a:buNone/>
              <a:defRPr sz="156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801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5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4"/>
            <a:ext cx="3471863" cy="7039681"/>
          </a:xfrm>
        </p:spPr>
        <p:txBody>
          <a:bodyPr anchor="t"/>
          <a:lstStyle>
            <a:lvl1pPr marL="0" indent="0">
              <a:buNone/>
              <a:defRPr sz="5008"/>
            </a:lvl1pPr>
            <a:lvl2pPr marL="715390" indent="0">
              <a:buNone/>
              <a:defRPr sz="4381"/>
            </a:lvl2pPr>
            <a:lvl3pPr marL="1430779" indent="0">
              <a:buNone/>
              <a:defRPr sz="3755"/>
            </a:lvl3pPr>
            <a:lvl4pPr marL="2146168" indent="0">
              <a:buNone/>
              <a:defRPr sz="3130"/>
            </a:lvl4pPr>
            <a:lvl5pPr marL="2861557" indent="0">
              <a:buNone/>
              <a:defRPr sz="3130"/>
            </a:lvl5pPr>
            <a:lvl6pPr marL="3576947" indent="0">
              <a:buNone/>
              <a:defRPr sz="3130"/>
            </a:lvl6pPr>
            <a:lvl7pPr marL="4292336" indent="0">
              <a:buNone/>
              <a:defRPr sz="3130"/>
            </a:lvl7pPr>
            <a:lvl8pPr marL="5007725" indent="0">
              <a:buNone/>
              <a:defRPr sz="3130"/>
            </a:lvl8pPr>
            <a:lvl9pPr marL="5723114" indent="0">
              <a:buNone/>
              <a:defRPr sz="313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2503"/>
            </a:lvl1pPr>
            <a:lvl2pPr marL="715390" indent="0">
              <a:buNone/>
              <a:defRPr sz="2191"/>
            </a:lvl2pPr>
            <a:lvl3pPr marL="1430779" indent="0">
              <a:buNone/>
              <a:defRPr sz="1878"/>
            </a:lvl3pPr>
            <a:lvl4pPr marL="2146168" indent="0">
              <a:buNone/>
              <a:defRPr sz="1564"/>
            </a:lvl4pPr>
            <a:lvl5pPr marL="2861557" indent="0">
              <a:buNone/>
              <a:defRPr sz="1564"/>
            </a:lvl5pPr>
            <a:lvl6pPr marL="3576947" indent="0">
              <a:buNone/>
              <a:defRPr sz="1564"/>
            </a:lvl6pPr>
            <a:lvl7pPr marL="4292336" indent="0">
              <a:buNone/>
              <a:defRPr sz="1564"/>
            </a:lvl7pPr>
            <a:lvl8pPr marL="5007725" indent="0">
              <a:buNone/>
              <a:defRPr sz="1564"/>
            </a:lvl8pPr>
            <a:lvl9pPr marL="5723114" indent="0">
              <a:buNone/>
              <a:defRPr sz="156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64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6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086F-E61C-4BA0-A32D-93072687710E}" type="datetimeFigureOut">
              <a:rPr lang="en-GB" smtClean="0"/>
              <a:t>02/10/2020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8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2B825-6969-4FF8-B0AC-92243932B4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58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0779" rtl="0" eaLnBrk="1" latinLnBrk="0" hangingPunct="1">
        <a:lnSpc>
          <a:spcPct val="90000"/>
        </a:lnSpc>
        <a:spcBef>
          <a:spcPct val="0"/>
        </a:spcBef>
        <a:buNone/>
        <a:defRPr sz="68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7694" indent="-357694" algn="l" defTabSz="1430779" rtl="0" eaLnBrk="1" latinLnBrk="0" hangingPunct="1">
        <a:lnSpc>
          <a:spcPct val="90000"/>
        </a:lnSpc>
        <a:spcBef>
          <a:spcPts val="1564"/>
        </a:spcBef>
        <a:buFont typeface="Arial" panose="020B0604020202020204" pitchFamily="34" charset="0"/>
        <a:buChar char="•"/>
        <a:defRPr sz="4381" kern="1200">
          <a:solidFill>
            <a:schemeClr val="tx1"/>
          </a:solidFill>
          <a:latin typeface="+mn-lt"/>
          <a:ea typeface="+mn-ea"/>
          <a:cs typeface="+mn-cs"/>
        </a:defRPr>
      </a:lvl1pPr>
      <a:lvl2pPr marL="1073084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2pPr>
      <a:lvl3pPr marL="1788473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3130" kern="1200">
          <a:solidFill>
            <a:schemeClr val="tx1"/>
          </a:solidFill>
          <a:latin typeface="+mn-lt"/>
          <a:ea typeface="+mn-ea"/>
          <a:cs typeface="+mn-cs"/>
        </a:defRPr>
      </a:lvl3pPr>
      <a:lvl4pPr marL="2503863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4pPr>
      <a:lvl5pPr marL="3219251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5pPr>
      <a:lvl6pPr marL="3934641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6pPr>
      <a:lvl7pPr marL="4650031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7pPr>
      <a:lvl8pPr marL="5365420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8pPr>
      <a:lvl9pPr marL="6080808" indent="-357694" algn="l" defTabSz="1430779" rtl="0" eaLnBrk="1" latinLnBrk="0" hangingPunct="1">
        <a:lnSpc>
          <a:spcPct val="90000"/>
        </a:lnSpc>
        <a:spcBef>
          <a:spcPts val="783"/>
        </a:spcBef>
        <a:buFont typeface="Arial" panose="020B0604020202020204" pitchFamily="34" charset="0"/>
        <a:buChar char="•"/>
        <a:defRPr sz="28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1pPr>
      <a:lvl2pPr marL="715390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2pPr>
      <a:lvl3pPr marL="1430779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3pPr>
      <a:lvl4pPr marL="2146168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4pPr>
      <a:lvl5pPr marL="2861557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5pPr>
      <a:lvl6pPr marL="3576947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6pPr>
      <a:lvl7pPr marL="4292336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7pPr>
      <a:lvl8pPr marL="5007725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8pPr>
      <a:lvl9pPr marL="5723114" algn="l" defTabSz="1430779" rtl="0" eaLnBrk="1" latinLnBrk="0" hangingPunct="1">
        <a:defRPr sz="28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09EF7B-29B3-4569-975F-B3907D5461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566"/>
          <a:stretch/>
        </p:blipFill>
        <p:spPr>
          <a:xfrm>
            <a:off x="0" y="1237129"/>
            <a:ext cx="6858000" cy="83640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CB5E7D-EA3C-49E8-9573-50FA260D9BEA}"/>
              </a:ext>
            </a:extLst>
          </p:cNvPr>
          <p:cNvSpPr txBox="1"/>
          <p:nvPr/>
        </p:nvSpPr>
        <p:spPr>
          <a:xfrm>
            <a:off x="147918" y="147918"/>
            <a:ext cx="6535270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w Cen MT" panose="020B0602020104020603" pitchFamily="34" charset="0"/>
              </a:rPr>
              <a:t>Complete the activities on lined paper, or typed in a word document</a:t>
            </a:r>
          </a:p>
        </p:txBody>
      </p:sp>
    </p:spTree>
    <p:extLst>
      <p:ext uri="{BB962C8B-B14F-4D97-AF65-F5344CB8AC3E}">
        <p14:creationId xmlns:p14="http://schemas.microsoft.com/office/powerpoint/2010/main" val="2317046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F1F94A-E103-4EEF-B1F4-E231C76D0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5F1EC19-BFCA-4ACB-AED6-D3784955FB79}"/>
              </a:ext>
            </a:extLst>
          </p:cNvPr>
          <p:cNvCxnSpPr/>
          <p:nvPr/>
        </p:nvCxnSpPr>
        <p:spPr>
          <a:xfrm flipH="1">
            <a:off x="4410635" y="6024282"/>
            <a:ext cx="712694" cy="336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493439-DF89-412C-8254-62B4A22B3264}"/>
              </a:ext>
            </a:extLst>
          </p:cNvPr>
          <p:cNvSpPr txBox="1"/>
          <p:nvPr/>
        </p:nvSpPr>
        <p:spPr>
          <a:xfrm>
            <a:off x="4814048" y="5862918"/>
            <a:ext cx="1425387" cy="3092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Tw Cen MT" panose="020B0602020104020603" pitchFamily="34" charset="0"/>
              </a:rPr>
              <a:t>Or Google maps</a:t>
            </a:r>
          </a:p>
        </p:txBody>
      </p:sp>
    </p:spTree>
    <p:extLst>
      <p:ext uri="{BB962C8B-B14F-4D97-AF65-F5344CB8AC3E}">
        <p14:creationId xmlns:p14="http://schemas.microsoft.com/office/powerpoint/2010/main" val="3171942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B493EC1-D7B9-4881-BCAC-15B1A394826B}"/>
              </a:ext>
            </a:extLst>
          </p:cNvPr>
          <p:cNvSpPr txBox="1"/>
          <p:nvPr/>
        </p:nvSpPr>
        <p:spPr>
          <a:xfrm>
            <a:off x="201706" y="121022"/>
            <a:ext cx="6508376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 dirty="0"/>
              <a:t>Why are some countries more developed than others?</a:t>
            </a:r>
          </a:p>
        </p:txBody>
      </p:sp>
      <p:pic>
        <p:nvPicPr>
          <p:cNvPr id="9" name="Picture 8" descr="A close up of a newspaper&#10;&#10;Description automatically generated">
            <a:extLst>
              <a:ext uri="{FF2B5EF4-FFF2-40B4-BE49-F238E27FC236}">
                <a16:creationId xmlns:a16="http://schemas.microsoft.com/office/drawing/2014/main" id="{DA05D458-90AB-4E13-8023-35D0A0E88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7223"/>
            <a:ext cx="6858000" cy="860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98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51E95DF-4604-4B58-ABC6-5F00094F4182}"/>
              </a:ext>
            </a:extLst>
          </p:cNvPr>
          <p:cNvSpPr txBox="1"/>
          <p:nvPr/>
        </p:nvSpPr>
        <p:spPr>
          <a:xfrm>
            <a:off x="174812" y="6185645"/>
            <a:ext cx="6508376" cy="32316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numCol="2" rtlCol="0">
            <a:spAutoFit/>
          </a:bodyPr>
          <a:lstStyle/>
          <a:p>
            <a:r>
              <a:rPr lang="en-GB" sz="1200" b="1" u="sng" dirty="0"/>
              <a:t>Activities:</a:t>
            </a:r>
          </a:p>
          <a:p>
            <a:pPr marL="342900" indent="-342900">
              <a:buAutoNum type="arabicPeriod"/>
            </a:pPr>
            <a:r>
              <a:rPr lang="en-GB" sz="1200" b="1" dirty="0"/>
              <a:t>A-F below, are facts about different countries. For each fact, explain why this might have made it hard for the country to develop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It has a lot of mountains and is hard to reach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The country has been at war for 10 years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The country suffers from flooding every year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The country was a British colony (part of British Empire) for 50 years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A small group of people own most of the country’s money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200" i="1" dirty="0"/>
              <a:t>It has poor soil and the amount of rain changes a lot</a:t>
            </a:r>
          </a:p>
          <a:p>
            <a:pPr marL="179388" lvl="1"/>
            <a:r>
              <a:rPr lang="en-GB" sz="1200" b="1" dirty="0"/>
              <a:t>2. Look at the facts in question 1. Sort them into the following categories:</a:t>
            </a:r>
          </a:p>
          <a:p>
            <a:pPr marL="179388" lvl="1"/>
            <a:r>
              <a:rPr lang="en-GB" sz="1200" b="1" dirty="0"/>
              <a:t>	- </a:t>
            </a:r>
            <a:r>
              <a:rPr lang="en-GB" sz="1200" i="1" dirty="0"/>
              <a:t>Historical</a:t>
            </a:r>
          </a:p>
          <a:p>
            <a:pPr marL="179388" lvl="1"/>
            <a:r>
              <a:rPr lang="en-GB" sz="1200" b="1" i="1" dirty="0"/>
              <a:t>	- </a:t>
            </a:r>
            <a:r>
              <a:rPr lang="en-GB" sz="1200" i="1" dirty="0"/>
              <a:t>Geographical</a:t>
            </a:r>
          </a:p>
          <a:p>
            <a:pPr marL="179388" lvl="1"/>
            <a:r>
              <a:rPr lang="en-GB" sz="1200" i="1" dirty="0"/>
              <a:t>	- Social/Political</a:t>
            </a:r>
            <a:r>
              <a:rPr lang="en-GB" sz="1200" dirty="0"/>
              <a:t> </a:t>
            </a:r>
          </a:p>
          <a:p>
            <a:pPr marL="179388" lvl="1"/>
            <a:endParaRPr lang="en-GB" sz="1200" dirty="0"/>
          </a:p>
          <a:p>
            <a:pPr marL="179388" lvl="1"/>
            <a:r>
              <a:rPr lang="en-GB" sz="1200" b="1" dirty="0"/>
              <a:t>3. Looking at the facts in question 1, choose two of them that you think could be improved, so that the country could develop. Explain the choices you make</a:t>
            </a:r>
          </a:p>
          <a:p>
            <a:pPr marL="179388" lvl="1"/>
            <a:endParaRPr lang="en-GB" sz="1200" b="1" dirty="0"/>
          </a:p>
          <a:p>
            <a:pPr marL="179388" lvl="1"/>
            <a:r>
              <a:rPr lang="en-GB" sz="1200" b="1" dirty="0"/>
              <a:t>4. The UK is in the world’s top 10 most developed countries. Use the information from the pages to clearly explain 3 reasons why</a:t>
            </a:r>
          </a:p>
        </p:txBody>
      </p:sp>
      <p:pic>
        <p:nvPicPr>
          <p:cNvPr id="11" name="Picture 10" descr="A close up of a newspaper&#10;&#10;Description automatically generated">
            <a:extLst>
              <a:ext uri="{FF2B5EF4-FFF2-40B4-BE49-F238E27FC236}">
                <a16:creationId xmlns:a16="http://schemas.microsoft.com/office/drawing/2014/main" id="{84F3B843-B895-4A65-BF1D-D1ADF78453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7"/>
          <a:stretch/>
        </p:blipFill>
        <p:spPr>
          <a:xfrm>
            <a:off x="0" y="1"/>
            <a:ext cx="6858000" cy="60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76298"/>
      </p:ext>
    </p:extLst>
  </p:cSld>
  <p:clrMapOvr>
    <a:masterClrMapping/>
  </p:clrMapOvr>
</p:sld>
</file>

<file path=ppt/theme/theme1.xml><?xml version="1.0" encoding="utf-8"?>
<a:theme xmlns:a="http://schemas.openxmlformats.org/drawingml/2006/main" name="a4 portrai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4 portrait" id="{A45FCA8B-A814-445C-A542-EEBF11C14CC4}" vid="{7B7A1421-17B3-4C4A-B404-147B13CD28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a4 portrait</Template>
  <TotalTime>135</TotalTime>
  <Words>205</Words>
  <Application>Microsoft Office PowerPoint</Application>
  <PresentationFormat>A4 Paper (210x297 mm)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Tw Cen MT</vt:lpstr>
      <vt:lpstr>a4 portrait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 H</dc:creator>
  <cp:lastModifiedBy>Mr H</cp:lastModifiedBy>
  <cp:revision>11</cp:revision>
  <dcterms:created xsi:type="dcterms:W3CDTF">2020-10-02T11:49:59Z</dcterms:created>
  <dcterms:modified xsi:type="dcterms:W3CDTF">2020-10-02T14:07:33Z</dcterms:modified>
</cp:coreProperties>
</file>