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906000" cy="6858000" type="A4"/>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82" d="100"/>
          <a:sy n="82" d="100"/>
        </p:scale>
        <p:origin x="1205" y="72"/>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7"/>
            <a:ext cx="84201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33079FE-148C-4D94-BE60-A49D08386464}" type="datetimeFigureOut">
              <a:rPr lang="en-GB" smtClean="0"/>
              <a:t>14/11/2020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5A2B04-7B79-4F64-9775-F99F3C50FAE6}" type="slidenum">
              <a:rPr lang="en-GB" smtClean="0"/>
              <a:t>‹#›</a:t>
            </a:fld>
            <a:endParaRPr lang="en-GB"/>
          </a:p>
        </p:txBody>
      </p:sp>
    </p:spTree>
    <p:extLst>
      <p:ext uri="{BB962C8B-B14F-4D97-AF65-F5344CB8AC3E}">
        <p14:creationId xmlns:p14="http://schemas.microsoft.com/office/powerpoint/2010/main" val="2568882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33079FE-148C-4D94-BE60-A49D08386464}" type="datetimeFigureOut">
              <a:rPr lang="en-GB" smtClean="0"/>
              <a:t>14/11/2020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5A2B04-7B79-4F64-9775-F99F3C50FAE6}" type="slidenum">
              <a:rPr lang="en-GB" smtClean="0"/>
              <a:t>‹#›</a:t>
            </a:fld>
            <a:endParaRPr lang="en-GB"/>
          </a:p>
        </p:txBody>
      </p:sp>
    </p:spTree>
    <p:extLst>
      <p:ext uri="{BB962C8B-B14F-4D97-AF65-F5344CB8AC3E}">
        <p14:creationId xmlns:p14="http://schemas.microsoft.com/office/powerpoint/2010/main" val="21849016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386387" y="366714"/>
            <a:ext cx="1671639" cy="780097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71476" y="366714"/>
            <a:ext cx="4849814" cy="78009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33079FE-148C-4D94-BE60-A49D08386464}" type="datetimeFigureOut">
              <a:rPr lang="en-GB" smtClean="0"/>
              <a:t>14/11/2020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5A2B04-7B79-4F64-9775-F99F3C50FAE6}" type="slidenum">
              <a:rPr lang="en-GB" smtClean="0"/>
              <a:t>‹#›</a:t>
            </a:fld>
            <a:endParaRPr lang="en-GB"/>
          </a:p>
        </p:txBody>
      </p:sp>
    </p:spTree>
    <p:extLst>
      <p:ext uri="{BB962C8B-B14F-4D97-AF65-F5344CB8AC3E}">
        <p14:creationId xmlns:p14="http://schemas.microsoft.com/office/powerpoint/2010/main" val="1474386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33079FE-148C-4D94-BE60-A49D08386464}" type="datetimeFigureOut">
              <a:rPr lang="en-GB" smtClean="0"/>
              <a:t>14/11/2020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5A2B04-7B79-4F64-9775-F99F3C50FAE6}" type="slidenum">
              <a:rPr lang="en-GB" smtClean="0"/>
              <a:t>‹#›</a:t>
            </a:fld>
            <a:endParaRPr lang="en-GB"/>
          </a:p>
        </p:txBody>
      </p:sp>
    </p:spTree>
    <p:extLst>
      <p:ext uri="{BB962C8B-B14F-4D97-AF65-F5344CB8AC3E}">
        <p14:creationId xmlns:p14="http://schemas.microsoft.com/office/powerpoint/2010/main" val="2469826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82506" y="2906715"/>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3079FE-148C-4D94-BE60-A49D08386464}" type="datetimeFigureOut">
              <a:rPr lang="en-GB" smtClean="0"/>
              <a:t>14/11/2020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05A2B04-7B79-4F64-9775-F99F3C50FAE6}" type="slidenum">
              <a:rPr lang="en-GB" smtClean="0"/>
              <a:t>‹#›</a:t>
            </a:fld>
            <a:endParaRPr lang="en-GB"/>
          </a:p>
        </p:txBody>
      </p:sp>
    </p:spTree>
    <p:extLst>
      <p:ext uri="{BB962C8B-B14F-4D97-AF65-F5344CB8AC3E}">
        <p14:creationId xmlns:p14="http://schemas.microsoft.com/office/powerpoint/2010/main" val="396619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71476" y="2133601"/>
            <a:ext cx="3260725"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797301" y="2133601"/>
            <a:ext cx="3260725"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33079FE-148C-4D94-BE60-A49D08386464}" type="datetimeFigureOut">
              <a:rPr lang="en-GB" smtClean="0"/>
              <a:t>14/11/2020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05A2B04-7B79-4F64-9775-F99F3C50FAE6}" type="slidenum">
              <a:rPr lang="en-GB" smtClean="0"/>
              <a:t>‹#›</a:t>
            </a:fld>
            <a:endParaRPr lang="en-GB"/>
          </a:p>
        </p:txBody>
      </p:sp>
    </p:spTree>
    <p:extLst>
      <p:ext uri="{BB962C8B-B14F-4D97-AF65-F5344CB8AC3E}">
        <p14:creationId xmlns:p14="http://schemas.microsoft.com/office/powerpoint/2010/main" val="1519347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95301"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1"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33079FE-148C-4D94-BE60-A49D08386464}" type="datetimeFigureOut">
              <a:rPr lang="en-GB" smtClean="0"/>
              <a:t>14/11/2020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05A2B04-7B79-4F64-9775-F99F3C50FAE6}" type="slidenum">
              <a:rPr lang="en-GB" smtClean="0"/>
              <a:t>‹#›</a:t>
            </a:fld>
            <a:endParaRPr lang="en-GB"/>
          </a:p>
        </p:txBody>
      </p:sp>
    </p:spTree>
    <p:extLst>
      <p:ext uri="{BB962C8B-B14F-4D97-AF65-F5344CB8AC3E}">
        <p14:creationId xmlns:p14="http://schemas.microsoft.com/office/powerpoint/2010/main" val="2868934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33079FE-148C-4D94-BE60-A49D08386464}" type="datetimeFigureOut">
              <a:rPr lang="en-GB" smtClean="0"/>
              <a:t>14/11/2020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05A2B04-7B79-4F64-9775-F99F3C50FAE6}" type="slidenum">
              <a:rPr lang="en-GB" smtClean="0"/>
              <a:t>‹#›</a:t>
            </a:fld>
            <a:endParaRPr lang="en-GB"/>
          </a:p>
        </p:txBody>
      </p:sp>
    </p:spTree>
    <p:extLst>
      <p:ext uri="{BB962C8B-B14F-4D97-AF65-F5344CB8AC3E}">
        <p14:creationId xmlns:p14="http://schemas.microsoft.com/office/powerpoint/2010/main" val="1312806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3079FE-148C-4D94-BE60-A49D08386464}" type="datetimeFigureOut">
              <a:rPr lang="en-GB" smtClean="0"/>
              <a:t>14/11/2020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05A2B04-7B79-4F64-9775-F99F3C50FAE6}" type="slidenum">
              <a:rPr lang="en-GB" smtClean="0"/>
              <a:t>‹#›</a:t>
            </a:fld>
            <a:endParaRPr lang="en-GB"/>
          </a:p>
        </p:txBody>
      </p:sp>
    </p:spTree>
    <p:extLst>
      <p:ext uri="{BB962C8B-B14F-4D97-AF65-F5344CB8AC3E}">
        <p14:creationId xmlns:p14="http://schemas.microsoft.com/office/powerpoint/2010/main" val="2681686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2" y="273050"/>
            <a:ext cx="3259006"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872972" y="273052"/>
            <a:ext cx="553773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95302"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33079FE-148C-4D94-BE60-A49D08386464}" type="datetimeFigureOut">
              <a:rPr lang="en-GB" smtClean="0"/>
              <a:t>14/11/2020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05A2B04-7B79-4F64-9775-F99F3C50FAE6}" type="slidenum">
              <a:rPr lang="en-GB" smtClean="0"/>
              <a:t>‹#›</a:t>
            </a:fld>
            <a:endParaRPr lang="en-GB"/>
          </a:p>
        </p:txBody>
      </p:sp>
    </p:spTree>
    <p:extLst>
      <p:ext uri="{BB962C8B-B14F-4D97-AF65-F5344CB8AC3E}">
        <p14:creationId xmlns:p14="http://schemas.microsoft.com/office/powerpoint/2010/main" val="2009071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1"/>
            <a:ext cx="59436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941645" y="5367339"/>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33079FE-148C-4D94-BE60-A49D08386464}" type="datetimeFigureOut">
              <a:rPr lang="en-GB" smtClean="0"/>
              <a:t>14/11/2020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05A2B04-7B79-4F64-9775-F99F3C50FAE6}" type="slidenum">
              <a:rPr lang="en-GB" smtClean="0"/>
              <a:t>‹#›</a:t>
            </a:fld>
            <a:endParaRPr lang="en-GB"/>
          </a:p>
        </p:txBody>
      </p:sp>
    </p:spTree>
    <p:extLst>
      <p:ext uri="{BB962C8B-B14F-4D97-AF65-F5344CB8AC3E}">
        <p14:creationId xmlns:p14="http://schemas.microsoft.com/office/powerpoint/2010/main" val="503801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95300" y="1600202"/>
            <a:ext cx="89154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95300" y="6356352"/>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3079FE-148C-4D94-BE60-A49D08386464}" type="datetimeFigureOut">
              <a:rPr lang="en-GB" smtClean="0"/>
              <a:t>14/11/2020</a:t>
            </a:fld>
            <a:endParaRPr lang="en-GB"/>
          </a:p>
        </p:txBody>
      </p:sp>
      <p:sp>
        <p:nvSpPr>
          <p:cNvPr id="5" name="Footer Placeholder 4"/>
          <p:cNvSpPr>
            <a:spLocks noGrp="1"/>
          </p:cNvSpPr>
          <p:nvPr>
            <p:ph type="ftr" sz="quarter" idx="3"/>
          </p:nvPr>
        </p:nvSpPr>
        <p:spPr>
          <a:xfrm>
            <a:off x="3384550" y="6356352"/>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7099300" y="6356352"/>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5A2B04-7B79-4F64-9775-F99F3C50FAE6}" type="slidenum">
              <a:rPr lang="en-GB" smtClean="0"/>
              <a:t>‹#›</a:t>
            </a:fld>
            <a:endParaRPr lang="en-GB"/>
          </a:p>
        </p:txBody>
      </p:sp>
    </p:spTree>
    <p:extLst>
      <p:ext uri="{BB962C8B-B14F-4D97-AF65-F5344CB8AC3E}">
        <p14:creationId xmlns:p14="http://schemas.microsoft.com/office/powerpoint/2010/main" val="17372061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0700" y="0"/>
            <a:ext cx="215265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3350" y="15889"/>
            <a:ext cx="2152650" cy="341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0701" y="3429000"/>
            <a:ext cx="215265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46907" y="3429001"/>
            <a:ext cx="2159093"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a:extLst>
              <a:ext uri="{FF2B5EF4-FFF2-40B4-BE49-F238E27FC236}">
                <a16:creationId xmlns:a16="http://schemas.microsoft.com/office/drawing/2014/main" id="{071D3517-4F0F-42AA-BB26-C0B7D91D4660}"/>
              </a:ext>
            </a:extLst>
          </p:cNvPr>
          <p:cNvPicPr>
            <a:picLocks noChangeAspect="1"/>
          </p:cNvPicPr>
          <p:nvPr/>
        </p:nvPicPr>
        <p:blipFill rotWithShape="1">
          <a:blip r:embed="rId6"/>
          <a:srcRect r="27407"/>
          <a:stretch/>
        </p:blipFill>
        <p:spPr>
          <a:xfrm>
            <a:off x="2112202" y="1761729"/>
            <a:ext cx="3416862" cy="4302729"/>
          </a:xfrm>
          <a:prstGeom prst="rect">
            <a:avLst/>
          </a:prstGeom>
        </p:spPr>
      </p:pic>
      <p:pic>
        <p:nvPicPr>
          <p:cNvPr id="3" name="Picture 2">
            <a:extLst>
              <a:ext uri="{FF2B5EF4-FFF2-40B4-BE49-F238E27FC236}">
                <a16:creationId xmlns:a16="http://schemas.microsoft.com/office/drawing/2014/main" id="{074D91DB-595C-48AE-B005-CD88AA823DDD}"/>
              </a:ext>
            </a:extLst>
          </p:cNvPr>
          <p:cNvPicPr>
            <a:picLocks noChangeAspect="1"/>
          </p:cNvPicPr>
          <p:nvPr/>
        </p:nvPicPr>
        <p:blipFill rotWithShape="1">
          <a:blip r:embed="rId6"/>
          <a:srcRect l="73999" b="54959"/>
          <a:stretch/>
        </p:blipFill>
        <p:spPr>
          <a:xfrm>
            <a:off x="678434" y="3842405"/>
            <a:ext cx="1397950" cy="2213737"/>
          </a:xfrm>
          <a:prstGeom prst="rect">
            <a:avLst/>
          </a:prstGeom>
        </p:spPr>
      </p:pic>
      <p:sp>
        <p:nvSpPr>
          <p:cNvPr id="20" name="TextBox 19">
            <a:extLst>
              <a:ext uri="{FF2B5EF4-FFF2-40B4-BE49-F238E27FC236}">
                <a16:creationId xmlns:a16="http://schemas.microsoft.com/office/drawing/2014/main" id="{FC30FAAD-C283-4982-80E9-74321531E9B2}"/>
              </a:ext>
            </a:extLst>
          </p:cNvPr>
          <p:cNvSpPr txBox="1"/>
          <p:nvPr/>
        </p:nvSpPr>
        <p:spPr>
          <a:xfrm>
            <a:off x="56457" y="37998"/>
            <a:ext cx="5433084" cy="1615827"/>
          </a:xfrm>
          <a:prstGeom prst="rect">
            <a:avLst/>
          </a:prstGeom>
          <a:noFill/>
        </p:spPr>
        <p:txBody>
          <a:bodyPr wrap="square">
            <a:spAutoFit/>
          </a:bodyPr>
          <a:lstStyle/>
          <a:p>
            <a:r>
              <a:rPr lang="en-GB" sz="1400" b="1" dirty="0">
                <a:solidFill>
                  <a:sysClr val="windowText" lastClr="000000"/>
                </a:solidFill>
                <a:latin typeface="Tw Cen MT" panose="020B0602020104020603" pitchFamily="34" charset="0"/>
              </a:rPr>
              <a:t>These are the houses you have to choose from</a:t>
            </a:r>
          </a:p>
          <a:p>
            <a:endParaRPr lang="en-GB" sz="100" dirty="0">
              <a:solidFill>
                <a:sysClr val="windowText" lastClr="000000"/>
              </a:solidFill>
              <a:latin typeface="Tw Cen MT" panose="020B0602020104020603" pitchFamily="34" charset="0"/>
            </a:endParaRPr>
          </a:p>
          <a:p>
            <a:pPr marL="285750" indent="-285750">
              <a:buFontTx/>
              <a:buChar char="-"/>
            </a:pPr>
            <a:r>
              <a:rPr lang="en-GB" sz="1400" b="0" dirty="0">
                <a:solidFill>
                  <a:sysClr val="windowText" lastClr="000000"/>
                </a:solidFill>
                <a:latin typeface="Tw Cen MT" panose="020B0602020104020603" pitchFamily="34" charset="0"/>
              </a:rPr>
              <a:t>Use the map carefully. Look at what part of the city the houses are in, think about what you know about that part of the city, and look at what’s nearby (use the key)</a:t>
            </a:r>
          </a:p>
          <a:p>
            <a:pPr marL="285750" indent="-285750">
              <a:buFontTx/>
              <a:buChar char="-"/>
            </a:pPr>
            <a:r>
              <a:rPr lang="en-GB" sz="1400" dirty="0">
                <a:solidFill>
                  <a:sysClr val="windowText" lastClr="000000"/>
                </a:solidFill>
                <a:latin typeface="Tw Cen MT" panose="020B0602020104020603" pitchFamily="34" charset="0"/>
              </a:rPr>
              <a:t>Think about the house itself – what features does it have? Will it have enough space? Would it need money spending on it once the people had moved in?</a:t>
            </a:r>
          </a:p>
        </p:txBody>
      </p:sp>
      <p:sp>
        <p:nvSpPr>
          <p:cNvPr id="21" name="TextBox 20">
            <a:extLst>
              <a:ext uri="{FF2B5EF4-FFF2-40B4-BE49-F238E27FC236}">
                <a16:creationId xmlns:a16="http://schemas.microsoft.com/office/drawing/2014/main" id="{605A5876-8C44-45B6-8624-05C6CE6B830D}"/>
              </a:ext>
            </a:extLst>
          </p:cNvPr>
          <p:cNvSpPr txBox="1"/>
          <p:nvPr/>
        </p:nvSpPr>
        <p:spPr>
          <a:xfrm>
            <a:off x="82760" y="6130170"/>
            <a:ext cx="5446304" cy="646331"/>
          </a:xfrm>
          <a:prstGeom prst="rect">
            <a:avLst/>
          </a:prstGeom>
          <a:solidFill>
            <a:schemeClr val="tx1"/>
          </a:solidFill>
        </p:spPr>
        <p:txBody>
          <a:bodyPr wrap="square">
            <a:spAutoFit/>
          </a:bodyPr>
          <a:lstStyle/>
          <a:p>
            <a:pPr algn="ctr"/>
            <a:r>
              <a:rPr lang="en-GB" dirty="0">
                <a:solidFill>
                  <a:schemeClr val="bg1"/>
                </a:solidFill>
                <a:latin typeface="Tw Cen MT" panose="020B0602020104020603" pitchFamily="34" charset="0"/>
              </a:rPr>
              <a:t>There’s some useful info about the Burgess model and the different parts of the city, on the next page</a:t>
            </a:r>
            <a:endParaRPr lang="en-GB" dirty="0">
              <a:solidFill>
                <a:schemeClr val="bg1"/>
              </a:solidFill>
            </a:endParaRPr>
          </a:p>
        </p:txBody>
      </p:sp>
      <p:sp>
        <p:nvSpPr>
          <p:cNvPr id="22" name="TextBox 21">
            <a:extLst>
              <a:ext uri="{FF2B5EF4-FFF2-40B4-BE49-F238E27FC236}">
                <a16:creationId xmlns:a16="http://schemas.microsoft.com/office/drawing/2014/main" id="{C6FFF658-1ACD-4197-B778-F7E09D92C45C}"/>
              </a:ext>
            </a:extLst>
          </p:cNvPr>
          <p:cNvSpPr txBox="1"/>
          <p:nvPr/>
        </p:nvSpPr>
        <p:spPr>
          <a:xfrm>
            <a:off x="56456" y="1556792"/>
            <a:ext cx="1980405" cy="2031325"/>
          </a:xfrm>
          <a:prstGeom prst="rect">
            <a:avLst/>
          </a:prstGeom>
          <a:noFill/>
        </p:spPr>
        <p:txBody>
          <a:bodyPr wrap="square">
            <a:spAutoFit/>
          </a:bodyPr>
          <a:lstStyle/>
          <a:p>
            <a:pPr marL="285750" indent="-285750">
              <a:buFontTx/>
              <a:buChar char="-"/>
            </a:pPr>
            <a:r>
              <a:rPr lang="en-GB" sz="1400" dirty="0">
                <a:solidFill>
                  <a:sysClr val="windowText" lastClr="000000"/>
                </a:solidFill>
                <a:latin typeface="Tw Cen MT" panose="020B0602020104020603" pitchFamily="34" charset="0"/>
              </a:rPr>
              <a:t>Don’t forget the price of the house! The people are all very different and would be able to afford different things e.g. Josh probably doesn’t have huge amounts of money!</a:t>
            </a:r>
            <a:endParaRPr lang="en-GB" sz="1400" b="0" dirty="0">
              <a:solidFill>
                <a:sysClr val="windowText" lastClr="000000"/>
              </a:solidFill>
              <a:latin typeface="Tw Cen MT" panose="020B0602020104020603" pitchFamily="34" charset="0"/>
            </a:endParaRPr>
          </a:p>
        </p:txBody>
      </p:sp>
    </p:spTree>
    <p:extLst>
      <p:ext uri="{BB962C8B-B14F-4D97-AF65-F5344CB8AC3E}">
        <p14:creationId xmlns:p14="http://schemas.microsoft.com/office/powerpoint/2010/main" val="2042387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651" r="13689"/>
          <a:stretch/>
        </p:blipFill>
        <p:spPr bwMode="auto">
          <a:xfrm>
            <a:off x="5323187" y="340066"/>
            <a:ext cx="4481739" cy="4342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4" y="466257"/>
            <a:ext cx="5457056" cy="1340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6307" t="39934" b="42032"/>
          <a:stretch/>
        </p:blipFill>
        <p:spPr bwMode="auto">
          <a:xfrm>
            <a:off x="9016730" y="0"/>
            <a:ext cx="889270" cy="813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7404" y="1374978"/>
            <a:ext cx="1440160" cy="276999"/>
          </a:xfrm>
          <a:prstGeom prst="rect">
            <a:avLst/>
          </a:prstGeom>
          <a:noFill/>
        </p:spPr>
        <p:txBody>
          <a:bodyPr wrap="square" rtlCol="0">
            <a:spAutoFit/>
          </a:bodyPr>
          <a:lstStyle/>
          <a:p>
            <a:pPr algn="ctr"/>
            <a:r>
              <a:rPr lang="en-GB" sz="1200" b="1" dirty="0"/>
              <a:t>Zone A - CBD</a:t>
            </a:r>
          </a:p>
        </p:txBody>
      </p:sp>
      <p:sp>
        <p:nvSpPr>
          <p:cNvPr id="11" name="TextBox 10"/>
          <p:cNvSpPr txBox="1"/>
          <p:nvPr/>
        </p:nvSpPr>
        <p:spPr>
          <a:xfrm>
            <a:off x="1467564" y="1361852"/>
            <a:ext cx="1008112" cy="400110"/>
          </a:xfrm>
          <a:prstGeom prst="rect">
            <a:avLst/>
          </a:prstGeom>
          <a:noFill/>
        </p:spPr>
        <p:txBody>
          <a:bodyPr wrap="square" rtlCol="0">
            <a:spAutoFit/>
          </a:bodyPr>
          <a:lstStyle/>
          <a:p>
            <a:pPr algn="ctr"/>
            <a:r>
              <a:rPr lang="en-GB" sz="1000" b="1" dirty="0"/>
              <a:t>Zone B – </a:t>
            </a:r>
          </a:p>
          <a:p>
            <a:pPr algn="ctr"/>
            <a:r>
              <a:rPr lang="en-GB" sz="1000" b="1" dirty="0"/>
              <a:t>Inner City</a:t>
            </a:r>
          </a:p>
        </p:txBody>
      </p:sp>
      <p:sp>
        <p:nvSpPr>
          <p:cNvPr id="13" name="TextBox 12"/>
          <p:cNvSpPr txBox="1"/>
          <p:nvPr/>
        </p:nvSpPr>
        <p:spPr>
          <a:xfrm>
            <a:off x="2475676" y="1349291"/>
            <a:ext cx="1008112" cy="400110"/>
          </a:xfrm>
          <a:prstGeom prst="rect">
            <a:avLst/>
          </a:prstGeom>
          <a:noFill/>
        </p:spPr>
        <p:txBody>
          <a:bodyPr wrap="square" rtlCol="0">
            <a:spAutoFit/>
          </a:bodyPr>
          <a:lstStyle/>
          <a:p>
            <a:pPr algn="ctr"/>
            <a:r>
              <a:rPr lang="en-GB" sz="1000" b="1" dirty="0"/>
              <a:t>Zone C –</a:t>
            </a:r>
          </a:p>
          <a:p>
            <a:pPr algn="ctr"/>
            <a:r>
              <a:rPr lang="en-GB" sz="1000" b="1" dirty="0"/>
              <a:t>Suburbs</a:t>
            </a:r>
          </a:p>
        </p:txBody>
      </p:sp>
      <p:sp>
        <p:nvSpPr>
          <p:cNvPr id="14" name="TextBox 13"/>
          <p:cNvSpPr txBox="1"/>
          <p:nvPr/>
        </p:nvSpPr>
        <p:spPr>
          <a:xfrm>
            <a:off x="3491894" y="1349291"/>
            <a:ext cx="1895948" cy="400110"/>
          </a:xfrm>
          <a:prstGeom prst="rect">
            <a:avLst/>
          </a:prstGeom>
          <a:noFill/>
        </p:spPr>
        <p:txBody>
          <a:bodyPr wrap="square" rtlCol="0">
            <a:spAutoFit/>
          </a:bodyPr>
          <a:lstStyle/>
          <a:p>
            <a:pPr algn="ctr"/>
            <a:r>
              <a:rPr lang="en-GB" sz="1000" b="1" dirty="0"/>
              <a:t>Zone D –</a:t>
            </a:r>
          </a:p>
          <a:p>
            <a:pPr algn="ctr"/>
            <a:r>
              <a:rPr lang="en-GB" sz="1000" b="1" dirty="0"/>
              <a:t>Rural-Urban Fringe</a:t>
            </a:r>
          </a:p>
        </p:txBody>
      </p:sp>
      <p:pic>
        <p:nvPicPr>
          <p:cNvPr id="15"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b="22758"/>
          <a:stretch/>
        </p:blipFill>
        <p:spPr bwMode="auto">
          <a:xfrm>
            <a:off x="343593" y="1893326"/>
            <a:ext cx="2219090" cy="1534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5"/>
          <p:cNvPicPr>
            <a:picLocks noChangeAspect="1" noChangeArrowheads="1"/>
          </p:cNvPicPr>
          <p:nvPr/>
        </p:nvPicPr>
        <p:blipFill rotWithShape="1">
          <a:blip r:embed="rId5">
            <a:extLst>
              <a:ext uri="{28A0092B-C50C-407E-A947-70E740481C1C}">
                <a14:useLocalDpi xmlns:a14="http://schemas.microsoft.com/office/drawing/2010/main" val="0"/>
              </a:ext>
            </a:extLst>
          </a:blip>
          <a:srcRect b="23174"/>
          <a:stretch/>
        </p:blipFill>
        <p:spPr bwMode="auto">
          <a:xfrm>
            <a:off x="2977991" y="1901419"/>
            <a:ext cx="2171425" cy="1505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6"/>
          <p:cNvPicPr>
            <a:picLocks noChangeAspect="1" noChangeArrowheads="1"/>
          </p:cNvPicPr>
          <p:nvPr/>
        </p:nvPicPr>
        <p:blipFill rotWithShape="1">
          <a:blip r:embed="rId6">
            <a:extLst>
              <a:ext uri="{28A0092B-C50C-407E-A947-70E740481C1C}">
                <a14:useLocalDpi xmlns:a14="http://schemas.microsoft.com/office/drawing/2010/main" val="0"/>
              </a:ext>
            </a:extLst>
          </a:blip>
          <a:srcRect b="22501"/>
          <a:stretch/>
        </p:blipFill>
        <p:spPr bwMode="auto">
          <a:xfrm>
            <a:off x="244492" y="5102378"/>
            <a:ext cx="2118794" cy="1526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7"/>
          <p:cNvPicPr>
            <a:picLocks noChangeAspect="1" noChangeArrowheads="1"/>
          </p:cNvPicPr>
          <p:nvPr/>
        </p:nvPicPr>
        <p:blipFill rotWithShape="1">
          <a:blip r:embed="rId7">
            <a:extLst>
              <a:ext uri="{28A0092B-C50C-407E-A947-70E740481C1C}">
                <a14:useLocalDpi xmlns:a14="http://schemas.microsoft.com/office/drawing/2010/main" val="0"/>
              </a:ext>
            </a:extLst>
          </a:blip>
          <a:srcRect b="25984"/>
          <a:stretch/>
        </p:blipFill>
        <p:spPr bwMode="auto">
          <a:xfrm>
            <a:off x="4993190" y="5102377"/>
            <a:ext cx="2053070" cy="1485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123711" y="3506750"/>
            <a:ext cx="2806910" cy="1569660"/>
          </a:xfrm>
          <a:prstGeom prst="rect">
            <a:avLst/>
          </a:prstGeom>
          <a:noFill/>
        </p:spPr>
        <p:txBody>
          <a:bodyPr wrap="square" rtlCol="0">
            <a:spAutoFit/>
          </a:bodyPr>
          <a:lstStyle/>
          <a:p>
            <a:pPr algn="ctr"/>
            <a:r>
              <a:rPr lang="en-GB" sz="1600" b="0" dirty="0">
                <a:solidFill>
                  <a:sysClr val="windowText" lastClr="000000"/>
                </a:solidFill>
                <a:latin typeface="Comic Sans MS" pitchFamily="66" charset="0"/>
              </a:rPr>
              <a:t>CBD – The oldest</a:t>
            </a:r>
            <a:r>
              <a:rPr lang="en-GB" sz="1600" b="0" baseline="0" dirty="0">
                <a:solidFill>
                  <a:sysClr val="windowText" lastClr="000000"/>
                </a:solidFill>
                <a:latin typeface="Comic Sans MS" pitchFamily="66" charset="0"/>
              </a:rPr>
              <a:t> part of the city. Full of businesses, shops, banks, restaurants, pubs and clubs. There aren’t many houses &amp; little open space</a:t>
            </a:r>
            <a:endParaRPr lang="en-GB" sz="1600" b="0" dirty="0">
              <a:solidFill>
                <a:sysClr val="windowText" lastClr="000000"/>
              </a:solidFill>
              <a:latin typeface="Comic Sans MS" pitchFamily="66" charset="0"/>
            </a:endParaRPr>
          </a:p>
        </p:txBody>
      </p:sp>
      <p:sp>
        <p:nvSpPr>
          <p:cNvPr id="12" name="Rectangle 11"/>
          <p:cNvSpPr/>
          <p:nvPr/>
        </p:nvSpPr>
        <p:spPr>
          <a:xfrm>
            <a:off x="2912001" y="3446896"/>
            <a:ext cx="2339513" cy="1569660"/>
          </a:xfrm>
          <a:prstGeom prst="rect">
            <a:avLst/>
          </a:prstGeom>
        </p:spPr>
        <p:txBody>
          <a:bodyPr wrap="square">
            <a:spAutoFit/>
          </a:bodyPr>
          <a:lstStyle/>
          <a:p>
            <a:pPr algn="ctr"/>
            <a:r>
              <a:rPr lang="en-GB" sz="1600" b="0" dirty="0">
                <a:solidFill>
                  <a:sysClr val="windowText" lastClr="000000"/>
                </a:solidFill>
                <a:latin typeface="Comic Sans MS" pitchFamily="66" charset="0"/>
              </a:rPr>
              <a:t>Inner city – Used</a:t>
            </a:r>
            <a:r>
              <a:rPr lang="en-GB" sz="1600" b="0" baseline="0" dirty="0">
                <a:solidFill>
                  <a:sysClr val="windowText" lastClr="000000"/>
                </a:solidFill>
                <a:latin typeface="Comic Sans MS" pitchFamily="66" charset="0"/>
              </a:rPr>
              <a:t> to be full of factories and terraced houses. Most factories have now closed and house have been modernised</a:t>
            </a:r>
            <a:endParaRPr lang="en-GB" sz="1600" b="0" dirty="0">
              <a:solidFill>
                <a:sysClr val="windowText" lastClr="000000"/>
              </a:solidFill>
              <a:latin typeface="Comic Sans MS" pitchFamily="66" charset="0"/>
            </a:endParaRPr>
          </a:p>
        </p:txBody>
      </p:sp>
      <p:sp>
        <p:nvSpPr>
          <p:cNvPr id="23" name="Rectangle 22"/>
          <p:cNvSpPr/>
          <p:nvPr/>
        </p:nvSpPr>
        <p:spPr>
          <a:xfrm>
            <a:off x="2363286" y="5268159"/>
            <a:ext cx="2597082" cy="1077218"/>
          </a:xfrm>
          <a:prstGeom prst="rect">
            <a:avLst/>
          </a:prstGeom>
        </p:spPr>
        <p:txBody>
          <a:bodyPr wrap="square">
            <a:spAutoFit/>
          </a:bodyPr>
          <a:lstStyle/>
          <a:p>
            <a:pPr algn="ctr"/>
            <a:r>
              <a:rPr lang="en-GB" sz="1600" b="0" dirty="0">
                <a:solidFill>
                  <a:sysClr val="windowText" lastClr="000000"/>
                </a:solidFill>
                <a:latin typeface="Comic Sans MS" pitchFamily="66" charset="0"/>
              </a:rPr>
              <a:t>Suburbs</a:t>
            </a:r>
            <a:r>
              <a:rPr lang="en-GB" sz="1600" b="0" baseline="0" dirty="0">
                <a:solidFill>
                  <a:sysClr val="windowText" lastClr="000000"/>
                </a:solidFill>
                <a:latin typeface="Comic Sans MS" pitchFamily="66" charset="0"/>
              </a:rPr>
              <a:t> – Semi-detached or detached houses. More open space and gardens available</a:t>
            </a:r>
            <a:endParaRPr lang="en-GB" sz="1600" b="0" dirty="0">
              <a:solidFill>
                <a:sysClr val="windowText" lastClr="000000"/>
              </a:solidFill>
              <a:latin typeface="Comic Sans MS" pitchFamily="66" charset="0"/>
            </a:endParaRPr>
          </a:p>
        </p:txBody>
      </p:sp>
      <p:sp>
        <p:nvSpPr>
          <p:cNvPr id="27" name="Rectangle 26"/>
          <p:cNvSpPr/>
          <p:nvPr/>
        </p:nvSpPr>
        <p:spPr>
          <a:xfrm>
            <a:off x="7103840" y="5063935"/>
            <a:ext cx="2802159" cy="1569660"/>
          </a:xfrm>
          <a:prstGeom prst="rect">
            <a:avLst/>
          </a:prstGeom>
        </p:spPr>
        <p:txBody>
          <a:bodyPr wrap="square">
            <a:spAutoFit/>
          </a:bodyPr>
          <a:lstStyle/>
          <a:p>
            <a:pPr algn="ctr"/>
            <a:r>
              <a:rPr lang="en-GB" sz="1600" b="0" dirty="0">
                <a:solidFill>
                  <a:sysClr val="windowText" lastClr="000000"/>
                </a:solidFill>
                <a:latin typeface="Comic Sans MS" pitchFamily="66" charset="0"/>
              </a:rPr>
              <a:t>Rural-urban fringe – Some larger homes,</a:t>
            </a:r>
            <a:r>
              <a:rPr lang="en-GB" sz="1600" b="0" baseline="0" dirty="0">
                <a:solidFill>
                  <a:sysClr val="windowText" lastClr="000000"/>
                </a:solidFill>
                <a:latin typeface="Comic Sans MS" pitchFamily="66" charset="0"/>
              </a:rPr>
              <a:t> areas of open space, modern industrial areas and some leisure facilities e.g. golf courses</a:t>
            </a:r>
            <a:endParaRPr lang="en-GB" sz="1600" b="0" dirty="0">
              <a:solidFill>
                <a:sysClr val="windowText" lastClr="000000"/>
              </a:solidFill>
              <a:latin typeface="Comic Sans MS" pitchFamily="66" charset="0"/>
            </a:endParaRPr>
          </a:p>
        </p:txBody>
      </p:sp>
      <p:sp>
        <p:nvSpPr>
          <p:cNvPr id="28" name="Curved Right Arrow 27"/>
          <p:cNvSpPr/>
          <p:nvPr/>
        </p:nvSpPr>
        <p:spPr>
          <a:xfrm rot="2087070" flipV="1">
            <a:off x="192891" y="2635496"/>
            <a:ext cx="360040" cy="944254"/>
          </a:xfrm>
          <a:prstGeom prst="curvedRightArrow">
            <a:avLst>
              <a:gd name="adj1" fmla="val 43566"/>
              <a:gd name="adj2" fmla="val 77626"/>
              <a:gd name="adj3" fmla="val 50449"/>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 name="Curved Right Arrow 31"/>
          <p:cNvSpPr/>
          <p:nvPr/>
        </p:nvSpPr>
        <p:spPr>
          <a:xfrm rot="15151887" flipH="1" flipV="1">
            <a:off x="2246208" y="4739556"/>
            <a:ext cx="360040" cy="944254"/>
          </a:xfrm>
          <a:prstGeom prst="curvedRightArrow">
            <a:avLst>
              <a:gd name="adj1" fmla="val 43566"/>
              <a:gd name="adj2" fmla="val 77626"/>
              <a:gd name="adj3" fmla="val 50449"/>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3" name="Curved Right Arrow 32"/>
          <p:cNvSpPr/>
          <p:nvPr/>
        </p:nvSpPr>
        <p:spPr>
          <a:xfrm rot="2087070" flipV="1">
            <a:off x="2894678" y="2635496"/>
            <a:ext cx="360040" cy="944254"/>
          </a:xfrm>
          <a:prstGeom prst="curvedRightArrow">
            <a:avLst>
              <a:gd name="adj1" fmla="val 43566"/>
              <a:gd name="adj2" fmla="val 77626"/>
              <a:gd name="adj3" fmla="val 50449"/>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4" name="Curved Right Arrow 33"/>
          <p:cNvSpPr/>
          <p:nvPr/>
        </p:nvSpPr>
        <p:spPr>
          <a:xfrm rot="15151887" flipH="1" flipV="1">
            <a:off x="6573516" y="4578514"/>
            <a:ext cx="360040" cy="944254"/>
          </a:xfrm>
          <a:prstGeom prst="curvedRightArrow">
            <a:avLst>
              <a:gd name="adj1" fmla="val 43566"/>
              <a:gd name="adj2" fmla="val 77626"/>
              <a:gd name="adj3" fmla="val 50449"/>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TextBox 20"/>
          <p:cNvSpPr txBox="1"/>
          <p:nvPr/>
        </p:nvSpPr>
        <p:spPr>
          <a:xfrm rot="21342082">
            <a:off x="1600672" y="1989966"/>
            <a:ext cx="798307" cy="307777"/>
          </a:xfrm>
          <a:prstGeom prst="rect">
            <a:avLst/>
          </a:prstGeom>
          <a:solidFill>
            <a:schemeClr val="bg1"/>
          </a:solidFill>
        </p:spPr>
        <p:txBody>
          <a:bodyPr wrap="square" rtlCol="0">
            <a:spAutoFit/>
          </a:bodyPr>
          <a:lstStyle/>
          <a:p>
            <a:pPr algn="ctr"/>
            <a:r>
              <a:rPr lang="en-GB" sz="1400" b="1" dirty="0"/>
              <a:t>CBD</a:t>
            </a:r>
          </a:p>
        </p:txBody>
      </p:sp>
      <p:sp>
        <p:nvSpPr>
          <p:cNvPr id="22" name="TextBox 21"/>
          <p:cNvSpPr txBox="1"/>
          <p:nvPr/>
        </p:nvSpPr>
        <p:spPr>
          <a:xfrm rot="197230">
            <a:off x="4045049" y="2050360"/>
            <a:ext cx="1008112" cy="307777"/>
          </a:xfrm>
          <a:prstGeom prst="rect">
            <a:avLst/>
          </a:prstGeom>
          <a:solidFill>
            <a:schemeClr val="bg1"/>
          </a:solidFill>
        </p:spPr>
        <p:txBody>
          <a:bodyPr wrap="square" rtlCol="0">
            <a:spAutoFit/>
          </a:bodyPr>
          <a:lstStyle/>
          <a:p>
            <a:pPr algn="ctr"/>
            <a:r>
              <a:rPr lang="en-GB" sz="1400" b="1" dirty="0"/>
              <a:t>Inner City</a:t>
            </a:r>
          </a:p>
        </p:txBody>
      </p:sp>
      <p:sp>
        <p:nvSpPr>
          <p:cNvPr id="24" name="TextBox 23"/>
          <p:cNvSpPr txBox="1"/>
          <p:nvPr/>
        </p:nvSpPr>
        <p:spPr>
          <a:xfrm rot="21338213">
            <a:off x="379400" y="5268159"/>
            <a:ext cx="1008112" cy="307777"/>
          </a:xfrm>
          <a:prstGeom prst="rect">
            <a:avLst/>
          </a:prstGeom>
          <a:solidFill>
            <a:schemeClr val="bg1"/>
          </a:solidFill>
        </p:spPr>
        <p:txBody>
          <a:bodyPr wrap="square" rtlCol="0">
            <a:spAutoFit/>
          </a:bodyPr>
          <a:lstStyle/>
          <a:p>
            <a:pPr algn="ctr"/>
            <a:r>
              <a:rPr lang="en-GB" sz="1400" b="1" dirty="0"/>
              <a:t>Suburbs</a:t>
            </a:r>
          </a:p>
        </p:txBody>
      </p:sp>
      <p:sp>
        <p:nvSpPr>
          <p:cNvPr id="25" name="TextBox 24"/>
          <p:cNvSpPr txBox="1"/>
          <p:nvPr/>
        </p:nvSpPr>
        <p:spPr>
          <a:xfrm rot="261725">
            <a:off x="5523080" y="6308967"/>
            <a:ext cx="1895948" cy="307777"/>
          </a:xfrm>
          <a:prstGeom prst="rect">
            <a:avLst/>
          </a:prstGeom>
          <a:solidFill>
            <a:schemeClr val="bg1"/>
          </a:solidFill>
        </p:spPr>
        <p:txBody>
          <a:bodyPr wrap="square" rtlCol="0">
            <a:spAutoFit/>
          </a:bodyPr>
          <a:lstStyle/>
          <a:p>
            <a:pPr algn="ctr"/>
            <a:r>
              <a:rPr lang="en-GB" sz="1400" b="1" dirty="0"/>
              <a:t>Rural-Urban Fringe</a:t>
            </a:r>
          </a:p>
        </p:txBody>
      </p:sp>
      <p:sp>
        <p:nvSpPr>
          <p:cNvPr id="26" name="TextBox 25">
            <a:extLst>
              <a:ext uri="{FF2B5EF4-FFF2-40B4-BE49-F238E27FC236}">
                <a16:creationId xmlns:a16="http://schemas.microsoft.com/office/drawing/2014/main" id="{16014046-2A89-4313-9C7B-276E5ED7D423}"/>
              </a:ext>
            </a:extLst>
          </p:cNvPr>
          <p:cNvSpPr txBox="1"/>
          <p:nvPr/>
        </p:nvSpPr>
        <p:spPr>
          <a:xfrm>
            <a:off x="27404" y="10625"/>
            <a:ext cx="3845476" cy="369332"/>
          </a:xfrm>
          <a:prstGeom prst="rect">
            <a:avLst/>
          </a:prstGeom>
          <a:noFill/>
        </p:spPr>
        <p:txBody>
          <a:bodyPr wrap="square">
            <a:spAutoFit/>
          </a:bodyPr>
          <a:lstStyle/>
          <a:p>
            <a:pPr algn="ctr"/>
            <a:r>
              <a:rPr lang="en-GB" sz="1800" b="1" u="sng" dirty="0">
                <a:solidFill>
                  <a:sysClr val="windowText" lastClr="000000"/>
                </a:solidFill>
                <a:latin typeface="Comic Sans MS" pitchFamily="66" charset="0"/>
              </a:rPr>
              <a:t>General Burgess model info</a:t>
            </a:r>
          </a:p>
        </p:txBody>
      </p:sp>
    </p:spTree>
    <p:extLst>
      <p:ext uri="{BB962C8B-B14F-4D97-AF65-F5344CB8AC3E}">
        <p14:creationId xmlns:p14="http://schemas.microsoft.com/office/powerpoint/2010/main" val="42853922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255</Words>
  <Application>Microsoft Office PowerPoint</Application>
  <PresentationFormat>A4 Paper (210x297 mm)</PresentationFormat>
  <Paragraphs>22</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Comic Sans MS</vt:lpstr>
      <vt:lpstr>Tw Cen MT</vt:lpstr>
      <vt:lpstr>Office Theme</vt:lpstr>
      <vt:lpstr>PowerPoint Presentation</vt:lpstr>
      <vt:lpstr>PowerPoint Presentation</vt:lpstr>
    </vt:vector>
  </TitlesOfParts>
  <Company>Barnsley MBC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rHenderson</dc:creator>
  <cp:lastModifiedBy>Mr H</cp:lastModifiedBy>
  <cp:revision>8</cp:revision>
  <cp:lastPrinted>2019-05-23T09:21:48Z</cp:lastPrinted>
  <dcterms:created xsi:type="dcterms:W3CDTF">2014-03-30T12:10:52Z</dcterms:created>
  <dcterms:modified xsi:type="dcterms:W3CDTF">2020-11-14T19:49:18Z</dcterms:modified>
</cp:coreProperties>
</file>