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327" r:id="rId3"/>
    <p:sldId id="328" r:id="rId4"/>
    <p:sldId id="322" r:id="rId5"/>
    <p:sldId id="278" r:id="rId6"/>
    <p:sldId id="296" r:id="rId7"/>
    <p:sldId id="324" r:id="rId8"/>
    <p:sldId id="304" r:id="rId9"/>
    <p:sldId id="305" r:id="rId10"/>
    <p:sldId id="306" r:id="rId11"/>
    <p:sldId id="307" r:id="rId12"/>
    <p:sldId id="308" r:id="rId13"/>
    <p:sldId id="309" r:id="rId14"/>
    <p:sldId id="310" r:id="rId15"/>
    <p:sldId id="311" r:id="rId16"/>
    <p:sldId id="323" r:id="rId17"/>
    <p:sldId id="261" r:id="rId18"/>
    <p:sldId id="260" r:id="rId19"/>
    <p:sldId id="314" r:id="rId20"/>
    <p:sldId id="270" r:id="rId21"/>
    <p:sldId id="300" r:id="rId22"/>
    <p:sldId id="320" r:id="rId23"/>
    <p:sldId id="325" r:id="rId2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9900"/>
    <a:srgbClr val="FFFF66"/>
    <a:srgbClr val="3399FF"/>
    <a:srgbClr val="FD86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35" autoAdjust="0"/>
    <p:restoredTop sz="94660"/>
  </p:normalViewPr>
  <p:slideViewPr>
    <p:cSldViewPr>
      <p:cViewPr varScale="1">
        <p:scale>
          <a:sx n="82" d="100"/>
          <a:sy n="82" d="100"/>
        </p:scale>
        <p:origin x="128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0004C8AE-16A6-4E35-9F38-E4C543E10630}" type="datetimeFigureOut">
              <a:rPr lang="en-GB" smtClean="0"/>
              <a:pPr/>
              <a:t>14/11/2020</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AAC634D3-CF4C-474A-881A-B1324779FD01}" type="slidenum">
              <a:rPr lang="en-GB" smtClean="0"/>
              <a:pPr/>
              <a:t>‹#›</a:t>
            </a:fld>
            <a:endParaRPr lang="en-GB"/>
          </a:p>
        </p:txBody>
      </p:sp>
    </p:spTree>
    <p:extLst>
      <p:ext uri="{BB962C8B-B14F-4D97-AF65-F5344CB8AC3E}">
        <p14:creationId xmlns:p14="http://schemas.microsoft.com/office/powerpoint/2010/main" val="2075008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634D3-CF4C-474A-881A-B1324779FD0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5006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9291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7372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54458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2549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16</a:t>
            </a:fld>
            <a:endParaRPr lang="en-GB"/>
          </a:p>
        </p:txBody>
      </p:sp>
    </p:spTree>
    <p:extLst>
      <p:ext uri="{BB962C8B-B14F-4D97-AF65-F5344CB8AC3E}">
        <p14:creationId xmlns:p14="http://schemas.microsoft.com/office/powerpoint/2010/main" val="537394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17</a:t>
            </a:fld>
            <a:endParaRPr lang="en-GB"/>
          </a:p>
        </p:txBody>
      </p:sp>
    </p:spTree>
    <p:extLst>
      <p:ext uri="{BB962C8B-B14F-4D97-AF65-F5344CB8AC3E}">
        <p14:creationId xmlns:p14="http://schemas.microsoft.com/office/powerpoint/2010/main" val="72018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18</a:t>
            </a:fld>
            <a:endParaRPr lang="en-GB"/>
          </a:p>
        </p:txBody>
      </p:sp>
    </p:spTree>
    <p:extLst>
      <p:ext uri="{BB962C8B-B14F-4D97-AF65-F5344CB8AC3E}">
        <p14:creationId xmlns:p14="http://schemas.microsoft.com/office/powerpoint/2010/main" val="7249674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19</a:t>
            </a:fld>
            <a:endParaRPr lang="en-GB"/>
          </a:p>
        </p:txBody>
      </p:sp>
    </p:spTree>
    <p:extLst>
      <p:ext uri="{BB962C8B-B14F-4D97-AF65-F5344CB8AC3E}">
        <p14:creationId xmlns:p14="http://schemas.microsoft.com/office/powerpoint/2010/main" val="887386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20</a:t>
            </a:fld>
            <a:endParaRPr lang="en-GB"/>
          </a:p>
        </p:txBody>
      </p:sp>
    </p:spTree>
    <p:extLst>
      <p:ext uri="{BB962C8B-B14F-4D97-AF65-F5344CB8AC3E}">
        <p14:creationId xmlns:p14="http://schemas.microsoft.com/office/powerpoint/2010/main" val="2918857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21</a:t>
            </a:fld>
            <a:endParaRPr lang="en-GB"/>
          </a:p>
        </p:txBody>
      </p:sp>
    </p:spTree>
    <p:extLst>
      <p:ext uri="{BB962C8B-B14F-4D97-AF65-F5344CB8AC3E}">
        <p14:creationId xmlns:p14="http://schemas.microsoft.com/office/powerpoint/2010/main" val="420939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634D3-CF4C-474A-881A-B1324779FD0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1487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AC634D3-CF4C-474A-881A-B1324779FD01}" type="slidenum">
              <a:rPr lang="en-GB" smtClean="0"/>
              <a:pPr/>
              <a:t>22</a:t>
            </a:fld>
            <a:endParaRPr lang="en-GB"/>
          </a:p>
        </p:txBody>
      </p:sp>
    </p:spTree>
    <p:extLst>
      <p:ext uri="{BB962C8B-B14F-4D97-AF65-F5344CB8AC3E}">
        <p14:creationId xmlns:p14="http://schemas.microsoft.com/office/powerpoint/2010/main" val="2325750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9712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118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9090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98493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4357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6321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797477-D45D-4085-BB5F-D84D62EF3E9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3723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2488108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2677412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4066914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961883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03707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89532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402167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424478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69110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56878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33634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1856031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71460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669467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95544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164037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4148226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1774696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3197746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384964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1062146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FF0406-001B-4AA8-98BD-514DB5C80767}" type="datetimeFigureOut">
              <a:rPr lang="en-GB" smtClean="0"/>
              <a:pPr/>
              <a:t>14/11/2020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B860C4-9C0B-46A0-BFD7-BE7E2D4929F8}" type="slidenum">
              <a:rPr lang="en-GB" smtClean="0"/>
              <a:pPr/>
              <a:t>‹#›</a:t>
            </a:fld>
            <a:endParaRPr lang="en-GB"/>
          </a:p>
        </p:txBody>
      </p:sp>
    </p:spTree>
    <p:extLst>
      <p:ext uri="{BB962C8B-B14F-4D97-AF65-F5344CB8AC3E}">
        <p14:creationId xmlns:p14="http://schemas.microsoft.com/office/powerpoint/2010/main" val="1289503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FF0406-001B-4AA8-98BD-514DB5C80767}" type="datetimeFigureOut">
              <a:rPr lang="en-GB" smtClean="0"/>
              <a:pPr/>
              <a:t>14/11/2020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860C4-9C0B-46A0-BFD7-BE7E2D4929F8}" type="slidenum">
              <a:rPr lang="en-GB" smtClean="0"/>
              <a:pPr/>
              <a:t>‹#›</a:t>
            </a:fld>
            <a:endParaRPr lang="en-GB"/>
          </a:p>
        </p:txBody>
      </p:sp>
    </p:spTree>
    <p:extLst>
      <p:ext uri="{BB962C8B-B14F-4D97-AF65-F5344CB8AC3E}">
        <p14:creationId xmlns:p14="http://schemas.microsoft.com/office/powerpoint/2010/main" val="3881360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0A2A94-C085-42C6-BF37-081B35703B81}" type="datetimeFigureOut">
              <a:rPr lang="en-GB" smtClean="0">
                <a:solidFill>
                  <a:prstClr val="black">
                    <a:tint val="75000"/>
                  </a:prstClr>
                </a:solidFill>
              </a:rPr>
              <a:pPr/>
              <a:t>14/11/2020</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1B8C55-07BE-48A8-B3A2-5591A8EBA41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72831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1.png"/><Relationship Id="rId7" Type="http://schemas.openxmlformats.org/officeDocument/2006/relationships/image" Target="../media/image23.jpeg"/><Relationship Id="rId12"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www.mho.co.uk/uploads/gfx/1403.jpg" TargetMode="External"/><Relationship Id="rId11" Type="http://schemas.openxmlformats.org/officeDocument/2006/relationships/hyperlink" Target="http://ayay.co.uk/backgrounds/scenic/landscapes/Peaceful-Countryside.jpg" TargetMode="External"/><Relationship Id="rId5" Type="http://schemas.openxmlformats.org/officeDocument/2006/relationships/image" Target="../media/image13.jpeg"/><Relationship Id="rId10" Type="http://schemas.openxmlformats.org/officeDocument/2006/relationships/image" Target="../media/image25.jpeg"/><Relationship Id="rId4" Type="http://schemas.openxmlformats.org/officeDocument/2006/relationships/image" Target="../media/image22.jpeg"/><Relationship Id="rId9" Type="http://schemas.openxmlformats.org/officeDocument/2006/relationships/hyperlink" Target="//upload.wikimedia.org/wikipedia/commons/d/df/Canary_Wharf_Skyline_2,_London_UK_-_Oct_2012.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36.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8" name="TextBox 8"/>
          <p:cNvSpPr txBox="1">
            <a:spLocks noChangeArrowheads="1"/>
          </p:cNvSpPr>
          <p:nvPr/>
        </p:nvSpPr>
        <p:spPr bwMode="auto">
          <a:xfrm>
            <a:off x="179512" y="1051906"/>
            <a:ext cx="8640960" cy="830997"/>
          </a:xfrm>
          <a:prstGeom prst="rect">
            <a:avLst/>
          </a:prstGeom>
          <a:ln>
            <a:solidFill>
              <a:srgbClr val="FFC00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Arial" charset="0"/>
              </a:rPr>
              <a:t>Learning Intent - We are learning about the reasons why areas of cities are so different to one another </a:t>
            </a:r>
          </a:p>
        </p:txBody>
      </p:sp>
      <p:sp>
        <p:nvSpPr>
          <p:cNvPr id="9" name="TextBox 9"/>
          <p:cNvSpPr txBox="1">
            <a:spLocks noChangeArrowheads="1"/>
          </p:cNvSpPr>
          <p:nvPr/>
        </p:nvSpPr>
        <p:spPr bwMode="auto">
          <a:xfrm>
            <a:off x="196347" y="2780928"/>
            <a:ext cx="8624125" cy="954107"/>
          </a:xfrm>
          <a:prstGeom prst="rect">
            <a:avLst/>
          </a:prstGeom>
          <a:ln>
            <a:solidFill>
              <a:srgbClr val="FFC00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mic Sans MS" pitchFamily="66" charset="0"/>
                <a:ea typeface="+mn-ea"/>
                <a:cs typeface="Arial" charset="0"/>
              </a:rPr>
              <a:t>To </a:t>
            </a:r>
            <a:r>
              <a:rPr lang="en-GB" sz="2800" dirty="0">
                <a:solidFill>
                  <a:prstClr val="black"/>
                </a:solidFill>
                <a:latin typeface="Comic Sans MS" pitchFamily="66" charset="0"/>
              </a:rPr>
              <a:t>remind yourselves of what the Burgess shows us about cities</a:t>
            </a:r>
            <a:endParaRPr kumimoji="0" lang="en-GB" sz="2800" b="1" i="0" u="none" strike="noStrike" kern="1200" cap="none" spc="0" normalizeH="0" baseline="0" noProof="0" dirty="0">
              <a:ln>
                <a:noFill/>
              </a:ln>
              <a:solidFill>
                <a:prstClr val="black"/>
              </a:solidFill>
              <a:effectLst/>
              <a:uLnTx/>
              <a:uFillTx/>
              <a:latin typeface="Comic Sans MS" pitchFamily="66" charset="0"/>
              <a:ea typeface="+mn-ea"/>
              <a:cs typeface="Arial" charset="0"/>
            </a:endParaRPr>
          </a:p>
        </p:txBody>
      </p:sp>
      <p:sp>
        <p:nvSpPr>
          <p:cNvPr id="10" name="TextBox 10"/>
          <p:cNvSpPr txBox="1">
            <a:spLocks noChangeArrowheads="1"/>
          </p:cNvSpPr>
          <p:nvPr/>
        </p:nvSpPr>
        <p:spPr bwMode="auto">
          <a:xfrm>
            <a:off x="226019" y="4073192"/>
            <a:ext cx="8631467" cy="954107"/>
          </a:xfrm>
          <a:prstGeom prst="rect">
            <a:avLst/>
          </a:prstGeom>
          <a:ln>
            <a:solidFill>
              <a:srgbClr val="FFC00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mic Sans MS" pitchFamily="66" charset="0"/>
                <a:ea typeface="+mn-ea"/>
                <a:cs typeface="Arial" charset="0"/>
              </a:rPr>
              <a:t>To apply what you know about the Burgess model to decide where different people should live</a:t>
            </a:r>
            <a:endParaRPr kumimoji="0" lang="en-GB" sz="2800" b="1" i="0" u="none" strike="noStrike" kern="1200" cap="none" spc="0" normalizeH="0" baseline="0" noProof="0" dirty="0">
              <a:ln>
                <a:noFill/>
              </a:ln>
              <a:solidFill>
                <a:prstClr val="black"/>
              </a:solidFill>
              <a:effectLst/>
              <a:uLnTx/>
              <a:uFillTx/>
              <a:latin typeface="Comic Sans MS" pitchFamily="66" charset="0"/>
              <a:ea typeface="+mn-ea"/>
              <a:cs typeface="Arial" charset="0"/>
            </a:endParaRPr>
          </a:p>
        </p:txBody>
      </p:sp>
      <p:sp>
        <p:nvSpPr>
          <p:cNvPr id="11" name="TextBox 11"/>
          <p:cNvSpPr txBox="1">
            <a:spLocks noChangeArrowheads="1"/>
          </p:cNvSpPr>
          <p:nvPr/>
        </p:nvSpPr>
        <p:spPr bwMode="auto">
          <a:xfrm>
            <a:off x="226020" y="5402104"/>
            <a:ext cx="8631466" cy="954107"/>
          </a:xfrm>
          <a:prstGeom prst="rect">
            <a:avLst/>
          </a:prstGeom>
          <a:ln>
            <a:solidFill>
              <a:srgbClr val="FFC00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mic Sans MS" pitchFamily="66" charset="0"/>
                <a:ea typeface="+mn-ea"/>
                <a:cs typeface="Arial" charset="0"/>
              </a:rPr>
              <a:t>To </a:t>
            </a:r>
            <a:r>
              <a:rPr kumimoji="0" lang="en-GB" sz="2800" b="1" i="0" u="none" strike="noStrike" kern="1200" cap="none" spc="0" normalizeH="0" baseline="0" noProof="0" dirty="0">
                <a:ln>
                  <a:solidFill>
                    <a:sysClr val="windowText" lastClr="000000"/>
                  </a:solidFill>
                </a:ln>
                <a:solidFill>
                  <a:srgbClr val="FFFF00"/>
                </a:solidFill>
                <a:effectLst>
                  <a:outerShdw blurRad="38100" dist="38100" dir="2700000" algn="tl">
                    <a:srgbClr val="000000">
                      <a:alpha val="43137"/>
                    </a:srgbClr>
                  </a:outerShdw>
                </a:effectLst>
                <a:uLnTx/>
                <a:uFillTx/>
                <a:latin typeface="Comic Sans MS" pitchFamily="66" charset="0"/>
                <a:ea typeface="+mn-ea"/>
                <a:cs typeface="Arial" charset="0"/>
              </a:rPr>
              <a:t>explain</a:t>
            </a:r>
            <a:r>
              <a:rPr kumimoji="0" lang="en-GB" sz="2800" b="0" i="0" u="none" strike="noStrike" kern="1200" cap="none" spc="0" normalizeH="0" baseline="0" noProof="0" dirty="0">
                <a:ln>
                  <a:noFill/>
                </a:ln>
                <a:solidFill>
                  <a:prstClr val="black"/>
                </a:solidFill>
                <a:effectLst/>
                <a:uLnTx/>
                <a:uFillTx/>
                <a:latin typeface="Comic Sans MS" pitchFamily="66" charset="0"/>
                <a:ea typeface="+mn-ea"/>
                <a:cs typeface="Arial" charset="0"/>
              </a:rPr>
              <a:t> the decisions that you make about where different people should live</a:t>
            </a:r>
            <a:endParaRPr kumimoji="0" lang="en-GB" sz="2800" b="1" i="0" u="none" strike="noStrike" kern="1200" cap="none" spc="0" normalizeH="0" baseline="0" noProof="0" dirty="0">
              <a:ln>
                <a:noFill/>
              </a:ln>
              <a:solidFill>
                <a:prstClr val="black"/>
              </a:solidFill>
              <a:effectLst/>
              <a:uLnTx/>
              <a:uFillTx/>
              <a:latin typeface="Comic Sans MS" pitchFamily="66" charset="0"/>
              <a:ea typeface="+mn-ea"/>
              <a:cs typeface="Arial" charset="0"/>
            </a:endParaRPr>
          </a:p>
        </p:txBody>
      </p:sp>
      <p:sp>
        <p:nvSpPr>
          <p:cNvPr id="12" name="Rectangle 11"/>
          <p:cNvSpPr/>
          <p:nvPr/>
        </p:nvSpPr>
        <p:spPr>
          <a:xfrm>
            <a:off x="0" y="67271"/>
            <a:ext cx="9144000" cy="830997"/>
          </a:xfrm>
          <a:prstGeom prst="rect">
            <a:avLst/>
          </a:prstGeom>
          <a:noFill/>
        </p:spPr>
        <p:txBody>
          <a:bodyPr wrap="square" lIns="91440" tIns="45720" rIns="91440" bIns="4572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1905">
                  <a:solidFill>
                    <a:prstClr val="black"/>
                  </a:solidFill>
                </a:ln>
                <a:solidFill>
                  <a:srgbClr val="FD8603"/>
                </a:solidFill>
                <a:effectLst>
                  <a:glow rad="101600">
                    <a:srgbClr val="FFFF00">
                      <a:alpha val="60000"/>
                    </a:srgbClr>
                  </a:glow>
                  <a:innerShdw blurRad="69850" dist="43180" dir="5400000">
                    <a:srgbClr val="000000">
                      <a:alpha val="65000"/>
                    </a:srgbClr>
                  </a:innerShdw>
                </a:effectLst>
                <a:uLnTx/>
                <a:uFillTx/>
                <a:latin typeface="Comic Sans MS" pitchFamily="66" charset="0"/>
                <a:ea typeface="+mn-ea"/>
                <a:cs typeface="+mn-cs"/>
              </a:rPr>
              <a:t>Who should live where?</a:t>
            </a:r>
          </a:p>
        </p:txBody>
      </p:sp>
      <p:sp>
        <p:nvSpPr>
          <p:cNvPr id="2" name="TextBox 8">
            <a:extLst>
              <a:ext uri="{FF2B5EF4-FFF2-40B4-BE49-F238E27FC236}">
                <a16:creationId xmlns:a16="http://schemas.microsoft.com/office/drawing/2014/main" id="{618325EC-0D13-4D32-A444-F431FDF38BD4}"/>
              </a:ext>
            </a:extLst>
          </p:cNvPr>
          <p:cNvSpPr txBox="1">
            <a:spLocks noChangeArrowheads="1"/>
          </p:cNvSpPr>
          <p:nvPr/>
        </p:nvSpPr>
        <p:spPr bwMode="auto">
          <a:xfrm>
            <a:off x="196347" y="2040597"/>
            <a:ext cx="2719469" cy="461665"/>
          </a:xfrm>
          <a:prstGeom prst="rect">
            <a:avLst/>
          </a:prstGeom>
          <a:ln>
            <a:solidFill>
              <a:srgbClr val="FFC00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Arial" charset="0"/>
              </a:rPr>
              <a:t>Success Criteria</a:t>
            </a:r>
          </a:p>
        </p:txBody>
      </p:sp>
    </p:spTree>
    <p:extLst>
      <p:ext uri="{BB962C8B-B14F-4D97-AF65-F5344CB8AC3E}">
        <p14:creationId xmlns:p14="http://schemas.microsoft.com/office/powerpoint/2010/main" val="3842588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nner city 2.jpg"/>
          <p:cNvPicPr>
            <a:picLocks noChangeAspect="1"/>
          </p:cNvPicPr>
          <p:nvPr/>
        </p:nvPicPr>
        <p:blipFill>
          <a:blip r:embed="rId3" cstate="print"/>
          <a:stretch>
            <a:fillRect/>
          </a:stretch>
        </p:blipFill>
        <p:spPr>
          <a:xfrm>
            <a:off x="0" y="0"/>
            <a:ext cx="9144000" cy="6858000"/>
          </a:xfrm>
          <a:prstGeom prst="rect">
            <a:avLst/>
          </a:prstGeom>
        </p:spPr>
      </p:pic>
      <p:sp>
        <p:nvSpPr>
          <p:cNvPr id="4" name="TextBox 3"/>
          <p:cNvSpPr txBox="1"/>
          <p:nvPr/>
        </p:nvSpPr>
        <p:spPr>
          <a:xfrm>
            <a:off x="467544" y="188640"/>
            <a:ext cx="8280920" cy="1015663"/>
          </a:xfrm>
          <a:prstGeom prst="rect">
            <a:avLst/>
          </a:prstGeom>
          <a:solidFill>
            <a:schemeClr val="bg2">
              <a:alpha val="79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rPr>
              <a:t>Inner</a:t>
            </a:r>
            <a:r>
              <a:rPr kumimoji="0" lang="en-GB" sz="60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rPr>
              <a:t> City</a:t>
            </a:r>
          </a:p>
        </p:txBody>
      </p:sp>
      <p:sp>
        <p:nvSpPr>
          <p:cNvPr id="5" name="TextBox 4"/>
          <p:cNvSpPr txBox="1"/>
          <p:nvPr/>
        </p:nvSpPr>
        <p:spPr>
          <a:xfrm>
            <a:off x="461951" y="1340768"/>
            <a:ext cx="8280920" cy="5262979"/>
          </a:xfrm>
          <a:prstGeom prst="rect">
            <a:avLst/>
          </a:prstGeom>
          <a:solidFill>
            <a:schemeClr val="bg2">
              <a:alpha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p:txBody>
      </p:sp>
      <p:sp>
        <p:nvSpPr>
          <p:cNvPr id="6" name="TextBox 5"/>
          <p:cNvSpPr txBox="1"/>
          <p:nvPr/>
        </p:nvSpPr>
        <p:spPr>
          <a:xfrm>
            <a:off x="461951" y="1365466"/>
            <a:ext cx="8368309" cy="193899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Terraced houses are packed tightly together to use up as little space as possible. They are in a ‘grid iron’ street pattern of straight roads and blocks of houses, often with corner shops. There are little/no green areas.</a:t>
            </a:r>
          </a:p>
        </p:txBody>
      </p:sp>
      <p:sp>
        <p:nvSpPr>
          <p:cNvPr id="7" name="TextBox 6"/>
          <p:cNvSpPr txBox="1"/>
          <p:nvPr/>
        </p:nvSpPr>
        <p:spPr>
          <a:xfrm>
            <a:off x="458419" y="3259106"/>
            <a:ext cx="8208912" cy="193899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This was previously the industrial area of the city and would’ve been full of small factories and industrial buildings. The nearby terraced housing used to house the factory workers when industry first  started to grow in the UK’s cities</a:t>
            </a:r>
          </a:p>
        </p:txBody>
      </p:sp>
      <p:sp>
        <p:nvSpPr>
          <p:cNvPr id="8" name="TextBox 7"/>
          <p:cNvSpPr txBox="1"/>
          <p:nvPr/>
        </p:nvSpPr>
        <p:spPr>
          <a:xfrm>
            <a:off x="497955" y="5300758"/>
            <a:ext cx="8208912"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Some of the cities oldest buildings are located here; many have been redeveloped to provide more modern housing for mostly young professionals to live in</a:t>
            </a:r>
          </a:p>
        </p:txBody>
      </p:sp>
    </p:spTree>
    <p:extLst>
      <p:ext uri="{BB962C8B-B14F-4D97-AF65-F5344CB8AC3E}">
        <p14:creationId xmlns:p14="http://schemas.microsoft.com/office/powerpoint/2010/main" val="1616420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li.zoocdn.com/901ff1667404d4f572f2fb0ea4ffaa8142a23432_645_430.jpg"/>
          <p:cNvPicPr>
            <a:picLocks noChangeAspect="1" noChangeArrowheads="1"/>
          </p:cNvPicPr>
          <p:nvPr/>
        </p:nvPicPr>
        <p:blipFill>
          <a:blip r:embed="rId3" cstate="print"/>
          <a:srcRect/>
          <a:stretch>
            <a:fillRect/>
          </a:stretch>
        </p:blipFill>
        <p:spPr bwMode="auto">
          <a:xfrm>
            <a:off x="1" y="3429000"/>
            <a:ext cx="4571999" cy="3429000"/>
          </a:xfrm>
          <a:prstGeom prst="rect">
            <a:avLst/>
          </a:prstGeom>
          <a:noFill/>
        </p:spPr>
      </p:pic>
      <p:pic>
        <p:nvPicPr>
          <p:cNvPr id="5" name="Picture 4" descr="http://media.rightmove.co.uk/53k/52832/38987482/52832_791679A_91679_IMG_01_0000.JPG"/>
          <p:cNvPicPr>
            <a:picLocks noChangeAspect="1" noChangeArrowheads="1"/>
          </p:cNvPicPr>
          <p:nvPr/>
        </p:nvPicPr>
        <p:blipFill>
          <a:blip r:embed="rId4" cstate="print"/>
          <a:srcRect/>
          <a:stretch>
            <a:fillRect/>
          </a:stretch>
        </p:blipFill>
        <p:spPr bwMode="auto">
          <a:xfrm>
            <a:off x="4499992" y="3429000"/>
            <a:ext cx="4644008" cy="3429000"/>
          </a:xfrm>
          <a:prstGeom prst="rect">
            <a:avLst/>
          </a:prstGeom>
          <a:noFill/>
        </p:spPr>
      </p:pic>
      <p:pic>
        <p:nvPicPr>
          <p:cNvPr id="7" name="Picture 6" descr="house.jpg"/>
          <p:cNvPicPr>
            <a:picLocks noChangeAspect="1"/>
          </p:cNvPicPr>
          <p:nvPr/>
        </p:nvPicPr>
        <p:blipFill>
          <a:blip r:embed="rId5" cstate="print"/>
          <a:stretch>
            <a:fillRect/>
          </a:stretch>
        </p:blipFill>
        <p:spPr>
          <a:xfrm>
            <a:off x="0" y="0"/>
            <a:ext cx="4499992" cy="3429000"/>
          </a:xfrm>
          <a:prstGeom prst="rect">
            <a:avLst/>
          </a:prstGeom>
        </p:spPr>
      </p:pic>
      <p:sp>
        <p:nvSpPr>
          <p:cNvPr id="10" name="TextBox 9"/>
          <p:cNvSpPr txBox="1"/>
          <p:nvPr/>
        </p:nvSpPr>
        <p:spPr>
          <a:xfrm>
            <a:off x="4932040" y="1131936"/>
            <a:ext cx="3672408"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6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Tree>
    <p:extLst>
      <p:ext uri="{BB962C8B-B14F-4D97-AF65-F5344CB8AC3E}">
        <p14:creationId xmlns:p14="http://schemas.microsoft.com/office/powerpoint/2010/main" val="3486496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burb 2.jpg"/>
          <p:cNvPicPr>
            <a:picLocks noChangeAspect="1"/>
          </p:cNvPicPr>
          <p:nvPr/>
        </p:nvPicPr>
        <p:blipFill>
          <a:blip r:embed="rId3" cstate="print"/>
          <a:stretch>
            <a:fillRect/>
          </a:stretch>
        </p:blipFill>
        <p:spPr>
          <a:xfrm>
            <a:off x="0" y="0"/>
            <a:ext cx="9144000" cy="6858000"/>
          </a:xfrm>
          <a:prstGeom prst="rect">
            <a:avLst/>
          </a:prstGeom>
        </p:spPr>
      </p:pic>
      <p:sp>
        <p:nvSpPr>
          <p:cNvPr id="8" name="TextBox 7"/>
          <p:cNvSpPr txBox="1"/>
          <p:nvPr/>
        </p:nvSpPr>
        <p:spPr>
          <a:xfrm>
            <a:off x="467544" y="620688"/>
            <a:ext cx="8280920" cy="923330"/>
          </a:xfrm>
          <a:prstGeom prst="rect">
            <a:avLst/>
          </a:prstGeom>
          <a:solidFill>
            <a:schemeClr val="bg2">
              <a:alpha val="79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rPr>
              <a:t>Suburbs</a:t>
            </a:r>
            <a:endParaRPr kumimoji="0" lang="en-GB" sz="48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endParaRPr>
          </a:p>
        </p:txBody>
      </p:sp>
      <p:sp>
        <p:nvSpPr>
          <p:cNvPr id="9" name="TextBox 8"/>
          <p:cNvSpPr txBox="1"/>
          <p:nvPr/>
        </p:nvSpPr>
        <p:spPr>
          <a:xfrm>
            <a:off x="467544" y="1700808"/>
            <a:ext cx="8280920" cy="4524315"/>
          </a:xfrm>
          <a:prstGeom prst="rect">
            <a:avLst/>
          </a:prstGeom>
          <a:solidFill>
            <a:schemeClr val="bg2">
              <a:alpha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p:txBody>
      </p:sp>
      <p:sp>
        <p:nvSpPr>
          <p:cNvPr id="10" name="TextBox 9"/>
          <p:cNvSpPr txBox="1"/>
          <p:nvPr/>
        </p:nvSpPr>
        <p:spPr>
          <a:xfrm>
            <a:off x="683567" y="1988840"/>
            <a:ext cx="7874641"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Cheaper land prices than the CBD and inner city so bigger houses are built on a larger area of land and usually have a garden.</a:t>
            </a:r>
          </a:p>
        </p:txBody>
      </p:sp>
      <p:sp>
        <p:nvSpPr>
          <p:cNvPr id="11" name="TextBox 10"/>
          <p:cNvSpPr txBox="1"/>
          <p:nvPr/>
        </p:nvSpPr>
        <p:spPr>
          <a:xfrm>
            <a:off x="657798" y="3225806"/>
            <a:ext cx="7874641"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The roads around the houses are arranged in a curvilinear street patterns with cul-de-sacs and avenues. This makes it more attractive and helps prevent crime.</a:t>
            </a:r>
          </a:p>
        </p:txBody>
      </p:sp>
      <p:sp>
        <p:nvSpPr>
          <p:cNvPr id="12" name="TextBox 11"/>
          <p:cNvSpPr txBox="1"/>
          <p:nvPr/>
        </p:nvSpPr>
        <p:spPr>
          <a:xfrm>
            <a:off x="606021" y="4941168"/>
            <a:ext cx="8026076"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Facilities such as local shops, churches, schools, supermarkets and parks are often provided for people who live in the area.</a:t>
            </a:r>
          </a:p>
        </p:txBody>
      </p:sp>
    </p:spTree>
    <p:extLst>
      <p:ext uri="{BB962C8B-B14F-4D97-AF65-F5344CB8AC3E}">
        <p14:creationId xmlns:p14="http://schemas.microsoft.com/office/powerpoint/2010/main" val="1139658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news.bbcimg.co.uk/media/images/63366000/jpg/_63366195_63366193.jpg"/>
          <p:cNvPicPr>
            <a:picLocks noChangeAspect="1" noChangeArrowheads="1"/>
          </p:cNvPicPr>
          <p:nvPr/>
        </p:nvPicPr>
        <p:blipFill>
          <a:blip r:embed="rId3" cstate="print"/>
          <a:srcRect/>
          <a:stretch>
            <a:fillRect/>
          </a:stretch>
        </p:blipFill>
        <p:spPr bwMode="auto">
          <a:xfrm>
            <a:off x="1" y="1"/>
            <a:ext cx="4559828" cy="3501007"/>
          </a:xfrm>
          <a:prstGeom prst="rect">
            <a:avLst/>
          </a:prstGeom>
          <a:noFill/>
        </p:spPr>
      </p:pic>
      <p:pic>
        <p:nvPicPr>
          <p:cNvPr id="4" name="Picture 4" descr="http://www.concordparkgolfclub.co.uk/images/hole_images/hole-14-2.jpg"/>
          <p:cNvPicPr>
            <a:picLocks noChangeAspect="1" noChangeArrowheads="1"/>
          </p:cNvPicPr>
          <p:nvPr/>
        </p:nvPicPr>
        <p:blipFill>
          <a:blip r:embed="rId4" cstate="print"/>
          <a:srcRect/>
          <a:stretch>
            <a:fillRect/>
          </a:stretch>
        </p:blipFill>
        <p:spPr bwMode="auto">
          <a:xfrm>
            <a:off x="0" y="3432875"/>
            <a:ext cx="4644008" cy="3425125"/>
          </a:xfrm>
          <a:prstGeom prst="rect">
            <a:avLst/>
          </a:prstGeom>
          <a:noFill/>
        </p:spPr>
      </p:pic>
      <p:pic>
        <p:nvPicPr>
          <p:cNvPr id="5" name="Picture 8" descr="http://www.sheffieldenterprisezone.co.uk/content/images/template/maps/amp-img.jpg"/>
          <p:cNvPicPr>
            <a:picLocks noChangeAspect="1" noChangeArrowheads="1"/>
          </p:cNvPicPr>
          <p:nvPr/>
        </p:nvPicPr>
        <p:blipFill>
          <a:blip r:embed="rId5" cstate="print"/>
          <a:srcRect/>
          <a:stretch>
            <a:fillRect/>
          </a:stretch>
        </p:blipFill>
        <p:spPr bwMode="auto">
          <a:xfrm>
            <a:off x="4572000" y="3429000"/>
            <a:ext cx="4572000" cy="3429000"/>
          </a:xfrm>
          <a:prstGeom prst="rect">
            <a:avLst/>
          </a:prstGeom>
          <a:noFill/>
        </p:spPr>
      </p:pic>
      <p:sp>
        <p:nvSpPr>
          <p:cNvPr id="9" name="TextBox 8"/>
          <p:cNvSpPr txBox="1"/>
          <p:nvPr/>
        </p:nvSpPr>
        <p:spPr>
          <a:xfrm>
            <a:off x="5004048" y="260648"/>
            <a:ext cx="3672408"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Tree>
    <p:extLst>
      <p:ext uri="{BB962C8B-B14F-4D97-AF65-F5344CB8AC3E}">
        <p14:creationId xmlns:p14="http://schemas.microsoft.com/office/powerpoint/2010/main" val="20611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tcliffe.jpg"/>
          <p:cNvPicPr>
            <a:picLocks noChangeAspect="1"/>
          </p:cNvPicPr>
          <p:nvPr/>
        </p:nvPicPr>
        <p:blipFill>
          <a:blip r:embed="rId3" cstate="print"/>
          <a:stretch>
            <a:fillRect/>
          </a:stretch>
        </p:blipFill>
        <p:spPr>
          <a:xfrm>
            <a:off x="12519" y="0"/>
            <a:ext cx="9118964" cy="6858000"/>
          </a:xfrm>
          <a:prstGeom prst="rect">
            <a:avLst/>
          </a:prstGeom>
        </p:spPr>
      </p:pic>
      <p:sp>
        <p:nvSpPr>
          <p:cNvPr id="4" name="TextBox 3"/>
          <p:cNvSpPr txBox="1"/>
          <p:nvPr/>
        </p:nvSpPr>
        <p:spPr>
          <a:xfrm>
            <a:off x="467544" y="1700808"/>
            <a:ext cx="8280920" cy="4893647"/>
          </a:xfrm>
          <a:prstGeom prst="rect">
            <a:avLst/>
          </a:prstGeom>
          <a:solidFill>
            <a:schemeClr val="bg2">
              <a:alpha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p:txBody>
      </p:sp>
      <p:sp>
        <p:nvSpPr>
          <p:cNvPr id="5" name="TextBox 4"/>
          <p:cNvSpPr txBox="1"/>
          <p:nvPr/>
        </p:nvSpPr>
        <p:spPr>
          <a:xfrm>
            <a:off x="395536" y="620688"/>
            <a:ext cx="8352928" cy="923330"/>
          </a:xfrm>
          <a:prstGeom prst="rect">
            <a:avLst/>
          </a:prstGeom>
          <a:solidFill>
            <a:schemeClr val="bg2">
              <a:alpha val="79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rPr>
              <a:t>Rural-Urban Fringe</a:t>
            </a:r>
          </a:p>
        </p:txBody>
      </p:sp>
      <p:sp>
        <p:nvSpPr>
          <p:cNvPr id="7" name="TextBox 6"/>
          <p:cNvSpPr txBox="1"/>
          <p:nvPr/>
        </p:nvSpPr>
        <p:spPr>
          <a:xfrm>
            <a:off x="683568" y="2060848"/>
            <a:ext cx="7776864"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Golf courses, allotments, business parks and out of town shopping centres are often found on the edge of cities.</a:t>
            </a:r>
          </a:p>
        </p:txBody>
      </p:sp>
      <p:sp>
        <p:nvSpPr>
          <p:cNvPr id="8" name="TextBox 7"/>
          <p:cNvSpPr txBox="1"/>
          <p:nvPr/>
        </p:nvSpPr>
        <p:spPr>
          <a:xfrm>
            <a:off x="683568" y="3429000"/>
            <a:ext cx="7776864"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Many businesses have moved here in recent years because it is closer to motorways and airports so transporting goods is easier</a:t>
            </a:r>
          </a:p>
        </p:txBody>
      </p:sp>
      <p:sp>
        <p:nvSpPr>
          <p:cNvPr id="9" name="TextBox 8"/>
          <p:cNvSpPr txBox="1"/>
          <p:nvPr/>
        </p:nvSpPr>
        <p:spPr>
          <a:xfrm>
            <a:off x="683568" y="4797152"/>
            <a:ext cx="7776864"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The cheapest land prices are found in this zone. This means that new housing developments, leisure parks and shopping centres are built which take up large areas of land </a:t>
            </a:r>
          </a:p>
        </p:txBody>
      </p:sp>
    </p:spTree>
    <p:extLst>
      <p:ext uri="{BB962C8B-B14F-4D97-AF65-F5344CB8AC3E}">
        <p14:creationId xmlns:p14="http://schemas.microsoft.com/office/powerpoint/2010/main" val="3050192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67E6F5-F3A7-4F28-8273-E5050F0FB87C}"/>
              </a:ext>
            </a:extLst>
          </p:cNvPr>
          <p:cNvPicPr>
            <a:picLocks noChangeAspect="1"/>
          </p:cNvPicPr>
          <p:nvPr/>
        </p:nvPicPr>
        <p:blipFill>
          <a:blip r:embed="rId3"/>
          <a:stretch>
            <a:fillRect/>
          </a:stretch>
        </p:blipFill>
        <p:spPr>
          <a:xfrm>
            <a:off x="1691680" y="2636912"/>
            <a:ext cx="5272976" cy="3923522"/>
          </a:xfrm>
          <a:prstGeom prst="rect">
            <a:avLst/>
          </a:prstGeom>
        </p:spPr>
      </p:pic>
      <p:sp>
        <p:nvSpPr>
          <p:cNvPr id="3" name="TextBox 2">
            <a:extLst>
              <a:ext uri="{FF2B5EF4-FFF2-40B4-BE49-F238E27FC236}">
                <a16:creationId xmlns:a16="http://schemas.microsoft.com/office/drawing/2014/main" id="{DF712562-467A-4B78-95C6-F6E060402A0E}"/>
              </a:ext>
            </a:extLst>
          </p:cNvPr>
          <p:cNvSpPr txBox="1"/>
          <p:nvPr/>
        </p:nvSpPr>
        <p:spPr>
          <a:xfrm>
            <a:off x="179512" y="116632"/>
            <a:ext cx="8784976" cy="2308324"/>
          </a:xfrm>
          <a:prstGeom prst="rect">
            <a:avLst/>
          </a:prstGeom>
          <a:solidFill>
            <a:srgbClr val="FFFF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C00000"/>
                </a:solidFill>
                <a:effectLst/>
                <a:uLnTx/>
                <a:uFillTx/>
                <a:latin typeface="Tw Cen MT" panose="020B0602020104020603" pitchFamily="34" charset="0"/>
                <a:ea typeface="+mn-ea"/>
                <a:cs typeface="+mn-cs"/>
              </a:rPr>
              <a:t>You are going to use all of this information about the Burgess model to help you complete a task about where you think different kinds of people might like to live…</a:t>
            </a:r>
          </a:p>
        </p:txBody>
      </p:sp>
    </p:spTree>
    <p:extLst>
      <p:ext uri="{BB962C8B-B14F-4D97-AF65-F5344CB8AC3E}">
        <p14:creationId xmlns:p14="http://schemas.microsoft.com/office/powerpoint/2010/main" val="751452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2889602"/>
            <a:ext cx="2038003" cy="17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descr="Looking along Gorse Street towards Daisy Place.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3560" y="903041"/>
            <a:ext cx="1869652" cy="1768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a:spLocks noChangeArrowheads="1"/>
          </p:cNvSpPr>
          <p:nvPr/>
        </p:nvSpPr>
        <p:spPr bwMode="auto">
          <a:xfrm>
            <a:off x="5940152" y="1041539"/>
            <a:ext cx="3024336" cy="1477328"/>
          </a:xfrm>
          <a:prstGeom prst="rect">
            <a:avLst/>
          </a:prstGeom>
          <a:gradFill>
            <a:gsLst>
              <a:gs pos="15000">
                <a:srgbClr val="FFCC00"/>
              </a:gs>
              <a:gs pos="100000">
                <a:schemeClr val="bg1"/>
              </a:gs>
              <a:gs pos="44000">
                <a:srgbClr val="FFFF00"/>
              </a:gs>
            </a:gsLst>
          </a:gradFill>
          <a:ln>
            <a:solidFill>
              <a:srgbClr val="FFFF00"/>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1800" dirty="0">
                <a:solidFill>
                  <a:schemeClr val="tx1"/>
                </a:solidFill>
                <a:latin typeface="Comic Sans MS" pitchFamily="66" charset="0"/>
              </a:rPr>
              <a:t>The different parts of a city have different kinds of housing. This has an affect on the people who can afford to live there…</a:t>
            </a:r>
          </a:p>
        </p:txBody>
      </p:sp>
      <p:sp>
        <p:nvSpPr>
          <p:cNvPr id="10" name="Rectangle 9"/>
          <p:cNvSpPr/>
          <p:nvPr/>
        </p:nvSpPr>
        <p:spPr>
          <a:xfrm>
            <a:off x="0" y="163673"/>
            <a:ext cx="9144000" cy="461665"/>
          </a:xfrm>
          <a:prstGeom prst="rect">
            <a:avLst/>
          </a:prstGeom>
          <a:noFill/>
        </p:spPr>
        <p:txBody>
          <a:bodyPr wrap="square" lIns="91440" tIns="45720" rIns="91440" bIns="45720">
            <a:spAutoFit/>
          </a:bodyPr>
          <a:lstStyle/>
          <a:p>
            <a:pPr algn="ctr"/>
            <a:r>
              <a:rPr lang="en-US" sz="2400" b="1" cap="none" spc="0" dirty="0">
                <a:ln w="1905">
                  <a:solidFill>
                    <a:schemeClr val="tx1"/>
                  </a:solidFill>
                </a:ln>
                <a:solidFill>
                  <a:srgbClr val="FFFF00"/>
                </a:solidFill>
                <a:effectLst>
                  <a:innerShdw blurRad="69850" dist="43180" dir="5400000">
                    <a:srgbClr val="000000">
                      <a:alpha val="65000"/>
                    </a:srgbClr>
                  </a:innerShdw>
                </a:effectLst>
                <a:latin typeface="Comic Sans MS" pitchFamily="66" charset="0"/>
              </a:rPr>
              <a:t>Different places, different houses, different people…</a:t>
            </a:r>
          </a:p>
        </p:txBody>
      </p:sp>
      <p:sp>
        <p:nvSpPr>
          <p:cNvPr id="14" name="TextBox 13"/>
          <p:cNvSpPr txBox="1">
            <a:spLocks noChangeArrowheads="1"/>
          </p:cNvSpPr>
          <p:nvPr/>
        </p:nvSpPr>
        <p:spPr bwMode="auto">
          <a:xfrm>
            <a:off x="251520" y="2889603"/>
            <a:ext cx="4176464" cy="1754326"/>
          </a:xfrm>
          <a:prstGeom prst="rect">
            <a:avLst/>
          </a:prstGeom>
          <a:gradFill>
            <a:gsLst>
              <a:gs pos="15000">
                <a:srgbClr val="FFCC00"/>
              </a:gs>
              <a:gs pos="100000">
                <a:schemeClr val="bg1"/>
              </a:gs>
              <a:gs pos="44000">
                <a:srgbClr val="FFFF00"/>
              </a:gs>
            </a:gsLst>
          </a:gradFill>
          <a:ln>
            <a:solidFill>
              <a:srgbClr val="FFFF00"/>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1800" dirty="0">
                <a:solidFill>
                  <a:schemeClr val="tx1"/>
                </a:solidFill>
                <a:latin typeface="Comic Sans MS" pitchFamily="66" charset="0"/>
              </a:rPr>
              <a:t>…but it isn’t just about money, or the houses themselves. Different people want to live in different places because of what’s  nearby e.g. A young, single person would want different things to an elderly couple</a:t>
            </a:r>
          </a:p>
        </p:txBody>
      </p:sp>
      <p:sp>
        <p:nvSpPr>
          <p:cNvPr id="16" name="TextBox 15"/>
          <p:cNvSpPr txBox="1">
            <a:spLocks noChangeArrowheads="1"/>
          </p:cNvSpPr>
          <p:nvPr/>
        </p:nvSpPr>
        <p:spPr bwMode="auto">
          <a:xfrm>
            <a:off x="5292080" y="4869160"/>
            <a:ext cx="3528392" cy="1754326"/>
          </a:xfrm>
          <a:prstGeom prst="rect">
            <a:avLst/>
          </a:prstGeom>
          <a:gradFill>
            <a:gsLst>
              <a:gs pos="15000">
                <a:srgbClr val="FFCC00"/>
              </a:gs>
              <a:gs pos="100000">
                <a:schemeClr val="bg1"/>
              </a:gs>
              <a:gs pos="44000">
                <a:srgbClr val="FFFF00"/>
              </a:gs>
            </a:gsLst>
          </a:gradFill>
          <a:ln>
            <a:solidFill>
              <a:srgbClr val="FFFF00"/>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1800" dirty="0">
                <a:solidFill>
                  <a:schemeClr val="tx1"/>
                </a:solidFill>
                <a:latin typeface="Comic Sans MS" pitchFamily="66" charset="0"/>
              </a:rPr>
              <a:t>Your task is to think about the different parts of the city, different houses, and different people, and you need to decide where these people would live</a:t>
            </a:r>
          </a:p>
        </p:txBody>
      </p:sp>
      <p:pic>
        <p:nvPicPr>
          <p:cNvPr id="17" name="Picture 10" descr="http://li.zoocdn.com/901ff1667404d4f572f2fb0ea4ffaa8142a23432_645_430.jpg"/>
          <p:cNvPicPr>
            <a:picLocks noChangeAspect="1" noChangeArrowheads="1"/>
          </p:cNvPicPr>
          <p:nvPr/>
        </p:nvPicPr>
        <p:blipFill>
          <a:blip r:embed="rId5" cstate="print"/>
          <a:srcRect/>
          <a:stretch>
            <a:fillRect/>
          </a:stretch>
        </p:blipFill>
        <p:spPr bwMode="auto">
          <a:xfrm>
            <a:off x="107504" y="895716"/>
            <a:ext cx="1896056" cy="1768974"/>
          </a:xfrm>
          <a:prstGeom prst="rect">
            <a:avLst/>
          </a:prstGeom>
          <a:noFill/>
        </p:spPr>
      </p:pic>
      <p:pic>
        <p:nvPicPr>
          <p:cNvPr id="9218" name="Picture 2" descr="Lymington - Intermediate Rent block">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73212" y="895716"/>
            <a:ext cx="1896056" cy="177629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9224" name="Picture 8" descr="Ancient happy coupl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10005" y="2889604"/>
            <a:ext cx="2210467" cy="175432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File:Canary Wharf Skyline 2, London UK - Oct 2012.jp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3098" y="4869161"/>
            <a:ext cx="2428702" cy="1754326"/>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Landscapes Peaceful Countryside">
            <a:hlinkClick r:id="rId11" tooltip="Landscapes Peaceful Countryside"/>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71800" y="4869162"/>
            <a:ext cx="2274255" cy="1754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8352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58798013"/>
              </p:ext>
            </p:extLst>
          </p:nvPr>
        </p:nvGraphicFramePr>
        <p:xfrm>
          <a:off x="107504" y="836713"/>
          <a:ext cx="8981492" cy="5904655"/>
        </p:xfrm>
        <a:graphic>
          <a:graphicData uri="http://schemas.openxmlformats.org/drawingml/2006/table">
            <a:tbl>
              <a:tblPr firstRow="1" bandRow="1">
                <a:tableStyleId>{5C22544A-7EE6-4342-B048-85BDC9FD1C3A}</a:tableStyleId>
              </a:tblPr>
              <a:tblGrid>
                <a:gridCol w="4490746">
                  <a:extLst>
                    <a:ext uri="{9D8B030D-6E8A-4147-A177-3AD203B41FA5}">
                      <a16:colId xmlns:a16="http://schemas.microsoft.com/office/drawing/2014/main" val="20000"/>
                    </a:ext>
                  </a:extLst>
                </a:gridCol>
                <a:gridCol w="4490746">
                  <a:extLst>
                    <a:ext uri="{9D8B030D-6E8A-4147-A177-3AD203B41FA5}">
                      <a16:colId xmlns:a16="http://schemas.microsoft.com/office/drawing/2014/main" val="20001"/>
                    </a:ext>
                  </a:extLst>
                </a:gridCol>
              </a:tblGrid>
              <a:tr h="2353752">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0"/>
                  </a:ext>
                </a:extLst>
              </a:tr>
              <a:tr h="598739">
                <a:tc>
                  <a:txBody>
                    <a:bodyPr/>
                    <a:lstStyle/>
                    <a:p>
                      <a:pPr algn="ctr"/>
                      <a:r>
                        <a:rPr lang="en-GB" sz="1450" dirty="0">
                          <a:latin typeface="Comic Sans MS" pitchFamily="66" charset="0"/>
                        </a:rPr>
                        <a:t>Josh</a:t>
                      </a:r>
                      <a:r>
                        <a:rPr lang="en-GB" sz="1450" baseline="0" dirty="0">
                          <a:latin typeface="Comic Sans MS" pitchFamily="66" charset="0"/>
                        </a:rPr>
                        <a:t> - </a:t>
                      </a:r>
                      <a:r>
                        <a:rPr lang="en-GB" sz="1450" dirty="0">
                          <a:latin typeface="Comic Sans MS" pitchFamily="66" charset="0"/>
                        </a:rPr>
                        <a:t>Young,</a:t>
                      </a:r>
                      <a:r>
                        <a:rPr lang="en-GB" sz="1450" baseline="0" dirty="0">
                          <a:latin typeface="Comic Sans MS" pitchFamily="66" charset="0"/>
                        </a:rPr>
                        <a:t> single, 1</a:t>
                      </a:r>
                      <a:r>
                        <a:rPr lang="en-GB" sz="1450" baseline="30000" dirty="0">
                          <a:latin typeface="Comic Sans MS" pitchFamily="66" charset="0"/>
                        </a:rPr>
                        <a:t>st</a:t>
                      </a:r>
                      <a:r>
                        <a:rPr lang="en-GB" sz="1450" baseline="0" dirty="0">
                          <a:latin typeface="Comic Sans MS" pitchFamily="66" charset="0"/>
                        </a:rPr>
                        <a:t> time buyer. Just left university &amp; is starting work</a:t>
                      </a:r>
                      <a:endParaRPr lang="en-GB" sz="145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400" dirty="0">
                          <a:latin typeface="Comic Sans MS" pitchFamily="66" charset="0"/>
                        </a:rPr>
                        <a:t>The</a:t>
                      </a:r>
                      <a:r>
                        <a:rPr lang="en-GB" sz="1400" baseline="0" dirty="0">
                          <a:latin typeface="Comic Sans MS" pitchFamily="66" charset="0"/>
                        </a:rPr>
                        <a:t> Anderson family - Both adults work. The children  are 10 and 15</a:t>
                      </a:r>
                      <a:endParaRPr lang="en-GB" sz="14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1"/>
                  </a:ext>
                </a:extLst>
              </a:tr>
              <a:tr h="2353752">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2"/>
                  </a:ext>
                </a:extLst>
              </a:tr>
              <a:tr h="598412">
                <a:tc>
                  <a:txBody>
                    <a:bodyPr/>
                    <a:lstStyle/>
                    <a:p>
                      <a:pPr algn="ctr"/>
                      <a:r>
                        <a:rPr lang="en-GB" sz="1450" dirty="0">
                          <a:latin typeface="Comic Sans MS" pitchFamily="66" charset="0"/>
                        </a:rPr>
                        <a:t>Sue (47) &amp;</a:t>
                      </a:r>
                      <a:r>
                        <a:rPr lang="en-GB" sz="1450" baseline="0" dirty="0">
                          <a:latin typeface="Comic Sans MS" pitchFamily="66" charset="0"/>
                        </a:rPr>
                        <a:t> </a:t>
                      </a:r>
                      <a:r>
                        <a:rPr lang="en-GB" sz="1450" dirty="0">
                          <a:latin typeface="Comic Sans MS" pitchFamily="66" charset="0"/>
                        </a:rPr>
                        <a:t>Don (49) – Both have</a:t>
                      </a:r>
                      <a:r>
                        <a:rPr lang="en-GB" sz="1450" baseline="0" dirty="0">
                          <a:latin typeface="Comic Sans MS" pitchFamily="66" charset="0"/>
                        </a:rPr>
                        <a:t> well paid jobs. No children</a:t>
                      </a:r>
                      <a:endParaRPr lang="en-GB" sz="145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450" dirty="0">
                          <a:latin typeface="Comic Sans MS" pitchFamily="66" charset="0"/>
                        </a:rPr>
                        <a:t>Charlie and Mary – Both retired and their 2 children have left home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3"/>
                  </a:ext>
                </a:extLst>
              </a:tr>
            </a:tbl>
          </a:graphicData>
        </a:graphic>
      </p:graphicFrame>
      <p:pic>
        <p:nvPicPr>
          <p:cNvPr id="18" name="Picture 8" descr="Ancient happy cou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394" y="3910318"/>
            <a:ext cx="2349658" cy="2110969"/>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394" y="980728"/>
            <a:ext cx="2349659" cy="20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9632" y="3933056"/>
            <a:ext cx="2272908" cy="2052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1624" y="983720"/>
            <a:ext cx="2290917" cy="2059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C4DD8632-BC9B-4641-B430-BFF05F548294}"/>
              </a:ext>
            </a:extLst>
          </p:cNvPr>
          <p:cNvSpPr/>
          <p:nvPr/>
        </p:nvSpPr>
        <p:spPr>
          <a:xfrm>
            <a:off x="0" y="163673"/>
            <a:ext cx="9144000" cy="584775"/>
          </a:xfrm>
          <a:prstGeom prst="rect">
            <a:avLst/>
          </a:prstGeom>
          <a:noFill/>
        </p:spPr>
        <p:txBody>
          <a:bodyPr wrap="square" lIns="91440" tIns="45720" rIns="91440" bIns="45720">
            <a:spAutoFit/>
          </a:bodyPr>
          <a:lstStyle/>
          <a:p>
            <a:pPr algn="ctr"/>
            <a:r>
              <a:rPr lang="en-US" sz="3200" b="1" cap="none" spc="0" dirty="0">
                <a:ln w="1905">
                  <a:solidFill>
                    <a:schemeClr val="tx1"/>
                  </a:solidFill>
                </a:ln>
                <a:solidFill>
                  <a:srgbClr val="FFFF00"/>
                </a:solidFill>
                <a:effectLst>
                  <a:innerShdw blurRad="69850" dist="43180" dir="5400000">
                    <a:srgbClr val="000000">
                      <a:alpha val="65000"/>
                    </a:srgbClr>
                  </a:innerShdw>
                </a:effectLst>
                <a:latin typeface="Comic Sans MS" pitchFamily="66" charset="0"/>
              </a:rPr>
              <a:t>These are the people you’re thinking about…</a:t>
            </a:r>
          </a:p>
        </p:txBody>
      </p:sp>
    </p:spTree>
    <p:extLst>
      <p:ext uri="{BB962C8B-B14F-4D97-AF65-F5344CB8AC3E}">
        <p14:creationId xmlns:p14="http://schemas.microsoft.com/office/powerpoint/2010/main" val="404176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107504" y="188639"/>
            <a:ext cx="8928992" cy="6444000"/>
          </a:xfrm>
          <a:prstGeom prst="rect">
            <a:avLst/>
          </a:prstGeom>
          <a:gradFill>
            <a:gsLst>
              <a:gs pos="15000">
                <a:srgbClr val="FFCC00"/>
              </a:gs>
              <a:gs pos="100000">
                <a:schemeClr val="bg1"/>
              </a:gs>
              <a:gs pos="44000">
                <a:srgbClr val="FFFF00"/>
              </a:gs>
            </a:gsLst>
          </a:gradFill>
          <a:ln>
            <a:solidFill>
              <a:srgbClr val="FFFF00"/>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1700" dirty="0">
                <a:solidFill>
                  <a:schemeClr val="tx1"/>
                </a:solidFill>
                <a:latin typeface="Comic Sans MS" pitchFamily="66" charset="0"/>
              </a:rPr>
              <a:t>This table is included in the home learning pack.</a:t>
            </a:r>
          </a:p>
          <a:p>
            <a:pPr algn="ctr">
              <a:defRPr/>
            </a:pPr>
            <a:endParaRPr lang="en-GB" sz="1700" dirty="0">
              <a:solidFill>
                <a:schemeClr val="tx1"/>
              </a:solidFill>
              <a:latin typeface="Comic Sans MS" pitchFamily="66" charset="0"/>
            </a:endParaRPr>
          </a:p>
          <a:p>
            <a:pPr algn="ctr">
              <a:defRPr/>
            </a:pPr>
            <a:r>
              <a:rPr lang="en-GB" sz="1700" dirty="0">
                <a:solidFill>
                  <a:schemeClr val="tx1"/>
                </a:solidFill>
                <a:latin typeface="Comic Sans MS" pitchFamily="66" charset="0"/>
              </a:rPr>
              <a:t>For each person/group of people, think about what they would want or need their house to be like, and then think about what they would want/need from the location of their house (what do they want nearby?). </a:t>
            </a:r>
          </a:p>
          <a:p>
            <a:pPr algn="ctr">
              <a:defRPr/>
            </a:pPr>
            <a:endParaRPr lang="en-GB" sz="1700" dirty="0">
              <a:solidFill>
                <a:schemeClr val="tx1"/>
              </a:solidFill>
              <a:latin typeface="Comic Sans MS" pitchFamily="66" charset="0"/>
            </a:endParaRPr>
          </a:p>
          <a:p>
            <a:pPr algn="ctr">
              <a:defRPr/>
            </a:pPr>
            <a:r>
              <a:rPr lang="en-GB" sz="1700" dirty="0">
                <a:solidFill>
                  <a:schemeClr val="tx1"/>
                </a:solidFill>
                <a:latin typeface="Comic Sans MS" pitchFamily="66" charset="0"/>
              </a:rPr>
              <a:t>Try to get at least 3 points in each box of the table</a:t>
            </a: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a:p>
            <a:pPr algn="ctr">
              <a:defRPr/>
            </a:pPr>
            <a:endParaRPr lang="en-GB" sz="1700" dirty="0">
              <a:solidFill>
                <a:schemeClr val="tx1"/>
              </a:solidFill>
              <a:latin typeface="Comic Sans MS" pitchFamily="66"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99401134"/>
              </p:ext>
            </p:extLst>
          </p:nvPr>
        </p:nvGraphicFramePr>
        <p:xfrm>
          <a:off x="287524" y="2132856"/>
          <a:ext cx="8568952" cy="4340304"/>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36684716"/>
                    </a:ext>
                  </a:extLst>
                </a:gridCol>
                <a:gridCol w="3384376">
                  <a:extLst>
                    <a:ext uri="{9D8B030D-6E8A-4147-A177-3AD203B41FA5}">
                      <a16:colId xmlns:a16="http://schemas.microsoft.com/office/drawing/2014/main" val="3704989971"/>
                    </a:ext>
                  </a:extLst>
                </a:gridCol>
                <a:gridCol w="3384376">
                  <a:extLst>
                    <a:ext uri="{9D8B030D-6E8A-4147-A177-3AD203B41FA5}">
                      <a16:colId xmlns:a16="http://schemas.microsoft.com/office/drawing/2014/main" val="3984553714"/>
                    </a:ext>
                  </a:extLst>
                </a:gridCol>
              </a:tblGrid>
              <a:tr h="864096">
                <a:tc>
                  <a:txBody>
                    <a:bodyPr/>
                    <a:lstStyle/>
                    <a:p>
                      <a:pPr algn="ctr"/>
                      <a:r>
                        <a:rPr lang="en-GB" dirty="0">
                          <a:solidFill>
                            <a:schemeClr val="tx1"/>
                          </a:solidFill>
                          <a:latin typeface="Tw Cen MT" panose="020B0602020104020603" pitchFamily="34" charset="0"/>
                        </a:rPr>
                        <a:t>Person/People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dirty="0">
                          <a:solidFill>
                            <a:schemeClr val="tx1"/>
                          </a:solidFill>
                          <a:latin typeface="Tw Cen MT" panose="020B0602020104020603" pitchFamily="34" charset="0"/>
                        </a:rPr>
                        <a:t>What do they want/need from their house? </a:t>
                      </a:r>
                    </a:p>
                    <a:p>
                      <a:pPr algn="ctr"/>
                      <a:r>
                        <a:rPr lang="en-GB" sz="1600" b="0" dirty="0">
                          <a:solidFill>
                            <a:schemeClr val="tx1"/>
                          </a:solidFill>
                          <a:latin typeface="Tw Cen MT" panose="020B0602020104020603" pitchFamily="34" charset="0"/>
                        </a:rPr>
                        <a:t>(size, price, number of bedrooms</a:t>
                      </a:r>
                      <a:r>
                        <a:rPr lang="en-GB" sz="1600" b="0" baseline="0" dirty="0">
                          <a:solidFill>
                            <a:schemeClr val="tx1"/>
                          </a:solidFill>
                          <a:latin typeface="Tw Cen MT" panose="020B0602020104020603" pitchFamily="34" charset="0"/>
                        </a:rPr>
                        <a:t> etc.)</a:t>
                      </a:r>
                      <a:endParaRPr lang="en-GB" sz="1600" b="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dirty="0">
                          <a:solidFill>
                            <a:schemeClr val="tx1"/>
                          </a:solidFill>
                          <a:latin typeface="Tw Cen MT" panose="020B0602020104020603" pitchFamily="34" charset="0"/>
                        </a:rPr>
                        <a:t>What do they want/need</a:t>
                      </a:r>
                      <a:r>
                        <a:rPr lang="en-GB" baseline="0" dirty="0">
                          <a:solidFill>
                            <a:schemeClr val="tx1"/>
                          </a:solidFill>
                          <a:latin typeface="Tw Cen MT" panose="020B0602020104020603" pitchFamily="34" charset="0"/>
                        </a:rPr>
                        <a:t> from the location of their house? </a:t>
                      </a:r>
                    </a:p>
                    <a:p>
                      <a:pPr algn="ctr"/>
                      <a:r>
                        <a:rPr lang="en-GB" sz="1600" b="0" baseline="0" dirty="0">
                          <a:solidFill>
                            <a:schemeClr val="tx1"/>
                          </a:solidFill>
                          <a:latin typeface="Tw Cen MT" panose="020B0602020104020603" pitchFamily="34" charset="0"/>
                        </a:rPr>
                        <a:t>(what’s nearby? How busy? Transport?)</a:t>
                      </a:r>
                      <a:endParaRPr lang="en-GB" sz="1600" b="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615811286"/>
                  </a:ext>
                </a:extLst>
              </a:tr>
              <a:tr h="864096">
                <a:tc>
                  <a:txBody>
                    <a:bodyPr/>
                    <a:lstStyle/>
                    <a:p>
                      <a:pPr algn="ctr"/>
                      <a:r>
                        <a:rPr lang="en-GB" sz="1200" dirty="0">
                          <a:latin typeface="Tw Cen MT" panose="020B0602020104020603" pitchFamily="34" charset="0"/>
                        </a:rPr>
                        <a:t>Josh</a:t>
                      </a:r>
                      <a:r>
                        <a:rPr lang="en-GB" sz="1200" baseline="0" dirty="0">
                          <a:latin typeface="Tw Cen MT" panose="020B0602020104020603" pitchFamily="34" charset="0"/>
                        </a:rPr>
                        <a:t> - </a:t>
                      </a:r>
                      <a:r>
                        <a:rPr lang="en-GB" sz="1200" dirty="0">
                          <a:latin typeface="Tw Cen MT" panose="020B0602020104020603" pitchFamily="34" charset="0"/>
                        </a:rPr>
                        <a:t>Young,</a:t>
                      </a:r>
                      <a:r>
                        <a:rPr lang="en-GB" sz="1200" baseline="0" dirty="0">
                          <a:latin typeface="Tw Cen MT" panose="020B0602020104020603" pitchFamily="34" charset="0"/>
                        </a:rPr>
                        <a:t> single, 1</a:t>
                      </a:r>
                      <a:r>
                        <a:rPr lang="en-GB" sz="1200" baseline="30000" dirty="0">
                          <a:latin typeface="Tw Cen MT" panose="020B0602020104020603" pitchFamily="34" charset="0"/>
                        </a:rPr>
                        <a:t>st</a:t>
                      </a:r>
                      <a:r>
                        <a:rPr lang="en-GB" sz="1200" baseline="0" dirty="0">
                          <a:latin typeface="Tw Cen MT" panose="020B0602020104020603" pitchFamily="34" charset="0"/>
                        </a:rPr>
                        <a:t> time buyer. Just left university &amp; is starting work</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2346076056"/>
                  </a:ext>
                </a:extLst>
              </a:tr>
              <a:tr h="864096">
                <a:tc>
                  <a:txBody>
                    <a:bodyPr/>
                    <a:lstStyle/>
                    <a:p>
                      <a:pPr algn="ctr"/>
                      <a:r>
                        <a:rPr lang="en-GB" sz="1200" dirty="0">
                          <a:latin typeface="Tw Cen MT" panose="020B0602020104020603" pitchFamily="34" charset="0"/>
                        </a:rPr>
                        <a:t>The</a:t>
                      </a:r>
                      <a:r>
                        <a:rPr lang="en-GB" sz="1200" baseline="0" dirty="0">
                          <a:latin typeface="Tw Cen MT" panose="020B0602020104020603" pitchFamily="34" charset="0"/>
                        </a:rPr>
                        <a:t> Anderson family - Both adults work. The children  are 10 and 15</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813095313"/>
                  </a:ext>
                </a:extLst>
              </a:tr>
              <a:tr h="864096">
                <a:tc>
                  <a:txBody>
                    <a:bodyPr/>
                    <a:lstStyle/>
                    <a:p>
                      <a:pPr algn="ctr"/>
                      <a:r>
                        <a:rPr lang="en-GB" sz="1200" dirty="0">
                          <a:latin typeface="Tw Cen MT" panose="020B0602020104020603" pitchFamily="34" charset="0"/>
                        </a:rPr>
                        <a:t>Sue (47) &amp;</a:t>
                      </a:r>
                      <a:r>
                        <a:rPr lang="en-GB" sz="1200" baseline="0" dirty="0">
                          <a:latin typeface="Tw Cen MT" panose="020B0602020104020603" pitchFamily="34" charset="0"/>
                        </a:rPr>
                        <a:t> </a:t>
                      </a:r>
                      <a:r>
                        <a:rPr lang="en-GB" sz="1200" dirty="0">
                          <a:latin typeface="Tw Cen MT" panose="020B0602020104020603" pitchFamily="34" charset="0"/>
                        </a:rPr>
                        <a:t>Don (49) – Both have</a:t>
                      </a:r>
                      <a:r>
                        <a:rPr lang="en-GB" sz="1200" baseline="0" dirty="0">
                          <a:latin typeface="Tw Cen MT" panose="020B0602020104020603" pitchFamily="34" charset="0"/>
                        </a:rPr>
                        <a:t> well paid jobs. No children</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146416693"/>
                  </a:ext>
                </a:extLst>
              </a:tr>
              <a:tr h="864096">
                <a:tc>
                  <a:txBody>
                    <a:bodyPr/>
                    <a:lstStyle/>
                    <a:p>
                      <a:pPr algn="ctr"/>
                      <a:r>
                        <a:rPr lang="en-GB" sz="1200" dirty="0">
                          <a:latin typeface="Tw Cen MT" panose="020B0602020104020603" pitchFamily="34" charset="0"/>
                        </a:rPr>
                        <a:t>Charlie and Mary – Both retired and their 2 children have left home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GB"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343417723"/>
                  </a:ext>
                </a:extLst>
              </a:tr>
            </a:tbl>
          </a:graphicData>
        </a:graphic>
      </p:graphicFrame>
      <p:sp>
        <p:nvSpPr>
          <p:cNvPr id="4" name="Rectangle 3"/>
          <p:cNvSpPr/>
          <p:nvPr/>
        </p:nvSpPr>
        <p:spPr>
          <a:xfrm>
            <a:off x="2099851" y="3048353"/>
            <a:ext cx="3300241" cy="584775"/>
          </a:xfrm>
          <a:prstGeom prst="rect">
            <a:avLst/>
          </a:prstGeom>
        </p:spPr>
        <p:txBody>
          <a:bodyPr wrap="square">
            <a:spAutoFit/>
          </a:bodyPr>
          <a:lstStyle/>
          <a:p>
            <a:r>
              <a:rPr lang="en-GB" sz="1600" dirty="0">
                <a:latin typeface="Tw Cen MT" panose="020B0602020104020603" pitchFamily="34" charset="0"/>
              </a:rPr>
              <a:t>Quite cheap (young, ex-student - not much money)</a:t>
            </a:r>
            <a:endParaRPr lang="en-GB" sz="1600" dirty="0"/>
          </a:p>
        </p:txBody>
      </p:sp>
      <p:sp>
        <p:nvSpPr>
          <p:cNvPr id="5" name="Up Arrow Callout 4"/>
          <p:cNvSpPr/>
          <p:nvPr/>
        </p:nvSpPr>
        <p:spPr>
          <a:xfrm>
            <a:off x="2303748" y="3340740"/>
            <a:ext cx="2736304" cy="1528318"/>
          </a:xfrm>
          <a:prstGeom prst="upArrowCallou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Tw Cen MT" panose="020B0602020104020603" pitchFamily="34" charset="0"/>
              </a:rPr>
              <a:t>For each note that you make, put a short reason why in brackets afterwards</a:t>
            </a:r>
          </a:p>
        </p:txBody>
      </p:sp>
      <p:sp>
        <p:nvSpPr>
          <p:cNvPr id="12" name="Up Arrow Callout 11"/>
          <p:cNvSpPr/>
          <p:nvPr/>
        </p:nvSpPr>
        <p:spPr>
          <a:xfrm>
            <a:off x="5844267" y="3129653"/>
            <a:ext cx="2736304" cy="1944216"/>
          </a:xfrm>
          <a:prstGeom prst="upArrowCallou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Tw Cen MT" panose="020B0602020104020603" pitchFamily="34" charset="0"/>
              </a:rPr>
              <a:t>In this section, if you can, try to suggest which part of the Burgess model you think would be best – CBD? Inner City? Suburbs? Rural-urban fringe?</a:t>
            </a:r>
          </a:p>
        </p:txBody>
      </p:sp>
    </p:spTree>
    <p:extLst>
      <p:ext uri="{BB962C8B-B14F-4D97-AF65-F5344CB8AC3E}">
        <p14:creationId xmlns:p14="http://schemas.microsoft.com/office/powerpoint/2010/main" val="1718615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152" y="663883"/>
            <a:ext cx="4149696" cy="3818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905339" y="3692120"/>
            <a:ext cx="1656184" cy="276999"/>
          </a:xfrm>
          <a:prstGeom prst="rect">
            <a:avLst/>
          </a:prstGeom>
          <a:noFill/>
        </p:spPr>
        <p:txBody>
          <a:bodyPr wrap="square" rtlCol="0">
            <a:spAutoFit/>
          </a:bodyPr>
          <a:lstStyle/>
          <a:p>
            <a:r>
              <a:rPr lang="en-GB" sz="1200" dirty="0"/>
              <a:t>Rural-Urban Fringe</a:t>
            </a:r>
          </a:p>
        </p:txBody>
      </p:sp>
      <p:sp>
        <p:nvSpPr>
          <p:cNvPr id="14" name="TextBox 13"/>
          <p:cNvSpPr txBox="1"/>
          <p:nvPr/>
        </p:nvSpPr>
        <p:spPr>
          <a:xfrm>
            <a:off x="1733431" y="3122757"/>
            <a:ext cx="715190" cy="276999"/>
          </a:xfrm>
          <a:prstGeom prst="rect">
            <a:avLst/>
          </a:prstGeom>
          <a:noFill/>
        </p:spPr>
        <p:txBody>
          <a:bodyPr wrap="square" rtlCol="0">
            <a:spAutoFit/>
          </a:bodyPr>
          <a:lstStyle/>
          <a:p>
            <a:r>
              <a:rPr lang="en-GB" sz="1200" dirty="0"/>
              <a:t>Suburbs</a:t>
            </a:r>
          </a:p>
        </p:txBody>
      </p:sp>
      <p:sp>
        <p:nvSpPr>
          <p:cNvPr id="16" name="TextBox 15"/>
          <p:cNvSpPr txBox="1"/>
          <p:nvPr/>
        </p:nvSpPr>
        <p:spPr>
          <a:xfrm>
            <a:off x="1583375" y="2748466"/>
            <a:ext cx="648072" cy="430887"/>
          </a:xfrm>
          <a:prstGeom prst="rect">
            <a:avLst/>
          </a:prstGeom>
          <a:noFill/>
        </p:spPr>
        <p:txBody>
          <a:bodyPr wrap="square" rtlCol="0">
            <a:spAutoFit/>
          </a:bodyPr>
          <a:lstStyle/>
          <a:p>
            <a:pPr algn="ctr"/>
            <a:r>
              <a:rPr lang="en-GB" sz="1100" dirty="0"/>
              <a:t>Inner City</a:t>
            </a:r>
          </a:p>
        </p:txBody>
      </p:sp>
      <p:sp>
        <p:nvSpPr>
          <p:cNvPr id="17" name="TextBox 16"/>
          <p:cNvSpPr txBox="1"/>
          <p:nvPr/>
        </p:nvSpPr>
        <p:spPr>
          <a:xfrm>
            <a:off x="1493832" y="2281842"/>
            <a:ext cx="648072" cy="246221"/>
          </a:xfrm>
          <a:prstGeom prst="rect">
            <a:avLst/>
          </a:prstGeom>
          <a:noFill/>
        </p:spPr>
        <p:txBody>
          <a:bodyPr wrap="square" rtlCol="0">
            <a:spAutoFit/>
          </a:bodyPr>
          <a:lstStyle/>
          <a:p>
            <a:pPr algn="ctr"/>
            <a:r>
              <a:rPr lang="en-GB" sz="1000" dirty="0"/>
              <a:t>CBD</a:t>
            </a:r>
          </a:p>
        </p:txBody>
      </p:sp>
      <p:pic>
        <p:nvPicPr>
          <p:cNvPr id="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68" t="3980" r="5137" b="49768"/>
          <a:stretch/>
        </p:blipFill>
        <p:spPr bwMode="auto">
          <a:xfrm>
            <a:off x="0" y="5168914"/>
            <a:ext cx="2286000" cy="168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273" t="3532" r="6869" b="50000"/>
          <a:stretch/>
        </p:blipFill>
        <p:spPr bwMode="auto">
          <a:xfrm>
            <a:off x="2286000" y="5168914"/>
            <a:ext cx="2286000" cy="168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467" t="4039" r="5138" b="50000"/>
          <a:stretch/>
        </p:blipFill>
        <p:spPr bwMode="auto">
          <a:xfrm>
            <a:off x="4572000" y="5168914"/>
            <a:ext cx="2286000" cy="168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555" t="4039" r="6847" b="53533"/>
          <a:stretch/>
        </p:blipFill>
        <p:spPr bwMode="auto">
          <a:xfrm>
            <a:off x="6858000" y="5168914"/>
            <a:ext cx="2286000" cy="168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689554" y="426144"/>
            <a:ext cx="4336891" cy="4293483"/>
          </a:xfrm>
          <a:prstGeom prst="rect">
            <a:avLst/>
          </a:prstGeom>
          <a:solidFill>
            <a:srgbClr val="FFFFCC"/>
          </a:solidFill>
        </p:spPr>
        <p:txBody>
          <a:bodyPr wrap="square">
            <a:spAutoFit/>
          </a:bodyPr>
          <a:lstStyle/>
          <a:p>
            <a:pPr algn="ctr">
              <a:defRPr/>
            </a:pPr>
            <a:r>
              <a:rPr lang="en-GB" sz="1600" b="1" dirty="0">
                <a:solidFill>
                  <a:srgbClr val="002060"/>
                </a:solidFill>
                <a:latin typeface="Tw Cen MT" panose="020B0602020104020603" pitchFamily="34" charset="0"/>
              </a:rPr>
              <a:t>Now you’ve thought about the people, you have to </a:t>
            </a:r>
            <a:r>
              <a:rPr lang="en-GB" sz="1600" b="1" u="sng" dirty="0">
                <a:solidFill>
                  <a:srgbClr val="002060"/>
                </a:solidFill>
                <a:latin typeface="Tw Cen MT" panose="020B0602020104020603" pitchFamily="34" charset="0"/>
              </a:rPr>
              <a:t>decide who is going to live in each house</a:t>
            </a:r>
          </a:p>
          <a:p>
            <a:pPr algn="ctr">
              <a:defRPr/>
            </a:pPr>
            <a:endParaRPr lang="en-GB" sz="900" b="1" dirty="0">
              <a:solidFill>
                <a:srgbClr val="002060"/>
              </a:solidFill>
              <a:latin typeface="Tw Cen MT" panose="020B0602020104020603" pitchFamily="34" charset="0"/>
            </a:endParaRPr>
          </a:p>
          <a:p>
            <a:pPr algn="ctr">
              <a:defRPr/>
            </a:pPr>
            <a:r>
              <a:rPr lang="en-GB" sz="1600" b="1" dirty="0">
                <a:solidFill>
                  <a:srgbClr val="FF0000"/>
                </a:solidFill>
                <a:latin typeface="Tw Cen MT" panose="020B0602020104020603" pitchFamily="34" charset="0"/>
              </a:rPr>
              <a:t>Look carefully at the housing info sheet from the home learning folder</a:t>
            </a:r>
          </a:p>
          <a:p>
            <a:pPr algn="ctr">
              <a:defRPr/>
            </a:pPr>
            <a:endParaRPr lang="en-GB" sz="600" b="1" dirty="0">
              <a:solidFill>
                <a:srgbClr val="002060"/>
              </a:solidFill>
              <a:latin typeface="Tw Cen MT" panose="020B0602020104020603" pitchFamily="34" charset="0"/>
            </a:endParaRPr>
          </a:p>
          <a:p>
            <a:pPr algn="ctr">
              <a:defRPr/>
            </a:pPr>
            <a:r>
              <a:rPr lang="en-GB" sz="1600" b="1" dirty="0">
                <a:solidFill>
                  <a:srgbClr val="002060"/>
                </a:solidFill>
                <a:latin typeface="Tw Cen MT" panose="020B0602020104020603" pitchFamily="34" charset="0"/>
              </a:rPr>
              <a:t>You have to use what you’ve put in your table to decide which house would be best for them.</a:t>
            </a:r>
          </a:p>
          <a:p>
            <a:pPr algn="ctr">
              <a:defRPr/>
            </a:pPr>
            <a:endParaRPr lang="en-GB" sz="400" b="1" dirty="0">
              <a:solidFill>
                <a:srgbClr val="002060"/>
              </a:solidFill>
              <a:latin typeface="Tw Cen MT" panose="020B0602020104020603" pitchFamily="34" charset="0"/>
            </a:endParaRPr>
          </a:p>
          <a:p>
            <a:pPr algn="ctr">
              <a:defRPr/>
            </a:pPr>
            <a:r>
              <a:rPr lang="en-GB" sz="1600" b="1" dirty="0">
                <a:solidFill>
                  <a:srgbClr val="002060"/>
                </a:solidFill>
                <a:latin typeface="Tw Cen MT" panose="020B0602020104020603" pitchFamily="34" charset="0"/>
              </a:rPr>
              <a:t>You need to think about;</a:t>
            </a:r>
          </a:p>
          <a:p>
            <a:pPr algn="ctr">
              <a:defRPr/>
            </a:pPr>
            <a:endParaRPr lang="en-GB" sz="400" dirty="0">
              <a:solidFill>
                <a:srgbClr val="002060"/>
              </a:solidFill>
              <a:latin typeface="Tw Cen MT" panose="020B0602020104020603" pitchFamily="34" charset="0"/>
            </a:endParaRPr>
          </a:p>
          <a:p>
            <a:pPr marL="342900" indent="-342900">
              <a:buAutoNum type="alphaLcParenR"/>
              <a:defRPr/>
            </a:pPr>
            <a:r>
              <a:rPr lang="en-GB" sz="1500" b="1" dirty="0">
                <a:solidFill>
                  <a:srgbClr val="002060"/>
                </a:solidFill>
                <a:latin typeface="Tw Cen MT" panose="020B0602020104020603" pitchFamily="34" charset="0"/>
              </a:rPr>
              <a:t>The person/people.</a:t>
            </a:r>
            <a:r>
              <a:rPr lang="en-GB" sz="1500" b="1" dirty="0">
                <a:solidFill>
                  <a:srgbClr val="00B050"/>
                </a:solidFill>
                <a:latin typeface="Tw Cen MT" panose="020B0602020104020603" pitchFamily="34" charset="0"/>
              </a:rPr>
              <a:t> </a:t>
            </a:r>
            <a:r>
              <a:rPr lang="en-GB" sz="1500" i="1" dirty="0">
                <a:solidFill>
                  <a:srgbClr val="00B050"/>
                </a:solidFill>
                <a:latin typeface="Tw Cen MT" panose="020B0602020104020603" pitchFamily="34" charset="0"/>
              </a:rPr>
              <a:t>(What kind of house might they like? What would they be interested in? How much money would they have? What would they want nearby? How much space would they need?)</a:t>
            </a:r>
          </a:p>
          <a:p>
            <a:pPr marL="342900" indent="-342900">
              <a:buAutoNum type="alphaLcParenR"/>
              <a:defRPr/>
            </a:pPr>
            <a:endParaRPr lang="en-GB" sz="600" i="1" dirty="0">
              <a:solidFill>
                <a:srgbClr val="00B050"/>
              </a:solidFill>
              <a:latin typeface="Tw Cen MT" panose="020B0602020104020603" pitchFamily="34" charset="0"/>
            </a:endParaRPr>
          </a:p>
          <a:p>
            <a:pPr marL="342900" indent="-342900">
              <a:buFontTx/>
              <a:buAutoNum type="alphaLcParenR"/>
              <a:defRPr/>
            </a:pPr>
            <a:r>
              <a:rPr lang="en-GB" sz="1500" b="1" dirty="0">
                <a:solidFill>
                  <a:srgbClr val="002060"/>
                </a:solidFill>
                <a:latin typeface="Tw Cen MT" panose="020B0602020104020603" pitchFamily="34" charset="0"/>
              </a:rPr>
              <a:t>The location</a:t>
            </a:r>
            <a:r>
              <a:rPr lang="en-GB" sz="1500" dirty="0">
                <a:solidFill>
                  <a:schemeClr val="bg1"/>
                </a:solidFill>
                <a:latin typeface="Tw Cen MT" panose="020B0602020104020603" pitchFamily="34" charset="0"/>
              </a:rPr>
              <a:t>. </a:t>
            </a:r>
            <a:r>
              <a:rPr lang="en-GB" sz="1500" i="1" dirty="0">
                <a:solidFill>
                  <a:srgbClr val="00B050"/>
                </a:solidFill>
                <a:latin typeface="Tw Cen MT" panose="020B0602020104020603" pitchFamily="34" charset="0"/>
              </a:rPr>
              <a:t>(What do you know about that part of the city? What is nearby? Why do you think that would suit a certain kind of person?)</a:t>
            </a:r>
            <a:endParaRPr lang="en-GB" sz="1500" dirty="0">
              <a:solidFill>
                <a:srgbClr val="00B050"/>
              </a:solidFill>
              <a:latin typeface="Tw Cen MT" panose="020B0602020104020603" pitchFamily="34" charset="0"/>
            </a:endParaRPr>
          </a:p>
          <a:p>
            <a:pPr marL="342900" indent="-342900">
              <a:buAutoNum type="alphaLcParenR"/>
              <a:defRPr/>
            </a:pPr>
            <a:endParaRPr lang="en-GB" sz="600" b="1" dirty="0">
              <a:solidFill>
                <a:srgbClr val="00B050"/>
              </a:solidFill>
              <a:latin typeface="Tw Cen MT" panose="020B0602020104020603" pitchFamily="34" charset="0"/>
            </a:endParaRPr>
          </a:p>
          <a:p>
            <a:pPr marL="342900" indent="-342900">
              <a:buAutoNum type="alphaLcParenR"/>
              <a:defRPr/>
            </a:pPr>
            <a:r>
              <a:rPr lang="en-GB" sz="1500" b="1" dirty="0">
                <a:solidFill>
                  <a:srgbClr val="002060"/>
                </a:solidFill>
                <a:latin typeface="Tw Cen MT" panose="020B0602020104020603" pitchFamily="34" charset="0"/>
              </a:rPr>
              <a:t>The house itself.</a:t>
            </a:r>
            <a:r>
              <a:rPr lang="en-GB" sz="1500" b="1" dirty="0">
                <a:solidFill>
                  <a:srgbClr val="00B050"/>
                </a:solidFill>
                <a:latin typeface="Tw Cen MT" panose="020B0602020104020603" pitchFamily="34" charset="0"/>
              </a:rPr>
              <a:t> </a:t>
            </a:r>
            <a:r>
              <a:rPr lang="en-GB" sz="1500" i="1" dirty="0">
                <a:solidFill>
                  <a:srgbClr val="00B050"/>
                </a:solidFill>
                <a:latin typeface="Tw Cen MT" panose="020B0602020104020603" pitchFamily="34" charset="0"/>
              </a:rPr>
              <a:t>(Size/features/ price)</a:t>
            </a:r>
          </a:p>
          <a:p>
            <a:pPr marL="342900" indent="-342900">
              <a:buAutoNum type="alphaLcParenR"/>
              <a:defRPr/>
            </a:pPr>
            <a:endParaRPr lang="en-GB" sz="600" i="1" dirty="0">
              <a:solidFill>
                <a:schemeClr val="bg1"/>
              </a:solidFill>
              <a:latin typeface="Tw Cen MT" panose="020B0602020104020603" pitchFamily="34" charset="0"/>
            </a:endParaRPr>
          </a:p>
        </p:txBody>
      </p:sp>
    </p:spTree>
    <p:extLst>
      <p:ext uri="{BB962C8B-B14F-4D97-AF65-F5344CB8AC3E}">
        <p14:creationId xmlns:p14="http://schemas.microsoft.com/office/powerpoint/2010/main" val="25266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2" name="Rectangle 11"/>
          <p:cNvSpPr/>
          <p:nvPr/>
        </p:nvSpPr>
        <p:spPr>
          <a:xfrm>
            <a:off x="0" y="335845"/>
            <a:ext cx="9144000" cy="6186309"/>
          </a:xfrm>
          <a:prstGeom prst="rect">
            <a:avLst/>
          </a:prstGeom>
          <a:noFill/>
        </p:spPr>
        <p:txBody>
          <a:bodyPr wrap="square" lIns="91440" tIns="45720" rIns="91440" bIns="4572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dirty="0">
                <a:solidFill>
                  <a:srgbClr val="002060"/>
                </a:solidFill>
                <a:latin typeface="Comic Sans MS" pitchFamily="66" charset="0"/>
              </a:rPr>
              <a:t>Please read the information in this PowerPoint carefully. It is all important for the task that you’re going to do</a:t>
            </a:r>
          </a:p>
        </p:txBody>
      </p:sp>
    </p:spTree>
    <p:extLst>
      <p:ext uri="{BB962C8B-B14F-4D97-AF65-F5344CB8AC3E}">
        <p14:creationId xmlns:p14="http://schemas.microsoft.com/office/powerpoint/2010/main" val="20207001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2497811"/>
              </p:ext>
            </p:extLst>
          </p:nvPr>
        </p:nvGraphicFramePr>
        <p:xfrm>
          <a:off x="5148064" y="74638"/>
          <a:ext cx="3888000" cy="6057600"/>
        </p:xfrm>
        <a:graphic>
          <a:graphicData uri="http://schemas.openxmlformats.org/drawingml/2006/table">
            <a:tbl>
              <a:tblPr firstRow="1" bandRow="1">
                <a:tableStyleId>{5C22544A-7EE6-4342-B048-85BDC9FD1C3A}</a:tableStyleId>
              </a:tblPr>
              <a:tblGrid>
                <a:gridCol w="1980000">
                  <a:extLst>
                    <a:ext uri="{9D8B030D-6E8A-4147-A177-3AD203B41FA5}">
                      <a16:colId xmlns:a16="http://schemas.microsoft.com/office/drawing/2014/main" val="20000"/>
                    </a:ext>
                  </a:extLst>
                </a:gridCol>
                <a:gridCol w="1908000">
                  <a:extLst>
                    <a:ext uri="{9D8B030D-6E8A-4147-A177-3AD203B41FA5}">
                      <a16:colId xmlns:a16="http://schemas.microsoft.com/office/drawing/2014/main" val="20001"/>
                    </a:ext>
                  </a:extLst>
                </a:gridCol>
              </a:tblGrid>
              <a:tr h="1944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0"/>
                  </a:ext>
                </a:extLst>
              </a:tr>
              <a:tr h="998290">
                <a:tc>
                  <a:txBody>
                    <a:bodyPr/>
                    <a:lstStyle/>
                    <a:p>
                      <a:pPr algn="ctr"/>
                      <a:r>
                        <a:rPr lang="en-GB" sz="1600" dirty="0">
                          <a:latin typeface="Tw Cen MT" panose="020B0602020104020603" pitchFamily="34" charset="0"/>
                        </a:rPr>
                        <a:t>Josh</a:t>
                      </a:r>
                      <a:r>
                        <a:rPr lang="en-GB" sz="1600" baseline="0" dirty="0">
                          <a:latin typeface="Tw Cen MT" panose="020B0602020104020603" pitchFamily="34" charset="0"/>
                        </a:rPr>
                        <a:t> - </a:t>
                      </a:r>
                      <a:r>
                        <a:rPr lang="en-GB" sz="1600" dirty="0">
                          <a:latin typeface="Tw Cen MT" panose="020B0602020104020603" pitchFamily="34" charset="0"/>
                        </a:rPr>
                        <a:t>Young,</a:t>
                      </a:r>
                      <a:r>
                        <a:rPr lang="en-GB" sz="1600" baseline="0" dirty="0">
                          <a:latin typeface="Tw Cen MT" panose="020B0602020104020603" pitchFamily="34" charset="0"/>
                        </a:rPr>
                        <a:t> single, 1</a:t>
                      </a:r>
                      <a:r>
                        <a:rPr lang="en-GB" sz="1600" baseline="30000" dirty="0">
                          <a:latin typeface="Tw Cen MT" panose="020B0602020104020603" pitchFamily="34" charset="0"/>
                        </a:rPr>
                        <a:t>st</a:t>
                      </a:r>
                      <a:r>
                        <a:rPr lang="en-GB" sz="1600" baseline="0" dirty="0">
                          <a:latin typeface="Tw Cen MT" panose="020B0602020104020603" pitchFamily="34" charset="0"/>
                        </a:rPr>
                        <a:t> time buyer. Finished university &amp; starting work</a:t>
                      </a:r>
                      <a:endParaRPr lang="en-GB" sz="16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600" dirty="0">
                          <a:latin typeface="Tw Cen MT" panose="020B0602020104020603" pitchFamily="34" charset="0"/>
                        </a:rPr>
                        <a:t>The</a:t>
                      </a:r>
                      <a:r>
                        <a:rPr lang="en-GB" sz="1600" baseline="0" dirty="0">
                          <a:latin typeface="Tw Cen MT" panose="020B0602020104020603" pitchFamily="34" charset="0"/>
                        </a:rPr>
                        <a:t> Anderson family - Both adults work. The children  are 10 and 15</a:t>
                      </a:r>
                      <a:endParaRPr lang="en-GB" sz="16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1"/>
                  </a:ext>
                </a:extLst>
              </a:tr>
              <a:tr h="1980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2"/>
                  </a:ext>
                </a:extLst>
              </a:tr>
              <a:tr h="676261">
                <a:tc>
                  <a:txBody>
                    <a:bodyPr/>
                    <a:lstStyle/>
                    <a:p>
                      <a:pPr algn="ctr"/>
                      <a:r>
                        <a:rPr lang="en-GB" sz="1600" dirty="0">
                          <a:latin typeface="Tw Cen MT" panose="020B0602020104020603" pitchFamily="34" charset="0"/>
                        </a:rPr>
                        <a:t>Sue (47) &amp;</a:t>
                      </a:r>
                      <a:r>
                        <a:rPr lang="en-GB" sz="1600" baseline="0" dirty="0">
                          <a:latin typeface="Tw Cen MT" panose="020B0602020104020603" pitchFamily="34" charset="0"/>
                        </a:rPr>
                        <a:t> </a:t>
                      </a:r>
                      <a:r>
                        <a:rPr lang="en-GB" sz="1600" dirty="0">
                          <a:latin typeface="Tw Cen MT" panose="020B0602020104020603" pitchFamily="34" charset="0"/>
                        </a:rPr>
                        <a:t>Don (49) – Both have</a:t>
                      </a:r>
                      <a:r>
                        <a:rPr lang="en-GB" sz="1600" baseline="0" dirty="0">
                          <a:latin typeface="Tw Cen MT" panose="020B0602020104020603" pitchFamily="34" charset="0"/>
                        </a:rPr>
                        <a:t> well paid jobs. No children</a:t>
                      </a:r>
                      <a:endParaRPr lang="en-GB" sz="16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600" dirty="0">
                          <a:latin typeface="Tw Cen MT" panose="020B0602020104020603" pitchFamily="34" charset="0"/>
                        </a:rPr>
                        <a:t>Charlie and Mary – Both retired and their 2 children have left home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3"/>
                  </a:ext>
                </a:extLst>
              </a:tr>
            </a:tbl>
          </a:graphicData>
        </a:graphic>
      </p:graphicFrame>
      <p:pic>
        <p:nvPicPr>
          <p:cNvPr id="18" name="Picture 8" descr="Ancient happy cou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8732" y="3140968"/>
            <a:ext cx="1719207" cy="1809328"/>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8732" y="141339"/>
            <a:ext cx="1719208" cy="1785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2142" y="3140968"/>
            <a:ext cx="1811815" cy="180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a:spLocks noChangeArrowheads="1"/>
          </p:cNvSpPr>
          <p:nvPr/>
        </p:nvSpPr>
        <p:spPr bwMode="auto">
          <a:xfrm>
            <a:off x="5148064" y="6309320"/>
            <a:ext cx="3888000" cy="400110"/>
          </a:xfrm>
          <a:prstGeom prst="rect">
            <a:avLst/>
          </a:prstGeom>
          <a:solidFill>
            <a:srgbClr val="FF0000"/>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2000" b="1" dirty="0">
                <a:solidFill>
                  <a:schemeClr val="bg1"/>
                </a:solidFill>
                <a:latin typeface="Comic Sans MS" pitchFamily="66" charset="0"/>
              </a:rPr>
              <a:t>EXAMPLE ON NEXT SLIDE</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2142" y="154586"/>
            <a:ext cx="1811814" cy="177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6" y="0"/>
            <a:ext cx="5076000" cy="6878806"/>
          </a:xfrm>
          <a:prstGeom prst="rect">
            <a:avLst/>
          </a:prstGeom>
          <a:solidFill>
            <a:srgbClr val="FFFFCC"/>
          </a:solidFill>
        </p:spPr>
        <p:txBody>
          <a:bodyPr wrap="square">
            <a:spAutoFit/>
          </a:bodyPr>
          <a:lstStyle/>
          <a:p>
            <a:pPr algn="ctr">
              <a:defRPr/>
            </a:pPr>
            <a:r>
              <a:rPr lang="en-GB" sz="1600" b="1" dirty="0">
                <a:solidFill>
                  <a:srgbClr val="002060"/>
                </a:solidFill>
                <a:latin typeface="Tw Cen MT" panose="020B0602020104020603" pitchFamily="34" charset="0"/>
              </a:rPr>
              <a:t>Your final task is to </a:t>
            </a:r>
            <a:r>
              <a:rPr lang="en-GB" sz="1600" b="1" u="sng" dirty="0">
                <a:solidFill>
                  <a:srgbClr val="002060"/>
                </a:solidFill>
                <a:latin typeface="Tw Cen MT" panose="020B0602020104020603" pitchFamily="34" charset="0"/>
              </a:rPr>
              <a:t>explain your decision for where each person/group of people should live</a:t>
            </a:r>
            <a:r>
              <a:rPr lang="en-GB" sz="1600" b="1" dirty="0">
                <a:solidFill>
                  <a:srgbClr val="002060"/>
                </a:solidFill>
                <a:latin typeface="Tw Cen MT" panose="020B0602020104020603" pitchFamily="34" charset="0"/>
              </a:rPr>
              <a:t> – you should choose the ones where you think you can explain the reasons most clearly.</a:t>
            </a:r>
          </a:p>
          <a:p>
            <a:pPr algn="ctr">
              <a:defRPr/>
            </a:pPr>
            <a:endParaRPr lang="en-GB" sz="200" dirty="0">
              <a:solidFill>
                <a:schemeClr val="bg1"/>
              </a:solidFill>
              <a:latin typeface="Tw Cen MT" panose="020B0602020104020603" pitchFamily="34" charset="0"/>
            </a:endParaRPr>
          </a:p>
          <a:p>
            <a:pPr>
              <a:defRPr/>
            </a:pPr>
            <a:endParaRPr lang="en-GB" sz="500" b="1" dirty="0">
              <a:solidFill>
                <a:schemeClr val="bg1"/>
              </a:solidFill>
              <a:latin typeface="Tw Cen MT" panose="020B0602020104020603" pitchFamily="34" charset="0"/>
            </a:endParaRPr>
          </a:p>
          <a:p>
            <a:pPr>
              <a:defRPr/>
            </a:pPr>
            <a:r>
              <a:rPr lang="en-GB" sz="1600" b="1" dirty="0">
                <a:solidFill>
                  <a:srgbClr val="002060"/>
                </a:solidFill>
                <a:latin typeface="Tw Cen MT" panose="020B0602020104020603" pitchFamily="34" charset="0"/>
              </a:rPr>
              <a:t>YOU NEED TO INCLUDE:</a:t>
            </a:r>
          </a:p>
          <a:p>
            <a:pPr algn="ctr">
              <a:defRPr/>
            </a:pPr>
            <a:endParaRPr lang="en-GB" sz="100" b="1" dirty="0">
              <a:solidFill>
                <a:schemeClr val="bg1"/>
              </a:solidFill>
              <a:latin typeface="Tw Cen MT" panose="020B0602020104020603" pitchFamily="34" charset="0"/>
            </a:endParaRPr>
          </a:p>
          <a:p>
            <a:pPr algn="ctr">
              <a:defRPr/>
            </a:pPr>
            <a:endParaRPr lang="en-GB" sz="3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b="1" dirty="0">
                <a:solidFill>
                  <a:srgbClr val="FFC000"/>
                </a:solidFill>
                <a:latin typeface="Tw Cen MT" panose="020B0602020104020603" pitchFamily="34" charset="0"/>
              </a:rPr>
              <a:t>DESCRIPTION</a:t>
            </a:r>
            <a:r>
              <a:rPr lang="en-GB" sz="1600" b="1" dirty="0">
                <a:solidFill>
                  <a:schemeClr val="bg1"/>
                </a:solidFill>
                <a:latin typeface="Tw Cen MT" panose="020B0602020104020603" pitchFamily="34" charset="0"/>
              </a:rPr>
              <a:t> </a:t>
            </a:r>
            <a:r>
              <a:rPr lang="en-GB" sz="1600" dirty="0">
                <a:solidFill>
                  <a:srgbClr val="002060"/>
                </a:solidFill>
                <a:latin typeface="Tw Cen MT" panose="020B0602020104020603" pitchFamily="34" charset="0"/>
              </a:rPr>
              <a:t>about the house/location</a:t>
            </a:r>
            <a:endParaRPr lang="en-GB" sz="900" b="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3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dirty="0">
                <a:solidFill>
                  <a:srgbClr val="002060"/>
                </a:solidFill>
                <a:latin typeface="Tw Cen MT" panose="020B0602020104020603" pitchFamily="34" charset="0"/>
              </a:rPr>
              <a:t>Points to </a:t>
            </a:r>
            <a:r>
              <a:rPr lang="en-GB" sz="1600" b="1" dirty="0">
                <a:solidFill>
                  <a:schemeClr val="accent6">
                    <a:lumMod val="75000"/>
                  </a:schemeClr>
                </a:solidFill>
                <a:latin typeface="Tw Cen MT" panose="020B0602020104020603" pitchFamily="34" charset="0"/>
              </a:rPr>
              <a:t>EXPLAIN</a:t>
            </a:r>
            <a:r>
              <a:rPr lang="en-GB" sz="1600" b="1" dirty="0">
                <a:solidFill>
                  <a:schemeClr val="bg1"/>
                </a:solidFill>
                <a:latin typeface="Tw Cen MT" panose="020B0602020104020603" pitchFamily="34" charset="0"/>
              </a:rPr>
              <a:t> </a:t>
            </a:r>
            <a:r>
              <a:rPr lang="en-GB" sz="1600" dirty="0">
                <a:solidFill>
                  <a:srgbClr val="002060"/>
                </a:solidFill>
                <a:latin typeface="Tw Cen MT" panose="020B0602020104020603" pitchFamily="34" charset="0"/>
              </a:rPr>
              <a:t>your choices by giving the reasons for your decision</a:t>
            </a:r>
            <a:endParaRPr lang="en-GB" sz="900" i="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300"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dirty="0">
                <a:solidFill>
                  <a:srgbClr val="002060"/>
                </a:solidFill>
                <a:latin typeface="Tw Cen MT" panose="020B0602020104020603" pitchFamily="34" charset="0"/>
              </a:rPr>
              <a:t>An</a:t>
            </a:r>
            <a:r>
              <a:rPr lang="en-GB" sz="1600" dirty="0">
                <a:solidFill>
                  <a:schemeClr val="bg1"/>
                </a:solidFill>
                <a:latin typeface="Tw Cen MT" panose="020B0602020104020603" pitchFamily="34" charset="0"/>
              </a:rPr>
              <a:t> </a:t>
            </a:r>
            <a:r>
              <a:rPr lang="en-GB" sz="1600" b="1" dirty="0">
                <a:solidFill>
                  <a:srgbClr val="00B050"/>
                </a:solidFill>
                <a:latin typeface="Tw Cen MT" panose="020B0602020104020603" pitchFamily="34" charset="0"/>
              </a:rPr>
              <a:t>ANALYSIS</a:t>
            </a:r>
            <a:r>
              <a:rPr lang="en-GB" sz="1600" b="1" dirty="0">
                <a:solidFill>
                  <a:schemeClr val="bg1"/>
                </a:solidFill>
                <a:latin typeface="Tw Cen MT" panose="020B0602020104020603" pitchFamily="34" charset="0"/>
              </a:rPr>
              <a:t> </a:t>
            </a:r>
            <a:r>
              <a:rPr lang="en-GB" sz="1600" dirty="0">
                <a:solidFill>
                  <a:schemeClr val="bg1"/>
                </a:solidFill>
                <a:latin typeface="Tw Cen MT" panose="020B0602020104020603" pitchFamily="34" charset="0"/>
              </a:rPr>
              <a:t>all </a:t>
            </a:r>
            <a:r>
              <a:rPr lang="en-GB" sz="1600" dirty="0">
                <a:solidFill>
                  <a:srgbClr val="002060"/>
                </a:solidFill>
                <a:latin typeface="Tw Cen MT" panose="020B0602020104020603" pitchFamily="34" charset="0"/>
              </a:rPr>
              <a:t>of the different factors including the different people and the places</a:t>
            </a:r>
          </a:p>
          <a:p>
            <a:pPr>
              <a:defRPr/>
            </a:pPr>
            <a:endParaRPr lang="en-GB" sz="500" b="1" dirty="0">
              <a:solidFill>
                <a:srgbClr val="002060"/>
              </a:solidFill>
              <a:latin typeface="Tw Cen MT" panose="020B0602020104020603" pitchFamily="34" charset="0"/>
            </a:endParaRPr>
          </a:p>
          <a:p>
            <a:pPr>
              <a:defRPr/>
            </a:pPr>
            <a:r>
              <a:rPr lang="en-GB" sz="1600" b="1" i="1" dirty="0">
                <a:solidFill>
                  <a:srgbClr val="002060"/>
                </a:solidFill>
                <a:latin typeface="Tw Cen MT" panose="020B0602020104020603" pitchFamily="34" charset="0"/>
              </a:rPr>
              <a:t>For example…</a:t>
            </a:r>
          </a:p>
          <a:p>
            <a:pPr>
              <a:defRPr/>
            </a:pPr>
            <a:endParaRPr lang="en-GB" sz="700" b="1" i="1" dirty="0">
              <a:latin typeface="Tw Cen MT" panose="020B0602020104020603" pitchFamily="34" charset="0"/>
            </a:endParaRPr>
          </a:p>
          <a:p>
            <a:pPr>
              <a:defRPr/>
            </a:pPr>
            <a:r>
              <a:rPr lang="en-GB" b="1" dirty="0">
                <a:solidFill>
                  <a:srgbClr val="FFC000"/>
                </a:solidFill>
                <a:latin typeface="Tw Cen MT" panose="020B0602020104020603" pitchFamily="34" charset="0"/>
              </a:rPr>
              <a:t>I think ____ should live in house number ____. This house is … </a:t>
            </a:r>
            <a:r>
              <a:rPr lang="en-GB" sz="1600" b="1" i="1" dirty="0">
                <a:solidFill>
                  <a:srgbClr val="FFC000"/>
                </a:solidFill>
                <a:latin typeface="Tw Cen MT" panose="020B0602020104020603" pitchFamily="34" charset="0"/>
              </a:rPr>
              <a:t>(describe house). </a:t>
            </a:r>
            <a:r>
              <a:rPr lang="en-GB" b="1" dirty="0">
                <a:solidFill>
                  <a:srgbClr val="FFC000"/>
                </a:solidFill>
                <a:latin typeface="Tw Cen MT" panose="020B0602020104020603" pitchFamily="34" charset="0"/>
              </a:rPr>
              <a:t>The house is located… </a:t>
            </a:r>
            <a:r>
              <a:rPr lang="en-GB" sz="1600" b="1" i="1" dirty="0">
                <a:solidFill>
                  <a:srgbClr val="FFC000"/>
                </a:solidFill>
                <a:latin typeface="Tw Cen MT" panose="020B0602020104020603" pitchFamily="34" charset="0"/>
              </a:rPr>
              <a:t>(describe location)</a:t>
            </a:r>
            <a:endParaRPr lang="en-GB" sz="1600" b="1" dirty="0">
              <a:solidFill>
                <a:srgbClr val="FFC000"/>
              </a:solidFill>
              <a:latin typeface="Tw Cen MT" panose="020B0602020104020603" pitchFamily="34" charset="0"/>
            </a:endParaRPr>
          </a:p>
          <a:p>
            <a:pPr>
              <a:defRPr/>
            </a:pPr>
            <a:endParaRPr lang="en-GB" sz="800" b="1" dirty="0">
              <a:latin typeface="Tw Cen MT" panose="020B0602020104020603" pitchFamily="34" charset="0"/>
            </a:endParaRPr>
          </a:p>
          <a:p>
            <a:pPr>
              <a:defRPr/>
            </a:pPr>
            <a:r>
              <a:rPr lang="en-GB" b="1" dirty="0">
                <a:solidFill>
                  <a:schemeClr val="accent6">
                    <a:lumMod val="75000"/>
                  </a:schemeClr>
                </a:solidFill>
                <a:latin typeface="Tw Cen MT" panose="020B0602020104020603" pitchFamily="34" charset="0"/>
              </a:rPr>
              <a:t>I think this house would be good for them because… </a:t>
            </a:r>
          </a:p>
          <a:p>
            <a:pPr marL="266700">
              <a:defRPr/>
            </a:pPr>
            <a:r>
              <a:rPr lang="en-GB" sz="1600" b="1" i="1" dirty="0">
                <a:solidFill>
                  <a:schemeClr val="accent6">
                    <a:lumMod val="75000"/>
                  </a:schemeClr>
                </a:solidFill>
                <a:latin typeface="Tw Cen MT" panose="020B0602020104020603" pitchFamily="34" charset="0"/>
              </a:rPr>
              <a:t>(explain</a:t>
            </a:r>
            <a:r>
              <a:rPr lang="en-GB" sz="1600" b="1" i="1" dirty="0">
                <a:solidFill>
                  <a:schemeClr val="bg1"/>
                </a:solidFill>
                <a:latin typeface="Tw Cen MT" panose="020B0602020104020603" pitchFamily="34" charset="0"/>
              </a:rPr>
              <a:t> </a:t>
            </a:r>
            <a:r>
              <a:rPr lang="en-GB" sz="1600" b="1" i="1" dirty="0">
                <a:solidFill>
                  <a:srgbClr val="002060"/>
                </a:solidFill>
                <a:latin typeface="Tw Cen MT" panose="020B0602020104020603" pitchFamily="34" charset="0"/>
              </a:rPr>
              <a:t>why you think they would like that house – think about their age, how rich they are, what they might want nearby)</a:t>
            </a:r>
          </a:p>
          <a:p>
            <a:pPr>
              <a:defRPr/>
            </a:pPr>
            <a:endParaRPr lang="en-GB" sz="800" b="1" dirty="0">
              <a:latin typeface="Tw Cen MT" panose="020B0602020104020603" pitchFamily="34" charset="0"/>
            </a:endParaRPr>
          </a:p>
          <a:p>
            <a:pPr>
              <a:defRPr/>
            </a:pPr>
            <a:r>
              <a:rPr lang="en-GB" b="1" dirty="0">
                <a:solidFill>
                  <a:srgbClr val="009900"/>
                </a:solidFill>
                <a:latin typeface="Tw Cen MT" panose="020B0602020104020603" pitchFamily="34" charset="0"/>
              </a:rPr>
              <a:t>I did consider house ____ for this person however, I decided it wasn’t the best option because…</a:t>
            </a:r>
          </a:p>
          <a:p>
            <a:pPr marL="266700">
              <a:defRPr/>
            </a:pPr>
            <a:r>
              <a:rPr lang="en-GB" sz="1600" b="1" i="1" dirty="0">
                <a:solidFill>
                  <a:srgbClr val="009900"/>
                </a:solidFill>
                <a:latin typeface="Tw Cen MT" panose="020B0602020104020603" pitchFamily="34" charset="0"/>
              </a:rPr>
              <a:t>(analyse</a:t>
            </a:r>
            <a:r>
              <a:rPr lang="en-GB" sz="1600" b="1" i="1" dirty="0">
                <a:solidFill>
                  <a:schemeClr val="bg1"/>
                </a:solidFill>
                <a:latin typeface="Tw Cen MT" panose="020B0602020104020603" pitchFamily="34" charset="0"/>
              </a:rPr>
              <a:t> </a:t>
            </a:r>
            <a:r>
              <a:rPr lang="en-GB" sz="1600" b="1" i="1" dirty="0">
                <a:solidFill>
                  <a:srgbClr val="002060"/>
                </a:solidFill>
                <a:latin typeface="Tw Cen MT" panose="020B0602020104020603" pitchFamily="34" charset="0"/>
              </a:rPr>
              <a:t>the other options and explain why you think they wouldn’t like that house – think about their age, how rich they are, what they might want nearby)</a:t>
            </a:r>
          </a:p>
        </p:txBody>
      </p:sp>
    </p:spTree>
    <p:extLst>
      <p:ext uri="{BB962C8B-B14F-4D97-AF65-F5344CB8AC3E}">
        <p14:creationId xmlns:p14="http://schemas.microsoft.com/office/powerpoint/2010/main" val="1470906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3" name="Rectangle 2"/>
          <p:cNvSpPr/>
          <p:nvPr/>
        </p:nvSpPr>
        <p:spPr>
          <a:xfrm>
            <a:off x="56" y="0"/>
            <a:ext cx="2123672" cy="6894195"/>
          </a:xfrm>
          <a:prstGeom prst="rect">
            <a:avLst/>
          </a:prstGeom>
        </p:spPr>
        <p:txBody>
          <a:bodyPr wrap="square">
            <a:spAutoFit/>
          </a:bodyPr>
          <a:lstStyle/>
          <a:p>
            <a:pPr algn="ctr">
              <a:defRPr/>
            </a:pPr>
            <a:endParaRPr lang="en-GB" sz="100" dirty="0">
              <a:solidFill>
                <a:schemeClr val="bg1"/>
              </a:solidFill>
              <a:latin typeface="Tw Cen MT" panose="020B0602020104020603" pitchFamily="34" charset="0"/>
            </a:endParaRPr>
          </a:p>
          <a:p>
            <a:pPr>
              <a:defRPr/>
            </a:pPr>
            <a:endParaRPr lang="en-GB" sz="400" b="1" dirty="0">
              <a:solidFill>
                <a:schemeClr val="bg1"/>
              </a:solidFill>
              <a:latin typeface="Tw Cen MT" panose="020B0602020104020603" pitchFamily="34" charset="0"/>
            </a:endParaRPr>
          </a:p>
          <a:p>
            <a:pPr>
              <a:defRPr/>
            </a:pPr>
            <a:r>
              <a:rPr lang="en-GB" sz="1400" b="1" dirty="0">
                <a:solidFill>
                  <a:srgbClr val="002060"/>
                </a:solidFill>
                <a:latin typeface="Tw Cen MT" panose="020B0602020104020603" pitchFamily="34" charset="0"/>
              </a:rPr>
              <a:t>YOU NEED TO INCLUDE:</a:t>
            </a:r>
          </a:p>
          <a:p>
            <a:pPr algn="ctr">
              <a:defRPr/>
            </a:pPr>
            <a:endParaRPr lang="en-GB" sz="100" b="1" dirty="0">
              <a:solidFill>
                <a:schemeClr val="bg1"/>
              </a:solidFill>
              <a:latin typeface="Tw Cen MT" panose="020B0602020104020603" pitchFamily="34" charset="0"/>
            </a:endParaRPr>
          </a:p>
          <a:p>
            <a:pPr algn="ctr">
              <a:defRPr/>
            </a:pPr>
            <a:endParaRPr lang="en-GB" sz="2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400" b="1" dirty="0">
                <a:solidFill>
                  <a:srgbClr val="FFC000"/>
                </a:solidFill>
                <a:latin typeface="Tw Cen MT" panose="020B0602020104020603" pitchFamily="34" charset="0"/>
              </a:rPr>
              <a:t>DESCRIPTION</a:t>
            </a:r>
            <a:r>
              <a:rPr lang="en-GB" sz="1400" b="1" dirty="0">
                <a:solidFill>
                  <a:schemeClr val="bg1"/>
                </a:solidFill>
                <a:latin typeface="Tw Cen MT" panose="020B0602020104020603" pitchFamily="34" charset="0"/>
              </a:rPr>
              <a:t> </a:t>
            </a:r>
            <a:r>
              <a:rPr lang="en-GB" sz="1400" dirty="0">
                <a:solidFill>
                  <a:srgbClr val="002060"/>
                </a:solidFill>
                <a:latin typeface="Tw Cen MT" panose="020B0602020104020603" pitchFamily="34" charset="0"/>
              </a:rPr>
              <a:t>about the house/location</a:t>
            </a:r>
            <a:endParaRPr lang="en-GB" sz="800" b="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2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400" dirty="0">
                <a:solidFill>
                  <a:srgbClr val="002060"/>
                </a:solidFill>
                <a:latin typeface="Tw Cen MT" panose="020B0602020104020603" pitchFamily="34" charset="0"/>
              </a:rPr>
              <a:t>Points to </a:t>
            </a:r>
            <a:r>
              <a:rPr lang="en-GB" sz="1400" b="1" dirty="0">
                <a:solidFill>
                  <a:schemeClr val="accent6">
                    <a:lumMod val="75000"/>
                  </a:schemeClr>
                </a:solidFill>
                <a:latin typeface="Tw Cen MT" panose="020B0602020104020603" pitchFamily="34" charset="0"/>
              </a:rPr>
              <a:t>EXPLAIN</a:t>
            </a:r>
            <a:r>
              <a:rPr lang="en-GB" sz="1400" b="1" dirty="0">
                <a:solidFill>
                  <a:schemeClr val="bg1"/>
                </a:solidFill>
                <a:latin typeface="Tw Cen MT" panose="020B0602020104020603" pitchFamily="34" charset="0"/>
              </a:rPr>
              <a:t> </a:t>
            </a:r>
            <a:r>
              <a:rPr lang="en-GB" sz="1400" dirty="0">
                <a:solidFill>
                  <a:srgbClr val="002060"/>
                </a:solidFill>
                <a:latin typeface="Tw Cen MT" panose="020B0602020104020603" pitchFamily="34" charset="0"/>
              </a:rPr>
              <a:t>your choices by giving the reasons for your decision</a:t>
            </a:r>
            <a:endParaRPr lang="en-GB" sz="800" i="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200"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400" dirty="0">
                <a:solidFill>
                  <a:srgbClr val="002060"/>
                </a:solidFill>
                <a:latin typeface="Tw Cen MT" panose="020B0602020104020603" pitchFamily="34" charset="0"/>
              </a:rPr>
              <a:t>An</a:t>
            </a:r>
            <a:r>
              <a:rPr lang="en-GB" sz="1400" dirty="0">
                <a:solidFill>
                  <a:schemeClr val="bg1"/>
                </a:solidFill>
                <a:latin typeface="Tw Cen MT" panose="020B0602020104020603" pitchFamily="34" charset="0"/>
              </a:rPr>
              <a:t> </a:t>
            </a:r>
            <a:r>
              <a:rPr lang="en-GB" sz="1400" b="1" dirty="0">
                <a:solidFill>
                  <a:srgbClr val="009900"/>
                </a:solidFill>
                <a:latin typeface="Tw Cen MT" panose="020B0602020104020603" pitchFamily="34" charset="0"/>
              </a:rPr>
              <a:t>ANALYSIS</a:t>
            </a:r>
            <a:r>
              <a:rPr lang="en-GB" sz="1400" b="1" dirty="0">
                <a:solidFill>
                  <a:schemeClr val="bg1"/>
                </a:solidFill>
                <a:latin typeface="Tw Cen MT" panose="020B0602020104020603" pitchFamily="34" charset="0"/>
              </a:rPr>
              <a:t> </a:t>
            </a:r>
            <a:r>
              <a:rPr lang="en-GB" sz="1400" dirty="0">
                <a:solidFill>
                  <a:srgbClr val="002060"/>
                </a:solidFill>
                <a:latin typeface="Tw Cen MT" panose="020B0602020104020603" pitchFamily="34" charset="0"/>
              </a:rPr>
              <a:t>all of the different factors including the different people and the places</a:t>
            </a:r>
          </a:p>
          <a:p>
            <a:pPr>
              <a:defRPr/>
            </a:pPr>
            <a:endParaRPr lang="en-GB" sz="400" b="1" dirty="0">
              <a:solidFill>
                <a:srgbClr val="002060"/>
              </a:solidFill>
              <a:latin typeface="Tw Cen MT" panose="020B0602020104020603" pitchFamily="34" charset="0"/>
            </a:endParaRPr>
          </a:p>
          <a:p>
            <a:pPr>
              <a:defRPr/>
            </a:pPr>
            <a:r>
              <a:rPr lang="en-GB" sz="1400" b="1" i="1" dirty="0">
                <a:solidFill>
                  <a:srgbClr val="002060"/>
                </a:solidFill>
                <a:latin typeface="Tw Cen MT" panose="020B0602020104020603" pitchFamily="34" charset="0"/>
              </a:rPr>
              <a:t>For example…</a:t>
            </a:r>
          </a:p>
          <a:p>
            <a:pPr>
              <a:defRPr/>
            </a:pPr>
            <a:endParaRPr lang="en-GB" sz="600" b="1" i="1" dirty="0">
              <a:latin typeface="Tw Cen MT" panose="020B0602020104020603" pitchFamily="34" charset="0"/>
            </a:endParaRPr>
          </a:p>
          <a:p>
            <a:pPr>
              <a:defRPr/>
            </a:pPr>
            <a:r>
              <a:rPr lang="en-GB" sz="1600" b="1" dirty="0">
                <a:solidFill>
                  <a:srgbClr val="FFC000"/>
                </a:solidFill>
                <a:latin typeface="Tw Cen MT" panose="020B0602020104020603" pitchFamily="34" charset="0"/>
              </a:rPr>
              <a:t>I think ____ should live in house number ____. This house is … </a:t>
            </a:r>
            <a:r>
              <a:rPr lang="en-GB" sz="1400" b="1" i="1" dirty="0">
                <a:solidFill>
                  <a:srgbClr val="FFC000"/>
                </a:solidFill>
                <a:latin typeface="Tw Cen MT" panose="020B0602020104020603" pitchFamily="34" charset="0"/>
              </a:rPr>
              <a:t>(describe house). </a:t>
            </a:r>
            <a:r>
              <a:rPr lang="en-GB" sz="1600" b="1" dirty="0">
                <a:solidFill>
                  <a:srgbClr val="FFC000"/>
                </a:solidFill>
                <a:latin typeface="Tw Cen MT" panose="020B0602020104020603" pitchFamily="34" charset="0"/>
              </a:rPr>
              <a:t>The house is located… </a:t>
            </a:r>
            <a:r>
              <a:rPr lang="en-GB" sz="1400" b="1" i="1" dirty="0">
                <a:solidFill>
                  <a:srgbClr val="FFC000"/>
                </a:solidFill>
                <a:latin typeface="Tw Cen MT" panose="020B0602020104020603" pitchFamily="34" charset="0"/>
              </a:rPr>
              <a:t>(describe location)</a:t>
            </a:r>
            <a:endParaRPr lang="en-GB" sz="1400" b="1" dirty="0">
              <a:solidFill>
                <a:srgbClr val="FFC000"/>
              </a:solidFill>
              <a:latin typeface="Tw Cen MT" panose="020B0602020104020603" pitchFamily="34" charset="0"/>
            </a:endParaRPr>
          </a:p>
          <a:p>
            <a:pPr>
              <a:defRPr/>
            </a:pPr>
            <a:endParaRPr lang="en-GB" sz="700" b="1" dirty="0">
              <a:latin typeface="Tw Cen MT" panose="020B0602020104020603" pitchFamily="34" charset="0"/>
            </a:endParaRPr>
          </a:p>
          <a:p>
            <a:pPr>
              <a:defRPr/>
            </a:pPr>
            <a:r>
              <a:rPr lang="en-GB" sz="1600" b="1" dirty="0">
                <a:solidFill>
                  <a:schemeClr val="accent6">
                    <a:lumMod val="75000"/>
                  </a:schemeClr>
                </a:solidFill>
                <a:latin typeface="Tw Cen MT" panose="020B0602020104020603" pitchFamily="34" charset="0"/>
              </a:rPr>
              <a:t>I think this house would be good for them because… </a:t>
            </a:r>
          </a:p>
          <a:p>
            <a:pPr>
              <a:defRPr/>
            </a:pPr>
            <a:endParaRPr lang="en-GB" sz="700" b="1" dirty="0">
              <a:latin typeface="Tw Cen MT" panose="020B0602020104020603" pitchFamily="34" charset="0"/>
            </a:endParaRPr>
          </a:p>
          <a:p>
            <a:pPr>
              <a:defRPr/>
            </a:pPr>
            <a:r>
              <a:rPr lang="en-GB" sz="1600" b="1" dirty="0">
                <a:solidFill>
                  <a:srgbClr val="009900"/>
                </a:solidFill>
                <a:latin typeface="Tw Cen MT" panose="020B0602020104020603" pitchFamily="34" charset="0"/>
              </a:rPr>
              <a:t>I did consider house ____ for this person however, I decided it wasn’t the best option because…</a:t>
            </a:r>
          </a:p>
        </p:txBody>
      </p:sp>
      <p:sp>
        <p:nvSpPr>
          <p:cNvPr id="4" name="Rectangle 3"/>
          <p:cNvSpPr/>
          <p:nvPr/>
        </p:nvSpPr>
        <p:spPr>
          <a:xfrm>
            <a:off x="2195736" y="116632"/>
            <a:ext cx="6768753" cy="6577508"/>
          </a:xfrm>
          <a:prstGeom prst="rect">
            <a:avLst/>
          </a:prstGeom>
          <a:solidFill>
            <a:srgbClr val="FFFFCC"/>
          </a:solidFill>
          <a:ln w="57150">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b="1" dirty="0">
                <a:solidFill>
                  <a:srgbClr val="002060"/>
                </a:solidFill>
              </a:rPr>
              <a:t>An example of what you’re aiming for…</a:t>
            </a:r>
          </a:p>
          <a:p>
            <a:endParaRPr lang="en-GB" sz="700" dirty="0"/>
          </a:p>
          <a:p>
            <a:r>
              <a:rPr lang="en-GB" sz="1850" b="1" i="1" dirty="0">
                <a:solidFill>
                  <a:srgbClr val="FFC000"/>
                </a:solidFill>
                <a:latin typeface="Tw Cen MT" panose="020B0602020104020603" pitchFamily="34" charset="0"/>
              </a:rPr>
              <a:t>I think Sue and Don should live in house number 2. This house is a modern apartment costing £180,000. It has 2 bedrooms, a modern kitchen, a living room with dining area and a parking space. The house is located in the inner city, and is within walking distance of the CBD, although there are also main roads nearby that would be useful for getting to the city centre.</a:t>
            </a:r>
          </a:p>
          <a:p>
            <a:endParaRPr lang="en-GB" sz="700" b="1" i="1" dirty="0">
              <a:solidFill>
                <a:srgbClr val="FFFF00"/>
              </a:solidFill>
              <a:latin typeface="Tw Cen MT" panose="020B0602020104020603" pitchFamily="34" charset="0"/>
            </a:endParaRPr>
          </a:p>
          <a:p>
            <a:r>
              <a:rPr lang="en-GB" sz="1850" b="1" i="1" dirty="0">
                <a:solidFill>
                  <a:schemeClr val="accent6">
                    <a:lumMod val="75000"/>
                  </a:schemeClr>
                </a:solidFill>
                <a:latin typeface="Tw Cen MT" panose="020B0602020104020603" pitchFamily="34" charset="0"/>
              </a:rPr>
              <a:t>I think this house would be good for them because it has the right amount of space for what they need. Sue and Don have no children, so that means 2 bedrooms will be enough for them. Also, because they have no children and have well paid jobs, being near the city is important. This is because, without children they will have a lot of free time, so the restaurants, bars and general entertainment found in the CBD will be good for them. Also, it is likely that their well paid jobs will be in the CBD because that is where most businesses are located. This means that being within walking distance is very good for them to travel to work each day.</a:t>
            </a:r>
          </a:p>
          <a:p>
            <a:endParaRPr lang="en-GB" sz="700" b="1" i="1" dirty="0">
              <a:solidFill>
                <a:srgbClr val="FFFF00"/>
              </a:solidFill>
              <a:latin typeface="Tw Cen MT" panose="020B0602020104020603" pitchFamily="34" charset="0"/>
            </a:endParaRPr>
          </a:p>
          <a:p>
            <a:r>
              <a:rPr lang="en-GB" sz="1850" b="1" i="1" dirty="0">
                <a:solidFill>
                  <a:srgbClr val="009900"/>
                </a:solidFill>
                <a:latin typeface="Tw Cen MT" panose="020B0602020104020603" pitchFamily="34" charset="0"/>
              </a:rPr>
              <a:t>I did consider house 4 for them however, I decided it wasn't the best option because, even though they could afford it and they would’ve had more space, the house was located in the rural urban fringe so this would’ve meant that there wasn't a lot to do nearby and they would’ve had a long journey to work everyday.</a:t>
            </a:r>
          </a:p>
        </p:txBody>
      </p:sp>
    </p:spTree>
    <p:extLst>
      <p:ext uri="{BB962C8B-B14F-4D97-AF65-F5344CB8AC3E}">
        <p14:creationId xmlns:p14="http://schemas.microsoft.com/office/powerpoint/2010/main" val="1367881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01114957"/>
              </p:ext>
            </p:extLst>
          </p:nvPr>
        </p:nvGraphicFramePr>
        <p:xfrm>
          <a:off x="5148064" y="2708920"/>
          <a:ext cx="3888000" cy="3604608"/>
        </p:xfrm>
        <a:graphic>
          <a:graphicData uri="http://schemas.openxmlformats.org/drawingml/2006/table">
            <a:tbl>
              <a:tblPr firstRow="1" bandRow="1">
                <a:tableStyleId>{5C22544A-7EE6-4342-B048-85BDC9FD1C3A}</a:tableStyleId>
              </a:tblPr>
              <a:tblGrid>
                <a:gridCol w="1980000">
                  <a:extLst>
                    <a:ext uri="{9D8B030D-6E8A-4147-A177-3AD203B41FA5}">
                      <a16:colId xmlns:a16="http://schemas.microsoft.com/office/drawing/2014/main" val="20000"/>
                    </a:ext>
                  </a:extLst>
                </a:gridCol>
                <a:gridCol w="1908000">
                  <a:extLst>
                    <a:ext uri="{9D8B030D-6E8A-4147-A177-3AD203B41FA5}">
                      <a16:colId xmlns:a16="http://schemas.microsoft.com/office/drawing/2014/main" val="20001"/>
                    </a:ext>
                  </a:extLst>
                </a:gridCol>
              </a:tblGrid>
              <a:tr h="115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0"/>
                  </a:ext>
                </a:extLst>
              </a:tr>
              <a:tr h="650304">
                <a:tc>
                  <a:txBody>
                    <a:bodyPr/>
                    <a:lstStyle/>
                    <a:p>
                      <a:pPr algn="ctr"/>
                      <a:r>
                        <a:rPr lang="en-GB" sz="1200" dirty="0">
                          <a:latin typeface="Tw Cen MT" panose="020B0602020104020603" pitchFamily="34" charset="0"/>
                        </a:rPr>
                        <a:t>Josh</a:t>
                      </a:r>
                      <a:r>
                        <a:rPr lang="en-GB" sz="1200" baseline="0" dirty="0">
                          <a:latin typeface="Tw Cen MT" panose="020B0602020104020603" pitchFamily="34" charset="0"/>
                        </a:rPr>
                        <a:t> - </a:t>
                      </a:r>
                      <a:r>
                        <a:rPr lang="en-GB" sz="1200" dirty="0">
                          <a:latin typeface="Tw Cen MT" panose="020B0602020104020603" pitchFamily="34" charset="0"/>
                        </a:rPr>
                        <a:t>Young,</a:t>
                      </a:r>
                      <a:r>
                        <a:rPr lang="en-GB" sz="1200" baseline="0" dirty="0">
                          <a:latin typeface="Tw Cen MT" panose="020B0602020104020603" pitchFamily="34" charset="0"/>
                        </a:rPr>
                        <a:t> single, 1</a:t>
                      </a:r>
                      <a:r>
                        <a:rPr lang="en-GB" sz="1200" baseline="30000" dirty="0">
                          <a:latin typeface="Tw Cen MT" panose="020B0602020104020603" pitchFamily="34" charset="0"/>
                        </a:rPr>
                        <a:t>st</a:t>
                      </a:r>
                      <a:r>
                        <a:rPr lang="en-GB" sz="1200" baseline="0" dirty="0">
                          <a:latin typeface="Tw Cen MT" panose="020B0602020104020603" pitchFamily="34" charset="0"/>
                        </a:rPr>
                        <a:t> time buyer. Finished university &amp; starting work</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200" dirty="0">
                          <a:latin typeface="Tw Cen MT" panose="020B0602020104020603" pitchFamily="34" charset="0"/>
                        </a:rPr>
                        <a:t>The</a:t>
                      </a:r>
                      <a:r>
                        <a:rPr lang="en-GB" sz="1200" baseline="0" dirty="0">
                          <a:latin typeface="Tw Cen MT" panose="020B0602020104020603" pitchFamily="34" charset="0"/>
                        </a:rPr>
                        <a:t> Anderson family - Both adults work. The children  are 10 and 15</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1"/>
                  </a:ext>
                </a:extLst>
              </a:tr>
              <a:tr h="11520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2"/>
                  </a:ext>
                </a:extLst>
              </a:tr>
              <a:tr h="650304">
                <a:tc>
                  <a:txBody>
                    <a:bodyPr/>
                    <a:lstStyle/>
                    <a:p>
                      <a:pPr algn="ctr"/>
                      <a:r>
                        <a:rPr lang="en-GB" sz="1200" dirty="0">
                          <a:latin typeface="Tw Cen MT" panose="020B0602020104020603" pitchFamily="34" charset="0"/>
                        </a:rPr>
                        <a:t>Sue (47) &amp;</a:t>
                      </a:r>
                      <a:r>
                        <a:rPr lang="en-GB" sz="1200" baseline="0" dirty="0">
                          <a:latin typeface="Tw Cen MT" panose="020B0602020104020603" pitchFamily="34" charset="0"/>
                        </a:rPr>
                        <a:t> </a:t>
                      </a:r>
                      <a:r>
                        <a:rPr lang="en-GB" sz="1200" dirty="0">
                          <a:latin typeface="Tw Cen MT" panose="020B0602020104020603" pitchFamily="34" charset="0"/>
                        </a:rPr>
                        <a:t>Don (49) – Both have</a:t>
                      </a:r>
                      <a:r>
                        <a:rPr lang="en-GB" sz="1200" baseline="0" dirty="0">
                          <a:latin typeface="Tw Cen MT" panose="020B0602020104020603" pitchFamily="34" charset="0"/>
                        </a:rPr>
                        <a:t> well paid jobs. No children</a:t>
                      </a:r>
                      <a:endParaRPr lang="en-GB" sz="1200" dirty="0">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a:r>
                        <a:rPr lang="en-GB" sz="1200" dirty="0">
                          <a:latin typeface="Tw Cen MT" panose="020B0602020104020603" pitchFamily="34" charset="0"/>
                        </a:rPr>
                        <a:t>Charlie and Mary – Both retired and their 2 children have left home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0003"/>
                  </a:ext>
                </a:extLst>
              </a:tr>
            </a:tbl>
          </a:graphicData>
        </a:graphic>
      </p:graphicFrame>
      <p:pic>
        <p:nvPicPr>
          <p:cNvPr id="18" name="Picture 8" descr="Ancient happy cou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4585336"/>
            <a:ext cx="1058821" cy="978515"/>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2829881"/>
            <a:ext cx="1058822" cy="96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0822" y="4578643"/>
            <a:ext cx="1115856" cy="978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a:spLocks noChangeArrowheads="1"/>
          </p:cNvSpPr>
          <p:nvPr/>
        </p:nvSpPr>
        <p:spPr bwMode="auto">
          <a:xfrm>
            <a:off x="5148064" y="6418203"/>
            <a:ext cx="3888000" cy="323165"/>
          </a:xfrm>
          <a:prstGeom prst="rect">
            <a:avLst/>
          </a:prstGeom>
          <a:gradFill>
            <a:gsLst>
              <a:gs pos="15000">
                <a:srgbClr val="FFCC00"/>
              </a:gs>
              <a:gs pos="100000">
                <a:schemeClr val="bg1"/>
              </a:gs>
              <a:gs pos="44000">
                <a:srgbClr val="FFFF00"/>
              </a:gs>
            </a:gsLst>
          </a:gradFill>
          <a:ln>
            <a:solidFill>
              <a:srgbClr val="FFFF00"/>
            </a:solidFill>
          </a:ln>
        </p:spPr>
        <p:style>
          <a:lnRef idx="1">
            <a:schemeClr val="accent6"/>
          </a:lnRef>
          <a:fillRef idx="2">
            <a:schemeClr val="accent6"/>
          </a:fillRef>
          <a:effectRef idx="1">
            <a:schemeClr val="accent6"/>
          </a:effectRef>
          <a:fontRef idx="minor">
            <a:schemeClr val="dk1"/>
          </a:fontRef>
        </p:style>
        <p:txBody>
          <a:bodyPr wrap="square">
            <a:spAutoFit/>
          </a:bodyPr>
          <a:lstStyle>
            <a:lvl1pPr>
              <a:defRPr sz="2400">
                <a:solidFill>
                  <a:srgbClr val="010066"/>
                </a:solidFill>
                <a:latin typeface="Arial" charset="0"/>
                <a:cs typeface="Arial" charset="0"/>
              </a:defRPr>
            </a:lvl1pPr>
            <a:lvl2pPr marL="742950" indent="-285750">
              <a:defRPr sz="2400">
                <a:solidFill>
                  <a:srgbClr val="010066"/>
                </a:solidFill>
                <a:latin typeface="Arial" charset="0"/>
                <a:cs typeface="Arial" charset="0"/>
              </a:defRPr>
            </a:lvl2pPr>
            <a:lvl3pPr marL="1143000" indent="-228600">
              <a:defRPr sz="2400">
                <a:solidFill>
                  <a:srgbClr val="010066"/>
                </a:solidFill>
                <a:latin typeface="Arial" charset="0"/>
                <a:cs typeface="Arial" charset="0"/>
              </a:defRPr>
            </a:lvl3pPr>
            <a:lvl4pPr marL="1600200" indent="-228600">
              <a:defRPr sz="2400">
                <a:solidFill>
                  <a:srgbClr val="010066"/>
                </a:solidFill>
                <a:latin typeface="Arial" charset="0"/>
                <a:cs typeface="Arial" charset="0"/>
              </a:defRPr>
            </a:lvl4pPr>
            <a:lvl5pPr marL="2057400" indent="-228600">
              <a:defRPr sz="2400">
                <a:solidFill>
                  <a:srgbClr val="010066"/>
                </a:solidFill>
                <a:latin typeface="Arial" charset="0"/>
                <a:cs typeface="Arial" charset="0"/>
              </a:defRPr>
            </a:lvl5pPr>
            <a:lvl6pPr marL="2514600" indent="-228600" eaLnBrk="0" fontAlgn="base" hangingPunct="0">
              <a:spcBef>
                <a:spcPct val="0"/>
              </a:spcBef>
              <a:spcAft>
                <a:spcPct val="0"/>
              </a:spcAft>
              <a:defRPr sz="2400">
                <a:solidFill>
                  <a:srgbClr val="010066"/>
                </a:solidFill>
                <a:latin typeface="Arial" charset="0"/>
                <a:cs typeface="Arial" charset="0"/>
              </a:defRPr>
            </a:lvl6pPr>
            <a:lvl7pPr marL="2971800" indent="-228600" eaLnBrk="0" fontAlgn="base" hangingPunct="0">
              <a:spcBef>
                <a:spcPct val="0"/>
              </a:spcBef>
              <a:spcAft>
                <a:spcPct val="0"/>
              </a:spcAft>
              <a:defRPr sz="2400">
                <a:solidFill>
                  <a:srgbClr val="010066"/>
                </a:solidFill>
                <a:latin typeface="Arial" charset="0"/>
                <a:cs typeface="Arial" charset="0"/>
              </a:defRPr>
            </a:lvl7pPr>
            <a:lvl8pPr marL="3429000" indent="-228600" eaLnBrk="0" fontAlgn="base" hangingPunct="0">
              <a:spcBef>
                <a:spcPct val="0"/>
              </a:spcBef>
              <a:spcAft>
                <a:spcPct val="0"/>
              </a:spcAft>
              <a:defRPr sz="2400">
                <a:solidFill>
                  <a:srgbClr val="010066"/>
                </a:solidFill>
                <a:latin typeface="Arial" charset="0"/>
                <a:cs typeface="Arial" charset="0"/>
              </a:defRPr>
            </a:lvl8pPr>
            <a:lvl9pPr marL="3886200" indent="-228600" eaLnBrk="0" fontAlgn="base" hangingPunct="0">
              <a:spcBef>
                <a:spcPct val="0"/>
              </a:spcBef>
              <a:spcAft>
                <a:spcPct val="0"/>
              </a:spcAft>
              <a:defRPr sz="2400">
                <a:solidFill>
                  <a:srgbClr val="010066"/>
                </a:solidFill>
                <a:latin typeface="Arial" charset="0"/>
                <a:cs typeface="Arial" charset="0"/>
              </a:defRPr>
            </a:lvl9pPr>
          </a:lstStyle>
          <a:p>
            <a:pPr algn="ctr">
              <a:defRPr/>
            </a:pPr>
            <a:r>
              <a:rPr lang="en-GB" sz="1500" b="1" dirty="0">
                <a:solidFill>
                  <a:schemeClr val="tx1"/>
                </a:solidFill>
                <a:latin typeface="Comic Sans MS" pitchFamily="66" charset="0"/>
              </a:rPr>
              <a:t>You can’t use a house more than once</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37737" y="2837045"/>
            <a:ext cx="1115855" cy="958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6" y="0"/>
            <a:ext cx="5076000" cy="6878806"/>
          </a:xfrm>
          <a:prstGeom prst="rect">
            <a:avLst/>
          </a:prstGeom>
          <a:solidFill>
            <a:srgbClr val="FFFFCC"/>
          </a:solidFill>
        </p:spPr>
        <p:txBody>
          <a:bodyPr wrap="square">
            <a:spAutoFit/>
          </a:bodyPr>
          <a:lstStyle/>
          <a:p>
            <a:pPr algn="ctr">
              <a:defRPr/>
            </a:pPr>
            <a:r>
              <a:rPr lang="en-GB" sz="1600" b="1" dirty="0">
                <a:solidFill>
                  <a:srgbClr val="002060"/>
                </a:solidFill>
                <a:latin typeface="Tw Cen MT" panose="020B0602020104020603" pitchFamily="34" charset="0"/>
              </a:rPr>
              <a:t>Your final task is to </a:t>
            </a:r>
            <a:r>
              <a:rPr lang="en-GB" sz="1600" b="1" u="sng" dirty="0">
                <a:solidFill>
                  <a:srgbClr val="002060"/>
                </a:solidFill>
                <a:latin typeface="Tw Cen MT" panose="020B0602020104020603" pitchFamily="34" charset="0"/>
              </a:rPr>
              <a:t>explain your decision for where each person/group of people should live</a:t>
            </a:r>
            <a:r>
              <a:rPr lang="en-GB" sz="1600" b="1" dirty="0">
                <a:solidFill>
                  <a:srgbClr val="002060"/>
                </a:solidFill>
                <a:latin typeface="Tw Cen MT" panose="020B0602020104020603" pitchFamily="34" charset="0"/>
              </a:rPr>
              <a:t> – you should choose the ones where you think you can explain the reasons most clearly.</a:t>
            </a:r>
          </a:p>
          <a:p>
            <a:pPr algn="ctr">
              <a:defRPr/>
            </a:pPr>
            <a:endParaRPr lang="en-GB" sz="200" dirty="0">
              <a:solidFill>
                <a:schemeClr val="bg1"/>
              </a:solidFill>
              <a:latin typeface="Tw Cen MT" panose="020B0602020104020603" pitchFamily="34" charset="0"/>
            </a:endParaRPr>
          </a:p>
          <a:p>
            <a:pPr>
              <a:defRPr/>
            </a:pPr>
            <a:endParaRPr lang="en-GB" sz="500" b="1" dirty="0">
              <a:solidFill>
                <a:schemeClr val="bg1"/>
              </a:solidFill>
              <a:latin typeface="Tw Cen MT" panose="020B0602020104020603" pitchFamily="34" charset="0"/>
            </a:endParaRPr>
          </a:p>
          <a:p>
            <a:pPr>
              <a:defRPr/>
            </a:pPr>
            <a:r>
              <a:rPr lang="en-GB" sz="1600" b="1" dirty="0">
                <a:solidFill>
                  <a:srgbClr val="002060"/>
                </a:solidFill>
                <a:latin typeface="Tw Cen MT" panose="020B0602020104020603" pitchFamily="34" charset="0"/>
              </a:rPr>
              <a:t>YOU NEED TO INCLUDE:</a:t>
            </a:r>
          </a:p>
          <a:p>
            <a:pPr algn="ctr">
              <a:defRPr/>
            </a:pPr>
            <a:endParaRPr lang="en-GB" sz="100" b="1" dirty="0">
              <a:solidFill>
                <a:schemeClr val="bg1"/>
              </a:solidFill>
              <a:latin typeface="Tw Cen MT" panose="020B0602020104020603" pitchFamily="34" charset="0"/>
            </a:endParaRPr>
          </a:p>
          <a:p>
            <a:pPr algn="ctr">
              <a:defRPr/>
            </a:pPr>
            <a:endParaRPr lang="en-GB" sz="3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b="1" dirty="0">
                <a:solidFill>
                  <a:srgbClr val="FFC000"/>
                </a:solidFill>
                <a:latin typeface="Tw Cen MT" panose="020B0602020104020603" pitchFamily="34" charset="0"/>
              </a:rPr>
              <a:t>DESCRIPTION</a:t>
            </a:r>
            <a:r>
              <a:rPr lang="en-GB" sz="1600" b="1" dirty="0">
                <a:solidFill>
                  <a:schemeClr val="bg1"/>
                </a:solidFill>
                <a:latin typeface="Tw Cen MT" panose="020B0602020104020603" pitchFamily="34" charset="0"/>
              </a:rPr>
              <a:t> </a:t>
            </a:r>
            <a:r>
              <a:rPr lang="en-GB" sz="1600" dirty="0">
                <a:solidFill>
                  <a:srgbClr val="002060"/>
                </a:solidFill>
                <a:latin typeface="Tw Cen MT" panose="020B0602020104020603" pitchFamily="34" charset="0"/>
              </a:rPr>
              <a:t>about the house/location</a:t>
            </a:r>
            <a:endParaRPr lang="en-GB" sz="900" b="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300" b="1"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dirty="0">
                <a:solidFill>
                  <a:srgbClr val="002060"/>
                </a:solidFill>
                <a:latin typeface="Tw Cen MT" panose="020B0602020104020603" pitchFamily="34" charset="0"/>
              </a:rPr>
              <a:t>Points to </a:t>
            </a:r>
            <a:r>
              <a:rPr lang="en-GB" sz="1600" b="1" dirty="0">
                <a:solidFill>
                  <a:schemeClr val="accent6">
                    <a:lumMod val="75000"/>
                  </a:schemeClr>
                </a:solidFill>
                <a:latin typeface="Tw Cen MT" panose="020B0602020104020603" pitchFamily="34" charset="0"/>
              </a:rPr>
              <a:t>EXPLAIN</a:t>
            </a:r>
            <a:r>
              <a:rPr lang="en-GB" sz="1600" b="1" dirty="0">
                <a:solidFill>
                  <a:schemeClr val="bg1"/>
                </a:solidFill>
                <a:latin typeface="Tw Cen MT" panose="020B0602020104020603" pitchFamily="34" charset="0"/>
              </a:rPr>
              <a:t> </a:t>
            </a:r>
            <a:r>
              <a:rPr lang="en-GB" sz="1600" dirty="0">
                <a:solidFill>
                  <a:srgbClr val="002060"/>
                </a:solidFill>
                <a:latin typeface="Tw Cen MT" panose="020B0602020104020603" pitchFamily="34" charset="0"/>
              </a:rPr>
              <a:t>your choices by giving the reasons for your decision</a:t>
            </a:r>
            <a:endParaRPr lang="en-GB" sz="900" i="1" dirty="0">
              <a:solidFill>
                <a:srgbClr val="002060"/>
              </a:solidFill>
              <a:latin typeface="Tw Cen MT" panose="020B0602020104020603" pitchFamily="34" charset="0"/>
            </a:endParaRPr>
          </a:p>
          <a:p>
            <a:pPr marL="171450" indent="-171450">
              <a:buFont typeface="Arial" panose="020B0604020202020204" pitchFamily="34" charset="0"/>
              <a:buChar char="•"/>
              <a:defRPr/>
            </a:pPr>
            <a:endParaRPr lang="en-GB" sz="300" dirty="0">
              <a:solidFill>
                <a:schemeClr val="bg1"/>
              </a:solidFill>
              <a:latin typeface="Tw Cen MT" panose="020B0602020104020603" pitchFamily="34" charset="0"/>
            </a:endParaRPr>
          </a:p>
          <a:p>
            <a:pPr marL="285750" indent="-285750">
              <a:buFont typeface="Arial" panose="020B0604020202020204" pitchFamily="34" charset="0"/>
              <a:buChar char="•"/>
              <a:defRPr/>
            </a:pPr>
            <a:r>
              <a:rPr lang="en-GB" sz="1600" dirty="0">
                <a:solidFill>
                  <a:srgbClr val="002060"/>
                </a:solidFill>
                <a:latin typeface="Tw Cen MT" panose="020B0602020104020603" pitchFamily="34" charset="0"/>
              </a:rPr>
              <a:t>An</a:t>
            </a:r>
            <a:r>
              <a:rPr lang="en-GB" sz="1600" dirty="0">
                <a:solidFill>
                  <a:schemeClr val="bg1"/>
                </a:solidFill>
                <a:latin typeface="Tw Cen MT" panose="020B0602020104020603" pitchFamily="34" charset="0"/>
              </a:rPr>
              <a:t> </a:t>
            </a:r>
            <a:r>
              <a:rPr lang="en-GB" sz="1600" b="1" dirty="0">
                <a:solidFill>
                  <a:srgbClr val="00B050"/>
                </a:solidFill>
                <a:latin typeface="Tw Cen MT" panose="020B0602020104020603" pitchFamily="34" charset="0"/>
              </a:rPr>
              <a:t>ANALYSIS</a:t>
            </a:r>
            <a:r>
              <a:rPr lang="en-GB" sz="1600" b="1" dirty="0">
                <a:solidFill>
                  <a:schemeClr val="bg1"/>
                </a:solidFill>
                <a:latin typeface="Tw Cen MT" panose="020B0602020104020603" pitchFamily="34" charset="0"/>
              </a:rPr>
              <a:t> </a:t>
            </a:r>
            <a:r>
              <a:rPr lang="en-GB" sz="1600" dirty="0">
                <a:solidFill>
                  <a:schemeClr val="bg1"/>
                </a:solidFill>
                <a:latin typeface="Tw Cen MT" panose="020B0602020104020603" pitchFamily="34" charset="0"/>
              </a:rPr>
              <a:t>all </a:t>
            </a:r>
            <a:r>
              <a:rPr lang="en-GB" sz="1600" dirty="0">
                <a:solidFill>
                  <a:srgbClr val="002060"/>
                </a:solidFill>
                <a:latin typeface="Tw Cen MT" panose="020B0602020104020603" pitchFamily="34" charset="0"/>
              </a:rPr>
              <a:t>of the different factors including the different people and the places</a:t>
            </a:r>
          </a:p>
          <a:p>
            <a:pPr>
              <a:defRPr/>
            </a:pPr>
            <a:endParaRPr lang="en-GB" sz="500" b="1" dirty="0">
              <a:solidFill>
                <a:srgbClr val="002060"/>
              </a:solidFill>
              <a:latin typeface="Tw Cen MT" panose="020B0602020104020603" pitchFamily="34" charset="0"/>
            </a:endParaRPr>
          </a:p>
          <a:p>
            <a:pPr>
              <a:defRPr/>
            </a:pPr>
            <a:r>
              <a:rPr lang="en-GB" sz="1600" b="1" i="1" dirty="0">
                <a:solidFill>
                  <a:srgbClr val="002060"/>
                </a:solidFill>
                <a:latin typeface="Tw Cen MT" panose="020B0602020104020603" pitchFamily="34" charset="0"/>
              </a:rPr>
              <a:t>For example…</a:t>
            </a:r>
          </a:p>
          <a:p>
            <a:pPr>
              <a:defRPr/>
            </a:pPr>
            <a:endParaRPr lang="en-GB" sz="700" b="1" i="1" dirty="0">
              <a:latin typeface="Tw Cen MT" panose="020B0602020104020603" pitchFamily="34" charset="0"/>
            </a:endParaRPr>
          </a:p>
          <a:p>
            <a:pPr>
              <a:defRPr/>
            </a:pPr>
            <a:r>
              <a:rPr lang="en-GB" b="1" dirty="0">
                <a:solidFill>
                  <a:srgbClr val="FFC000"/>
                </a:solidFill>
                <a:latin typeface="Tw Cen MT" panose="020B0602020104020603" pitchFamily="34" charset="0"/>
              </a:rPr>
              <a:t>I think ____ should live in house number ____. This house is … </a:t>
            </a:r>
            <a:r>
              <a:rPr lang="en-GB" sz="1600" b="1" i="1" dirty="0">
                <a:solidFill>
                  <a:srgbClr val="FFC000"/>
                </a:solidFill>
                <a:latin typeface="Tw Cen MT" panose="020B0602020104020603" pitchFamily="34" charset="0"/>
              </a:rPr>
              <a:t>(describe house). </a:t>
            </a:r>
            <a:r>
              <a:rPr lang="en-GB" b="1" dirty="0">
                <a:solidFill>
                  <a:srgbClr val="FFC000"/>
                </a:solidFill>
                <a:latin typeface="Tw Cen MT" panose="020B0602020104020603" pitchFamily="34" charset="0"/>
              </a:rPr>
              <a:t>The house is located… </a:t>
            </a:r>
            <a:r>
              <a:rPr lang="en-GB" sz="1600" b="1" i="1" dirty="0">
                <a:solidFill>
                  <a:srgbClr val="FFC000"/>
                </a:solidFill>
                <a:latin typeface="Tw Cen MT" panose="020B0602020104020603" pitchFamily="34" charset="0"/>
              </a:rPr>
              <a:t>(describe location)</a:t>
            </a:r>
            <a:endParaRPr lang="en-GB" sz="1600" b="1" dirty="0">
              <a:solidFill>
                <a:srgbClr val="FFC000"/>
              </a:solidFill>
              <a:latin typeface="Tw Cen MT" panose="020B0602020104020603" pitchFamily="34" charset="0"/>
            </a:endParaRPr>
          </a:p>
          <a:p>
            <a:pPr>
              <a:defRPr/>
            </a:pPr>
            <a:endParaRPr lang="en-GB" sz="800" b="1" dirty="0">
              <a:latin typeface="Tw Cen MT" panose="020B0602020104020603" pitchFamily="34" charset="0"/>
            </a:endParaRPr>
          </a:p>
          <a:p>
            <a:pPr>
              <a:defRPr/>
            </a:pPr>
            <a:r>
              <a:rPr lang="en-GB" b="1" dirty="0">
                <a:solidFill>
                  <a:schemeClr val="accent6">
                    <a:lumMod val="75000"/>
                  </a:schemeClr>
                </a:solidFill>
                <a:latin typeface="Tw Cen MT" panose="020B0602020104020603" pitchFamily="34" charset="0"/>
              </a:rPr>
              <a:t>I think this house would be good for them because… </a:t>
            </a:r>
          </a:p>
          <a:p>
            <a:pPr marL="266700">
              <a:defRPr/>
            </a:pPr>
            <a:r>
              <a:rPr lang="en-GB" sz="1600" b="1" i="1" dirty="0">
                <a:solidFill>
                  <a:schemeClr val="accent6">
                    <a:lumMod val="75000"/>
                  </a:schemeClr>
                </a:solidFill>
                <a:latin typeface="Tw Cen MT" panose="020B0602020104020603" pitchFamily="34" charset="0"/>
              </a:rPr>
              <a:t>(explain</a:t>
            </a:r>
            <a:r>
              <a:rPr lang="en-GB" sz="1600" b="1" i="1" dirty="0">
                <a:solidFill>
                  <a:schemeClr val="bg1"/>
                </a:solidFill>
                <a:latin typeface="Tw Cen MT" panose="020B0602020104020603" pitchFamily="34" charset="0"/>
              </a:rPr>
              <a:t> </a:t>
            </a:r>
            <a:r>
              <a:rPr lang="en-GB" sz="1600" b="1" i="1" dirty="0">
                <a:solidFill>
                  <a:srgbClr val="002060"/>
                </a:solidFill>
                <a:latin typeface="Tw Cen MT" panose="020B0602020104020603" pitchFamily="34" charset="0"/>
              </a:rPr>
              <a:t>why you think they would like that house – think about their age, how rich they are, what they might want nearby)</a:t>
            </a:r>
          </a:p>
          <a:p>
            <a:pPr>
              <a:defRPr/>
            </a:pPr>
            <a:endParaRPr lang="en-GB" sz="800" b="1" dirty="0">
              <a:latin typeface="Tw Cen MT" panose="020B0602020104020603" pitchFamily="34" charset="0"/>
            </a:endParaRPr>
          </a:p>
          <a:p>
            <a:pPr>
              <a:defRPr/>
            </a:pPr>
            <a:r>
              <a:rPr lang="en-GB" b="1" dirty="0">
                <a:solidFill>
                  <a:srgbClr val="009900"/>
                </a:solidFill>
                <a:latin typeface="Tw Cen MT" panose="020B0602020104020603" pitchFamily="34" charset="0"/>
              </a:rPr>
              <a:t>I did consider house ____ for this person however, I decided it wasn’t the best option because…</a:t>
            </a:r>
          </a:p>
          <a:p>
            <a:pPr marL="266700">
              <a:defRPr/>
            </a:pPr>
            <a:r>
              <a:rPr lang="en-GB" sz="1600" b="1" i="1" dirty="0">
                <a:solidFill>
                  <a:srgbClr val="009900"/>
                </a:solidFill>
                <a:latin typeface="Tw Cen MT" panose="020B0602020104020603" pitchFamily="34" charset="0"/>
              </a:rPr>
              <a:t>(analyse</a:t>
            </a:r>
            <a:r>
              <a:rPr lang="en-GB" sz="1600" b="1" i="1" dirty="0">
                <a:solidFill>
                  <a:schemeClr val="bg1"/>
                </a:solidFill>
                <a:latin typeface="Tw Cen MT" panose="020B0602020104020603" pitchFamily="34" charset="0"/>
              </a:rPr>
              <a:t> </a:t>
            </a:r>
            <a:r>
              <a:rPr lang="en-GB" sz="1600" b="1" i="1" dirty="0">
                <a:solidFill>
                  <a:srgbClr val="002060"/>
                </a:solidFill>
                <a:latin typeface="Tw Cen MT" panose="020B0602020104020603" pitchFamily="34" charset="0"/>
              </a:rPr>
              <a:t>the other options and explain why you think they wouldn’t like that house – think about their age, how rich they are, what they might want nearby)</a:t>
            </a:r>
          </a:p>
        </p:txBody>
      </p:sp>
      <p:sp>
        <p:nvSpPr>
          <p:cNvPr id="4" name="Rectangle 3">
            <a:extLst>
              <a:ext uri="{FF2B5EF4-FFF2-40B4-BE49-F238E27FC236}">
                <a16:creationId xmlns:a16="http://schemas.microsoft.com/office/drawing/2014/main" id="{304A192B-8C0A-49B9-8380-583917DE0B04}"/>
              </a:ext>
            </a:extLst>
          </p:cNvPr>
          <p:cNvSpPr/>
          <p:nvPr/>
        </p:nvSpPr>
        <p:spPr>
          <a:xfrm>
            <a:off x="5151329" y="118660"/>
            <a:ext cx="3884735" cy="2446824"/>
          </a:xfrm>
          <a:prstGeom prst="rect">
            <a:avLst/>
          </a:prstGeom>
          <a:solidFill>
            <a:srgbClr val="FFFF00"/>
          </a:solidFill>
        </p:spPr>
        <p:txBody>
          <a:bodyPr wrap="square">
            <a:spAutoFit/>
          </a:bodyPr>
          <a:lstStyle/>
          <a:p>
            <a:pPr marL="285750" indent="-285750">
              <a:buFont typeface="Arial" panose="020B0604020202020204" pitchFamily="34" charset="0"/>
              <a:buChar char="•"/>
              <a:defRPr/>
            </a:pPr>
            <a:r>
              <a:rPr lang="en-GB" sz="1700" b="1" dirty="0">
                <a:latin typeface="Tw Cen MT" panose="020B0602020104020603" pitchFamily="34" charset="0"/>
              </a:rPr>
              <a:t>Complete this task on lined paper or on your computer</a:t>
            </a:r>
          </a:p>
          <a:p>
            <a:pPr marL="285750" indent="-285750">
              <a:buFont typeface="Arial" panose="020B0604020202020204" pitchFamily="34" charset="0"/>
              <a:buChar char="•"/>
              <a:defRPr/>
            </a:pPr>
            <a:r>
              <a:rPr lang="en-GB" sz="1700" b="1" dirty="0">
                <a:latin typeface="Tw Cen MT" panose="020B0602020104020603" pitchFamily="34" charset="0"/>
              </a:rPr>
              <a:t>Make sure you use the sentence starters and follow the guidance on this slide</a:t>
            </a:r>
          </a:p>
          <a:p>
            <a:pPr marL="285750" indent="-285750">
              <a:buFont typeface="Arial" panose="020B0604020202020204" pitchFamily="34" charset="0"/>
              <a:buChar char="•"/>
              <a:defRPr/>
            </a:pPr>
            <a:r>
              <a:rPr lang="en-GB" sz="1700" b="1" dirty="0">
                <a:latin typeface="Tw Cen MT" panose="020B0602020104020603" pitchFamily="34" charset="0"/>
              </a:rPr>
              <a:t>Remember to think about the house, the location and the person/people when making your decisions – there isn’t a right or wrong answer!</a:t>
            </a:r>
          </a:p>
        </p:txBody>
      </p:sp>
    </p:spTree>
    <p:extLst>
      <p:ext uri="{BB962C8B-B14F-4D97-AF65-F5344CB8AC3E}">
        <p14:creationId xmlns:p14="http://schemas.microsoft.com/office/powerpoint/2010/main" val="239668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339752" y="-16978"/>
            <a:ext cx="6804248" cy="6874978"/>
          </a:xfrm>
          <a:prstGeom prst="rect">
            <a:avLst/>
          </a:prstGeom>
          <a:noFill/>
          <a:ln w="9525">
            <a:noFill/>
            <a:miter lim="800000"/>
            <a:headEnd/>
            <a:tailEnd/>
          </a:ln>
        </p:spPr>
      </p:pic>
      <p:sp>
        <p:nvSpPr>
          <p:cNvPr id="5" name="TextBox 4"/>
          <p:cNvSpPr txBox="1"/>
          <p:nvPr/>
        </p:nvSpPr>
        <p:spPr>
          <a:xfrm>
            <a:off x="0" y="0"/>
            <a:ext cx="4139952"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600" b="0" i="0" u="none" strike="noStrike" kern="1200" cap="none" spc="0" normalizeH="0" baseline="0" noProof="0" dirty="0">
                <a:ln>
                  <a:noFill/>
                </a:ln>
                <a:solidFill>
                  <a:prstClr val="white"/>
                </a:solidFill>
                <a:effectLst/>
                <a:uLnTx/>
                <a:uFillTx/>
                <a:latin typeface="Comic Sans MS" pitchFamily="66" charset="0"/>
                <a:ea typeface="+mn-ea"/>
                <a:cs typeface="+mn-cs"/>
              </a:rPr>
              <a:t>Burgess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600" b="0" i="0" u="none" strike="noStrike" kern="1200" cap="none" spc="0" normalizeH="0" baseline="0" noProof="0" dirty="0">
                <a:ln>
                  <a:noFill/>
                </a:ln>
                <a:solidFill>
                  <a:prstClr val="white"/>
                </a:solidFill>
                <a:effectLst/>
                <a:uLnTx/>
                <a:uFillTx/>
                <a:latin typeface="Comic Sans MS" pitchFamily="66" charset="0"/>
                <a:ea typeface="+mn-ea"/>
                <a:cs typeface="+mn-cs"/>
              </a:rPr>
              <a:t>Model</a:t>
            </a:r>
          </a:p>
        </p:txBody>
      </p:sp>
      <p:cxnSp>
        <p:nvCxnSpPr>
          <p:cNvPr id="7" name="Straight Arrow Connector 6"/>
          <p:cNvCxnSpPr/>
          <p:nvPr/>
        </p:nvCxnSpPr>
        <p:spPr>
          <a:xfrm>
            <a:off x="2195736" y="3356992"/>
            <a:ext cx="3384376" cy="0"/>
          </a:xfrm>
          <a:prstGeom prst="straightConnector1">
            <a:avLst/>
          </a:prstGeom>
          <a:ln w="762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123728" y="4509120"/>
            <a:ext cx="3384376" cy="0"/>
          </a:xfrm>
          <a:prstGeom prst="straightConnector1">
            <a:avLst/>
          </a:prstGeom>
          <a:ln w="762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123728" y="5373216"/>
            <a:ext cx="3384376" cy="0"/>
          </a:xfrm>
          <a:prstGeom prst="straightConnector1">
            <a:avLst/>
          </a:prstGeom>
          <a:ln w="762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123728" y="6165304"/>
            <a:ext cx="3384376" cy="0"/>
          </a:xfrm>
          <a:prstGeom prst="straightConnector1">
            <a:avLst/>
          </a:prstGeom>
          <a:ln w="762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2924944"/>
            <a:ext cx="219573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white"/>
                </a:solidFill>
                <a:effectLst/>
                <a:uLnTx/>
                <a:uFillTx/>
                <a:latin typeface="Comic Sans MS" pitchFamily="66" charset="0"/>
                <a:ea typeface="+mn-ea"/>
                <a:cs typeface="+mn-cs"/>
              </a:rPr>
              <a:t>CBD</a:t>
            </a:r>
          </a:p>
        </p:txBody>
      </p:sp>
      <p:sp>
        <p:nvSpPr>
          <p:cNvPr id="12" name="TextBox 11"/>
          <p:cNvSpPr txBox="1"/>
          <p:nvPr/>
        </p:nvSpPr>
        <p:spPr>
          <a:xfrm>
            <a:off x="0" y="4293096"/>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Inner City</a:t>
            </a:r>
          </a:p>
        </p:txBody>
      </p:sp>
      <p:sp>
        <p:nvSpPr>
          <p:cNvPr id="13" name="TextBox 12"/>
          <p:cNvSpPr txBox="1"/>
          <p:nvPr/>
        </p:nvSpPr>
        <p:spPr>
          <a:xfrm>
            <a:off x="0" y="5085184"/>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
        <p:nvSpPr>
          <p:cNvPr id="14" name="TextBox 13"/>
          <p:cNvSpPr txBox="1"/>
          <p:nvPr/>
        </p:nvSpPr>
        <p:spPr>
          <a:xfrm>
            <a:off x="0" y="5805264"/>
            <a:ext cx="219573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Tree>
    <p:extLst>
      <p:ext uri="{BB962C8B-B14F-4D97-AF65-F5344CB8AC3E}">
        <p14:creationId xmlns:p14="http://schemas.microsoft.com/office/powerpoint/2010/main" val="2447774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67E6F5-F3A7-4F28-8273-E5050F0FB87C}"/>
              </a:ext>
            </a:extLst>
          </p:cNvPr>
          <p:cNvPicPr>
            <a:picLocks noChangeAspect="1"/>
          </p:cNvPicPr>
          <p:nvPr/>
        </p:nvPicPr>
        <p:blipFill>
          <a:blip r:embed="rId3"/>
          <a:stretch>
            <a:fillRect/>
          </a:stretch>
        </p:blipFill>
        <p:spPr>
          <a:xfrm>
            <a:off x="1619672" y="2905675"/>
            <a:ext cx="5272976" cy="3923522"/>
          </a:xfrm>
          <a:prstGeom prst="rect">
            <a:avLst/>
          </a:prstGeom>
        </p:spPr>
      </p:pic>
      <p:sp>
        <p:nvSpPr>
          <p:cNvPr id="3" name="TextBox 2">
            <a:extLst>
              <a:ext uri="{FF2B5EF4-FFF2-40B4-BE49-F238E27FC236}">
                <a16:creationId xmlns:a16="http://schemas.microsoft.com/office/drawing/2014/main" id="{DF712562-467A-4B78-95C6-F6E060402A0E}"/>
              </a:ext>
            </a:extLst>
          </p:cNvPr>
          <p:cNvSpPr txBox="1"/>
          <p:nvPr/>
        </p:nvSpPr>
        <p:spPr>
          <a:xfrm>
            <a:off x="179512" y="116632"/>
            <a:ext cx="8784976" cy="2677656"/>
          </a:xfrm>
          <a:prstGeom prst="rect">
            <a:avLst/>
          </a:prstGeom>
          <a:solidFill>
            <a:srgbClr val="FFFF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C00000"/>
                </a:solidFill>
                <a:effectLst/>
                <a:uLnTx/>
                <a:uFillTx/>
                <a:latin typeface="Tw Cen MT" panose="020B0602020104020603" pitchFamily="34" charset="0"/>
                <a:ea typeface="+mn-ea"/>
                <a:cs typeface="+mn-cs"/>
              </a:rPr>
              <a:t>The Burgess model shows us the different areas of a city. The man who designed said that cities grew out in rings. The oldest part of the city was the centre – the CBD. Once all the space was used in the CBD, people began to use all of the land around that, and this created another ring called the inner city. This process repeated, and a series of ‘rings’ were created, which continued until the city (urban area) met the countryside (rural area) at the rural-urban fringe</a:t>
            </a:r>
          </a:p>
        </p:txBody>
      </p:sp>
    </p:spTree>
    <p:extLst>
      <p:ext uri="{BB962C8B-B14F-4D97-AF65-F5344CB8AC3E}">
        <p14:creationId xmlns:p14="http://schemas.microsoft.com/office/powerpoint/2010/main" val="1640201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9" y="4149080"/>
            <a:ext cx="911722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1FA096B8-A98B-4925-8E18-A95F52D24B9D}"/>
              </a:ext>
            </a:extLst>
          </p:cNvPr>
          <p:cNvSpPr txBox="1"/>
          <p:nvPr/>
        </p:nvSpPr>
        <p:spPr>
          <a:xfrm>
            <a:off x="3859323" y="3573016"/>
            <a:ext cx="101399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CBD</a:t>
            </a:r>
          </a:p>
        </p:txBody>
      </p:sp>
      <p:sp>
        <p:nvSpPr>
          <p:cNvPr id="4" name="TextBox 3">
            <a:extLst>
              <a:ext uri="{FF2B5EF4-FFF2-40B4-BE49-F238E27FC236}">
                <a16:creationId xmlns:a16="http://schemas.microsoft.com/office/drawing/2014/main" id="{CE03EAD4-2C6C-42EF-A69B-6DF3A8447E3C}"/>
              </a:ext>
            </a:extLst>
          </p:cNvPr>
          <p:cNvSpPr txBox="1"/>
          <p:nvPr/>
        </p:nvSpPr>
        <p:spPr>
          <a:xfrm>
            <a:off x="2300299" y="3383995"/>
            <a:ext cx="101399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Inner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City</a:t>
            </a:r>
          </a:p>
        </p:txBody>
      </p:sp>
      <p:sp>
        <p:nvSpPr>
          <p:cNvPr id="6" name="TextBox 5">
            <a:extLst>
              <a:ext uri="{FF2B5EF4-FFF2-40B4-BE49-F238E27FC236}">
                <a16:creationId xmlns:a16="http://schemas.microsoft.com/office/drawing/2014/main" id="{D8560A36-CDFE-475C-A9C2-7DFE0F61A34E}"/>
              </a:ext>
            </a:extLst>
          </p:cNvPr>
          <p:cNvSpPr txBox="1"/>
          <p:nvPr/>
        </p:nvSpPr>
        <p:spPr>
          <a:xfrm rot="18182528">
            <a:off x="732655" y="3141666"/>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
        <p:nvSpPr>
          <p:cNvPr id="8" name="TextBox 7">
            <a:extLst>
              <a:ext uri="{FF2B5EF4-FFF2-40B4-BE49-F238E27FC236}">
                <a16:creationId xmlns:a16="http://schemas.microsoft.com/office/drawing/2014/main" id="{36558D29-BD49-4F6D-B0EC-30092AD0B66F}"/>
              </a:ext>
            </a:extLst>
          </p:cNvPr>
          <p:cNvSpPr txBox="1"/>
          <p:nvPr/>
        </p:nvSpPr>
        <p:spPr>
          <a:xfrm rot="18219268">
            <a:off x="-375356" y="3114238"/>
            <a:ext cx="21957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
        <p:nvSpPr>
          <p:cNvPr id="10" name="TextBox 9">
            <a:extLst>
              <a:ext uri="{FF2B5EF4-FFF2-40B4-BE49-F238E27FC236}">
                <a16:creationId xmlns:a16="http://schemas.microsoft.com/office/drawing/2014/main" id="{B5B9F159-6DEB-4C7C-AD17-61B84487707F}"/>
              </a:ext>
            </a:extLst>
          </p:cNvPr>
          <p:cNvSpPr txBox="1"/>
          <p:nvPr/>
        </p:nvSpPr>
        <p:spPr>
          <a:xfrm>
            <a:off x="5652120" y="3386519"/>
            <a:ext cx="101399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Inner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City</a:t>
            </a:r>
          </a:p>
        </p:txBody>
      </p:sp>
      <p:sp>
        <p:nvSpPr>
          <p:cNvPr id="12" name="TextBox 11">
            <a:extLst>
              <a:ext uri="{FF2B5EF4-FFF2-40B4-BE49-F238E27FC236}">
                <a16:creationId xmlns:a16="http://schemas.microsoft.com/office/drawing/2014/main" id="{F244B99C-B1AA-4247-973F-91700DFF76DF}"/>
              </a:ext>
            </a:extLst>
          </p:cNvPr>
          <p:cNvSpPr txBox="1"/>
          <p:nvPr/>
        </p:nvSpPr>
        <p:spPr>
          <a:xfrm rot="3417472" flipH="1">
            <a:off x="6230164" y="3153162"/>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
        <p:nvSpPr>
          <p:cNvPr id="14" name="TextBox 13">
            <a:extLst>
              <a:ext uri="{FF2B5EF4-FFF2-40B4-BE49-F238E27FC236}">
                <a16:creationId xmlns:a16="http://schemas.microsoft.com/office/drawing/2014/main" id="{6B35B276-6A5F-4AA5-84FF-4D67DF551C16}"/>
              </a:ext>
            </a:extLst>
          </p:cNvPr>
          <p:cNvSpPr txBox="1"/>
          <p:nvPr/>
        </p:nvSpPr>
        <p:spPr>
          <a:xfrm rot="3380732" flipH="1">
            <a:off x="7325041" y="3117281"/>
            <a:ext cx="21957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
        <p:nvSpPr>
          <p:cNvPr id="16" name="TextBox 15">
            <a:extLst>
              <a:ext uri="{FF2B5EF4-FFF2-40B4-BE49-F238E27FC236}">
                <a16:creationId xmlns:a16="http://schemas.microsoft.com/office/drawing/2014/main" id="{0762E55E-D4A2-4384-95A9-EF5FD0296670}"/>
              </a:ext>
            </a:extLst>
          </p:cNvPr>
          <p:cNvSpPr txBox="1"/>
          <p:nvPr/>
        </p:nvSpPr>
        <p:spPr>
          <a:xfrm>
            <a:off x="179512" y="116632"/>
            <a:ext cx="8784976" cy="2308324"/>
          </a:xfrm>
          <a:prstGeom prst="rect">
            <a:avLst/>
          </a:prstGeom>
          <a:solidFill>
            <a:srgbClr val="FFFF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C00000"/>
                </a:solidFill>
                <a:effectLst/>
                <a:uLnTx/>
                <a:uFillTx/>
                <a:latin typeface="Tw Cen MT" panose="020B0602020104020603" pitchFamily="34" charset="0"/>
                <a:ea typeface="+mn-ea"/>
                <a:cs typeface="+mn-cs"/>
              </a:rPr>
              <a:t>In each of the different rings, the land is used differently, and the land has a different value. The land in the city centre is very expensive and is used mostly by businesses. There is very little space in the CBD and people usually live in apartments or flats because big houses cost so much. As you move away from the CBD the land becomes cheaper, there is more space and houses increase in size. </a:t>
            </a:r>
          </a:p>
        </p:txBody>
      </p:sp>
    </p:spTree>
    <p:extLst>
      <p:ext uri="{BB962C8B-B14F-4D97-AF65-F5344CB8AC3E}">
        <p14:creationId xmlns:p14="http://schemas.microsoft.com/office/powerpoint/2010/main" val="3333344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9" y="4149080"/>
            <a:ext cx="911722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1FA096B8-A98B-4925-8E18-A95F52D24B9D}"/>
              </a:ext>
            </a:extLst>
          </p:cNvPr>
          <p:cNvSpPr txBox="1"/>
          <p:nvPr/>
        </p:nvSpPr>
        <p:spPr>
          <a:xfrm>
            <a:off x="3859323" y="3573016"/>
            <a:ext cx="101399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CBD</a:t>
            </a:r>
          </a:p>
        </p:txBody>
      </p:sp>
      <p:sp>
        <p:nvSpPr>
          <p:cNvPr id="4" name="TextBox 3">
            <a:extLst>
              <a:ext uri="{FF2B5EF4-FFF2-40B4-BE49-F238E27FC236}">
                <a16:creationId xmlns:a16="http://schemas.microsoft.com/office/drawing/2014/main" id="{CE03EAD4-2C6C-42EF-A69B-6DF3A8447E3C}"/>
              </a:ext>
            </a:extLst>
          </p:cNvPr>
          <p:cNvSpPr txBox="1"/>
          <p:nvPr/>
        </p:nvSpPr>
        <p:spPr>
          <a:xfrm>
            <a:off x="2300299" y="3383995"/>
            <a:ext cx="101399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Inner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City</a:t>
            </a:r>
          </a:p>
        </p:txBody>
      </p:sp>
      <p:sp>
        <p:nvSpPr>
          <p:cNvPr id="6" name="TextBox 5">
            <a:extLst>
              <a:ext uri="{FF2B5EF4-FFF2-40B4-BE49-F238E27FC236}">
                <a16:creationId xmlns:a16="http://schemas.microsoft.com/office/drawing/2014/main" id="{D8560A36-CDFE-475C-A9C2-7DFE0F61A34E}"/>
              </a:ext>
            </a:extLst>
          </p:cNvPr>
          <p:cNvSpPr txBox="1"/>
          <p:nvPr/>
        </p:nvSpPr>
        <p:spPr>
          <a:xfrm rot="18182528">
            <a:off x="732655" y="3141666"/>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
        <p:nvSpPr>
          <p:cNvPr id="8" name="TextBox 7">
            <a:extLst>
              <a:ext uri="{FF2B5EF4-FFF2-40B4-BE49-F238E27FC236}">
                <a16:creationId xmlns:a16="http://schemas.microsoft.com/office/drawing/2014/main" id="{36558D29-BD49-4F6D-B0EC-30092AD0B66F}"/>
              </a:ext>
            </a:extLst>
          </p:cNvPr>
          <p:cNvSpPr txBox="1"/>
          <p:nvPr/>
        </p:nvSpPr>
        <p:spPr>
          <a:xfrm rot="18219268">
            <a:off x="-375356" y="3114238"/>
            <a:ext cx="21957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
        <p:nvSpPr>
          <p:cNvPr id="10" name="TextBox 9">
            <a:extLst>
              <a:ext uri="{FF2B5EF4-FFF2-40B4-BE49-F238E27FC236}">
                <a16:creationId xmlns:a16="http://schemas.microsoft.com/office/drawing/2014/main" id="{B5B9F159-6DEB-4C7C-AD17-61B84487707F}"/>
              </a:ext>
            </a:extLst>
          </p:cNvPr>
          <p:cNvSpPr txBox="1"/>
          <p:nvPr/>
        </p:nvSpPr>
        <p:spPr>
          <a:xfrm>
            <a:off x="5652120" y="3386519"/>
            <a:ext cx="101399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Inner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City</a:t>
            </a:r>
          </a:p>
        </p:txBody>
      </p:sp>
      <p:sp>
        <p:nvSpPr>
          <p:cNvPr id="12" name="TextBox 11">
            <a:extLst>
              <a:ext uri="{FF2B5EF4-FFF2-40B4-BE49-F238E27FC236}">
                <a16:creationId xmlns:a16="http://schemas.microsoft.com/office/drawing/2014/main" id="{F244B99C-B1AA-4247-973F-91700DFF76DF}"/>
              </a:ext>
            </a:extLst>
          </p:cNvPr>
          <p:cNvSpPr txBox="1"/>
          <p:nvPr/>
        </p:nvSpPr>
        <p:spPr>
          <a:xfrm rot="3417472" flipH="1">
            <a:off x="6230164" y="3153162"/>
            <a:ext cx="21957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omic Sans MS" pitchFamily="66" charset="0"/>
                <a:ea typeface="+mn-ea"/>
                <a:cs typeface="+mn-cs"/>
              </a:rPr>
              <a:t>Suburbs</a:t>
            </a:r>
          </a:p>
        </p:txBody>
      </p:sp>
      <p:sp>
        <p:nvSpPr>
          <p:cNvPr id="14" name="TextBox 13">
            <a:extLst>
              <a:ext uri="{FF2B5EF4-FFF2-40B4-BE49-F238E27FC236}">
                <a16:creationId xmlns:a16="http://schemas.microsoft.com/office/drawing/2014/main" id="{6B35B276-6A5F-4AA5-84FF-4D67DF551C16}"/>
              </a:ext>
            </a:extLst>
          </p:cNvPr>
          <p:cNvSpPr txBox="1"/>
          <p:nvPr/>
        </p:nvSpPr>
        <p:spPr>
          <a:xfrm rot="3380732" flipH="1">
            <a:off x="7325041" y="3117281"/>
            <a:ext cx="219573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omic Sans MS" pitchFamily="66" charset="0"/>
                <a:ea typeface="+mn-ea"/>
                <a:cs typeface="+mn-cs"/>
              </a:rPr>
              <a:t>Rural-urban fringe</a:t>
            </a:r>
          </a:p>
        </p:txBody>
      </p:sp>
      <p:sp>
        <p:nvSpPr>
          <p:cNvPr id="16" name="TextBox 15">
            <a:extLst>
              <a:ext uri="{FF2B5EF4-FFF2-40B4-BE49-F238E27FC236}">
                <a16:creationId xmlns:a16="http://schemas.microsoft.com/office/drawing/2014/main" id="{0762E55E-D4A2-4384-95A9-EF5FD0296670}"/>
              </a:ext>
            </a:extLst>
          </p:cNvPr>
          <p:cNvSpPr txBox="1"/>
          <p:nvPr/>
        </p:nvSpPr>
        <p:spPr>
          <a:xfrm>
            <a:off x="179512" y="275719"/>
            <a:ext cx="8784976" cy="2062103"/>
          </a:xfrm>
          <a:prstGeom prst="rect">
            <a:avLst/>
          </a:prstGeom>
          <a:solidFill>
            <a:srgbClr val="FFFF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B050"/>
                </a:solidFill>
                <a:effectLst/>
                <a:uLnTx/>
                <a:uFillTx/>
                <a:latin typeface="Tw Cen MT" panose="020B0602020104020603" pitchFamily="34" charset="0"/>
                <a:ea typeface="+mn-ea"/>
                <a:cs typeface="+mn-cs"/>
              </a:rPr>
              <a:t>The next few slides go through what these different parts of the city are like. Read them carefully because you’ll be using the information to complete your tasks for this week</a:t>
            </a:r>
          </a:p>
        </p:txBody>
      </p:sp>
    </p:spTree>
    <p:extLst>
      <p:ext uri="{BB962C8B-B14F-4D97-AF65-F5344CB8AC3E}">
        <p14:creationId xmlns:p14="http://schemas.microsoft.com/office/powerpoint/2010/main" val="860039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004048" y="548680"/>
            <a:ext cx="3672408" cy="22159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prstClr val="white"/>
                </a:solidFill>
                <a:effectLst/>
                <a:uLnTx/>
                <a:uFillTx/>
                <a:latin typeface="Comic Sans MS" pitchFamily="66" charset="0"/>
                <a:ea typeface="+mn-ea"/>
                <a:cs typeface="+mn-cs"/>
              </a:rPr>
              <a:t>CBD</a:t>
            </a:r>
          </a:p>
        </p:txBody>
      </p:sp>
      <p:pic>
        <p:nvPicPr>
          <p:cNvPr id="4" name="Picture 2" descr="http://www.darrengalpinphotography.com/JAlbum%20Files/Yorkshire/album/slides/UK,South%20Yorkshire,Sheffield,City%20Centre%20&amp;%20St%20Pauls%20Tower.jpg"/>
          <p:cNvPicPr>
            <a:picLocks noChangeAspect="1" noChangeArrowheads="1"/>
          </p:cNvPicPr>
          <p:nvPr/>
        </p:nvPicPr>
        <p:blipFill>
          <a:blip r:embed="rId3" cstate="print"/>
          <a:srcRect/>
          <a:stretch>
            <a:fillRect/>
          </a:stretch>
        </p:blipFill>
        <p:spPr bwMode="auto">
          <a:xfrm>
            <a:off x="0" y="0"/>
            <a:ext cx="4572000" cy="3429001"/>
          </a:xfrm>
          <a:prstGeom prst="rect">
            <a:avLst/>
          </a:prstGeom>
          <a:noFill/>
        </p:spPr>
      </p:pic>
      <p:pic>
        <p:nvPicPr>
          <p:cNvPr id="5" name="Picture 4" descr="http://www.henrybootconstruction.co.uk/wp-content/gallery/hallam-uni/sheff-hallam-3-rs.jpg"/>
          <p:cNvPicPr>
            <a:picLocks noChangeAspect="1" noChangeArrowheads="1"/>
          </p:cNvPicPr>
          <p:nvPr/>
        </p:nvPicPr>
        <p:blipFill>
          <a:blip r:embed="rId4" cstate="print"/>
          <a:srcRect/>
          <a:stretch>
            <a:fillRect/>
          </a:stretch>
        </p:blipFill>
        <p:spPr bwMode="auto">
          <a:xfrm>
            <a:off x="4545282" y="3429000"/>
            <a:ext cx="4598718" cy="3429000"/>
          </a:xfrm>
          <a:prstGeom prst="rect">
            <a:avLst/>
          </a:prstGeom>
          <a:noFill/>
        </p:spPr>
      </p:pic>
      <p:pic>
        <p:nvPicPr>
          <p:cNvPr id="6" name="Picture 6" descr="http://upload.wikimedia.org/wikipedia/commons/thumb/4/4a/High_Street,_Sheffield.jpg/1280px-High_Street,_Sheffield.jpg"/>
          <p:cNvPicPr>
            <a:picLocks noChangeAspect="1" noChangeArrowheads="1"/>
          </p:cNvPicPr>
          <p:nvPr/>
        </p:nvPicPr>
        <p:blipFill>
          <a:blip r:embed="rId5" cstate="print"/>
          <a:srcRect/>
          <a:stretch>
            <a:fillRect/>
          </a:stretch>
        </p:blipFill>
        <p:spPr bwMode="auto">
          <a:xfrm>
            <a:off x="0" y="3429001"/>
            <a:ext cx="4572000" cy="3429000"/>
          </a:xfrm>
          <a:prstGeom prst="rect">
            <a:avLst/>
          </a:prstGeom>
          <a:noFill/>
        </p:spPr>
      </p:pic>
      <p:pic>
        <p:nvPicPr>
          <p:cNvPr id="7" name="Picture 2" descr="http://www.darrengalpinphotography.com/JAlbum%20Files/Yorkshire/album/slides/UK,South%20Yorkshire,Sheffield,City%20Centre%20&amp;%20St%20Pauls%20Tower.jpg"/>
          <p:cNvPicPr>
            <a:picLocks noChangeAspect="1" noChangeArrowheads="1"/>
          </p:cNvPicPr>
          <p:nvPr/>
        </p:nvPicPr>
        <p:blipFill>
          <a:blip r:embed="rId3" cstate="print"/>
          <a:srcRect/>
          <a:stretch>
            <a:fillRect/>
          </a:stretch>
        </p:blipFill>
        <p:spPr bwMode="auto">
          <a:xfrm>
            <a:off x="0" y="-1"/>
            <a:ext cx="4572000" cy="3429001"/>
          </a:xfrm>
          <a:prstGeom prst="rect">
            <a:avLst/>
          </a:prstGeom>
          <a:noFill/>
        </p:spPr>
      </p:pic>
      <p:pic>
        <p:nvPicPr>
          <p:cNvPr id="9" name="Picture 6" descr="http://upload.wikimedia.org/wikipedia/commons/thumb/4/4a/High_Street,_Sheffield.jpg/1280px-High_Street,_Sheffield.jpg"/>
          <p:cNvPicPr>
            <a:picLocks noChangeAspect="1" noChangeArrowheads="1"/>
          </p:cNvPicPr>
          <p:nvPr/>
        </p:nvPicPr>
        <p:blipFill>
          <a:blip r:embed="rId5" cstate="print"/>
          <a:srcRect/>
          <a:stretch>
            <a:fillRect/>
          </a:stretch>
        </p:blipFill>
        <p:spPr bwMode="auto">
          <a:xfrm>
            <a:off x="0" y="3429000"/>
            <a:ext cx="4572000" cy="3429000"/>
          </a:xfrm>
          <a:prstGeom prst="rect">
            <a:avLst/>
          </a:prstGeom>
          <a:noFill/>
        </p:spPr>
      </p:pic>
    </p:spTree>
    <p:extLst>
      <p:ext uri="{BB962C8B-B14F-4D97-AF65-F5344CB8AC3E}">
        <p14:creationId xmlns:p14="http://schemas.microsoft.com/office/powerpoint/2010/main" val="1944492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ty centre.jpg"/>
          <p:cNvPicPr>
            <a:picLocks noChangeAspect="1"/>
          </p:cNvPicPr>
          <p:nvPr/>
        </p:nvPicPr>
        <p:blipFill>
          <a:blip r:embed="rId3" cstate="print"/>
          <a:stretch>
            <a:fillRect/>
          </a:stretch>
        </p:blipFill>
        <p:spPr>
          <a:xfrm>
            <a:off x="0" y="0"/>
            <a:ext cx="9144000" cy="6858000"/>
          </a:xfrm>
          <a:prstGeom prst="rect">
            <a:avLst/>
          </a:prstGeom>
        </p:spPr>
      </p:pic>
      <p:sp>
        <p:nvSpPr>
          <p:cNvPr id="12" name="TextBox 11"/>
          <p:cNvSpPr txBox="1"/>
          <p:nvPr/>
        </p:nvSpPr>
        <p:spPr>
          <a:xfrm>
            <a:off x="467544" y="1700808"/>
            <a:ext cx="8280920" cy="4524315"/>
          </a:xfrm>
          <a:prstGeom prst="rect">
            <a:avLst/>
          </a:prstGeom>
          <a:solidFill>
            <a:schemeClr val="bg2">
              <a:alpha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endParaRPr>
          </a:p>
        </p:txBody>
      </p:sp>
      <p:sp>
        <p:nvSpPr>
          <p:cNvPr id="13" name="TextBox 12"/>
          <p:cNvSpPr txBox="1"/>
          <p:nvPr/>
        </p:nvSpPr>
        <p:spPr>
          <a:xfrm>
            <a:off x="467544" y="620688"/>
            <a:ext cx="8280920" cy="923330"/>
          </a:xfrm>
          <a:prstGeom prst="rect">
            <a:avLst/>
          </a:prstGeom>
          <a:solidFill>
            <a:schemeClr val="bg2">
              <a:alpha val="79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0" i="0" u="none" strike="noStrike" kern="1200" cap="none" spc="0" normalizeH="0" baseline="0" noProof="0" dirty="0">
                <a:ln w="3175">
                  <a:solidFill>
                    <a:prstClr val="white"/>
                  </a:solidFill>
                </a:ln>
                <a:solidFill>
                  <a:prstClr val="black"/>
                </a:solidFill>
                <a:effectLst/>
                <a:uLnTx/>
                <a:uFillTx/>
                <a:latin typeface="Comic Sans MS" pitchFamily="66" charset="0"/>
                <a:ea typeface="+mn-ea"/>
                <a:cs typeface="+mn-cs"/>
              </a:rPr>
              <a:t>Central Business District</a:t>
            </a:r>
          </a:p>
        </p:txBody>
      </p:sp>
      <p:sp>
        <p:nvSpPr>
          <p:cNvPr id="14" name="TextBox 13"/>
          <p:cNvSpPr txBox="1"/>
          <p:nvPr/>
        </p:nvSpPr>
        <p:spPr>
          <a:xfrm>
            <a:off x="971600" y="1916832"/>
            <a:ext cx="7488832"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High rise/ multi-storey buildings; offices, retail and residential spaces. High land prices mean buildings are made taller, rather than taking up more land</a:t>
            </a:r>
          </a:p>
        </p:txBody>
      </p:sp>
      <p:sp>
        <p:nvSpPr>
          <p:cNvPr id="15" name="TextBox 14"/>
          <p:cNvSpPr txBox="1"/>
          <p:nvPr/>
        </p:nvSpPr>
        <p:spPr>
          <a:xfrm>
            <a:off x="971600" y="3547466"/>
            <a:ext cx="7416824" cy="83099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A central location for road and rail networks to converge with bus, rail and tram stations.</a:t>
            </a:r>
          </a:p>
        </p:txBody>
      </p:sp>
      <p:sp>
        <p:nvSpPr>
          <p:cNvPr id="17" name="TextBox 16"/>
          <p:cNvSpPr txBox="1"/>
          <p:nvPr/>
        </p:nvSpPr>
        <p:spPr>
          <a:xfrm>
            <a:off x="970402" y="4562891"/>
            <a:ext cx="7416824"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400" b="0" i="0" u="none" strike="noStrike" kern="1200" cap="none" spc="0" normalizeH="0" baseline="0" noProof="0" dirty="0">
                <a:ln>
                  <a:noFill/>
                </a:ln>
                <a:solidFill>
                  <a:prstClr val="black"/>
                </a:solidFill>
                <a:effectLst/>
                <a:uLnTx/>
                <a:uFillTx/>
                <a:latin typeface="Comic Sans MS" pitchFamily="66" charset="0"/>
                <a:ea typeface="+mn-ea"/>
                <a:cs typeface="+mn-cs"/>
              </a:rPr>
              <a:t> Oldest part of the city with historical buildings such as town halls, traditional housing and extremely high land values.</a:t>
            </a:r>
          </a:p>
        </p:txBody>
      </p:sp>
    </p:spTree>
    <p:extLst>
      <p:ext uri="{BB962C8B-B14F-4D97-AF65-F5344CB8AC3E}">
        <p14:creationId xmlns:p14="http://schemas.microsoft.com/office/powerpoint/2010/main" val="3569363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farm4.staticflickr.com/3051/3083688563_272f7d3a87_o.jpg"/>
          <p:cNvPicPr>
            <a:picLocks noChangeAspect="1" noChangeArrowheads="1"/>
          </p:cNvPicPr>
          <p:nvPr/>
        </p:nvPicPr>
        <p:blipFill>
          <a:blip r:embed="rId3" cstate="print"/>
          <a:srcRect/>
          <a:stretch>
            <a:fillRect/>
          </a:stretch>
        </p:blipFill>
        <p:spPr bwMode="auto">
          <a:xfrm>
            <a:off x="1" y="0"/>
            <a:ext cx="4572000" cy="3429000"/>
          </a:xfrm>
          <a:prstGeom prst="rect">
            <a:avLst/>
          </a:prstGeom>
          <a:noFill/>
        </p:spPr>
      </p:pic>
      <p:pic>
        <p:nvPicPr>
          <p:cNvPr id="4" name="Picture 12" descr="http://www.robin-wood.co.uk/wp-content/uploads/2009/03/IMG_3779.jpg"/>
          <p:cNvPicPr>
            <a:picLocks noChangeAspect="1" noChangeArrowheads="1"/>
          </p:cNvPicPr>
          <p:nvPr/>
        </p:nvPicPr>
        <p:blipFill>
          <a:blip r:embed="rId4" cstate="print"/>
          <a:srcRect/>
          <a:stretch>
            <a:fillRect/>
          </a:stretch>
        </p:blipFill>
        <p:spPr bwMode="auto">
          <a:xfrm>
            <a:off x="1" y="3429000"/>
            <a:ext cx="4599420" cy="3429000"/>
          </a:xfrm>
          <a:prstGeom prst="rect">
            <a:avLst/>
          </a:prstGeom>
          <a:noFill/>
        </p:spPr>
      </p:pic>
      <p:pic>
        <p:nvPicPr>
          <p:cNvPr id="5" name="Picture 16" descr="http://news.bbc.co.uk/media/images/47321000/jpg/_47321991_kutrite_kelham_island.jpg"/>
          <p:cNvPicPr>
            <a:picLocks noChangeAspect="1" noChangeArrowheads="1"/>
          </p:cNvPicPr>
          <p:nvPr/>
        </p:nvPicPr>
        <p:blipFill>
          <a:blip r:embed="rId5" cstate="print"/>
          <a:srcRect/>
          <a:stretch>
            <a:fillRect/>
          </a:stretch>
        </p:blipFill>
        <p:spPr bwMode="auto">
          <a:xfrm>
            <a:off x="4572000" y="3429000"/>
            <a:ext cx="4572000" cy="3429000"/>
          </a:xfrm>
          <a:prstGeom prst="rect">
            <a:avLst/>
          </a:prstGeom>
          <a:noFill/>
        </p:spPr>
      </p:pic>
      <p:sp>
        <p:nvSpPr>
          <p:cNvPr id="8" name="TextBox 7"/>
          <p:cNvSpPr txBox="1"/>
          <p:nvPr/>
        </p:nvSpPr>
        <p:spPr>
          <a:xfrm>
            <a:off x="5004048" y="332656"/>
            <a:ext cx="3672408"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800" b="0" i="0" u="none" strike="noStrike" kern="1200" cap="none" spc="0" normalizeH="0" baseline="0" noProof="0" dirty="0">
                <a:ln>
                  <a:noFill/>
                </a:ln>
                <a:solidFill>
                  <a:prstClr val="white"/>
                </a:solidFill>
                <a:effectLst/>
                <a:uLnTx/>
                <a:uFillTx/>
                <a:latin typeface="Comic Sans MS" pitchFamily="66" charset="0"/>
                <a:ea typeface="+mn-ea"/>
                <a:cs typeface="+mn-cs"/>
              </a:rPr>
              <a:t>Inner City</a:t>
            </a:r>
          </a:p>
        </p:txBody>
      </p:sp>
    </p:spTree>
    <p:extLst>
      <p:ext uri="{BB962C8B-B14F-4D97-AF65-F5344CB8AC3E}">
        <p14:creationId xmlns:p14="http://schemas.microsoft.com/office/powerpoint/2010/main" val="4364618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3534</TotalTime>
  <Words>2238</Words>
  <Application>Microsoft Office PowerPoint</Application>
  <PresentationFormat>On-screen Show (4:3)</PresentationFormat>
  <Paragraphs>256</Paragraphs>
  <Slides>22</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Calibri</vt:lpstr>
      <vt:lpstr>Comic Sans MS</vt:lpstr>
      <vt:lpstr>Tw Cen MT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Barnsley MBC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rHenderson</dc:creator>
  <cp:lastModifiedBy>Mr H</cp:lastModifiedBy>
  <cp:revision>118</cp:revision>
  <cp:lastPrinted>2019-06-06T10:08:42Z</cp:lastPrinted>
  <dcterms:created xsi:type="dcterms:W3CDTF">2011-12-19T11:09:41Z</dcterms:created>
  <dcterms:modified xsi:type="dcterms:W3CDTF">2020-11-14T19:36:55Z</dcterms:modified>
</cp:coreProperties>
</file>