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304" r:id="rId3"/>
    <p:sldId id="274" r:id="rId4"/>
    <p:sldId id="306" r:id="rId5"/>
    <p:sldId id="305" r:id="rId6"/>
    <p:sldId id="308" r:id="rId7"/>
    <p:sldId id="275" r:id="rId8"/>
    <p:sldId id="309" r:id="rId9"/>
    <p:sldId id="310" r:id="rId10"/>
    <p:sldId id="282" r:id="rId11"/>
    <p:sldId id="283" r:id="rId12"/>
    <p:sldId id="284" r:id="rId13"/>
    <p:sldId id="285" r:id="rId14"/>
    <p:sldId id="311" r:id="rId15"/>
    <p:sldId id="292" r:id="rId1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2" d="100"/>
          <a:sy n="72" d="100"/>
        </p:scale>
        <p:origin x="45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CC6C23F-8841-41B8-B693-BD9308A6D08A}" type="datetimeFigureOut">
              <a:rPr lang="en-GB" smtClean="0"/>
              <a:t>17/09/2020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1751620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CC6C23F-8841-41B8-B693-BD9308A6D08A}" type="datetimeFigureOut">
              <a:rPr lang="en-GB" smtClean="0"/>
              <a:t>17/09/2020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2172165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CC6C23F-8841-41B8-B693-BD9308A6D08A}" type="datetimeFigureOut">
              <a:rPr lang="en-GB" smtClean="0"/>
              <a:t>17/09/2020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2602828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CC6C23F-8841-41B8-B693-BD9308A6D08A}" type="datetimeFigureOut">
              <a:rPr lang="en-GB" smtClean="0"/>
              <a:t>17/09/2020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1720871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CC6C23F-8841-41B8-B693-BD9308A6D08A}" type="datetimeFigureOut">
              <a:rPr lang="en-GB" smtClean="0"/>
              <a:t>17/09/2020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103335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CC6C23F-8841-41B8-B693-BD9308A6D08A}" type="datetimeFigureOut">
              <a:rPr lang="en-GB" smtClean="0"/>
              <a:t>17/09/2020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3951891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CC6C23F-8841-41B8-B693-BD9308A6D08A}" type="datetimeFigureOut">
              <a:rPr lang="en-GB" smtClean="0"/>
              <a:t>17/09/2020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1563511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CC6C23F-8841-41B8-B693-BD9308A6D08A}" type="datetimeFigureOut">
              <a:rPr lang="en-GB" smtClean="0"/>
              <a:t>17/09/2020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2625171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6C23F-8841-41B8-B693-BD9308A6D08A}" type="datetimeFigureOut">
              <a:rPr lang="en-GB" smtClean="0"/>
              <a:t>17/09/2020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715725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CC6C23F-8841-41B8-B693-BD9308A6D08A}" type="datetimeFigureOut">
              <a:rPr lang="en-GB" smtClean="0"/>
              <a:t>17/09/2020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428198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CC6C23F-8841-41B8-B693-BD9308A6D08A}" type="datetimeFigureOut">
              <a:rPr lang="en-GB" smtClean="0"/>
              <a:t>17/09/2020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4A7914-03E1-4601-9F80-8D00B4166061}" type="slidenum">
              <a:rPr lang="en-GB" smtClean="0"/>
              <a:t>‹#›</a:t>
            </a:fld>
            <a:endParaRPr lang="en-GB"/>
          </a:p>
        </p:txBody>
      </p:sp>
    </p:spTree>
    <p:extLst>
      <p:ext uri="{BB962C8B-B14F-4D97-AF65-F5344CB8AC3E}">
        <p14:creationId xmlns:p14="http://schemas.microsoft.com/office/powerpoint/2010/main" val="2264669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6C23F-8841-41B8-B693-BD9308A6D08A}" type="datetimeFigureOut">
              <a:rPr lang="en-GB" smtClean="0"/>
              <a:t>17/09/2020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4A7914-03E1-4601-9F80-8D00B4166061}" type="slidenum">
              <a:rPr lang="en-GB" smtClean="0"/>
              <a:t>‹#›</a:t>
            </a:fld>
            <a:endParaRPr lang="en-GB"/>
          </a:p>
        </p:txBody>
      </p:sp>
    </p:spTree>
    <p:extLst>
      <p:ext uri="{BB962C8B-B14F-4D97-AF65-F5344CB8AC3E}">
        <p14:creationId xmlns:p14="http://schemas.microsoft.com/office/powerpoint/2010/main" val="603578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95F591-81F0-4FC6-B2A4-DD14089BDE8E}"/>
              </a:ext>
            </a:extLst>
          </p:cNvPr>
          <p:cNvSpPr>
            <a:spLocks noGrp="1"/>
          </p:cNvSpPr>
          <p:nvPr>
            <p:ph type="title"/>
          </p:nvPr>
        </p:nvSpPr>
        <p:spPr>
          <a:solidFill>
            <a:schemeClr val="accent6">
              <a:lumMod val="60000"/>
              <a:lumOff val="40000"/>
            </a:schemeClr>
          </a:solidFill>
        </p:spPr>
        <p:txBody>
          <a:bodyPr/>
          <a:lstStyle/>
          <a:p>
            <a:pPr algn="ctr"/>
            <a:r>
              <a:rPr lang="en-GB" dirty="0"/>
              <a:t>Do it now!</a:t>
            </a:r>
          </a:p>
        </p:txBody>
      </p:sp>
      <p:sp>
        <p:nvSpPr>
          <p:cNvPr id="5" name="Content Placeholder 4">
            <a:extLst>
              <a:ext uri="{FF2B5EF4-FFF2-40B4-BE49-F238E27FC236}">
                <a16:creationId xmlns:a16="http://schemas.microsoft.com/office/drawing/2014/main" id="{2AB08D48-751F-4484-9EDA-4C4FA3556DBB}"/>
              </a:ext>
            </a:extLst>
          </p:cNvPr>
          <p:cNvSpPr>
            <a:spLocks noGrp="1"/>
          </p:cNvSpPr>
          <p:nvPr>
            <p:ph idx="1"/>
          </p:nvPr>
        </p:nvSpPr>
        <p:spPr>
          <a:xfrm>
            <a:off x="838200" y="2478157"/>
            <a:ext cx="10515600" cy="3698806"/>
          </a:xfrm>
        </p:spPr>
        <p:txBody>
          <a:bodyPr>
            <a:normAutofit/>
          </a:bodyPr>
          <a:lstStyle/>
          <a:p>
            <a:pPr marL="0" indent="0" algn="ctr">
              <a:buNone/>
            </a:pPr>
            <a:r>
              <a:rPr lang="en-GB" sz="3200" dirty="0"/>
              <a:t>How does the nutrient cycle work?</a:t>
            </a:r>
          </a:p>
        </p:txBody>
      </p:sp>
    </p:spTree>
    <p:extLst>
      <p:ext uri="{BB962C8B-B14F-4D97-AF65-F5344CB8AC3E}">
        <p14:creationId xmlns:p14="http://schemas.microsoft.com/office/powerpoint/2010/main" val="316659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12661"/>
          </a:xfrm>
          <a:ln>
            <a:solidFill>
              <a:srgbClr val="002060"/>
            </a:solidFill>
          </a:ln>
        </p:spPr>
        <p:txBody>
          <a:bodyPr/>
          <a:lstStyle/>
          <a:p>
            <a:pPr algn="ctr"/>
            <a:r>
              <a:rPr lang="en-GB" dirty="0"/>
              <a:t>How would the ecosystem be affected if all the trees were cleared?</a:t>
            </a:r>
          </a:p>
        </p:txBody>
      </p:sp>
      <p:pic>
        <p:nvPicPr>
          <p:cNvPr id="4" name="Picture 2"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2850" y="2031999"/>
            <a:ext cx="4489450" cy="4559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765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12661"/>
          </a:xfrm>
          <a:ln>
            <a:solidFill>
              <a:srgbClr val="002060"/>
            </a:solidFill>
          </a:ln>
        </p:spPr>
        <p:txBody>
          <a:bodyPr/>
          <a:lstStyle/>
          <a:p>
            <a:pPr algn="ctr"/>
            <a:r>
              <a:rPr lang="en-GB" dirty="0"/>
              <a:t>If the owls died due to poisoning??</a:t>
            </a:r>
          </a:p>
        </p:txBody>
      </p:sp>
      <p:pic>
        <p:nvPicPr>
          <p:cNvPr id="3" name="Picture 2"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9575" y="2133599"/>
            <a:ext cx="4302101" cy="4368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323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12661"/>
          </a:xfrm>
          <a:ln>
            <a:solidFill>
              <a:srgbClr val="002060"/>
            </a:solidFill>
          </a:ln>
        </p:spPr>
        <p:txBody>
          <a:bodyPr/>
          <a:lstStyle/>
          <a:p>
            <a:pPr algn="ctr"/>
            <a:r>
              <a:rPr lang="en-GB" dirty="0"/>
              <a:t>The earthworms died during </a:t>
            </a:r>
            <a:br>
              <a:rPr lang="en-GB" dirty="0"/>
            </a:br>
            <a:r>
              <a:rPr lang="en-GB" dirty="0"/>
              <a:t>wet weather or a flood?</a:t>
            </a:r>
          </a:p>
        </p:txBody>
      </p:sp>
      <p:pic>
        <p:nvPicPr>
          <p:cNvPr id="3" name="Picture 2"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9975" y="2171700"/>
            <a:ext cx="4391025" cy="4459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323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65125"/>
            <a:ext cx="10515600" cy="1132371"/>
          </a:xfrm>
          <a:ln>
            <a:solidFill>
              <a:srgbClr val="002060"/>
            </a:solidFill>
          </a:ln>
        </p:spPr>
        <p:txBody>
          <a:bodyPr/>
          <a:lstStyle/>
          <a:p>
            <a:pPr algn="ctr"/>
            <a:r>
              <a:rPr lang="en-GB" dirty="0"/>
              <a:t>Ecosystems are a fine balance!</a:t>
            </a:r>
          </a:p>
        </p:txBody>
      </p:sp>
      <p:sp>
        <p:nvSpPr>
          <p:cNvPr id="4" name="Content Placeholder 3"/>
          <p:cNvSpPr>
            <a:spLocks noGrp="1"/>
          </p:cNvSpPr>
          <p:nvPr>
            <p:ph idx="1"/>
          </p:nvPr>
        </p:nvSpPr>
        <p:spPr>
          <a:xfrm>
            <a:off x="838200" y="1883844"/>
            <a:ext cx="6092687" cy="4758957"/>
          </a:xfrm>
        </p:spPr>
        <p:txBody>
          <a:bodyPr>
            <a:normAutofit/>
          </a:bodyPr>
          <a:lstStyle/>
          <a:p>
            <a:pPr marL="0" indent="0">
              <a:buNone/>
            </a:pPr>
            <a:r>
              <a:rPr lang="en-GB" dirty="0"/>
              <a:t>Using the diagram…</a:t>
            </a:r>
          </a:p>
          <a:p>
            <a:pPr marL="0" indent="0">
              <a:buNone/>
            </a:pPr>
            <a:endParaRPr lang="en-GB" dirty="0"/>
          </a:p>
          <a:p>
            <a:pPr marL="514350" indent="-514350">
              <a:buFont typeface="+mj-lt"/>
              <a:buAutoNum type="arabicPeriod"/>
            </a:pPr>
            <a:r>
              <a:rPr lang="en-GB" dirty="0"/>
              <a:t>Describe two examples interconnectivity (how things are connected) in a woodland</a:t>
            </a:r>
          </a:p>
          <a:p>
            <a:pPr marL="514350" indent="-514350">
              <a:buFont typeface="+mj-lt"/>
              <a:buAutoNum type="arabicPeriod"/>
            </a:pPr>
            <a:endParaRPr lang="en-GB" dirty="0"/>
          </a:p>
          <a:p>
            <a:pPr marL="514350" indent="-514350">
              <a:buFont typeface="+mj-lt"/>
              <a:buAutoNum type="arabicPeriod"/>
            </a:pPr>
            <a:r>
              <a:rPr lang="en-GB" dirty="0"/>
              <a:t>Explain two examples of how change within a woodland would impact the wider ecosystem</a:t>
            </a:r>
          </a:p>
        </p:txBody>
      </p:sp>
      <p:pic>
        <p:nvPicPr>
          <p:cNvPr id="5" name="Picture 4" descr="Image result for woodland food chain uk">
            <a:extLst>
              <a:ext uri="{FF2B5EF4-FFF2-40B4-BE49-F238E27FC236}">
                <a16:creationId xmlns:a16="http://schemas.microsoft.com/office/drawing/2014/main" id="{2D83E800-AB3B-406A-AB16-40735E1E0F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0340" y="2033771"/>
            <a:ext cx="4391025" cy="4459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209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9F71F-1E90-4613-8DB0-B3A44E2C4786}"/>
              </a:ext>
            </a:extLst>
          </p:cNvPr>
          <p:cNvSpPr>
            <a:spLocks noGrp="1"/>
          </p:cNvSpPr>
          <p:nvPr>
            <p:ph type="title"/>
          </p:nvPr>
        </p:nvSpPr>
        <p:spPr>
          <a:solidFill>
            <a:schemeClr val="accent6">
              <a:lumMod val="60000"/>
              <a:lumOff val="40000"/>
            </a:schemeClr>
          </a:solidFill>
        </p:spPr>
        <p:txBody>
          <a:bodyPr/>
          <a:lstStyle/>
          <a:p>
            <a:pPr algn="ctr"/>
            <a:r>
              <a:rPr lang="en-GB" dirty="0"/>
              <a:t>Review</a:t>
            </a:r>
          </a:p>
        </p:txBody>
      </p:sp>
      <p:sp>
        <p:nvSpPr>
          <p:cNvPr id="3" name="Content Placeholder 2">
            <a:extLst>
              <a:ext uri="{FF2B5EF4-FFF2-40B4-BE49-F238E27FC236}">
                <a16:creationId xmlns:a16="http://schemas.microsoft.com/office/drawing/2014/main" id="{3375F5C9-6090-4FE0-BC09-08AE71E58D5F}"/>
              </a:ext>
            </a:extLst>
          </p:cNvPr>
          <p:cNvSpPr>
            <a:spLocks noGrp="1"/>
          </p:cNvSpPr>
          <p:nvPr>
            <p:ph idx="1"/>
          </p:nvPr>
        </p:nvSpPr>
        <p:spPr>
          <a:xfrm>
            <a:off x="838200" y="2199861"/>
            <a:ext cx="10515600" cy="3977102"/>
          </a:xfrm>
        </p:spPr>
        <p:txBody>
          <a:bodyPr/>
          <a:lstStyle/>
          <a:p>
            <a:pPr marL="0" indent="0">
              <a:buNone/>
            </a:pPr>
            <a:r>
              <a:rPr lang="en-GB" dirty="0"/>
              <a:t>Interconnectivity means…</a:t>
            </a:r>
          </a:p>
          <a:p>
            <a:pPr marL="0" indent="0">
              <a:buNone/>
            </a:pPr>
            <a:endParaRPr lang="en-GB" dirty="0"/>
          </a:p>
          <a:p>
            <a:pPr marL="0" indent="0">
              <a:buNone/>
            </a:pPr>
            <a:r>
              <a:rPr lang="en-GB" dirty="0"/>
              <a:t>One example of change within an ecosystem is…</a:t>
            </a:r>
          </a:p>
          <a:p>
            <a:pPr marL="0" indent="0">
              <a:buNone/>
            </a:pPr>
            <a:endParaRPr lang="en-GB" dirty="0"/>
          </a:p>
          <a:p>
            <a:pPr marL="0" indent="0">
              <a:buNone/>
            </a:pPr>
            <a:r>
              <a:rPr lang="en-GB"/>
              <a:t>One </a:t>
            </a:r>
            <a:r>
              <a:rPr lang="en-GB" dirty="0"/>
              <a:t>impact </a:t>
            </a:r>
            <a:r>
              <a:rPr lang="en-GB"/>
              <a:t>of this is…</a:t>
            </a:r>
            <a:endParaRPr lang="en-GB" dirty="0"/>
          </a:p>
        </p:txBody>
      </p:sp>
    </p:spTree>
    <p:extLst>
      <p:ext uri="{BB962C8B-B14F-4D97-AF65-F5344CB8AC3E}">
        <p14:creationId xmlns:p14="http://schemas.microsoft.com/office/powerpoint/2010/main" val="1225726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275" y="0"/>
            <a:ext cx="3324225" cy="33757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275" y="3443545"/>
            <a:ext cx="3362325" cy="34144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75" y="0"/>
            <a:ext cx="3324225" cy="337576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75" y="3443545"/>
            <a:ext cx="3362325" cy="34144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0075" y="0"/>
            <a:ext cx="3324225" cy="33757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woodland food chain u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0075" y="3443545"/>
            <a:ext cx="3362325" cy="3414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230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07BBF-069C-4116-8564-0BAF20B8A781}"/>
              </a:ext>
            </a:extLst>
          </p:cNvPr>
          <p:cNvSpPr>
            <a:spLocks noGrp="1"/>
          </p:cNvSpPr>
          <p:nvPr>
            <p:ph type="title"/>
          </p:nvPr>
        </p:nvSpPr>
        <p:spPr>
          <a:solidFill>
            <a:schemeClr val="accent6">
              <a:lumMod val="60000"/>
              <a:lumOff val="40000"/>
            </a:schemeClr>
          </a:solidFill>
        </p:spPr>
        <p:txBody>
          <a:bodyPr/>
          <a:lstStyle/>
          <a:p>
            <a:r>
              <a:rPr lang="en-GB" dirty="0"/>
              <a:t>Why is balance so important in an ecosystem?</a:t>
            </a:r>
          </a:p>
        </p:txBody>
      </p:sp>
      <p:sp>
        <p:nvSpPr>
          <p:cNvPr id="3" name="Content Placeholder 2">
            <a:extLst>
              <a:ext uri="{FF2B5EF4-FFF2-40B4-BE49-F238E27FC236}">
                <a16:creationId xmlns:a16="http://schemas.microsoft.com/office/drawing/2014/main" id="{571B44E3-6432-47B6-855F-701673FA61CE}"/>
              </a:ext>
            </a:extLst>
          </p:cNvPr>
          <p:cNvSpPr>
            <a:spLocks noGrp="1"/>
          </p:cNvSpPr>
          <p:nvPr>
            <p:ph idx="1"/>
          </p:nvPr>
        </p:nvSpPr>
        <p:spPr>
          <a:xfrm>
            <a:off x="838200" y="2305877"/>
            <a:ext cx="8398565" cy="4016859"/>
          </a:xfrm>
        </p:spPr>
        <p:txBody>
          <a:bodyPr/>
          <a:lstStyle/>
          <a:p>
            <a:pPr lvl="0"/>
            <a:r>
              <a:rPr lang="en-GB" dirty="0"/>
              <a:t>To be able to identify ways in which aspects of an ecosystem are connected</a:t>
            </a:r>
          </a:p>
          <a:p>
            <a:pPr lvl="0"/>
            <a:endParaRPr lang="en-GB" dirty="0"/>
          </a:p>
          <a:p>
            <a:pPr lvl="0"/>
            <a:r>
              <a:rPr lang="en-GB" dirty="0"/>
              <a:t>To be able to describe and explain the wider impacts of changing one component in the ecosystem</a:t>
            </a:r>
          </a:p>
          <a:p>
            <a:pPr lvl="0"/>
            <a:endParaRPr lang="en-GB" dirty="0"/>
          </a:p>
          <a:p>
            <a:r>
              <a:rPr lang="en-GB" dirty="0"/>
              <a:t>To use an example of </a:t>
            </a:r>
            <a:r>
              <a:rPr lang="en-GB" dirty="0" err="1"/>
              <a:t>Wharncliffe</a:t>
            </a:r>
            <a:r>
              <a:rPr lang="en-GB" dirty="0"/>
              <a:t> Woods to highlight the impact of change in an ecosystem</a:t>
            </a:r>
          </a:p>
        </p:txBody>
      </p:sp>
      <p:sp>
        <p:nvSpPr>
          <p:cNvPr id="4" name="TextBox 3">
            <a:extLst>
              <a:ext uri="{FF2B5EF4-FFF2-40B4-BE49-F238E27FC236}">
                <a16:creationId xmlns:a16="http://schemas.microsoft.com/office/drawing/2014/main" id="{790837DD-792E-4F3E-9689-44E553ADCC0A}"/>
              </a:ext>
            </a:extLst>
          </p:cNvPr>
          <p:cNvSpPr txBox="1"/>
          <p:nvPr/>
        </p:nvSpPr>
        <p:spPr>
          <a:xfrm>
            <a:off x="9356035" y="2305877"/>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3</a:t>
            </a:r>
          </a:p>
        </p:txBody>
      </p:sp>
      <p:sp>
        <p:nvSpPr>
          <p:cNvPr id="5" name="TextBox 4">
            <a:extLst>
              <a:ext uri="{FF2B5EF4-FFF2-40B4-BE49-F238E27FC236}">
                <a16:creationId xmlns:a16="http://schemas.microsoft.com/office/drawing/2014/main" id="{C571D10A-456F-45B4-802A-9C3DC6F33662}"/>
              </a:ext>
            </a:extLst>
          </p:cNvPr>
          <p:cNvSpPr txBox="1"/>
          <p:nvPr/>
        </p:nvSpPr>
        <p:spPr>
          <a:xfrm>
            <a:off x="9356033" y="3754940"/>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5</a:t>
            </a:r>
          </a:p>
        </p:txBody>
      </p:sp>
      <p:sp>
        <p:nvSpPr>
          <p:cNvPr id="6" name="TextBox 5">
            <a:extLst>
              <a:ext uri="{FF2B5EF4-FFF2-40B4-BE49-F238E27FC236}">
                <a16:creationId xmlns:a16="http://schemas.microsoft.com/office/drawing/2014/main" id="{CDB72487-E840-4E93-A29D-314542C9697E}"/>
              </a:ext>
            </a:extLst>
          </p:cNvPr>
          <p:cNvSpPr txBox="1"/>
          <p:nvPr/>
        </p:nvSpPr>
        <p:spPr>
          <a:xfrm>
            <a:off x="9356034" y="5204004"/>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6</a:t>
            </a:r>
          </a:p>
        </p:txBody>
      </p:sp>
    </p:spTree>
    <p:extLst>
      <p:ext uri="{BB962C8B-B14F-4D97-AF65-F5344CB8AC3E}">
        <p14:creationId xmlns:p14="http://schemas.microsoft.com/office/powerpoint/2010/main" val="3603579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2060"/>
            </a:solidFill>
          </a:ln>
        </p:spPr>
        <p:txBody>
          <a:bodyPr/>
          <a:lstStyle/>
          <a:p>
            <a:pPr algn="ctr"/>
            <a:r>
              <a:rPr lang="en-GB" dirty="0"/>
              <a:t>Interdependence</a:t>
            </a:r>
          </a:p>
        </p:txBody>
      </p:sp>
      <p:sp>
        <p:nvSpPr>
          <p:cNvPr id="5" name="Content Placeholder 4"/>
          <p:cNvSpPr>
            <a:spLocks noGrp="1"/>
          </p:cNvSpPr>
          <p:nvPr>
            <p:ph idx="1"/>
          </p:nvPr>
        </p:nvSpPr>
        <p:spPr>
          <a:xfrm>
            <a:off x="838200" y="2262947"/>
            <a:ext cx="6185451" cy="4351338"/>
          </a:xfrm>
        </p:spPr>
        <p:txBody>
          <a:bodyPr>
            <a:normAutofit/>
          </a:bodyPr>
          <a:lstStyle/>
          <a:p>
            <a:pPr marL="0" indent="0" algn="ctr">
              <a:buNone/>
            </a:pPr>
            <a:r>
              <a:rPr lang="en-GB" sz="3200" dirty="0"/>
              <a:t>What do you think this term means?</a:t>
            </a:r>
          </a:p>
          <a:p>
            <a:pPr marL="0" indent="0" algn="ctr">
              <a:buNone/>
            </a:pPr>
            <a:endParaRPr lang="en-GB" sz="3200" dirty="0"/>
          </a:p>
          <a:p>
            <a:pPr marL="0" indent="0">
              <a:buNone/>
            </a:pPr>
            <a:r>
              <a:rPr lang="en-GB" sz="3200" dirty="0"/>
              <a:t>Inter = between or together</a:t>
            </a:r>
          </a:p>
          <a:p>
            <a:pPr marL="0" indent="0">
              <a:buNone/>
            </a:pPr>
            <a:endParaRPr lang="en-GB" sz="3200" dirty="0"/>
          </a:p>
          <a:p>
            <a:pPr marL="0" indent="0">
              <a:buNone/>
            </a:pPr>
            <a:r>
              <a:rPr lang="en-GB" sz="3200" dirty="0"/>
              <a:t>Dependence = reliance on something </a:t>
            </a:r>
          </a:p>
        </p:txBody>
      </p:sp>
      <p:pic>
        <p:nvPicPr>
          <p:cNvPr id="4" name="Picture 3">
            <a:extLst>
              <a:ext uri="{FF2B5EF4-FFF2-40B4-BE49-F238E27FC236}">
                <a16:creationId xmlns:a16="http://schemas.microsoft.com/office/drawing/2014/main" id="{65F3A2CC-3368-44E0-8F35-CEC0CDB29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3651" y="2499028"/>
            <a:ext cx="4909274" cy="3269576"/>
          </a:xfrm>
          <a:prstGeom prst="rect">
            <a:avLst/>
          </a:prstGeom>
        </p:spPr>
      </p:pic>
    </p:spTree>
    <p:extLst>
      <p:ext uri="{BB962C8B-B14F-4D97-AF65-F5344CB8AC3E}">
        <p14:creationId xmlns:p14="http://schemas.microsoft.com/office/powerpoint/2010/main" val="384708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2470D4-D67F-4A5B-AEAA-67F6FA2E20A4}"/>
              </a:ext>
            </a:extLst>
          </p:cNvPr>
          <p:cNvSpPr>
            <a:spLocks noGrp="1"/>
          </p:cNvSpPr>
          <p:nvPr>
            <p:ph type="title"/>
          </p:nvPr>
        </p:nvSpPr>
        <p:spPr>
          <a:solidFill>
            <a:schemeClr val="accent6">
              <a:lumMod val="60000"/>
              <a:lumOff val="40000"/>
            </a:schemeClr>
          </a:solidFill>
        </p:spPr>
        <p:txBody>
          <a:bodyPr/>
          <a:lstStyle/>
          <a:p>
            <a:pPr algn="ctr"/>
            <a:r>
              <a:rPr lang="en-GB" dirty="0"/>
              <a:t>How are these interconnected?</a:t>
            </a:r>
          </a:p>
        </p:txBody>
      </p:sp>
      <p:sp>
        <p:nvSpPr>
          <p:cNvPr id="16" name="Content Placeholder 15">
            <a:extLst>
              <a:ext uri="{FF2B5EF4-FFF2-40B4-BE49-F238E27FC236}">
                <a16:creationId xmlns:a16="http://schemas.microsoft.com/office/drawing/2014/main" id="{8CA6D336-2721-46CB-BA0F-FDB28BFD5DB2}"/>
              </a:ext>
            </a:extLst>
          </p:cNvPr>
          <p:cNvSpPr>
            <a:spLocks noGrp="1"/>
          </p:cNvSpPr>
          <p:nvPr>
            <p:ph idx="1"/>
          </p:nvPr>
        </p:nvSpPr>
        <p:spPr>
          <a:xfrm>
            <a:off x="838200" y="2305877"/>
            <a:ext cx="6039678" cy="3871085"/>
          </a:xfrm>
        </p:spPr>
        <p:txBody>
          <a:bodyPr>
            <a:normAutofit/>
          </a:bodyPr>
          <a:lstStyle/>
          <a:p>
            <a:pPr marL="0" indent="0">
              <a:buNone/>
            </a:pPr>
            <a:r>
              <a:rPr lang="en-GB" sz="3200" dirty="0"/>
              <a:t>On your sheet write down how and why these abiotic and non-biotic factors are linked.</a:t>
            </a:r>
          </a:p>
          <a:p>
            <a:pPr marL="0" indent="0">
              <a:buNone/>
            </a:pPr>
            <a:endParaRPr lang="en-GB" sz="3200" dirty="0"/>
          </a:p>
          <a:p>
            <a:pPr marL="0" indent="0">
              <a:buNone/>
            </a:pPr>
            <a:r>
              <a:rPr lang="en-GB" sz="3200" dirty="0"/>
              <a:t>For example… the amount of sunlight affects how well plants grow, so animals breed at the time of year when there is most food. </a:t>
            </a:r>
          </a:p>
        </p:txBody>
      </p:sp>
      <p:pic>
        <p:nvPicPr>
          <p:cNvPr id="11" name="Picture 9" descr="1208009630">
            <a:extLst>
              <a:ext uri="{FF2B5EF4-FFF2-40B4-BE49-F238E27FC236}">
                <a16:creationId xmlns:a16="http://schemas.microsoft.com/office/drawing/2014/main" id="{E76C3B9B-CD6E-4748-B8D7-EFEC2BA5950B}"/>
              </a:ext>
            </a:extLst>
          </p:cNvPr>
          <p:cNvPicPr>
            <a:picLocks noChangeAspect="1" noChangeArrowheads="1"/>
          </p:cNvPicPr>
          <p:nvPr/>
        </p:nvPicPr>
        <p:blipFill>
          <a:blip r:embed="rId2" cstate="print"/>
          <a:srcRect/>
          <a:stretch>
            <a:fillRect/>
          </a:stretch>
        </p:blipFill>
        <p:spPr bwMode="auto">
          <a:xfrm>
            <a:off x="7572603" y="5256020"/>
            <a:ext cx="1130300" cy="1193800"/>
          </a:xfrm>
          <a:prstGeom prst="rect">
            <a:avLst/>
          </a:prstGeom>
          <a:noFill/>
          <a:ln w="9525">
            <a:noFill/>
            <a:miter lim="800000"/>
            <a:headEnd/>
            <a:tailEnd/>
          </a:ln>
        </p:spPr>
      </p:pic>
      <p:pic>
        <p:nvPicPr>
          <p:cNvPr id="12" name="Picture 11" descr="weather-rainbox">
            <a:extLst>
              <a:ext uri="{FF2B5EF4-FFF2-40B4-BE49-F238E27FC236}">
                <a16:creationId xmlns:a16="http://schemas.microsoft.com/office/drawing/2014/main" id="{C7506823-E8E4-409D-95FF-86AA75FF38B0}"/>
              </a:ext>
            </a:extLst>
          </p:cNvPr>
          <p:cNvPicPr>
            <a:picLocks noChangeAspect="1" noChangeArrowheads="1"/>
          </p:cNvPicPr>
          <p:nvPr/>
        </p:nvPicPr>
        <p:blipFill>
          <a:blip r:embed="rId3" cstate="print"/>
          <a:srcRect/>
          <a:stretch>
            <a:fillRect/>
          </a:stretch>
        </p:blipFill>
        <p:spPr bwMode="auto">
          <a:xfrm>
            <a:off x="8975313" y="1956408"/>
            <a:ext cx="1041400" cy="914400"/>
          </a:xfrm>
          <a:prstGeom prst="rect">
            <a:avLst/>
          </a:prstGeom>
          <a:noFill/>
          <a:ln w="9525">
            <a:noFill/>
            <a:miter lim="800000"/>
            <a:headEnd/>
            <a:tailEnd/>
          </a:ln>
        </p:spPr>
      </p:pic>
      <p:pic>
        <p:nvPicPr>
          <p:cNvPr id="13" name="Picture 12" descr="Spade &amp; Plant">
            <a:extLst>
              <a:ext uri="{FF2B5EF4-FFF2-40B4-BE49-F238E27FC236}">
                <a16:creationId xmlns:a16="http://schemas.microsoft.com/office/drawing/2014/main" id="{285D5CC6-1B58-416E-B41D-C593DA799C23}"/>
              </a:ext>
            </a:extLst>
          </p:cNvPr>
          <p:cNvPicPr>
            <a:picLocks noChangeAspect="1" noChangeArrowheads="1"/>
          </p:cNvPicPr>
          <p:nvPr/>
        </p:nvPicPr>
        <p:blipFill>
          <a:blip r:embed="rId4" cstate="print"/>
          <a:srcRect/>
          <a:stretch>
            <a:fillRect/>
          </a:stretch>
        </p:blipFill>
        <p:spPr bwMode="auto">
          <a:xfrm>
            <a:off x="10883900" y="3136528"/>
            <a:ext cx="939800" cy="965200"/>
          </a:xfrm>
          <a:prstGeom prst="rect">
            <a:avLst/>
          </a:prstGeom>
          <a:noFill/>
          <a:ln w="9525">
            <a:noFill/>
            <a:miter lim="800000"/>
            <a:headEnd/>
            <a:tailEnd/>
          </a:ln>
        </p:spPr>
      </p:pic>
      <p:pic>
        <p:nvPicPr>
          <p:cNvPr id="14" name="Picture 13" descr="tn_PAB0172">
            <a:extLst>
              <a:ext uri="{FF2B5EF4-FFF2-40B4-BE49-F238E27FC236}">
                <a16:creationId xmlns:a16="http://schemas.microsoft.com/office/drawing/2014/main" id="{D6167EA4-E671-468B-B420-8182A0702904}"/>
              </a:ext>
            </a:extLst>
          </p:cNvPr>
          <p:cNvPicPr>
            <a:picLocks noChangeAspect="1" noChangeArrowheads="1"/>
          </p:cNvPicPr>
          <p:nvPr/>
        </p:nvPicPr>
        <p:blipFill>
          <a:blip r:embed="rId5" cstate="print"/>
          <a:srcRect/>
          <a:stretch>
            <a:fillRect/>
          </a:stretch>
        </p:blipFill>
        <p:spPr bwMode="auto">
          <a:xfrm>
            <a:off x="10156413" y="5383020"/>
            <a:ext cx="952500" cy="939800"/>
          </a:xfrm>
          <a:prstGeom prst="rect">
            <a:avLst/>
          </a:prstGeom>
          <a:noFill/>
          <a:ln w="9525">
            <a:noFill/>
            <a:miter lim="800000"/>
            <a:headEnd/>
            <a:tailEnd/>
          </a:ln>
        </p:spPr>
      </p:pic>
      <p:pic>
        <p:nvPicPr>
          <p:cNvPr id="15" name="Picture 14" descr="sun clipart">
            <a:extLst>
              <a:ext uri="{FF2B5EF4-FFF2-40B4-BE49-F238E27FC236}">
                <a16:creationId xmlns:a16="http://schemas.microsoft.com/office/drawing/2014/main" id="{4E66B33A-2BCF-42B5-9269-E201D4557957}"/>
              </a:ext>
            </a:extLst>
          </p:cNvPr>
          <p:cNvPicPr>
            <a:picLocks noChangeAspect="1" noChangeArrowheads="1"/>
          </p:cNvPicPr>
          <p:nvPr/>
        </p:nvPicPr>
        <p:blipFill>
          <a:blip r:embed="rId6" cstate="print"/>
          <a:srcRect/>
          <a:stretch>
            <a:fillRect/>
          </a:stretch>
        </p:blipFill>
        <p:spPr bwMode="auto">
          <a:xfrm>
            <a:off x="7274153" y="3429000"/>
            <a:ext cx="863600" cy="927100"/>
          </a:xfrm>
          <a:prstGeom prst="rect">
            <a:avLst/>
          </a:prstGeom>
          <a:noFill/>
          <a:ln w="9525">
            <a:noFill/>
            <a:miter lim="800000"/>
            <a:headEnd/>
            <a:tailEnd/>
          </a:ln>
        </p:spPr>
      </p:pic>
    </p:spTree>
    <p:extLst>
      <p:ext uri="{BB962C8B-B14F-4D97-AF65-F5344CB8AC3E}">
        <p14:creationId xmlns:p14="http://schemas.microsoft.com/office/powerpoint/2010/main" val="74082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1208009630">
            <a:extLst>
              <a:ext uri="{FF2B5EF4-FFF2-40B4-BE49-F238E27FC236}">
                <a16:creationId xmlns:a16="http://schemas.microsoft.com/office/drawing/2014/main" id="{21745349-D829-4457-AA4C-49C088B305A3}"/>
              </a:ext>
            </a:extLst>
          </p:cNvPr>
          <p:cNvPicPr>
            <a:picLocks noChangeAspect="1" noChangeArrowheads="1"/>
          </p:cNvPicPr>
          <p:nvPr/>
        </p:nvPicPr>
        <p:blipFill>
          <a:blip r:embed="rId2" cstate="print"/>
          <a:srcRect/>
          <a:stretch>
            <a:fillRect/>
          </a:stretch>
        </p:blipFill>
        <p:spPr bwMode="auto">
          <a:xfrm>
            <a:off x="3928255" y="5547568"/>
            <a:ext cx="1130300" cy="1193800"/>
          </a:xfrm>
          <a:prstGeom prst="rect">
            <a:avLst/>
          </a:prstGeom>
          <a:noFill/>
          <a:ln w="9525">
            <a:noFill/>
            <a:miter lim="800000"/>
            <a:headEnd/>
            <a:tailEnd/>
          </a:ln>
        </p:spPr>
      </p:pic>
      <p:pic>
        <p:nvPicPr>
          <p:cNvPr id="8" name="Picture 11" descr="weather-rainbox">
            <a:extLst>
              <a:ext uri="{FF2B5EF4-FFF2-40B4-BE49-F238E27FC236}">
                <a16:creationId xmlns:a16="http://schemas.microsoft.com/office/drawing/2014/main" id="{71EB1963-3D94-41F7-B529-5CA2F25FBCD7}"/>
              </a:ext>
            </a:extLst>
          </p:cNvPr>
          <p:cNvPicPr>
            <a:picLocks noChangeAspect="1" noChangeArrowheads="1"/>
          </p:cNvPicPr>
          <p:nvPr/>
        </p:nvPicPr>
        <p:blipFill>
          <a:blip r:embed="rId3" cstate="print"/>
          <a:srcRect/>
          <a:stretch>
            <a:fillRect/>
          </a:stretch>
        </p:blipFill>
        <p:spPr bwMode="auto">
          <a:xfrm>
            <a:off x="5575300" y="116632"/>
            <a:ext cx="1041400" cy="914400"/>
          </a:xfrm>
          <a:prstGeom prst="rect">
            <a:avLst/>
          </a:prstGeom>
          <a:noFill/>
          <a:ln w="9525">
            <a:noFill/>
            <a:miter lim="800000"/>
            <a:headEnd/>
            <a:tailEnd/>
          </a:ln>
        </p:spPr>
      </p:pic>
      <p:pic>
        <p:nvPicPr>
          <p:cNvPr id="9" name="Picture 12" descr="Spade &amp; Plant">
            <a:extLst>
              <a:ext uri="{FF2B5EF4-FFF2-40B4-BE49-F238E27FC236}">
                <a16:creationId xmlns:a16="http://schemas.microsoft.com/office/drawing/2014/main" id="{E7E9EA0C-529C-4D00-BF0E-711140A08FBE}"/>
              </a:ext>
            </a:extLst>
          </p:cNvPr>
          <p:cNvPicPr>
            <a:picLocks noChangeAspect="1" noChangeArrowheads="1"/>
          </p:cNvPicPr>
          <p:nvPr/>
        </p:nvPicPr>
        <p:blipFill>
          <a:blip r:embed="rId4" cstate="print"/>
          <a:srcRect/>
          <a:stretch>
            <a:fillRect/>
          </a:stretch>
        </p:blipFill>
        <p:spPr bwMode="auto">
          <a:xfrm>
            <a:off x="9857804" y="2996952"/>
            <a:ext cx="939800" cy="965200"/>
          </a:xfrm>
          <a:prstGeom prst="rect">
            <a:avLst/>
          </a:prstGeom>
          <a:noFill/>
          <a:ln w="9525">
            <a:noFill/>
            <a:miter lim="800000"/>
            <a:headEnd/>
            <a:tailEnd/>
          </a:ln>
        </p:spPr>
      </p:pic>
      <p:pic>
        <p:nvPicPr>
          <p:cNvPr id="10" name="Picture 13" descr="tn_PAB0172">
            <a:extLst>
              <a:ext uri="{FF2B5EF4-FFF2-40B4-BE49-F238E27FC236}">
                <a16:creationId xmlns:a16="http://schemas.microsoft.com/office/drawing/2014/main" id="{86F8F410-2622-456D-AF28-56A3A5A68F3E}"/>
              </a:ext>
            </a:extLst>
          </p:cNvPr>
          <p:cNvPicPr>
            <a:picLocks noChangeAspect="1" noChangeArrowheads="1"/>
          </p:cNvPicPr>
          <p:nvPr/>
        </p:nvPicPr>
        <p:blipFill>
          <a:blip r:embed="rId5" cstate="print"/>
          <a:srcRect/>
          <a:stretch>
            <a:fillRect/>
          </a:stretch>
        </p:blipFill>
        <p:spPr bwMode="auto">
          <a:xfrm>
            <a:off x="8022813" y="5674568"/>
            <a:ext cx="952500" cy="939800"/>
          </a:xfrm>
          <a:prstGeom prst="rect">
            <a:avLst/>
          </a:prstGeom>
          <a:noFill/>
          <a:ln w="9525">
            <a:noFill/>
            <a:miter lim="800000"/>
            <a:headEnd/>
            <a:tailEnd/>
          </a:ln>
        </p:spPr>
      </p:pic>
      <p:pic>
        <p:nvPicPr>
          <p:cNvPr id="11" name="Picture 14" descr="sun clipart">
            <a:extLst>
              <a:ext uri="{FF2B5EF4-FFF2-40B4-BE49-F238E27FC236}">
                <a16:creationId xmlns:a16="http://schemas.microsoft.com/office/drawing/2014/main" id="{D5139B71-1A05-4A35-ACDD-84C760E26E83}"/>
              </a:ext>
            </a:extLst>
          </p:cNvPr>
          <p:cNvPicPr>
            <a:picLocks noChangeAspect="1" noChangeArrowheads="1"/>
          </p:cNvPicPr>
          <p:nvPr/>
        </p:nvPicPr>
        <p:blipFill>
          <a:blip r:embed="rId6" cstate="print"/>
          <a:srcRect/>
          <a:stretch>
            <a:fillRect/>
          </a:stretch>
        </p:blipFill>
        <p:spPr bwMode="auto">
          <a:xfrm>
            <a:off x="1864296" y="2996952"/>
            <a:ext cx="863600" cy="927100"/>
          </a:xfrm>
          <a:prstGeom prst="rect">
            <a:avLst/>
          </a:prstGeom>
          <a:noFill/>
          <a:ln w="9525">
            <a:noFill/>
            <a:miter lim="800000"/>
            <a:headEnd/>
            <a:tailEnd/>
          </a:ln>
        </p:spPr>
      </p:pic>
    </p:spTree>
    <p:extLst>
      <p:ext uri="{BB962C8B-B14F-4D97-AF65-F5344CB8AC3E}">
        <p14:creationId xmlns:p14="http://schemas.microsoft.com/office/powerpoint/2010/main" val="41783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07BBF-069C-4116-8564-0BAF20B8A781}"/>
              </a:ext>
            </a:extLst>
          </p:cNvPr>
          <p:cNvSpPr>
            <a:spLocks noGrp="1"/>
          </p:cNvSpPr>
          <p:nvPr>
            <p:ph type="title"/>
          </p:nvPr>
        </p:nvSpPr>
        <p:spPr>
          <a:solidFill>
            <a:schemeClr val="accent6">
              <a:lumMod val="60000"/>
              <a:lumOff val="40000"/>
            </a:schemeClr>
          </a:solidFill>
        </p:spPr>
        <p:txBody>
          <a:bodyPr/>
          <a:lstStyle/>
          <a:p>
            <a:r>
              <a:rPr lang="en-GB" dirty="0"/>
              <a:t>Why is balance so important in an ecosystem?</a:t>
            </a:r>
          </a:p>
        </p:txBody>
      </p:sp>
      <p:sp>
        <p:nvSpPr>
          <p:cNvPr id="3" name="Content Placeholder 2">
            <a:extLst>
              <a:ext uri="{FF2B5EF4-FFF2-40B4-BE49-F238E27FC236}">
                <a16:creationId xmlns:a16="http://schemas.microsoft.com/office/drawing/2014/main" id="{571B44E3-6432-47B6-855F-701673FA61CE}"/>
              </a:ext>
            </a:extLst>
          </p:cNvPr>
          <p:cNvSpPr>
            <a:spLocks noGrp="1"/>
          </p:cNvSpPr>
          <p:nvPr>
            <p:ph idx="1"/>
          </p:nvPr>
        </p:nvSpPr>
        <p:spPr>
          <a:xfrm>
            <a:off x="838200" y="2305877"/>
            <a:ext cx="8398565" cy="4016859"/>
          </a:xfrm>
        </p:spPr>
        <p:txBody>
          <a:bodyPr/>
          <a:lstStyle/>
          <a:p>
            <a:pPr lvl="0"/>
            <a:r>
              <a:rPr lang="en-GB" dirty="0"/>
              <a:t>To be able to identify ways in which aspects of an ecosystem are connected</a:t>
            </a:r>
          </a:p>
          <a:p>
            <a:pPr lvl="0"/>
            <a:endParaRPr lang="en-GB" dirty="0"/>
          </a:p>
          <a:p>
            <a:pPr lvl="0"/>
            <a:r>
              <a:rPr lang="en-GB" dirty="0"/>
              <a:t>To be able to describe and explain the wider impacts of changing one component in the ecosystem</a:t>
            </a:r>
          </a:p>
          <a:p>
            <a:pPr lvl="0"/>
            <a:endParaRPr lang="en-GB" dirty="0"/>
          </a:p>
          <a:p>
            <a:r>
              <a:rPr lang="en-GB" dirty="0"/>
              <a:t>To use an example of </a:t>
            </a:r>
            <a:r>
              <a:rPr lang="en-GB" dirty="0" err="1"/>
              <a:t>Wharncliffe</a:t>
            </a:r>
            <a:r>
              <a:rPr lang="en-GB" dirty="0"/>
              <a:t> Woods to highlight the impact of change in an ecosystem</a:t>
            </a:r>
          </a:p>
        </p:txBody>
      </p:sp>
      <p:sp>
        <p:nvSpPr>
          <p:cNvPr id="4" name="TextBox 3">
            <a:extLst>
              <a:ext uri="{FF2B5EF4-FFF2-40B4-BE49-F238E27FC236}">
                <a16:creationId xmlns:a16="http://schemas.microsoft.com/office/drawing/2014/main" id="{790837DD-792E-4F3E-9689-44E553ADCC0A}"/>
              </a:ext>
            </a:extLst>
          </p:cNvPr>
          <p:cNvSpPr txBox="1"/>
          <p:nvPr/>
        </p:nvSpPr>
        <p:spPr>
          <a:xfrm>
            <a:off x="9356035" y="2305877"/>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3</a:t>
            </a:r>
          </a:p>
        </p:txBody>
      </p:sp>
      <p:sp>
        <p:nvSpPr>
          <p:cNvPr id="5" name="TextBox 4">
            <a:extLst>
              <a:ext uri="{FF2B5EF4-FFF2-40B4-BE49-F238E27FC236}">
                <a16:creationId xmlns:a16="http://schemas.microsoft.com/office/drawing/2014/main" id="{C571D10A-456F-45B4-802A-9C3DC6F33662}"/>
              </a:ext>
            </a:extLst>
          </p:cNvPr>
          <p:cNvSpPr txBox="1"/>
          <p:nvPr/>
        </p:nvSpPr>
        <p:spPr>
          <a:xfrm>
            <a:off x="9356033" y="3754940"/>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5</a:t>
            </a:r>
          </a:p>
        </p:txBody>
      </p:sp>
      <p:sp>
        <p:nvSpPr>
          <p:cNvPr id="6" name="TextBox 5">
            <a:extLst>
              <a:ext uri="{FF2B5EF4-FFF2-40B4-BE49-F238E27FC236}">
                <a16:creationId xmlns:a16="http://schemas.microsoft.com/office/drawing/2014/main" id="{CDB72487-E840-4E93-A29D-314542C9697E}"/>
              </a:ext>
            </a:extLst>
          </p:cNvPr>
          <p:cNvSpPr txBox="1"/>
          <p:nvPr/>
        </p:nvSpPr>
        <p:spPr>
          <a:xfrm>
            <a:off x="9356034" y="5204004"/>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6</a:t>
            </a:r>
          </a:p>
        </p:txBody>
      </p:sp>
    </p:spTree>
    <p:extLst>
      <p:ext uri="{BB962C8B-B14F-4D97-AF65-F5344CB8AC3E}">
        <p14:creationId xmlns:p14="http://schemas.microsoft.com/office/powerpoint/2010/main" val="4054155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607" y="188006"/>
            <a:ext cx="10515600" cy="859518"/>
          </a:xfrm>
          <a:ln>
            <a:solidFill>
              <a:srgbClr val="002060"/>
            </a:solidFill>
          </a:ln>
        </p:spPr>
        <p:txBody>
          <a:bodyPr>
            <a:normAutofit fontScale="90000"/>
          </a:bodyPr>
          <a:lstStyle/>
          <a:p>
            <a:pPr algn="ctr"/>
            <a:r>
              <a:rPr lang="en-GB" sz="3600" dirty="0"/>
              <a:t>An example of a small scale ecosystem: </a:t>
            </a:r>
            <a:r>
              <a:rPr lang="en-GB" sz="3600" dirty="0" err="1"/>
              <a:t>Wharncliffe</a:t>
            </a:r>
            <a:r>
              <a:rPr lang="en-GB" sz="3600" dirty="0"/>
              <a:t> Woods</a:t>
            </a:r>
          </a:p>
        </p:txBody>
      </p:sp>
      <p:sp>
        <p:nvSpPr>
          <p:cNvPr id="3" name="Content Placeholder 2"/>
          <p:cNvSpPr>
            <a:spLocks noGrp="1"/>
          </p:cNvSpPr>
          <p:nvPr>
            <p:ph idx="1"/>
          </p:nvPr>
        </p:nvSpPr>
        <p:spPr>
          <a:xfrm>
            <a:off x="171450" y="1047524"/>
            <a:ext cx="11723914" cy="5671683"/>
          </a:xfrm>
        </p:spPr>
        <p:txBody>
          <a:bodyPr>
            <a:normAutofit fontScale="92500"/>
          </a:bodyPr>
          <a:lstStyle/>
          <a:p>
            <a:pPr marL="0" lvl="0" indent="0" algn="ctr" defTabSz="457200" fontAlgn="base">
              <a:lnSpc>
                <a:spcPct val="200000"/>
              </a:lnSpc>
              <a:spcBef>
                <a:spcPct val="0"/>
              </a:spcBef>
              <a:spcAft>
                <a:spcPct val="0"/>
              </a:spcAft>
              <a:buNone/>
            </a:pPr>
            <a:r>
              <a:rPr lang="en-US" dirty="0" err="1">
                <a:latin typeface="Calibri" pitchFamily="1" charset="0"/>
                <a:ea typeface="ＭＳ Ｐゴシック" pitchFamily="1" charset="-128"/>
              </a:rPr>
              <a:t>Wharncliffe</a:t>
            </a:r>
            <a:r>
              <a:rPr lang="en-US" dirty="0">
                <a:latin typeface="Calibri" pitchFamily="1" charset="0"/>
                <a:ea typeface="ＭＳ Ｐゴシック" pitchFamily="1" charset="-128"/>
              </a:rPr>
              <a:t> Woods is a   native    woodland to the north of    Sheffield.      As well as a forest the area also include bogs and ponds. These create different habitats and so increase the biodiversity (the number of different species living in the area). There are many native    tree    species which grow in the forest and these include oak, ash and   beech.   A native species is one which grows naturally in the area and has not be introduced     by people. There are 382 types of insects, 17 types of mammals and 38 types of birds. These are    consumers    within the forest ecosystem</a:t>
            </a:r>
          </a:p>
          <a:p>
            <a:pPr algn="ctr">
              <a:lnSpc>
                <a:spcPct val="200000"/>
              </a:lnSpc>
            </a:pPr>
            <a:endParaRPr lang="en-GB" dirty="0"/>
          </a:p>
        </p:txBody>
      </p:sp>
      <p:pic>
        <p:nvPicPr>
          <p:cNvPr id="4" name="Picture 3"/>
          <p:cNvPicPr>
            <a:picLocks noChangeAspect="1"/>
          </p:cNvPicPr>
          <p:nvPr/>
        </p:nvPicPr>
        <p:blipFill rotWithShape="1">
          <a:blip r:embed="rId2"/>
          <a:srcRect r="39224"/>
          <a:stretch/>
        </p:blipFill>
        <p:spPr>
          <a:xfrm flipH="1">
            <a:off x="3589678" y="1138091"/>
            <a:ext cx="1193799" cy="1104900"/>
          </a:xfrm>
          <a:prstGeom prst="rect">
            <a:avLst/>
          </a:prstGeom>
        </p:spPr>
      </p:pic>
      <p:pic>
        <p:nvPicPr>
          <p:cNvPr id="5" name="Picture 4"/>
          <p:cNvPicPr>
            <a:picLocks noChangeAspect="1"/>
          </p:cNvPicPr>
          <p:nvPr/>
        </p:nvPicPr>
        <p:blipFill rotWithShape="1">
          <a:blip r:embed="rId3"/>
          <a:srcRect r="19065"/>
          <a:stretch/>
        </p:blipFill>
        <p:spPr>
          <a:xfrm>
            <a:off x="0" y="2758582"/>
            <a:ext cx="1391478" cy="859624"/>
          </a:xfrm>
          <a:prstGeom prst="rect">
            <a:avLst/>
          </a:prstGeom>
        </p:spPr>
      </p:pic>
      <p:pic>
        <p:nvPicPr>
          <p:cNvPr id="6" name="Picture 5"/>
          <p:cNvPicPr>
            <a:picLocks noChangeAspect="1"/>
          </p:cNvPicPr>
          <p:nvPr/>
        </p:nvPicPr>
        <p:blipFill>
          <a:blip r:embed="rId4"/>
          <a:stretch>
            <a:fillRect/>
          </a:stretch>
        </p:blipFill>
        <p:spPr>
          <a:xfrm>
            <a:off x="2030329" y="3257931"/>
            <a:ext cx="1078593" cy="1250868"/>
          </a:xfrm>
          <a:prstGeom prst="rect">
            <a:avLst/>
          </a:prstGeom>
        </p:spPr>
      </p:pic>
      <p:pic>
        <p:nvPicPr>
          <p:cNvPr id="7" name="Picture 6"/>
          <p:cNvPicPr>
            <a:picLocks noChangeAspect="1"/>
          </p:cNvPicPr>
          <p:nvPr/>
        </p:nvPicPr>
        <p:blipFill rotWithShape="1">
          <a:blip r:embed="rId5"/>
          <a:srcRect l="10662"/>
          <a:stretch/>
        </p:blipFill>
        <p:spPr>
          <a:xfrm>
            <a:off x="0" y="4164546"/>
            <a:ext cx="1761411" cy="939800"/>
          </a:xfrm>
          <a:prstGeom prst="rect">
            <a:avLst/>
          </a:prstGeom>
        </p:spPr>
      </p:pic>
      <p:pic>
        <p:nvPicPr>
          <p:cNvPr id="8" name="Picture 7"/>
          <p:cNvPicPr>
            <a:picLocks noChangeAspect="1"/>
          </p:cNvPicPr>
          <p:nvPr/>
        </p:nvPicPr>
        <p:blipFill rotWithShape="1">
          <a:blip r:embed="rId6"/>
          <a:srcRect t="4341" b="14419"/>
          <a:stretch/>
        </p:blipFill>
        <p:spPr>
          <a:xfrm>
            <a:off x="299382" y="5238200"/>
            <a:ext cx="1586305" cy="978999"/>
          </a:xfrm>
          <a:prstGeom prst="rect">
            <a:avLst/>
          </a:prstGeom>
        </p:spPr>
      </p:pic>
      <p:pic>
        <p:nvPicPr>
          <p:cNvPr id="11268" name="Picture 4" descr="Image result for eatti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8265" y="5727700"/>
            <a:ext cx="1820888" cy="11303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75B9B78-2CE8-4FA0-90A3-6119430D1E30}"/>
              </a:ext>
            </a:extLst>
          </p:cNvPr>
          <p:cNvPicPr>
            <a:picLocks noChangeAspect="1"/>
          </p:cNvPicPr>
          <p:nvPr/>
        </p:nvPicPr>
        <p:blipFill>
          <a:blip r:embed="rId8"/>
          <a:stretch>
            <a:fillRect/>
          </a:stretch>
        </p:blipFill>
        <p:spPr>
          <a:xfrm>
            <a:off x="8325847" y="1131018"/>
            <a:ext cx="1666293" cy="1111973"/>
          </a:xfrm>
          <a:prstGeom prst="rect">
            <a:avLst/>
          </a:prstGeom>
        </p:spPr>
      </p:pic>
    </p:spTree>
    <p:extLst>
      <p:ext uri="{BB962C8B-B14F-4D97-AF65-F5344CB8AC3E}">
        <p14:creationId xmlns:p14="http://schemas.microsoft.com/office/powerpoint/2010/main" val="11879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1268"/>
                                        </p:tgtEl>
                                      </p:cBhvr>
                                    </p:animEffect>
                                    <p:set>
                                      <p:cBhvr>
                                        <p:cTn id="37" dur="1" fill="hold">
                                          <p:stCondLst>
                                            <p:cond delay="499"/>
                                          </p:stCondLst>
                                        </p:cTn>
                                        <p:tgtEl>
                                          <p:spTgt spid="112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07BBF-069C-4116-8564-0BAF20B8A781}"/>
              </a:ext>
            </a:extLst>
          </p:cNvPr>
          <p:cNvSpPr>
            <a:spLocks noGrp="1"/>
          </p:cNvSpPr>
          <p:nvPr>
            <p:ph type="title"/>
          </p:nvPr>
        </p:nvSpPr>
        <p:spPr>
          <a:solidFill>
            <a:schemeClr val="accent6">
              <a:lumMod val="60000"/>
              <a:lumOff val="40000"/>
            </a:schemeClr>
          </a:solidFill>
        </p:spPr>
        <p:txBody>
          <a:bodyPr/>
          <a:lstStyle/>
          <a:p>
            <a:r>
              <a:rPr lang="en-GB" dirty="0"/>
              <a:t>Why is balance so important in an ecosystem?</a:t>
            </a:r>
          </a:p>
        </p:txBody>
      </p:sp>
      <p:sp>
        <p:nvSpPr>
          <p:cNvPr id="3" name="Content Placeholder 2">
            <a:extLst>
              <a:ext uri="{FF2B5EF4-FFF2-40B4-BE49-F238E27FC236}">
                <a16:creationId xmlns:a16="http://schemas.microsoft.com/office/drawing/2014/main" id="{571B44E3-6432-47B6-855F-701673FA61CE}"/>
              </a:ext>
            </a:extLst>
          </p:cNvPr>
          <p:cNvSpPr>
            <a:spLocks noGrp="1"/>
          </p:cNvSpPr>
          <p:nvPr>
            <p:ph idx="1"/>
          </p:nvPr>
        </p:nvSpPr>
        <p:spPr>
          <a:xfrm>
            <a:off x="838200" y="2305877"/>
            <a:ext cx="8398565" cy="4016859"/>
          </a:xfrm>
        </p:spPr>
        <p:txBody>
          <a:bodyPr/>
          <a:lstStyle/>
          <a:p>
            <a:pPr lvl="0"/>
            <a:r>
              <a:rPr lang="en-GB" dirty="0"/>
              <a:t>To be able to identify ways in which aspects of an ecosystem are connected</a:t>
            </a:r>
          </a:p>
          <a:p>
            <a:pPr lvl="0"/>
            <a:endParaRPr lang="en-GB" dirty="0"/>
          </a:p>
          <a:p>
            <a:pPr lvl="0"/>
            <a:r>
              <a:rPr lang="en-GB" dirty="0"/>
              <a:t>To be able to describe and explain the wider impacts of changing one component in the ecosystem</a:t>
            </a:r>
          </a:p>
          <a:p>
            <a:pPr lvl="0"/>
            <a:endParaRPr lang="en-GB" dirty="0"/>
          </a:p>
          <a:p>
            <a:r>
              <a:rPr lang="en-GB" dirty="0"/>
              <a:t>To use an example of </a:t>
            </a:r>
            <a:r>
              <a:rPr lang="en-GB" dirty="0" err="1"/>
              <a:t>Wharncliffe</a:t>
            </a:r>
            <a:r>
              <a:rPr lang="en-GB" dirty="0"/>
              <a:t> Woods to highlight the impact of change in an ecosystem</a:t>
            </a:r>
          </a:p>
        </p:txBody>
      </p:sp>
      <p:sp>
        <p:nvSpPr>
          <p:cNvPr id="4" name="TextBox 3">
            <a:extLst>
              <a:ext uri="{FF2B5EF4-FFF2-40B4-BE49-F238E27FC236}">
                <a16:creationId xmlns:a16="http://schemas.microsoft.com/office/drawing/2014/main" id="{790837DD-792E-4F3E-9689-44E553ADCC0A}"/>
              </a:ext>
            </a:extLst>
          </p:cNvPr>
          <p:cNvSpPr txBox="1"/>
          <p:nvPr/>
        </p:nvSpPr>
        <p:spPr>
          <a:xfrm>
            <a:off x="9356035" y="2305877"/>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3</a:t>
            </a:r>
          </a:p>
        </p:txBody>
      </p:sp>
      <p:sp>
        <p:nvSpPr>
          <p:cNvPr id="5" name="TextBox 4">
            <a:extLst>
              <a:ext uri="{FF2B5EF4-FFF2-40B4-BE49-F238E27FC236}">
                <a16:creationId xmlns:a16="http://schemas.microsoft.com/office/drawing/2014/main" id="{C571D10A-456F-45B4-802A-9C3DC6F33662}"/>
              </a:ext>
            </a:extLst>
          </p:cNvPr>
          <p:cNvSpPr txBox="1"/>
          <p:nvPr/>
        </p:nvSpPr>
        <p:spPr>
          <a:xfrm>
            <a:off x="9356033" y="3754940"/>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5</a:t>
            </a:r>
          </a:p>
        </p:txBody>
      </p:sp>
      <p:sp>
        <p:nvSpPr>
          <p:cNvPr id="6" name="TextBox 5">
            <a:extLst>
              <a:ext uri="{FF2B5EF4-FFF2-40B4-BE49-F238E27FC236}">
                <a16:creationId xmlns:a16="http://schemas.microsoft.com/office/drawing/2014/main" id="{CDB72487-E840-4E93-A29D-314542C9697E}"/>
              </a:ext>
            </a:extLst>
          </p:cNvPr>
          <p:cNvSpPr txBox="1"/>
          <p:nvPr/>
        </p:nvSpPr>
        <p:spPr>
          <a:xfrm>
            <a:off x="9356034" y="5204004"/>
            <a:ext cx="1997765" cy="461665"/>
          </a:xfrm>
          <a:prstGeom prst="rect">
            <a:avLst/>
          </a:prstGeom>
          <a:noFill/>
          <a:ln>
            <a:solidFill>
              <a:schemeClr val="accent6">
                <a:lumMod val="75000"/>
              </a:schemeClr>
            </a:solidFill>
          </a:ln>
        </p:spPr>
        <p:txBody>
          <a:bodyPr wrap="square" rtlCol="0">
            <a:spAutoFit/>
          </a:bodyPr>
          <a:lstStyle/>
          <a:p>
            <a:pPr algn="ctr"/>
            <a:r>
              <a:rPr lang="en-GB" sz="2400" dirty="0"/>
              <a:t>Grade 6</a:t>
            </a:r>
          </a:p>
        </p:txBody>
      </p:sp>
    </p:spTree>
    <p:extLst>
      <p:ext uri="{BB962C8B-B14F-4D97-AF65-F5344CB8AC3E}">
        <p14:creationId xmlns:p14="http://schemas.microsoft.com/office/powerpoint/2010/main" val="869903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E90929-422E-4CDB-ACCA-76AB244FD2CD}"/>
              </a:ext>
            </a:extLst>
          </p:cNvPr>
          <p:cNvSpPr>
            <a:spLocks noGrp="1"/>
          </p:cNvSpPr>
          <p:nvPr>
            <p:ph type="title"/>
          </p:nvPr>
        </p:nvSpPr>
        <p:spPr>
          <a:xfrm>
            <a:off x="838200" y="1690343"/>
            <a:ext cx="10515600" cy="1325563"/>
          </a:xfrm>
          <a:solidFill>
            <a:schemeClr val="accent6">
              <a:lumMod val="60000"/>
              <a:lumOff val="40000"/>
            </a:schemeClr>
          </a:solidFill>
        </p:spPr>
        <p:txBody>
          <a:bodyPr/>
          <a:lstStyle/>
          <a:p>
            <a:pPr algn="ctr"/>
            <a:r>
              <a:rPr lang="en-GB" dirty="0"/>
              <a:t>How can change impact an ecosystem?</a:t>
            </a:r>
          </a:p>
        </p:txBody>
      </p:sp>
    </p:spTree>
    <p:extLst>
      <p:ext uri="{BB962C8B-B14F-4D97-AF65-F5344CB8AC3E}">
        <p14:creationId xmlns:p14="http://schemas.microsoft.com/office/powerpoint/2010/main" val="8683502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TotalTime>
  <Words>477</Words>
  <Application>Microsoft Office PowerPoint</Application>
  <PresentationFormat>Widescreen</PresentationFormat>
  <Paragraphs>57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Calibri</vt:lpstr>
      <vt:lpstr>Calibri Light</vt:lpstr>
      <vt:lpstr>Office Theme</vt:lpstr>
      <vt:lpstr>Do it now!</vt:lpstr>
      <vt:lpstr>Why is balance so important in an ecosystem?</vt:lpstr>
      <vt:lpstr>Interdependence</vt:lpstr>
      <vt:lpstr>How are these interconnected?</vt:lpstr>
      <vt:lpstr>PowerPoint Presentation</vt:lpstr>
      <vt:lpstr>Why is balance so important in an ecosystem?</vt:lpstr>
      <vt:lpstr>An example of a small scale ecosystem: Wharncliffe Woods</vt:lpstr>
      <vt:lpstr>Why is balance so important in an ecosystem?</vt:lpstr>
      <vt:lpstr>How can change impact an ecosystem?</vt:lpstr>
      <vt:lpstr>How would the ecosystem be affected if all the trees were cleared?</vt:lpstr>
      <vt:lpstr>If the owls died due to poisoning??</vt:lpstr>
      <vt:lpstr>The earthworms died during  wet weather or a flood?</vt:lpstr>
      <vt:lpstr>Ecosystems are a fine balance!</vt:lpstr>
      <vt:lpstr>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WALT How is energy transferred through an ecosystem?</dc:title>
  <dc:creator>MILLS, J (SHS Teacher)</dc:creator>
  <cp:lastModifiedBy>MILLS, J (SHS Teacher)</cp:lastModifiedBy>
  <cp:revision>41</cp:revision>
  <cp:lastPrinted>2020-09-09T08:37:37Z</cp:lastPrinted>
  <dcterms:created xsi:type="dcterms:W3CDTF">2018-05-02T14:03:35Z</dcterms:created>
  <dcterms:modified xsi:type="dcterms:W3CDTF">2020-09-17T10:41:22Z</dcterms:modified>
</cp:coreProperties>
</file>