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56" r:id="rId3"/>
    <p:sldId id="257" r:id="rId4"/>
    <p:sldId id="284" r:id="rId5"/>
    <p:sldId id="258" r:id="rId6"/>
    <p:sldId id="288" r:id="rId7"/>
    <p:sldId id="285" r:id="rId8"/>
    <p:sldId id="261" r:id="rId9"/>
    <p:sldId id="280" r:id="rId10"/>
    <p:sldId id="287" r:id="rId11"/>
    <p:sldId id="289" r:id="rId12"/>
    <p:sldId id="276" r:id="rId13"/>
    <p:sldId id="262" r:id="rId14"/>
    <p:sldId id="295" r:id="rId15"/>
    <p:sldId id="263" r:id="rId16"/>
    <p:sldId id="291" r:id="rId17"/>
    <p:sldId id="294" r:id="rId18"/>
    <p:sldId id="292" r:id="rId19"/>
    <p:sldId id="293" r:id="rId20"/>
    <p:sldId id="286" r:id="rId21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26C27-A70F-4C48-982D-994464FF0CED}" type="datetimeFigureOut">
              <a:rPr lang="en-GB" smtClean="0"/>
              <a:t>21/09/2020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5C85-21E5-47CC-8C09-901ACA0FAB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7258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26C27-A70F-4C48-982D-994464FF0CED}" type="datetimeFigureOut">
              <a:rPr lang="en-GB" smtClean="0"/>
              <a:t>21/09/2020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5C85-21E5-47CC-8C09-901ACA0FAB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517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26C27-A70F-4C48-982D-994464FF0CED}" type="datetimeFigureOut">
              <a:rPr lang="en-GB" smtClean="0"/>
              <a:t>21/09/2020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5C85-21E5-47CC-8C09-901ACA0FAB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1459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26C27-A70F-4C48-982D-994464FF0CED}" type="datetimeFigureOut">
              <a:rPr lang="en-GB" smtClean="0"/>
              <a:t>21/09/2020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5C85-21E5-47CC-8C09-901ACA0FAB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1540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26C27-A70F-4C48-982D-994464FF0CED}" type="datetimeFigureOut">
              <a:rPr lang="en-GB" smtClean="0"/>
              <a:t>21/09/2020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5C85-21E5-47CC-8C09-901ACA0FAB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9037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26C27-A70F-4C48-982D-994464FF0CED}" type="datetimeFigureOut">
              <a:rPr lang="en-GB" smtClean="0"/>
              <a:t>21/09/2020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5C85-21E5-47CC-8C09-901ACA0FAB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8653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26C27-A70F-4C48-982D-994464FF0CED}" type="datetimeFigureOut">
              <a:rPr lang="en-GB" smtClean="0"/>
              <a:t>21/09/2020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5C85-21E5-47CC-8C09-901ACA0FAB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161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26C27-A70F-4C48-982D-994464FF0CED}" type="datetimeFigureOut">
              <a:rPr lang="en-GB" smtClean="0"/>
              <a:t>21/09/2020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5C85-21E5-47CC-8C09-901ACA0FAB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55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26C27-A70F-4C48-982D-994464FF0CED}" type="datetimeFigureOut">
              <a:rPr lang="en-GB" smtClean="0"/>
              <a:t>21/09/2020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5C85-21E5-47CC-8C09-901ACA0FAB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3871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26C27-A70F-4C48-982D-994464FF0CED}" type="datetimeFigureOut">
              <a:rPr lang="en-GB" smtClean="0"/>
              <a:t>21/09/2020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5C85-21E5-47CC-8C09-901ACA0FAB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0671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26C27-A70F-4C48-982D-994464FF0CED}" type="datetimeFigureOut">
              <a:rPr lang="en-GB" smtClean="0"/>
              <a:t>21/09/2020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A5C85-21E5-47CC-8C09-901ACA0FAB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8657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426C27-A70F-4C48-982D-994464FF0CED}" type="datetimeFigureOut">
              <a:rPr lang="en-GB" smtClean="0"/>
              <a:t>21/09/2020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EA5C85-21E5-47CC-8C09-901ACA0FAB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136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7200"/>
            <a:ext cx="12192000" cy="73152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txBody>
          <a:bodyPr/>
          <a:lstStyle/>
          <a:p>
            <a:pPr algn="ctr"/>
            <a:r>
              <a:rPr lang="en-GB" dirty="0"/>
              <a:t>Do it now!</a:t>
            </a:r>
            <a:br>
              <a:rPr lang="en-GB" dirty="0"/>
            </a:br>
            <a:r>
              <a:rPr lang="en-GB" dirty="0"/>
              <a:t>What do you know about tropical rainforests?</a:t>
            </a:r>
          </a:p>
        </p:txBody>
      </p:sp>
    </p:spTree>
    <p:extLst>
      <p:ext uri="{BB962C8B-B14F-4D97-AF65-F5344CB8AC3E}">
        <p14:creationId xmlns:p14="http://schemas.microsoft.com/office/powerpoint/2010/main" val="27955849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4000" dirty="0"/>
              <a:t>What is the climate of the tropical rainforest like?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27568" y="2027644"/>
            <a:ext cx="5551967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Describe the climate of the tropical rainforest. </a:t>
            </a:r>
          </a:p>
          <a:p>
            <a:pPr marL="0" indent="0">
              <a:buNone/>
            </a:pPr>
            <a:r>
              <a:rPr lang="en-GB" dirty="0"/>
              <a:t>Consider:</a:t>
            </a:r>
          </a:p>
          <a:p>
            <a:r>
              <a:rPr lang="en-GB" dirty="0"/>
              <a:t>Annual rainfall and temperature</a:t>
            </a:r>
          </a:p>
          <a:p>
            <a:r>
              <a:rPr lang="en-GB" dirty="0"/>
              <a:t>The range (difference between highest and lowest value)</a:t>
            </a:r>
          </a:p>
          <a:p>
            <a:r>
              <a:rPr lang="en-GB" dirty="0"/>
              <a:t>Are there variations over the year?</a:t>
            </a:r>
          </a:p>
          <a:p>
            <a:r>
              <a:rPr lang="en-GB" dirty="0"/>
              <a:t>Include numbers in your answer!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845" y="2155345"/>
            <a:ext cx="5327786" cy="3320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698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en-GB" dirty="0"/>
              <a:t>What is a tropical rainforest and where are they found?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825625"/>
            <a:ext cx="8240486" cy="471886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500" dirty="0"/>
          </a:p>
          <a:p>
            <a:pPr marL="0" indent="0">
              <a:buNone/>
            </a:pPr>
            <a:endParaRPr lang="en-GB" sz="500" dirty="0"/>
          </a:p>
          <a:p>
            <a:pPr lvl="0"/>
            <a:r>
              <a:rPr lang="en-GB" sz="3200" dirty="0"/>
              <a:t>To be able to identify and describe the global distribution of TRF</a:t>
            </a:r>
          </a:p>
          <a:p>
            <a:pPr lvl="0"/>
            <a:r>
              <a:rPr lang="en-GB" sz="3200" dirty="0"/>
              <a:t>To be able to describe the climatic characteristics of the TRF</a:t>
            </a:r>
          </a:p>
          <a:p>
            <a:pPr lvl="0"/>
            <a:r>
              <a:rPr lang="en-GB" sz="3200" dirty="0"/>
              <a:t>To be able to explain why TRF are located in equatorial regions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575074" y="2271657"/>
            <a:ext cx="1778726" cy="52322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75074" y="3402899"/>
            <a:ext cx="1778726" cy="52322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75074" y="4520373"/>
            <a:ext cx="1778726" cy="52322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5</a:t>
            </a:r>
          </a:p>
        </p:txBody>
      </p:sp>
    </p:spTree>
    <p:extLst>
      <p:ext uri="{BB962C8B-B14F-4D97-AF65-F5344CB8AC3E}">
        <p14:creationId xmlns:p14="http://schemas.microsoft.com/office/powerpoint/2010/main" val="3340522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2659" y="1612625"/>
            <a:ext cx="7539446" cy="232582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Why is the climate of the</a:t>
            </a:r>
            <a:br>
              <a:rPr lang="en-US" dirty="0"/>
            </a:br>
            <a:r>
              <a:rPr lang="en-US" dirty="0"/>
              <a:t> tropical rainforest so </a:t>
            </a:r>
            <a:br>
              <a:rPr lang="en-US" dirty="0"/>
            </a:br>
            <a:r>
              <a:rPr lang="en-US" dirty="0"/>
              <a:t>warm and wet?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0806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en-US" dirty="0"/>
              <a:t>There are higher temperatures at the equator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85740"/>
            <a:ext cx="5734050" cy="32099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229" y="2635158"/>
            <a:ext cx="5169447" cy="271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25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en-GB" dirty="0"/>
              <a:t>Being on the equator means there are no seasonal variations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04"/>
          <a:stretch/>
        </p:blipFill>
        <p:spPr bwMode="auto">
          <a:xfrm>
            <a:off x="2368843" y="2110230"/>
            <a:ext cx="7104765" cy="4322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48535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24041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GB" dirty="0"/>
              <a:t>High temperatures causes convectional rainfall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715" y="1606323"/>
            <a:ext cx="5906357" cy="525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2643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 result for global air circulation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4997" r="590" b="6088"/>
          <a:stretch/>
        </p:blipFill>
        <p:spPr bwMode="auto">
          <a:xfrm>
            <a:off x="2756092" y="1435394"/>
            <a:ext cx="6914219" cy="411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3389" y="336038"/>
            <a:ext cx="4965405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equator receives the highest solar  input, creating consistently high temperatures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211033" y="1536367"/>
            <a:ext cx="1041990" cy="1717196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166344" y="113416"/>
            <a:ext cx="5025656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Warm air rises and clouds form. The high level of evaporation created large rainclouds in equatorial regions on an almost daily basis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035696" y="5301443"/>
            <a:ext cx="4965405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Therefore the area has high annual rainfall as well as high temperatures throughout the year!</a:t>
            </a:r>
          </a:p>
        </p:txBody>
      </p:sp>
      <p:cxnSp>
        <p:nvCxnSpPr>
          <p:cNvPr id="10" name="Straight Arrow Connector 9"/>
          <p:cNvCxnSpPr>
            <a:stCxn id="7" idx="2"/>
          </p:cNvCxnSpPr>
          <p:nvPr/>
        </p:nvCxnSpPr>
        <p:spPr>
          <a:xfrm flipH="1">
            <a:off x="8070598" y="1683076"/>
            <a:ext cx="1608574" cy="1746091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9293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852985"/>
            <a:ext cx="12310281" cy="9232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algn="ctr"/>
            <a:r>
              <a:rPr lang="en-GB" dirty="0"/>
              <a:t>High temperatures and rainfall =</a:t>
            </a:r>
            <a:br>
              <a:rPr lang="en-GB" dirty="0"/>
            </a:br>
            <a:r>
              <a:rPr lang="en-GB" dirty="0"/>
              <a:t>High plant growth!</a:t>
            </a:r>
          </a:p>
        </p:txBody>
      </p:sp>
    </p:spTree>
    <p:extLst>
      <p:ext uri="{BB962C8B-B14F-4D97-AF65-F5344CB8AC3E}">
        <p14:creationId xmlns:p14="http://schemas.microsoft.com/office/powerpoint/2010/main" val="360587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en-GB" dirty="0"/>
              <a:t>What is a tropical rainforest and where are they found?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825625"/>
            <a:ext cx="8240486" cy="471886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500" dirty="0"/>
          </a:p>
          <a:p>
            <a:pPr marL="0" indent="0">
              <a:buNone/>
            </a:pPr>
            <a:endParaRPr lang="en-GB" sz="500" dirty="0"/>
          </a:p>
          <a:p>
            <a:pPr lvl="0"/>
            <a:r>
              <a:rPr lang="en-GB" sz="3200" dirty="0"/>
              <a:t>To be able to identify and describe the global distribution of TRF</a:t>
            </a:r>
          </a:p>
          <a:p>
            <a:pPr lvl="0"/>
            <a:r>
              <a:rPr lang="en-GB" sz="3200" dirty="0"/>
              <a:t>To be able to describe the climatic characteristics of the TRF</a:t>
            </a:r>
          </a:p>
          <a:p>
            <a:pPr lvl="0"/>
            <a:r>
              <a:rPr lang="en-GB" sz="3200" dirty="0"/>
              <a:t>To be able to explain why TRF are located in equatorial regions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575074" y="2271657"/>
            <a:ext cx="1778726" cy="52322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75074" y="3402899"/>
            <a:ext cx="1778726" cy="52322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75074" y="4520373"/>
            <a:ext cx="1778726" cy="52322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5</a:t>
            </a:r>
          </a:p>
        </p:txBody>
      </p:sp>
    </p:spTree>
    <p:extLst>
      <p:ext uri="{BB962C8B-B14F-4D97-AF65-F5344CB8AC3E}">
        <p14:creationId xmlns:p14="http://schemas.microsoft.com/office/powerpoint/2010/main" val="13394459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934" y="343860"/>
            <a:ext cx="10515600" cy="1325563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3200" dirty="0"/>
              <a:t>Suggest why tropical rainforests are located in equatorial regions. [4 marks]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6935" y="1931951"/>
            <a:ext cx="7338237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i="1" dirty="0"/>
              <a:t>One reason why tropical rainforests are located in equatorial regions is…</a:t>
            </a:r>
          </a:p>
          <a:p>
            <a:pPr marL="0" indent="0">
              <a:buNone/>
            </a:pPr>
            <a:r>
              <a:rPr lang="en-GB" i="1" dirty="0"/>
              <a:t>This is because…</a:t>
            </a:r>
          </a:p>
          <a:p>
            <a:pPr marL="0" indent="0">
              <a:buNone/>
            </a:pPr>
            <a:r>
              <a:rPr lang="en-GB" i="1" dirty="0"/>
              <a:t>As a result…</a:t>
            </a:r>
          </a:p>
          <a:p>
            <a:pPr marL="0" indent="0">
              <a:buNone/>
            </a:pPr>
            <a:endParaRPr lang="en-GB" i="1" dirty="0"/>
          </a:p>
          <a:p>
            <a:pPr marL="0" indent="0">
              <a:buNone/>
            </a:pPr>
            <a:r>
              <a:rPr lang="en-GB" dirty="0"/>
              <a:t>Explain one factor:</a:t>
            </a:r>
          </a:p>
          <a:p>
            <a:r>
              <a:rPr lang="en-GB" dirty="0"/>
              <a:t>Why there is high annual rainfall and the impact of this</a:t>
            </a:r>
          </a:p>
          <a:p>
            <a:r>
              <a:rPr lang="en-GB" dirty="0"/>
              <a:t>Why is the temperature high throughout the year and the impact of this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54902" y="2402958"/>
            <a:ext cx="3125972" cy="3359061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2400" dirty="0"/>
              <a:t>Seasons</a:t>
            </a:r>
          </a:p>
          <a:p>
            <a:pPr algn="ctr">
              <a:lnSpc>
                <a:spcPct val="150000"/>
              </a:lnSpc>
            </a:pPr>
            <a:r>
              <a:rPr lang="en-GB" sz="2400" dirty="0"/>
              <a:t>Equator</a:t>
            </a:r>
          </a:p>
          <a:p>
            <a:pPr algn="ctr">
              <a:lnSpc>
                <a:spcPct val="150000"/>
              </a:lnSpc>
            </a:pPr>
            <a:r>
              <a:rPr lang="en-GB" sz="2400" dirty="0"/>
              <a:t>Solar energy</a:t>
            </a:r>
          </a:p>
          <a:p>
            <a:pPr algn="ctr">
              <a:lnSpc>
                <a:spcPct val="150000"/>
              </a:lnSpc>
            </a:pPr>
            <a:r>
              <a:rPr lang="en-GB" sz="2400" dirty="0"/>
              <a:t>Convectional rainfall</a:t>
            </a:r>
          </a:p>
          <a:p>
            <a:pPr algn="ctr">
              <a:lnSpc>
                <a:spcPct val="150000"/>
              </a:lnSpc>
            </a:pPr>
            <a:r>
              <a:rPr lang="en-GB" sz="2400" dirty="0"/>
              <a:t>Annual</a:t>
            </a:r>
          </a:p>
          <a:p>
            <a:pPr algn="ctr">
              <a:lnSpc>
                <a:spcPct val="150000"/>
              </a:lnSpc>
            </a:pPr>
            <a:r>
              <a:rPr lang="en-GB" sz="2400" dirty="0"/>
              <a:t>Consistent temperature</a:t>
            </a:r>
          </a:p>
        </p:txBody>
      </p:sp>
    </p:spTree>
    <p:extLst>
      <p:ext uri="{BB962C8B-B14F-4D97-AF65-F5344CB8AC3E}">
        <p14:creationId xmlns:p14="http://schemas.microsoft.com/office/powerpoint/2010/main" val="725255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en-GB" dirty="0"/>
              <a:t>What is a tropical rainforest and where are they found?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825625"/>
            <a:ext cx="8240486" cy="471886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500" dirty="0"/>
          </a:p>
          <a:p>
            <a:pPr marL="0" indent="0">
              <a:buNone/>
            </a:pPr>
            <a:endParaRPr lang="en-GB" sz="500" dirty="0"/>
          </a:p>
          <a:p>
            <a:pPr lvl="0"/>
            <a:r>
              <a:rPr lang="en-GB" sz="3200" dirty="0"/>
              <a:t>To be able to identify and describe the global distribution of TRF</a:t>
            </a:r>
          </a:p>
          <a:p>
            <a:pPr lvl="0"/>
            <a:r>
              <a:rPr lang="en-GB" sz="3200" dirty="0"/>
              <a:t>To be able to describe the climatic characteristics of the TRF</a:t>
            </a:r>
          </a:p>
          <a:p>
            <a:pPr lvl="0"/>
            <a:r>
              <a:rPr lang="en-GB" sz="3200" dirty="0"/>
              <a:t>To be able to explain why TRF are located in equatorial regions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575074" y="2271657"/>
            <a:ext cx="1778726" cy="52322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75074" y="3402899"/>
            <a:ext cx="1778726" cy="52322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75074" y="4520373"/>
            <a:ext cx="1778726" cy="52322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5</a:t>
            </a:r>
          </a:p>
        </p:txBody>
      </p:sp>
    </p:spTree>
    <p:extLst>
      <p:ext uri="{BB962C8B-B14F-4D97-AF65-F5344CB8AC3E}">
        <p14:creationId xmlns:p14="http://schemas.microsoft.com/office/powerpoint/2010/main" val="38411497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3108"/>
            <a:ext cx="10515600" cy="793824"/>
          </a:xfrm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en-US" sz="2800" u="sng" dirty="0"/>
              <a:t>The climate of the tropical rainforest</a:t>
            </a:r>
            <a:endParaRPr lang="en-GB" sz="2800" u="sng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9344" y="1134507"/>
            <a:ext cx="5318051" cy="5404515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en-GB" sz="2000" dirty="0"/>
              <a:t>The climate for the tropical rainforest is </a:t>
            </a:r>
            <a:r>
              <a:rPr lang="en-GB" sz="2000" b="1" dirty="0"/>
              <a:t>hot/cold</a:t>
            </a:r>
            <a:r>
              <a:rPr lang="en-GB" sz="2000" dirty="0"/>
              <a:t> with </a:t>
            </a:r>
            <a:r>
              <a:rPr lang="en-GB" sz="2000" b="1" dirty="0"/>
              <a:t>high/low</a:t>
            </a:r>
            <a:r>
              <a:rPr lang="en-GB" sz="2000" dirty="0"/>
              <a:t> annual rainfall.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en-GB" sz="2000" dirty="0"/>
              <a:t>The temperatures throughout the year</a:t>
            </a:r>
            <a:r>
              <a:rPr lang="en-GB" sz="2000" b="1" dirty="0"/>
              <a:t> </a:t>
            </a:r>
            <a:r>
              <a:rPr lang="en-GB" sz="2000" dirty="0"/>
              <a:t>are</a:t>
            </a:r>
            <a:r>
              <a:rPr lang="en-GB" sz="2000" b="1" dirty="0"/>
              <a:t> high/vary</a:t>
            </a:r>
            <a:r>
              <a:rPr lang="en-GB" sz="2000" dirty="0"/>
              <a:t>, and the range of temperatures is just ……. degrees.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en-GB" sz="2000" dirty="0"/>
              <a:t>There is rainfall during all/most months, with the highest rainfall occurring </a:t>
            </a:r>
            <a:r>
              <a:rPr lang="en-GB" sz="2000"/>
              <a:t>between …………………………..…. </a:t>
            </a:r>
            <a:r>
              <a:rPr lang="en-GB" sz="2000" dirty="0"/>
              <a:t>and ……………………………..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en-GB" sz="2000" dirty="0"/>
              <a:t>The lowest rainfall occurs between ………………….…… and ……………………………………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656" y="2301246"/>
            <a:ext cx="5249416" cy="326265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46921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ular Callout 4"/>
          <p:cNvSpPr/>
          <p:nvPr/>
        </p:nvSpPr>
        <p:spPr>
          <a:xfrm>
            <a:off x="4162426" y="3190875"/>
            <a:ext cx="6496050" cy="2085975"/>
          </a:xfrm>
          <a:prstGeom prst="wedgeRoundRectCallout">
            <a:avLst>
              <a:gd name="adj1" fmla="val -30364"/>
              <a:gd name="adj2" fmla="val 7985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150" y="1050925"/>
            <a:ext cx="10515600" cy="1325563"/>
          </a:xfrm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en-GB" b="1" dirty="0"/>
              <a:t>Describe</a:t>
            </a:r>
            <a:r>
              <a:rPr lang="en-GB" dirty="0"/>
              <a:t> the global </a:t>
            </a:r>
            <a:r>
              <a:rPr lang="en-GB" b="1" dirty="0"/>
              <a:t>distribution</a:t>
            </a:r>
            <a:r>
              <a:rPr lang="en-GB" dirty="0"/>
              <a:t> of tropical rainforests. [4 marks]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95826" y="3667125"/>
            <a:ext cx="5429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/>
              <a:t>What is this question asking you to do?</a:t>
            </a:r>
          </a:p>
        </p:txBody>
      </p:sp>
    </p:spTree>
    <p:extLst>
      <p:ext uri="{BB962C8B-B14F-4D97-AF65-F5344CB8AC3E}">
        <p14:creationId xmlns:p14="http://schemas.microsoft.com/office/powerpoint/2010/main" val="1467362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49350"/>
          </a:xfrm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3600" dirty="0"/>
              <a:t>Describe the global distribution of tropical rainforests. [4 marks]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550" y="1997075"/>
            <a:ext cx="7783630" cy="38512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848725" y="2657475"/>
            <a:ext cx="2752725" cy="2246769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Discuss this as a pair and write down the key points as a list in your book</a:t>
            </a:r>
          </a:p>
        </p:txBody>
      </p:sp>
    </p:spTree>
    <p:extLst>
      <p:ext uri="{BB962C8B-B14F-4D97-AF65-F5344CB8AC3E}">
        <p14:creationId xmlns:p14="http://schemas.microsoft.com/office/powerpoint/2010/main" val="2353448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en-GB" dirty="0"/>
              <a:t>Describe the global distribution of tropical rainforests. [4 marks]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2019301"/>
            <a:ext cx="4038600" cy="4838699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Include names of continents and regions</a:t>
            </a:r>
          </a:p>
          <a:p>
            <a:pPr>
              <a:buFont typeface="Wingdings" panose="05000000000000000000" pitchFamily="2" charset="2"/>
              <a:buChar char="ü"/>
            </a:pPr>
            <a:endParaRPr lang="en-GB" sz="1400" dirty="0"/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Describe overall pattern; where are they and where aren’t they?</a:t>
            </a:r>
          </a:p>
          <a:p>
            <a:pPr>
              <a:buFont typeface="Wingdings" panose="05000000000000000000" pitchFamily="2" charset="2"/>
              <a:buChar char="ü"/>
            </a:pPr>
            <a:endParaRPr lang="en-GB" sz="1100" dirty="0"/>
          </a:p>
          <a:p>
            <a:pPr>
              <a:buFont typeface="Wingdings" panose="05000000000000000000" pitchFamily="2" charset="2"/>
              <a:buChar char="ü"/>
            </a:pPr>
            <a:r>
              <a:rPr lang="en-GB" dirty="0"/>
              <a:t>Consider the frequency; where is there a higher amount or abundance?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2228850"/>
            <a:ext cx="6763352" cy="334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69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en-GB" dirty="0"/>
              <a:t>What is a tropical rainforest and where are they found?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825625"/>
            <a:ext cx="8240486" cy="471886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500" dirty="0"/>
          </a:p>
          <a:p>
            <a:pPr marL="0" indent="0">
              <a:buNone/>
            </a:pPr>
            <a:endParaRPr lang="en-GB" sz="500" dirty="0"/>
          </a:p>
          <a:p>
            <a:pPr lvl="0"/>
            <a:r>
              <a:rPr lang="en-GB" sz="3200" dirty="0"/>
              <a:t>To be able to identify and describe the global distribution of TRF</a:t>
            </a:r>
          </a:p>
          <a:p>
            <a:pPr lvl="0"/>
            <a:r>
              <a:rPr lang="en-GB" sz="3200" dirty="0"/>
              <a:t>To be able to describe the climatic characteristics of the TRF</a:t>
            </a:r>
          </a:p>
          <a:p>
            <a:pPr lvl="0"/>
            <a:r>
              <a:rPr lang="en-GB" sz="3200" dirty="0"/>
              <a:t>To be able to explain why TRF are located in equatorial regions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575074" y="2271657"/>
            <a:ext cx="1778726" cy="52322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75074" y="3402899"/>
            <a:ext cx="1778726" cy="52322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575074" y="4520373"/>
            <a:ext cx="1778726" cy="52322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Grade 5</a:t>
            </a:r>
          </a:p>
        </p:txBody>
      </p:sp>
    </p:spTree>
    <p:extLst>
      <p:ext uri="{BB962C8B-B14F-4D97-AF65-F5344CB8AC3E}">
        <p14:creationId xmlns:p14="http://schemas.microsoft.com/office/powerpoint/2010/main" val="3340522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9800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en-GB" sz="3200" dirty="0"/>
              <a:t>Which of these is a climate graph for the tropical rainforest?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6"/>
          <a:stretch/>
        </p:blipFill>
        <p:spPr bwMode="auto">
          <a:xfrm>
            <a:off x="168653" y="1956319"/>
            <a:ext cx="5811089" cy="3475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3" t="17554" r="1625" b="2315"/>
          <a:stretch/>
        </p:blipFill>
        <p:spPr bwMode="auto">
          <a:xfrm>
            <a:off x="6298372" y="1774207"/>
            <a:ext cx="5629770" cy="3848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82772" y="1679944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42398" y="1589541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493816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5" r="26191"/>
          <a:stretch/>
        </p:blipFill>
        <p:spPr>
          <a:xfrm>
            <a:off x="546100" y="2371724"/>
            <a:ext cx="4737100" cy="40481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en-GB" dirty="0"/>
              <a:t>The climate of a rainforest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233" y="2371724"/>
            <a:ext cx="6257767" cy="388937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6" name="Straight Arrow Connector 5"/>
          <p:cNvCxnSpPr/>
          <p:nvPr/>
        </p:nvCxnSpPr>
        <p:spPr>
          <a:xfrm flipH="1">
            <a:off x="3022600" y="2705100"/>
            <a:ext cx="2657634" cy="6858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9378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en-US" dirty="0"/>
              <a:t>What information does a climate graph give?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66398"/>
            <a:ext cx="7028986" cy="436871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194249-9713-4E09-8F8D-1CF0D0CDF41A}"/>
              </a:ext>
            </a:extLst>
          </p:cNvPr>
          <p:cNvSpPr txBox="1"/>
          <p:nvPr/>
        </p:nvSpPr>
        <p:spPr>
          <a:xfrm>
            <a:off x="8362121" y="2381038"/>
            <a:ext cx="3485322" cy="3539430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2800" dirty="0"/>
              <a:t>Rainfall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2800" dirty="0"/>
              <a:t>Temperature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GB" sz="2800" dirty="0"/>
              <a:t>Months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en-GB" sz="2800" dirty="0"/>
          </a:p>
          <a:p>
            <a:r>
              <a:rPr lang="en-GB" sz="2800" dirty="0"/>
              <a:t>This gives us information about the expected weather for a particular place</a:t>
            </a:r>
          </a:p>
        </p:txBody>
      </p:sp>
    </p:spTree>
    <p:extLst>
      <p:ext uri="{BB962C8B-B14F-4D97-AF65-F5344CB8AC3E}">
        <p14:creationId xmlns:p14="http://schemas.microsoft.com/office/powerpoint/2010/main" val="398178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642</Words>
  <Application>Microsoft Office PowerPoint</Application>
  <PresentationFormat>Widescreen</PresentationFormat>
  <Paragraphs>91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Wingdings</vt:lpstr>
      <vt:lpstr>Office Theme</vt:lpstr>
      <vt:lpstr>Do it now! What do you know about tropical rainforests?</vt:lpstr>
      <vt:lpstr>What is a tropical rainforest and where are they found?</vt:lpstr>
      <vt:lpstr>Describe the global distribution of tropical rainforests. [4 marks]</vt:lpstr>
      <vt:lpstr>Describe the global distribution of tropical rainforests. [4 marks]</vt:lpstr>
      <vt:lpstr>Describe the global distribution of tropical rainforests. [4 marks]</vt:lpstr>
      <vt:lpstr>What is a tropical rainforest and where are they found?</vt:lpstr>
      <vt:lpstr>Which of these is a climate graph for the tropical rainforest?</vt:lpstr>
      <vt:lpstr>The climate of a rainforest</vt:lpstr>
      <vt:lpstr>What information does a climate graph give?</vt:lpstr>
      <vt:lpstr>What is the climate of the tropical rainforest like?</vt:lpstr>
      <vt:lpstr>What is a tropical rainforest and where are they found?</vt:lpstr>
      <vt:lpstr>Why is the climate of the  tropical rainforest so  warm and wet?</vt:lpstr>
      <vt:lpstr>There are higher temperatures at the equator</vt:lpstr>
      <vt:lpstr>Being on the equator means there are no seasonal variations</vt:lpstr>
      <vt:lpstr>High temperatures causes convectional rainfall</vt:lpstr>
      <vt:lpstr>PowerPoint Presentation</vt:lpstr>
      <vt:lpstr>High temperatures and rainfall = High plant growth!</vt:lpstr>
      <vt:lpstr>What is a tropical rainforest and where are they found?</vt:lpstr>
      <vt:lpstr>Suggest why tropical rainforests are located in equatorial regions. [4 marks]</vt:lpstr>
      <vt:lpstr>The climate of the tropical rainforest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Rainforest location</dc:title>
  <dc:creator>MILLS, J (SHS Teacher)</dc:creator>
  <cp:lastModifiedBy>Taylor, H (SHS Staff)</cp:lastModifiedBy>
  <cp:revision>36</cp:revision>
  <cp:lastPrinted>2018-05-17T06:30:17Z</cp:lastPrinted>
  <dcterms:created xsi:type="dcterms:W3CDTF">2018-05-08T13:49:13Z</dcterms:created>
  <dcterms:modified xsi:type="dcterms:W3CDTF">2020-09-21T10:12:42Z</dcterms:modified>
</cp:coreProperties>
</file>