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0"/>
  </p:notesMasterIdLst>
  <p:sldIdLst>
    <p:sldId id="270" r:id="rId3"/>
    <p:sldId id="268" r:id="rId4"/>
    <p:sldId id="271" r:id="rId5"/>
    <p:sldId id="272" r:id="rId6"/>
    <p:sldId id="273" r:id="rId7"/>
    <p:sldId id="258" r:id="rId8"/>
    <p:sldId id="274" r:id="rId9"/>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AC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57" d="100"/>
          <a:sy n="57" d="100"/>
        </p:scale>
        <p:origin x="2558" y="67"/>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C4A58A-32A8-4A11-9CB1-9C4F62E60B55}" type="datetimeFigureOut">
              <a:rPr lang="en-GB" smtClean="0"/>
              <a:t>18/10/2020</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ECF74A-F350-4C16-A7CC-DDD9D8C1599A}" type="slidenum">
              <a:rPr lang="en-GB" smtClean="0"/>
              <a:t>‹#›</a:t>
            </a:fld>
            <a:endParaRPr lang="en-GB"/>
          </a:p>
        </p:txBody>
      </p:sp>
    </p:spTree>
    <p:extLst>
      <p:ext uri="{BB962C8B-B14F-4D97-AF65-F5344CB8AC3E}">
        <p14:creationId xmlns:p14="http://schemas.microsoft.com/office/powerpoint/2010/main" val="2052215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9389"/>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3755"/>
            </a:lvl1pPr>
            <a:lvl2pPr marL="715390" indent="0" algn="ctr">
              <a:buNone/>
              <a:defRPr sz="3130"/>
            </a:lvl2pPr>
            <a:lvl3pPr marL="1430779" indent="0" algn="ctr">
              <a:buNone/>
              <a:defRPr sz="2817"/>
            </a:lvl3pPr>
            <a:lvl4pPr marL="2146168" indent="0" algn="ctr">
              <a:buNone/>
              <a:defRPr sz="2503"/>
            </a:lvl4pPr>
            <a:lvl5pPr marL="2861557" indent="0" algn="ctr">
              <a:buNone/>
              <a:defRPr sz="2503"/>
            </a:lvl5pPr>
            <a:lvl6pPr marL="3576947" indent="0" algn="ctr">
              <a:buNone/>
              <a:defRPr sz="2503"/>
            </a:lvl6pPr>
            <a:lvl7pPr marL="4292336" indent="0" algn="ctr">
              <a:buNone/>
              <a:defRPr sz="2503"/>
            </a:lvl7pPr>
            <a:lvl8pPr marL="5007725" indent="0" algn="ctr">
              <a:buNone/>
              <a:defRPr sz="2503"/>
            </a:lvl8pPr>
            <a:lvl9pPr marL="5723114" indent="0" algn="ctr">
              <a:buNone/>
              <a:defRPr sz="250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4247827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859264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5542406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9B98FA-7A17-4E2B-912B-99FFB1FDC061}"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76117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9B98FA-7A17-4E2B-912B-99FFB1FDC061}"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1709717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9B98FA-7A17-4E2B-912B-99FFB1FDC061}"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2239545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9B98FA-7A17-4E2B-912B-99FFB1FDC061}"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401292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9B98FA-7A17-4E2B-912B-99FFB1FDC061}" type="datetimeFigureOut">
              <a:rPr lang="en-GB" smtClean="0"/>
              <a:t>18/10/2020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23472160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9B98FA-7A17-4E2B-912B-99FFB1FDC061}" type="datetimeFigureOut">
              <a:rPr lang="en-GB" smtClean="0"/>
              <a:t>18/10/2020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15334438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9B98FA-7A17-4E2B-912B-99FFB1FDC061}" type="datetimeFigureOut">
              <a:rPr lang="en-GB" smtClean="0"/>
              <a:t>18/10/2020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2155111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99B98FA-7A17-4E2B-912B-99FFB1FDC061}"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2861682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C9086F-E61C-4BA0-A32D-93072687710E}"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1521800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99B98FA-7A17-4E2B-912B-99FFB1FDC061}"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8827362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9B98FA-7A17-4E2B-912B-99FFB1FDC061}"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3475458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9B98FA-7A17-4E2B-912B-99FFB1FDC061}"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18B0F47-9CEA-447F-A317-65F79164A775}" type="slidenum">
              <a:rPr lang="en-GB" smtClean="0"/>
              <a:t>‹#›</a:t>
            </a:fld>
            <a:endParaRPr lang="en-GB"/>
          </a:p>
        </p:txBody>
      </p:sp>
    </p:spTree>
    <p:extLst>
      <p:ext uri="{BB962C8B-B14F-4D97-AF65-F5344CB8AC3E}">
        <p14:creationId xmlns:p14="http://schemas.microsoft.com/office/powerpoint/2010/main" val="3025699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7" y="2469625"/>
            <a:ext cx="5915025" cy="4120620"/>
          </a:xfrm>
        </p:spPr>
        <p:txBody>
          <a:bodyPr anchor="b"/>
          <a:lstStyle>
            <a:lvl1pPr>
              <a:defRPr sz="9389"/>
            </a:lvl1pPr>
          </a:lstStyle>
          <a:p>
            <a:r>
              <a:rPr lang="en-US"/>
              <a:t>Click to edit Master title style</a:t>
            </a:r>
            <a:endParaRPr lang="en-US" dirty="0"/>
          </a:p>
        </p:txBody>
      </p:sp>
      <p:sp>
        <p:nvSpPr>
          <p:cNvPr id="3" name="Text Placeholder 2"/>
          <p:cNvSpPr>
            <a:spLocks noGrp="1"/>
          </p:cNvSpPr>
          <p:nvPr>
            <p:ph type="body" idx="1"/>
          </p:nvPr>
        </p:nvSpPr>
        <p:spPr>
          <a:xfrm>
            <a:off x="467917" y="6629228"/>
            <a:ext cx="5915025" cy="2166937"/>
          </a:xfrm>
        </p:spPr>
        <p:txBody>
          <a:bodyPr/>
          <a:lstStyle>
            <a:lvl1pPr marL="0" indent="0">
              <a:buNone/>
              <a:defRPr sz="3755">
                <a:solidFill>
                  <a:schemeClr val="tx1"/>
                </a:solidFill>
              </a:defRPr>
            </a:lvl1pPr>
            <a:lvl2pPr marL="715390" indent="0">
              <a:buNone/>
              <a:defRPr sz="3130">
                <a:solidFill>
                  <a:schemeClr val="tx1">
                    <a:tint val="75000"/>
                  </a:schemeClr>
                </a:solidFill>
              </a:defRPr>
            </a:lvl2pPr>
            <a:lvl3pPr marL="1430779" indent="0">
              <a:buNone/>
              <a:defRPr sz="2817">
                <a:solidFill>
                  <a:schemeClr val="tx1">
                    <a:tint val="75000"/>
                  </a:schemeClr>
                </a:solidFill>
              </a:defRPr>
            </a:lvl3pPr>
            <a:lvl4pPr marL="2146168" indent="0">
              <a:buNone/>
              <a:defRPr sz="2503">
                <a:solidFill>
                  <a:schemeClr val="tx1">
                    <a:tint val="75000"/>
                  </a:schemeClr>
                </a:solidFill>
              </a:defRPr>
            </a:lvl4pPr>
            <a:lvl5pPr marL="2861557" indent="0">
              <a:buNone/>
              <a:defRPr sz="2503">
                <a:solidFill>
                  <a:schemeClr val="tx1">
                    <a:tint val="75000"/>
                  </a:schemeClr>
                </a:solidFill>
              </a:defRPr>
            </a:lvl5pPr>
            <a:lvl6pPr marL="3576947" indent="0">
              <a:buNone/>
              <a:defRPr sz="2503">
                <a:solidFill>
                  <a:schemeClr val="tx1">
                    <a:tint val="75000"/>
                  </a:schemeClr>
                </a:solidFill>
              </a:defRPr>
            </a:lvl6pPr>
            <a:lvl7pPr marL="4292336" indent="0">
              <a:buNone/>
              <a:defRPr sz="2503">
                <a:solidFill>
                  <a:schemeClr val="tx1">
                    <a:tint val="75000"/>
                  </a:schemeClr>
                </a:solidFill>
              </a:defRPr>
            </a:lvl7pPr>
            <a:lvl8pPr marL="5007725" indent="0">
              <a:buNone/>
              <a:defRPr sz="2503">
                <a:solidFill>
                  <a:schemeClr val="tx1">
                    <a:tint val="75000"/>
                  </a:schemeClr>
                </a:solidFill>
              </a:defRPr>
            </a:lvl8pPr>
            <a:lvl9pPr marL="5723114" indent="0">
              <a:buNone/>
              <a:defRPr sz="250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C9086F-E61C-4BA0-A32D-93072687710E}"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910439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7C9086F-E61C-4BA0-A32D-93072687710E}"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073452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6"/>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2" y="2428347"/>
            <a:ext cx="2901255" cy="1190095"/>
          </a:xfrm>
        </p:spPr>
        <p:txBody>
          <a:bodyPr anchor="b"/>
          <a:lstStyle>
            <a:lvl1pPr marL="0" indent="0">
              <a:buNone/>
              <a:defRPr sz="3755" b="1"/>
            </a:lvl1pPr>
            <a:lvl2pPr marL="715390" indent="0">
              <a:buNone/>
              <a:defRPr sz="3130" b="1"/>
            </a:lvl2pPr>
            <a:lvl3pPr marL="1430779" indent="0">
              <a:buNone/>
              <a:defRPr sz="2817" b="1"/>
            </a:lvl3pPr>
            <a:lvl4pPr marL="2146168" indent="0">
              <a:buNone/>
              <a:defRPr sz="2503" b="1"/>
            </a:lvl4pPr>
            <a:lvl5pPr marL="2861557" indent="0">
              <a:buNone/>
              <a:defRPr sz="2503" b="1"/>
            </a:lvl5pPr>
            <a:lvl6pPr marL="3576947" indent="0">
              <a:buNone/>
              <a:defRPr sz="2503" b="1"/>
            </a:lvl6pPr>
            <a:lvl7pPr marL="4292336" indent="0">
              <a:buNone/>
              <a:defRPr sz="2503" b="1"/>
            </a:lvl7pPr>
            <a:lvl8pPr marL="5007725" indent="0">
              <a:buNone/>
              <a:defRPr sz="2503" b="1"/>
            </a:lvl8pPr>
            <a:lvl9pPr marL="5723114" indent="0">
              <a:buNone/>
              <a:defRPr sz="2503" b="1"/>
            </a:lvl9pPr>
          </a:lstStyle>
          <a:p>
            <a:pPr lvl="0"/>
            <a:r>
              <a:rPr lang="en-US"/>
              <a:t>Click to edit Master text styles</a:t>
            </a:r>
          </a:p>
        </p:txBody>
      </p:sp>
      <p:sp>
        <p:nvSpPr>
          <p:cNvPr id="4" name="Content Placeholder 3"/>
          <p:cNvSpPr>
            <a:spLocks noGrp="1"/>
          </p:cNvSpPr>
          <p:nvPr>
            <p:ph sz="half" idx="2"/>
          </p:nvPr>
        </p:nvSpPr>
        <p:spPr>
          <a:xfrm>
            <a:off x="472382"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3755" b="1"/>
            </a:lvl1pPr>
            <a:lvl2pPr marL="715390" indent="0">
              <a:buNone/>
              <a:defRPr sz="3130" b="1"/>
            </a:lvl2pPr>
            <a:lvl3pPr marL="1430779" indent="0">
              <a:buNone/>
              <a:defRPr sz="2817" b="1"/>
            </a:lvl3pPr>
            <a:lvl4pPr marL="2146168" indent="0">
              <a:buNone/>
              <a:defRPr sz="2503" b="1"/>
            </a:lvl4pPr>
            <a:lvl5pPr marL="2861557" indent="0">
              <a:buNone/>
              <a:defRPr sz="2503" b="1"/>
            </a:lvl5pPr>
            <a:lvl6pPr marL="3576947" indent="0">
              <a:buNone/>
              <a:defRPr sz="2503" b="1"/>
            </a:lvl6pPr>
            <a:lvl7pPr marL="4292336" indent="0">
              <a:buNone/>
              <a:defRPr sz="2503" b="1"/>
            </a:lvl7pPr>
            <a:lvl8pPr marL="5007725" indent="0">
              <a:buNone/>
              <a:defRPr sz="2503" b="1"/>
            </a:lvl8pPr>
            <a:lvl9pPr marL="5723114" indent="0">
              <a:buNone/>
              <a:defRPr sz="2503"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7C9086F-E61C-4BA0-A32D-93072687710E}" type="datetimeFigureOut">
              <a:rPr lang="en-GB" smtClean="0"/>
              <a:t>18/10/2020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275218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C9086F-E61C-4BA0-A32D-93072687710E}" type="datetimeFigureOut">
              <a:rPr lang="en-GB" smtClean="0"/>
              <a:t>18/10/2020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695759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C9086F-E61C-4BA0-A32D-93072687710E}" type="datetimeFigureOut">
              <a:rPr lang="en-GB" smtClean="0"/>
              <a:t>18/10/2020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32490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5008"/>
            </a:lvl1pPr>
          </a:lstStyle>
          <a:p>
            <a:r>
              <a:rPr lang="en-US"/>
              <a:t>Click to edit Master title style</a:t>
            </a:r>
            <a:endParaRPr lang="en-US" dirty="0"/>
          </a:p>
        </p:txBody>
      </p:sp>
      <p:sp>
        <p:nvSpPr>
          <p:cNvPr id="3" name="Content Placeholder 2"/>
          <p:cNvSpPr>
            <a:spLocks noGrp="1"/>
          </p:cNvSpPr>
          <p:nvPr>
            <p:ph idx="1"/>
          </p:nvPr>
        </p:nvSpPr>
        <p:spPr>
          <a:xfrm>
            <a:off x="2915543" y="1426284"/>
            <a:ext cx="3471863" cy="7039681"/>
          </a:xfrm>
        </p:spPr>
        <p:txBody>
          <a:bodyPr/>
          <a:lstStyle>
            <a:lvl1pPr>
              <a:defRPr sz="5008"/>
            </a:lvl1pPr>
            <a:lvl2pPr>
              <a:defRPr sz="4381"/>
            </a:lvl2pPr>
            <a:lvl3pPr>
              <a:defRPr sz="3755"/>
            </a:lvl3pPr>
            <a:lvl4pPr>
              <a:defRPr sz="3130"/>
            </a:lvl4pPr>
            <a:lvl5pPr>
              <a:defRPr sz="3130"/>
            </a:lvl5pPr>
            <a:lvl6pPr>
              <a:defRPr sz="3130"/>
            </a:lvl6pPr>
            <a:lvl7pPr>
              <a:defRPr sz="3130"/>
            </a:lvl7pPr>
            <a:lvl8pPr>
              <a:defRPr sz="3130"/>
            </a:lvl8pPr>
            <a:lvl9pPr>
              <a:defRPr sz="313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2503"/>
            </a:lvl1pPr>
            <a:lvl2pPr marL="715390" indent="0">
              <a:buNone/>
              <a:defRPr sz="2191"/>
            </a:lvl2pPr>
            <a:lvl3pPr marL="1430779" indent="0">
              <a:buNone/>
              <a:defRPr sz="1878"/>
            </a:lvl3pPr>
            <a:lvl4pPr marL="2146168" indent="0">
              <a:buNone/>
              <a:defRPr sz="1564"/>
            </a:lvl4pPr>
            <a:lvl5pPr marL="2861557" indent="0">
              <a:buNone/>
              <a:defRPr sz="1564"/>
            </a:lvl5pPr>
            <a:lvl6pPr marL="3576947" indent="0">
              <a:buNone/>
              <a:defRPr sz="1564"/>
            </a:lvl6pPr>
            <a:lvl7pPr marL="4292336" indent="0">
              <a:buNone/>
              <a:defRPr sz="1564"/>
            </a:lvl7pPr>
            <a:lvl8pPr marL="5007725" indent="0">
              <a:buNone/>
              <a:defRPr sz="1564"/>
            </a:lvl8pPr>
            <a:lvl9pPr marL="5723114" indent="0">
              <a:buNone/>
              <a:defRPr sz="1564"/>
            </a:lvl9pPr>
          </a:lstStyle>
          <a:p>
            <a:pPr lvl="0"/>
            <a:r>
              <a:rPr lang="en-US"/>
              <a:t>Click to edit Master text styles</a:t>
            </a:r>
          </a:p>
        </p:txBody>
      </p:sp>
      <p:sp>
        <p:nvSpPr>
          <p:cNvPr id="5" name="Date Placeholder 4"/>
          <p:cNvSpPr>
            <a:spLocks noGrp="1"/>
          </p:cNvSpPr>
          <p:nvPr>
            <p:ph type="dt" sz="half" idx="10"/>
          </p:nvPr>
        </p:nvSpPr>
        <p:spPr/>
        <p:txBody>
          <a:bodyPr/>
          <a:lstStyle/>
          <a:p>
            <a:fld id="{47C9086F-E61C-4BA0-A32D-93072687710E}"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1285801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5008"/>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4"/>
            <a:ext cx="3471863" cy="7039681"/>
          </a:xfrm>
        </p:spPr>
        <p:txBody>
          <a:bodyPr anchor="t"/>
          <a:lstStyle>
            <a:lvl1pPr marL="0" indent="0">
              <a:buNone/>
              <a:defRPr sz="5008"/>
            </a:lvl1pPr>
            <a:lvl2pPr marL="715390" indent="0">
              <a:buNone/>
              <a:defRPr sz="4381"/>
            </a:lvl2pPr>
            <a:lvl3pPr marL="1430779" indent="0">
              <a:buNone/>
              <a:defRPr sz="3755"/>
            </a:lvl3pPr>
            <a:lvl4pPr marL="2146168" indent="0">
              <a:buNone/>
              <a:defRPr sz="3130"/>
            </a:lvl4pPr>
            <a:lvl5pPr marL="2861557" indent="0">
              <a:buNone/>
              <a:defRPr sz="3130"/>
            </a:lvl5pPr>
            <a:lvl6pPr marL="3576947" indent="0">
              <a:buNone/>
              <a:defRPr sz="3130"/>
            </a:lvl6pPr>
            <a:lvl7pPr marL="4292336" indent="0">
              <a:buNone/>
              <a:defRPr sz="3130"/>
            </a:lvl7pPr>
            <a:lvl8pPr marL="5007725" indent="0">
              <a:buNone/>
              <a:defRPr sz="3130"/>
            </a:lvl8pPr>
            <a:lvl9pPr marL="5723114" indent="0">
              <a:buNone/>
              <a:defRPr sz="313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2503"/>
            </a:lvl1pPr>
            <a:lvl2pPr marL="715390" indent="0">
              <a:buNone/>
              <a:defRPr sz="2191"/>
            </a:lvl2pPr>
            <a:lvl3pPr marL="1430779" indent="0">
              <a:buNone/>
              <a:defRPr sz="1878"/>
            </a:lvl3pPr>
            <a:lvl4pPr marL="2146168" indent="0">
              <a:buNone/>
              <a:defRPr sz="1564"/>
            </a:lvl4pPr>
            <a:lvl5pPr marL="2861557" indent="0">
              <a:buNone/>
              <a:defRPr sz="1564"/>
            </a:lvl5pPr>
            <a:lvl6pPr marL="3576947" indent="0">
              <a:buNone/>
              <a:defRPr sz="1564"/>
            </a:lvl6pPr>
            <a:lvl7pPr marL="4292336" indent="0">
              <a:buNone/>
              <a:defRPr sz="1564"/>
            </a:lvl7pPr>
            <a:lvl8pPr marL="5007725" indent="0">
              <a:buNone/>
              <a:defRPr sz="1564"/>
            </a:lvl8pPr>
            <a:lvl9pPr marL="5723114" indent="0">
              <a:buNone/>
              <a:defRPr sz="1564"/>
            </a:lvl9pPr>
          </a:lstStyle>
          <a:p>
            <a:pPr lvl="0"/>
            <a:r>
              <a:rPr lang="en-US"/>
              <a:t>Click to edit Master text styles</a:t>
            </a:r>
          </a:p>
        </p:txBody>
      </p:sp>
      <p:sp>
        <p:nvSpPr>
          <p:cNvPr id="5" name="Date Placeholder 4"/>
          <p:cNvSpPr>
            <a:spLocks noGrp="1"/>
          </p:cNvSpPr>
          <p:nvPr>
            <p:ph type="dt" sz="half" idx="10"/>
          </p:nvPr>
        </p:nvSpPr>
        <p:spPr/>
        <p:txBody>
          <a:bodyPr/>
          <a:lstStyle/>
          <a:p>
            <a:fld id="{47C9086F-E61C-4BA0-A32D-93072687710E}"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52B825-6969-4FF8-B0AC-92243932B40C}" type="slidenum">
              <a:rPr lang="en-GB" smtClean="0"/>
              <a:t>‹#›</a:t>
            </a:fld>
            <a:endParaRPr lang="en-GB"/>
          </a:p>
        </p:txBody>
      </p:sp>
    </p:spTree>
    <p:extLst>
      <p:ext uri="{BB962C8B-B14F-4D97-AF65-F5344CB8AC3E}">
        <p14:creationId xmlns:p14="http://schemas.microsoft.com/office/powerpoint/2010/main" val="796644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6"/>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8"/>
            <a:ext cx="1543050" cy="527403"/>
          </a:xfrm>
          <a:prstGeom prst="rect">
            <a:avLst/>
          </a:prstGeom>
        </p:spPr>
        <p:txBody>
          <a:bodyPr vert="horz" lIns="91440" tIns="45720" rIns="91440" bIns="45720" rtlCol="0" anchor="ctr"/>
          <a:lstStyle>
            <a:lvl1pPr algn="l">
              <a:defRPr sz="1878">
                <a:solidFill>
                  <a:schemeClr val="tx1">
                    <a:tint val="75000"/>
                  </a:schemeClr>
                </a:solidFill>
              </a:defRPr>
            </a:lvl1pPr>
          </a:lstStyle>
          <a:p>
            <a:fld id="{47C9086F-E61C-4BA0-A32D-93072687710E}" type="datetimeFigureOut">
              <a:rPr lang="en-GB" smtClean="0"/>
              <a:t>18/10/2020</a:t>
            </a:fld>
            <a:endParaRPr lang="en-GB"/>
          </a:p>
        </p:txBody>
      </p:sp>
      <p:sp>
        <p:nvSpPr>
          <p:cNvPr id="5" name="Footer Placeholder 4"/>
          <p:cNvSpPr>
            <a:spLocks noGrp="1"/>
          </p:cNvSpPr>
          <p:nvPr>
            <p:ph type="ftr" sz="quarter" idx="3"/>
          </p:nvPr>
        </p:nvSpPr>
        <p:spPr>
          <a:xfrm>
            <a:off x="2271713" y="9181398"/>
            <a:ext cx="2314575" cy="527403"/>
          </a:xfrm>
          <a:prstGeom prst="rect">
            <a:avLst/>
          </a:prstGeom>
        </p:spPr>
        <p:txBody>
          <a:bodyPr vert="horz" lIns="91440" tIns="45720" rIns="91440" bIns="45720" rtlCol="0" anchor="ctr"/>
          <a:lstStyle>
            <a:lvl1pPr algn="ctr">
              <a:defRPr sz="187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8"/>
            <a:ext cx="1543050" cy="527403"/>
          </a:xfrm>
          <a:prstGeom prst="rect">
            <a:avLst/>
          </a:prstGeom>
        </p:spPr>
        <p:txBody>
          <a:bodyPr vert="horz" lIns="91440" tIns="45720" rIns="91440" bIns="45720" rtlCol="0" anchor="ctr"/>
          <a:lstStyle>
            <a:lvl1pPr algn="r">
              <a:defRPr sz="1878">
                <a:solidFill>
                  <a:schemeClr val="tx1">
                    <a:tint val="75000"/>
                  </a:schemeClr>
                </a:solidFill>
              </a:defRPr>
            </a:lvl1pPr>
          </a:lstStyle>
          <a:p>
            <a:fld id="{3952B825-6969-4FF8-B0AC-92243932B40C}" type="slidenum">
              <a:rPr lang="en-GB" smtClean="0"/>
              <a:t>‹#›</a:t>
            </a:fld>
            <a:endParaRPr lang="en-GB"/>
          </a:p>
        </p:txBody>
      </p:sp>
    </p:spTree>
    <p:extLst>
      <p:ext uri="{BB962C8B-B14F-4D97-AF65-F5344CB8AC3E}">
        <p14:creationId xmlns:p14="http://schemas.microsoft.com/office/powerpoint/2010/main" val="19215880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430779" rtl="0" eaLnBrk="1" latinLnBrk="0" hangingPunct="1">
        <a:lnSpc>
          <a:spcPct val="90000"/>
        </a:lnSpc>
        <a:spcBef>
          <a:spcPct val="0"/>
        </a:spcBef>
        <a:buNone/>
        <a:defRPr sz="6885" kern="1200">
          <a:solidFill>
            <a:schemeClr val="tx1"/>
          </a:solidFill>
          <a:latin typeface="+mj-lt"/>
          <a:ea typeface="+mj-ea"/>
          <a:cs typeface="+mj-cs"/>
        </a:defRPr>
      </a:lvl1pPr>
    </p:titleStyle>
    <p:bodyStyle>
      <a:lvl1pPr marL="357694" indent="-357694" algn="l" defTabSz="1430779" rtl="0" eaLnBrk="1" latinLnBrk="0" hangingPunct="1">
        <a:lnSpc>
          <a:spcPct val="90000"/>
        </a:lnSpc>
        <a:spcBef>
          <a:spcPts val="1564"/>
        </a:spcBef>
        <a:buFont typeface="Arial" panose="020B0604020202020204" pitchFamily="34" charset="0"/>
        <a:buChar char="•"/>
        <a:defRPr sz="4381" kern="1200">
          <a:solidFill>
            <a:schemeClr val="tx1"/>
          </a:solidFill>
          <a:latin typeface="+mn-lt"/>
          <a:ea typeface="+mn-ea"/>
          <a:cs typeface="+mn-cs"/>
        </a:defRPr>
      </a:lvl1pPr>
      <a:lvl2pPr marL="1073084" indent="-357694" algn="l" defTabSz="1430779" rtl="0" eaLnBrk="1" latinLnBrk="0" hangingPunct="1">
        <a:lnSpc>
          <a:spcPct val="90000"/>
        </a:lnSpc>
        <a:spcBef>
          <a:spcPts val="783"/>
        </a:spcBef>
        <a:buFont typeface="Arial" panose="020B0604020202020204" pitchFamily="34" charset="0"/>
        <a:buChar char="•"/>
        <a:defRPr sz="3755" kern="1200">
          <a:solidFill>
            <a:schemeClr val="tx1"/>
          </a:solidFill>
          <a:latin typeface="+mn-lt"/>
          <a:ea typeface="+mn-ea"/>
          <a:cs typeface="+mn-cs"/>
        </a:defRPr>
      </a:lvl2pPr>
      <a:lvl3pPr marL="1788473" indent="-357694" algn="l" defTabSz="1430779" rtl="0" eaLnBrk="1" latinLnBrk="0" hangingPunct="1">
        <a:lnSpc>
          <a:spcPct val="90000"/>
        </a:lnSpc>
        <a:spcBef>
          <a:spcPts val="783"/>
        </a:spcBef>
        <a:buFont typeface="Arial" panose="020B0604020202020204" pitchFamily="34" charset="0"/>
        <a:buChar char="•"/>
        <a:defRPr sz="3130" kern="1200">
          <a:solidFill>
            <a:schemeClr val="tx1"/>
          </a:solidFill>
          <a:latin typeface="+mn-lt"/>
          <a:ea typeface="+mn-ea"/>
          <a:cs typeface="+mn-cs"/>
        </a:defRPr>
      </a:lvl3pPr>
      <a:lvl4pPr marL="2503863"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4pPr>
      <a:lvl5pPr marL="3219251"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5pPr>
      <a:lvl6pPr marL="3934641"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6pPr>
      <a:lvl7pPr marL="4650031"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7pPr>
      <a:lvl8pPr marL="5365420"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8pPr>
      <a:lvl9pPr marL="6080808" indent="-357694" algn="l" defTabSz="1430779" rtl="0" eaLnBrk="1" latinLnBrk="0" hangingPunct="1">
        <a:lnSpc>
          <a:spcPct val="90000"/>
        </a:lnSpc>
        <a:spcBef>
          <a:spcPts val="783"/>
        </a:spcBef>
        <a:buFont typeface="Arial" panose="020B0604020202020204" pitchFamily="34" charset="0"/>
        <a:buChar char="•"/>
        <a:defRPr sz="2817" kern="1200">
          <a:solidFill>
            <a:schemeClr val="tx1"/>
          </a:solidFill>
          <a:latin typeface="+mn-lt"/>
          <a:ea typeface="+mn-ea"/>
          <a:cs typeface="+mn-cs"/>
        </a:defRPr>
      </a:lvl9pPr>
    </p:bodyStyle>
    <p:otherStyle>
      <a:defPPr>
        <a:defRPr lang="en-US"/>
      </a:defPPr>
      <a:lvl1pPr marL="0" algn="l" defTabSz="1430779" rtl="0" eaLnBrk="1" latinLnBrk="0" hangingPunct="1">
        <a:defRPr sz="2817" kern="1200">
          <a:solidFill>
            <a:schemeClr val="tx1"/>
          </a:solidFill>
          <a:latin typeface="+mn-lt"/>
          <a:ea typeface="+mn-ea"/>
          <a:cs typeface="+mn-cs"/>
        </a:defRPr>
      </a:lvl1pPr>
      <a:lvl2pPr marL="715390" algn="l" defTabSz="1430779" rtl="0" eaLnBrk="1" latinLnBrk="0" hangingPunct="1">
        <a:defRPr sz="2817" kern="1200">
          <a:solidFill>
            <a:schemeClr val="tx1"/>
          </a:solidFill>
          <a:latin typeface="+mn-lt"/>
          <a:ea typeface="+mn-ea"/>
          <a:cs typeface="+mn-cs"/>
        </a:defRPr>
      </a:lvl2pPr>
      <a:lvl3pPr marL="1430779" algn="l" defTabSz="1430779" rtl="0" eaLnBrk="1" latinLnBrk="0" hangingPunct="1">
        <a:defRPr sz="2817" kern="1200">
          <a:solidFill>
            <a:schemeClr val="tx1"/>
          </a:solidFill>
          <a:latin typeface="+mn-lt"/>
          <a:ea typeface="+mn-ea"/>
          <a:cs typeface="+mn-cs"/>
        </a:defRPr>
      </a:lvl3pPr>
      <a:lvl4pPr marL="2146168" algn="l" defTabSz="1430779" rtl="0" eaLnBrk="1" latinLnBrk="0" hangingPunct="1">
        <a:defRPr sz="2817" kern="1200">
          <a:solidFill>
            <a:schemeClr val="tx1"/>
          </a:solidFill>
          <a:latin typeface="+mn-lt"/>
          <a:ea typeface="+mn-ea"/>
          <a:cs typeface="+mn-cs"/>
        </a:defRPr>
      </a:lvl4pPr>
      <a:lvl5pPr marL="2861557" algn="l" defTabSz="1430779" rtl="0" eaLnBrk="1" latinLnBrk="0" hangingPunct="1">
        <a:defRPr sz="2817" kern="1200">
          <a:solidFill>
            <a:schemeClr val="tx1"/>
          </a:solidFill>
          <a:latin typeface="+mn-lt"/>
          <a:ea typeface="+mn-ea"/>
          <a:cs typeface="+mn-cs"/>
        </a:defRPr>
      </a:lvl5pPr>
      <a:lvl6pPr marL="3576947" algn="l" defTabSz="1430779" rtl="0" eaLnBrk="1" latinLnBrk="0" hangingPunct="1">
        <a:defRPr sz="2817" kern="1200">
          <a:solidFill>
            <a:schemeClr val="tx1"/>
          </a:solidFill>
          <a:latin typeface="+mn-lt"/>
          <a:ea typeface="+mn-ea"/>
          <a:cs typeface="+mn-cs"/>
        </a:defRPr>
      </a:lvl6pPr>
      <a:lvl7pPr marL="4292336" algn="l" defTabSz="1430779" rtl="0" eaLnBrk="1" latinLnBrk="0" hangingPunct="1">
        <a:defRPr sz="2817" kern="1200">
          <a:solidFill>
            <a:schemeClr val="tx1"/>
          </a:solidFill>
          <a:latin typeface="+mn-lt"/>
          <a:ea typeface="+mn-ea"/>
          <a:cs typeface="+mn-cs"/>
        </a:defRPr>
      </a:lvl7pPr>
      <a:lvl8pPr marL="5007725" algn="l" defTabSz="1430779" rtl="0" eaLnBrk="1" latinLnBrk="0" hangingPunct="1">
        <a:defRPr sz="2817" kern="1200">
          <a:solidFill>
            <a:schemeClr val="tx1"/>
          </a:solidFill>
          <a:latin typeface="+mn-lt"/>
          <a:ea typeface="+mn-ea"/>
          <a:cs typeface="+mn-cs"/>
        </a:defRPr>
      </a:lvl8pPr>
      <a:lvl9pPr marL="5723114" algn="l" defTabSz="1430779" rtl="0" eaLnBrk="1" latinLnBrk="0" hangingPunct="1">
        <a:defRPr sz="281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99B98FA-7A17-4E2B-912B-99FFB1FDC061}" type="datetimeFigureOut">
              <a:rPr lang="en-GB" smtClean="0"/>
              <a:t>18/10/2020</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18B0F47-9CEA-447F-A317-65F79164A775}" type="slidenum">
              <a:rPr lang="en-GB" smtClean="0"/>
              <a:t>‹#›</a:t>
            </a:fld>
            <a:endParaRPr lang="en-GB"/>
          </a:p>
        </p:txBody>
      </p:sp>
    </p:spTree>
    <p:extLst>
      <p:ext uri="{BB962C8B-B14F-4D97-AF65-F5344CB8AC3E}">
        <p14:creationId xmlns:p14="http://schemas.microsoft.com/office/powerpoint/2010/main" val="35483566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4021AFC-D182-4BEA-AC5B-45837F470370}"/>
              </a:ext>
            </a:extLst>
          </p:cNvPr>
          <p:cNvSpPr/>
          <p:nvPr/>
        </p:nvSpPr>
        <p:spPr>
          <a:xfrm>
            <a:off x="215153" y="152400"/>
            <a:ext cx="6521823" cy="963706"/>
          </a:xfrm>
          <a:prstGeom prst="rect">
            <a:avLst/>
          </a:prstGeom>
          <a:solidFill>
            <a:schemeClr val="accent6">
              <a:lumMod val="20000"/>
              <a:lumOff val="80000"/>
            </a:schemeClr>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ysClr val="windowText" lastClr="000000"/>
                </a:solidFill>
                <a:latin typeface="Comic Sans MS" panose="030F0702030302020204" pitchFamily="66" charset="0"/>
              </a:rPr>
              <a:t>CASE STUDY – the Malaysian Rainforest – How is the rainforest used?</a:t>
            </a:r>
          </a:p>
        </p:txBody>
      </p:sp>
      <p:sp>
        <p:nvSpPr>
          <p:cNvPr id="7" name="TextBox 6">
            <a:extLst>
              <a:ext uri="{FF2B5EF4-FFF2-40B4-BE49-F238E27FC236}">
                <a16:creationId xmlns:a16="http://schemas.microsoft.com/office/drawing/2014/main" id="{46A84BE0-295B-405A-8B22-A9C76FFA4047}"/>
              </a:ext>
            </a:extLst>
          </p:cNvPr>
          <p:cNvSpPr txBox="1"/>
          <p:nvPr/>
        </p:nvSpPr>
        <p:spPr>
          <a:xfrm>
            <a:off x="0" y="1248163"/>
            <a:ext cx="6863940" cy="276999"/>
          </a:xfrm>
          <a:prstGeom prst="rect">
            <a:avLst/>
          </a:prstGeom>
          <a:noFill/>
        </p:spPr>
        <p:txBody>
          <a:bodyPr wrap="square">
            <a:spAutoFit/>
          </a:bodyPr>
          <a:lstStyle/>
          <a:p>
            <a:r>
              <a:rPr lang="en-GB" sz="1200" dirty="0">
                <a:latin typeface="Comic Sans MS" panose="030F0702030302020204" pitchFamily="66" charset="0"/>
              </a:rPr>
              <a:t>The next part of our rainforest topic will focus on the rainforest in Malaysia.</a:t>
            </a:r>
          </a:p>
        </p:txBody>
      </p:sp>
      <p:pic>
        <p:nvPicPr>
          <p:cNvPr id="9" name="Picture 8">
            <a:extLst>
              <a:ext uri="{FF2B5EF4-FFF2-40B4-BE49-F238E27FC236}">
                <a16:creationId xmlns:a16="http://schemas.microsoft.com/office/drawing/2014/main" id="{4A0A8387-A57B-461E-B4BE-681C59AA27F9}"/>
              </a:ext>
            </a:extLst>
          </p:cNvPr>
          <p:cNvPicPr>
            <a:picLocks noChangeAspect="1"/>
          </p:cNvPicPr>
          <p:nvPr/>
        </p:nvPicPr>
        <p:blipFill>
          <a:blip r:embed="rId2"/>
          <a:stretch>
            <a:fillRect/>
          </a:stretch>
        </p:blipFill>
        <p:spPr>
          <a:xfrm>
            <a:off x="1341970" y="1650999"/>
            <a:ext cx="4174060" cy="3124380"/>
          </a:xfrm>
          <a:prstGeom prst="rect">
            <a:avLst/>
          </a:prstGeom>
        </p:spPr>
      </p:pic>
      <p:sp>
        <p:nvSpPr>
          <p:cNvPr id="13" name="TextBox 12">
            <a:extLst>
              <a:ext uri="{FF2B5EF4-FFF2-40B4-BE49-F238E27FC236}">
                <a16:creationId xmlns:a16="http://schemas.microsoft.com/office/drawing/2014/main" id="{FA18B0FF-F5B4-4215-92F9-40BC15103BE6}"/>
              </a:ext>
            </a:extLst>
          </p:cNvPr>
          <p:cNvSpPr txBox="1"/>
          <p:nvPr/>
        </p:nvSpPr>
        <p:spPr>
          <a:xfrm>
            <a:off x="0" y="4901216"/>
            <a:ext cx="6736976" cy="2246769"/>
          </a:xfrm>
          <a:prstGeom prst="rect">
            <a:avLst/>
          </a:prstGeom>
          <a:noFill/>
        </p:spPr>
        <p:txBody>
          <a:bodyPr wrap="square">
            <a:spAutoFit/>
          </a:bodyPr>
          <a:lstStyle/>
          <a:p>
            <a:r>
              <a:rPr lang="en-GB" sz="1400" dirty="0">
                <a:latin typeface="Tw Cen MT" panose="020B0602020104020603" pitchFamily="34" charset="0"/>
              </a:rPr>
              <a:t>Use the map to answer Q1-3, then use your answers to help you write an answer for Q4</a:t>
            </a:r>
          </a:p>
          <a:p>
            <a:pPr marL="501650" indent="-342900">
              <a:buFont typeface="+mj-lt"/>
              <a:buAutoNum type="arabicPeriod"/>
            </a:pPr>
            <a:r>
              <a:rPr lang="en-GB" sz="1400" dirty="0">
                <a:latin typeface="Tw Cen MT" panose="020B0602020104020603" pitchFamily="34" charset="0"/>
              </a:rPr>
              <a:t>In which continent is Malaysia? (be specific - which part of that continent?)</a:t>
            </a:r>
          </a:p>
          <a:p>
            <a:pPr marL="501650" indent="-342900">
              <a:buFont typeface="+mj-lt"/>
              <a:buAutoNum type="arabicPeriod"/>
            </a:pPr>
            <a:endParaRPr lang="en-GB" sz="1400" dirty="0">
              <a:latin typeface="Tw Cen MT" panose="020B0602020104020603" pitchFamily="34" charset="0"/>
            </a:endParaRPr>
          </a:p>
          <a:p>
            <a:pPr marL="501650" indent="-342900">
              <a:buFont typeface="+mj-lt"/>
              <a:buAutoNum type="arabicPeriod"/>
            </a:pPr>
            <a:r>
              <a:rPr lang="en-GB" sz="1400" dirty="0">
                <a:latin typeface="Tw Cen MT" panose="020B0602020104020603" pitchFamily="34" charset="0"/>
              </a:rPr>
              <a:t>Where is Malaysia compared to other 3 countries in that region? (e.g. south of…)</a:t>
            </a:r>
          </a:p>
          <a:p>
            <a:pPr marL="501650" indent="-342900">
              <a:buFont typeface="+mj-lt"/>
              <a:buAutoNum type="arabicPeriod"/>
            </a:pPr>
            <a:endParaRPr lang="en-GB" sz="1400" dirty="0">
              <a:latin typeface="Tw Cen MT" panose="020B0602020104020603" pitchFamily="34" charset="0"/>
            </a:endParaRPr>
          </a:p>
          <a:p>
            <a:pPr marL="501650" indent="-342900">
              <a:buFont typeface="+mj-lt"/>
              <a:buAutoNum type="arabicPeriod"/>
            </a:pPr>
            <a:endParaRPr lang="en-GB" sz="1400" dirty="0">
              <a:latin typeface="Tw Cen MT" panose="020B0602020104020603" pitchFamily="34" charset="0"/>
            </a:endParaRPr>
          </a:p>
          <a:p>
            <a:pPr marL="501650" indent="-342900">
              <a:buFont typeface="+mj-lt"/>
              <a:buAutoNum type="arabicPeriod"/>
            </a:pPr>
            <a:endParaRPr lang="en-GB" sz="1400" dirty="0">
              <a:latin typeface="Tw Cen MT" panose="020B0602020104020603" pitchFamily="34" charset="0"/>
            </a:endParaRPr>
          </a:p>
          <a:p>
            <a:pPr marL="501650" indent="-342900">
              <a:buFont typeface="+mj-lt"/>
              <a:buAutoNum type="arabicPeriod"/>
            </a:pPr>
            <a:endParaRPr lang="en-GB" sz="1400" dirty="0">
              <a:latin typeface="Tw Cen MT" panose="020B0602020104020603" pitchFamily="34" charset="0"/>
            </a:endParaRPr>
          </a:p>
          <a:p>
            <a:pPr marL="501650" indent="-342900">
              <a:buFont typeface="+mj-lt"/>
              <a:buAutoNum type="arabicPeriod"/>
            </a:pPr>
            <a:r>
              <a:rPr lang="en-GB" sz="1400" dirty="0">
                <a:latin typeface="Tw Cen MT" panose="020B0602020104020603" pitchFamily="34" charset="0"/>
              </a:rPr>
              <a:t>In what two parts of Malaysia can the Malaysian rainforest be found?</a:t>
            </a:r>
          </a:p>
          <a:p>
            <a:pPr marL="158750"/>
            <a:endParaRPr lang="en-GB" sz="1400" dirty="0"/>
          </a:p>
        </p:txBody>
      </p:sp>
      <p:sp>
        <p:nvSpPr>
          <p:cNvPr id="15" name="TextBox 14">
            <a:extLst>
              <a:ext uri="{FF2B5EF4-FFF2-40B4-BE49-F238E27FC236}">
                <a16:creationId xmlns:a16="http://schemas.microsoft.com/office/drawing/2014/main" id="{0C5AA6C3-06FC-49A5-AE3A-F76538110F4D}"/>
              </a:ext>
            </a:extLst>
          </p:cNvPr>
          <p:cNvSpPr txBox="1"/>
          <p:nvPr/>
        </p:nvSpPr>
        <p:spPr>
          <a:xfrm>
            <a:off x="0" y="7487601"/>
            <a:ext cx="6858000" cy="1600438"/>
          </a:xfrm>
          <a:prstGeom prst="rect">
            <a:avLst/>
          </a:prstGeom>
          <a:noFill/>
        </p:spPr>
        <p:txBody>
          <a:bodyPr wrap="square">
            <a:spAutoFit/>
          </a:bodyPr>
          <a:lstStyle/>
          <a:p>
            <a:pPr marL="501650" indent="-342900">
              <a:buFont typeface="+mj-lt"/>
              <a:buAutoNum type="arabicPeriod" startAt="4"/>
            </a:pPr>
            <a:r>
              <a:rPr lang="en-GB" sz="1400" b="1" dirty="0">
                <a:latin typeface="Tw Cen MT" panose="020B0602020104020603" pitchFamily="34" charset="0"/>
              </a:rPr>
              <a:t>Describe the location of Malaysia and the Malaysian rainforest:</a:t>
            </a:r>
          </a:p>
          <a:p>
            <a:pPr marL="158750" algn="ctr"/>
            <a:r>
              <a:rPr lang="en-GB" sz="1400" b="1" dirty="0">
                <a:latin typeface="Tw Cen MT" panose="020B0602020104020603" pitchFamily="34" charset="0"/>
              </a:rPr>
              <a:t>You must include the information from Q1-3 in your answer</a:t>
            </a:r>
          </a:p>
          <a:p>
            <a:pPr marL="158750" algn="ctr"/>
            <a:endParaRPr lang="en-GB" sz="1400" b="1" i="1" dirty="0">
              <a:latin typeface="Tw Cen MT" panose="020B0602020104020603" pitchFamily="34" charset="0"/>
            </a:endParaRPr>
          </a:p>
          <a:p>
            <a:pPr marL="158750"/>
            <a:r>
              <a:rPr lang="en-GB" sz="1400" b="1" i="1" dirty="0">
                <a:latin typeface="Tw Cen MT" panose="020B0602020104020603" pitchFamily="34" charset="0"/>
              </a:rPr>
              <a:t>Malaysia is located in …</a:t>
            </a:r>
          </a:p>
          <a:p>
            <a:pPr marL="158750"/>
            <a:endParaRPr lang="en-GB" sz="1400" b="1" i="1" dirty="0">
              <a:latin typeface="Tw Cen MT" panose="020B0602020104020603" pitchFamily="34" charset="0"/>
            </a:endParaRPr>
          </a:p>
          <a:p>
            <a:pPr marL="158750"/>
            <a:endParaRPr lang="en-GB" sz="1400" b="1" i="1" dirty="0">
              <a:latin typeface="Tw Cen MT" panose="020B0602020104020603" pitchFamily="34" charset="0"/>
            </a:endParaRPr>
          </a:p>
          <a:p>
            <a:pPr marL="158750"/>
            <a:r>
              <a:rPr lang="en-GB" sz="1400" b="1" i="1" dirty="0">
                <a:latin typeface="Tw Cen MT" panose="020B0602020104020603" pitchFamily="34" charset="0"/>
              </a:rPr>
              <a:t>The Malaysian Rainforest is located…</a:t>
            </a:r>
            <a:endParaRPr lang="en-GB" sz="1400" dirty="0"/>
          </a:p>
        </p:txBody>
      </p:sp>
    </p:spTree>
    <p:extLst>
      <p:ext uri="{BB962C8B-B14F-4D97-AF65-F5344CB8AC3E}">
        <p14:creationId xmlns:p14="http://schemas.microsoft.com/office/powerpoint/2010/main" val="2314440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F2AD013-9DA3-454B-8766-73F8998A806A}"/>
              </a:ext>
            </a:extLst>
          </p:cNvPr>
          <p:cNvSpPr/>
          <p:nvPr/>
        </p:nvSpPr>
        <p:spPr>
          <a:xfrm>
            <a:off x="168088" y="165847"/>
            <a:ext cx="6521823" cy="640976"/>
          </a:xfrm>
          <a:prstGeom prst="rect">
            <a:avLst/>
          </a:prstGeom>
          <a:solidFill>
            <a:schemeClr val="accent6">
              <a:lumMod val="20000"/>
              <a:lumOff val="80000"/>
            </a:schemeClr>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ysClr val="windowText" lastClr="000000"/>
                </a:solidFill>
                <a:latin typeface="Comic Sans MS" panose="030F0702030302020204" pitchFamily="66" charset="0"/>
              </a:rPr>
              <a:t>Rates of Deforestation – Globally and in Malaysia</a:t>
            </a:r>
          </a:p>
        </p:txBody>
      </p:sp>
      <p:sp>
        <p:nvSpPr>
          <p:cNvPr id="7" name="TextBox 6">
            <a:extLst>
              <a:ext uri="{FF2B5EF4-FFF2-40B4-BE49-F238E27FC236}">
                <a16:creationId xmlns:a16="http://schemas.microsoft.com/office/drawing/2014/main" id="{3C9B3EE5-2936-4023-B0D0-647EBD4D6416}"/>
              </a:ext>
            </a:extLst>
          </p:cNvPr>
          <p:cNvSpPr txBox="1"/>
          <p:nvPr/>
        </p:nvSpPr>
        <p:spPr>
          <a:xfrm>
            <a:off x="168088" y="853653"/>
            <a:ext cx="6521823" cy="307777"/>
          </a:xfrm>
          <a:prstGeom prst="rect">
            <a:avLst/>
          </a:prstGeom>
          <a:noFill/>
        </p:spPr>
        <p:txBody>
          <a:bodyPr wrap="square">
            <a:spAutoFit/>
          </a:bodyPr>
          <a:lstStyle/>
          <a:p>
            <a:r>
              <a:rPr lang="en-GB" sz="1400" b="1" dirty="0">
                <a:latin typeface="Tw Cen MT" panose="020B0602020104020603" pitchFamily="34" charset="0"/>
              </a:rPr>
              <a:t>Deforestation</a:t>
            </a:r>
            <a:r>
              <a:rPr lang="en-GB" sz="1400" dirty="0">
                <a:latin typeface="Tw Cen MT" panose="020B0602020104020603" pitchFamily="34" charset="0"/>
              </a:rPr>
              <a:t> is the act of clearing forests from the land by removing the trees</a:t>
            </a:r>
            <a:endParaRPr lang="en-GB" sz="1400" dirty="0"/>
          </a:p>
        </p:txBody>
      </p:sp>
      <p:sp>
        <p:nvSpPr>
          <p:cNvPr id="9" name="TextBox 8">
            <a:extLst>
              <a:ext uri="{FF2B5EF4-FFF2-40B4-BE49-F238E27FC236}">
                <a16:creationId xmlns:a16="http://schemas.microsoft.com/office/drawing/2014/main" id="{56356D6F-148A-44F0-A626-B7662B41430F}"/>
              </a:ext>
            </a:extLst>
          </p:cNvPr>
          <p:cNvSpPr txBox="1"/>
          <p:nvPr/>
        </p:nvSpPr>
        <p:spPr>
          <a:xfrm>
            <a:off x="168087" y="1208260"/>
            <a:ext cx="6521823" cy="523220"/>
          </a:xfrm>
          <a:prstGeom prst="rect">
            <a:avLst/>
          </a:prstGeom>
          <a:solidFill>
            <a:schemeClr val="accent4">
              <a:lumMod val="40000"/>
              <a:lumOff val="60000"/>
            </a:schemeClr>
          </a:solidFill>
          <a:ln>
            <a:solidFill>
              <a:schemeClr val="tx1"/>
            </a:solidFill>
          </a:ln>
        </p:spPr>
        <p:txBody>
          <a:bodyPr wrap="square" rtlCol="0">
            <a:spAutoFit/>
          </a:bodyPr>
          <a:lstStyle/>
          <a:p>
            <a:r>
              <a:rPr lang="en-GB" sz="1400" b="1" dirty="0"/>
              <a:t>TASK – </a:t>
            </a:r>
            <a:r>
              <a:rPr lang="en-GB" sz="1400" dirty="0"/>
              <a:t>Read the information below, about the rates of deforestation, and use it to complete the sentences at the bottom of the page </a:t>
            </a:r>
            <a:endParaRPr lang="en-GB" sz="1400" b="1" dirty="0"/>
          </a:p>
        </p:txBody>
      </p:sp>
      <p:sp>
        <p:nvSpPr>
          <p:cNvPr id="11" name="TextBox 10">
            <a:extLst>
              <a:ext uri="{FF2B5EF4-FFF2-40B4-BE49-F238E27FC236}">
                <a16:creationId xmlns:a16="http://schemas.microsoft.com/office/drawing/2014/main" id="{6245C50D-0562-4A0D-AFB4-8232745F665A}"/>
              </a:ext>
            </a:extLst>
          </p:cNvPr>
          <p:cNvSpPr txBox="1"/>
          <p:nvPr/>
        </p:nvSpPr>
        <p:spPr>
          <a:xfrm>
            <a:off x="0" y="1773684"/>
            <a:ext cx="6858000" cy="3985706"/>
          </a:xfrm>
          <a:prstGeom prst="rect">
            <a:avLst/>
          </a:prstGeom>
          <a:noFill/>
        </p:spPr>
        <p:txBody>
          <a:bodyPr wrap="square" rtlCol="0" anchor="ctr">
            <a:spAutoFit/>
          </a:bodyPr>
          <a:lstStyle/>
          <a:p>
            <a:r>
              <a:rPr lang="en-GB" sz="1300" i="1" dirty="0">
                <a:solidFill>
                  <a:sysClr val="windowText" lastClr="000000"/>
                </a:solidFill>
                <a:latin typeface="Tw Cen MT" panose="020B0602020104020603" pitchFamily="34" charset="0"/>
              </a:rPr>
              <a:t>Tropical rainforests are perhaps the most endangered ecosystem on earth.</a:t>
            </a:r>
          </a:p>
          <a:p>
            <a:endParaRPr lang="en-GB" sz="500" i="1" dirty="0">
              <a:solidFill>
                <a:sysClr val="windowText" lastClr="000000"/>
              </a:solidFill>
              <a:latin typeface="Tw Cen MT" panose="020B0602020104020603" pitchFamily="34" charset="0"/>
            </a:endParaRPr>
          </a:p>
          <a:p>
            <a:r>
              <a:rPr lang="en-GB" sz="1300" i="1" dirty="0">
                <a:solidFill>
                  <a:sysClr val="windowText" lastClr="000000"/>
                </a:solidFill>
                <a:latin typeface="Tw Cen MT" panose="020B0602020104020603" pitchFamily="34" charset="0"/>
              </a:rPr>
              <a:t>Between 2000 and 2010 the rate of deforestation increased in Asia, Africa and South America. Today, every two seconds, an area of rainforest the size of a football field (around 1 hectare) is being destroyed. That means:</a:t>
            </a:r>
          </a:p>
          <a:p>
            <a:endParaRPr lang="en-GB" sz="500" i="1" dirty="0">
              <a:solidFill>
                <a:sysClr val="windowText" lastClr="000000"/>
              </a:solidFill>
              <a:latin typeface="Tw Cen MT" panose="020B0602020104020603" pitchFamily="34" charset="0"/>
            </a:endParaRPr>
          </a:p>
          <a:p>
            <a:pPr marL="285750" indent="-285750">
              <a:buFont typeface="Arial" panose="020B0604020202020204" pitchFamily="34" charset="0"/>
              <a:buChar char="•"/>
            </a:pPr>
            <a:r>
              <a:rPr lang="en-GB" sz="1300" i="1" dirty="0">
                <a:solidFill>
                  <a:sysClr val="windowText" lastClr="000000"/>
                </a:solidFill>
                <a:latin typeface="Tw Cen MT" panose="020B0602020104020603" pitchFamily="34" charset="0"/>
              </a:rPr>
              <a:t>60 hectares per minute</a:t>
            </a:r>
          </a:p>
          <a:p>
            <a:pPr marL="285750" indent="-285750">
              <a:buFont typeface="Arial" panose="020B0604020202020204" pitchFamily="34" charset="0"/>
              <a:buChar char="•"/>
            </a:pPr>
            <a:r>
              <a:rPr lang="en-GB" sz="1300" i="1" dirty="0">
                <a:solidFill>
                  <a:sysClr val="windowText" lastClr="000000"/>
                </a:solidFill>
                <a:latin typeface="Tw Cen MT" panose="020B0602020104020603" pitchFamily="34" charset="0"/>
              </a:rPr>
              <a:t>86,000 hectares are destroyed every day – that’s an area larger than New York City</a:t>
            </a:r>
          </a:p>
          <a:p>
            <a:pPr marL="285750" indent="-285750">
              <a:buFont typeface="Arial" panose="020B0604020202020204" pitchFamily="34" charset="0"/>
              <a:buChar char="•"/>
            </a:pPr>
            <a:r>
              <a:rPr lang="en-GB" sz="1300" i="1" dirty="0">
                <a:solidFill>
                  <a:sysClr val="windowText" lastClr="000000"/>
                </a:solidFill>
                <a:latin typeface="Tw Cen MT" panose="020B0602020104020603" pitchFamily="34" charset="0"/>
              </a:rPr>
              <a:t>Every year, 31 million hectares are destroyed – that’s an area larger than the whole of Poland</a:t>
            </a:r>
          </a:p>
          <a:p>
            <a:pPr marL="285750" indent="-285750">
              <a:buFont typeface="Arial" panose="020B0604020202020204" pitchFamily="34" charset="0"/>
              <a:buChar char="•"/>
            </a:pPr>
            <a:r>
              <a:rPr lang="en-GB" sz="1300" i="1" dirty="0">
                <a:solidFill>
                  <a:sysClr val="windowText" lastClr="000000"/>
                </a:solidFill>
                <a:latin typeface="Tw Cen MT" panose="020B0602020104020603" pitchFamily="34" charset="0"/>
              </a:rPr>
              <a:t>Globally, an area of rainforest larger than China has been lost because of deforestation</a:t>
            </a:r>
          </a:p>
          <a:p>
            <a:endParaRPr lang="en-GB" sz="500" i="1" dirty="0">
              <a:solidFill>
                <a:sysClr val="windowText" lastClr="000000"/>
              </a:solidFill>
              <a:latin typeface="Tw Cen MT" panose="020B0602020104020603" pitchFamily="34" charset="0"/>
            </a:endParaRPr>
          </a:p>
          <a:p>
            <a:r>
              <a:rPr lang="en-GB" sz="1300" i="1" dirty="0">
                <a:solidFill>
                  <a:sysClr val="windowText" lastClr="000000"/>
                </a:solidFill>
                <a:latin typeface="Tw Cen MT" panose="020B0602020104020603" pitchFamily="34" charset="0"/>
              </a:rPr>
              <a:t>The largest amount of deforestation takes place in Brazil and Indonesia. These two countries account for over 40% of the world’s deforestation. However, deforestation is decreasing in Brazil and increasing in Indonesia. Deforestation in Brazil is now at a record low and over half of Brazil’s rainforest now has ‘protected status’.</a:t>
            </a:r>
          </a:p>
          <a:p>
            <a:endParaRPr lang="en-GB" sz="500" i="1" dirty="0">
              <a:solidFill>
                <a:sysClr val="windowText" lastClr="000000"/>
              </a:solidFill>
              <a:latin typeface="Tw Cen MT" panose="020B0602020104020603" pitchFamily="34" charset="0"/>
            </a:endParaRPr>
          </a:p>
          <a:p>
            <a:r>
              <a:rPr lang="en-GB" sz="1300" i="1" dirty="0">
                <a:solidFill>
                  <a:sysClr val="windowText" lastClr="000000"/>
                </a:solidFill>
                <a:latin typeface="Tw Cen MT" panose="020B0602020104020603" pitchFamily="34" charset="0"/>
              </a:rPr>
              <a:t>In Malaysia, the rate of deforestation is increasing faster than anywhere else in the world. Between 1990 and 2005, deforestation went up by 85%. Since the year 2000, an average of 140,000 hectares (1 hectare = 1 football pitch) has been cleared each year, and between 2000 and 2013 an area of forest larger than the whole of Denmark was cleared. In the past, most of Malaysia was covered by ‘virgin’ (original) rainforest, however nearly all of that has now gone on the Malaysian peninsula, and little remains on the island of Borneo; only 18% of the original forest remains</a:t>
            </a:r>
          </a:p>
        </p:txBody>
      </p:sp>
      <p:sp>
        <p:nvSpPr>
          <p:cNvPr id="13" name="Rectangle 12">
            <a:extLst>
              <a:ext uri="{FF2B5EF4-FFF2-40B4-BE49-F238E27FC236}">
                <a16:creationId xmlns:a16="http://schemas.microsoft.com/office/drawing/2014/main" id="{72990081-601C-49AE-9240-3C2C5ED85932}"/>
              </a:ext>
            </a:extLst>
          </p:cNvPr>
          <p:cNvSpPr/>
          <p:nvPr/>
        </p:nvSpPr>
        <p:spPr>
          <a:xfrm>
            <a:off x="0" y="5882276"/>
            <a:ext cx="6858000" cy="3816429"/>
          </a:xfrm>
          <a:prstGeom prst="rect">
            <a:avLst/>
          </a:prstGeom>
          <a:noFill/>
        </p:spPr>
        <p:txBody>
          <a:bodyPr wrap="square" anchor="ctr">
            <a:spAutoFit/>
          </a:bodyPr>
          <a:lstStyle/>
          <a:p>
            <a:r>
              <a:rPr lang="en-GB" sz="1300" b="1" dirty="0">
                <a:latin typeface="Tw Cen MT" panose="020B0602020104020603" pitchFamily="34" charset="0"/>
              </a:rPr>
              <a:t>Sentences to complete:</a:t>
            </a:r>
          </a:p>
          <a:p>
            <a:pPr marL="285750" indent="-285750">
              <a:buFont typeface="Arial" panose="020B0604020202020204" pitchFamily="34" charset="0"/>
              <a:buChar char="•"/>
            </a:pPr>
            <a:r>
              <a:rPr lang="en-GB" sz="1300" dirty="0">
                <a:latin typeface="Tw Cen MT" panose="020B0602020104020603" pitchFamily="34" charset="0"/>
              </a:rPr>
              <a:t>Tropical rainforests are perhaps the most endangered ecosystem on Earth…</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Between 2000 and 2010, the rate of deforestation…</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Every day in the rainforest…</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That’s an area bigger than…</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Most deforestation happens in…</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These countries account for…</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In Malaysia, the rate of deforestation is…</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Between 1990 and 2005…</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Since 2000…</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Malaysia used to be covered in…</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This means…</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Now, only…</a:t>
            </a:r>
          </a:p>
          <a:p>
            <a:pPr marL="285750" indent="-285750">
              <a:buFont typeface="Arial" panose="020B0604020202020204" pitchFamily="34" charset="0"/>
              <a:buChar char="•"/>
            </a:pPr>
            <a:endParaRPr lang="en-GB" sz="500" dirty="0">
              <a:latin typeface="Tw Cen MT" panose="020B0602020104020603" pitchFamily="34" charset="0"/>
            </a:endParaRPr>
          </a:p>
          <a:p>
            <a:pPr marL="285750" indent="-285750">
              <a:buFont typeface="Arial" panose="020B0604020202020204" pitchFamily="34" charset="0"/>
              <a:buChar char="•"/>
            </a:pPr>
            <a:r>
              <a:rPr lang="en-GB" sz="1300" dirty="0">
                <a:latin typeface="Tw Cen MT" panose="020B0602020104020603" pitchFamily="34" charset="0"/>
              </a:rPr>
              <a:t>Most of the rainforest on…				and…</a:t>
            </a:r>
          </a:p>
        </p:txBody>
      </p:sp>
    </p:spTree>
    <p:extLst>
      <p:ext uri="{BB962C8B-B14F-4D97-AF65-F5344CB8AC3E}">
        <p14:creationId xmlns:p14="http://schemas.microsoft.com/office/powerpoint/2010/main" val="2588390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03F1CA7-708A-43B2-A303-49975A30A210}"/>
              </a:ext>
            </a:extLst>
          </p:cNvPr>
          <p:cNvSpPr/>
          <p:nvPr/>
        </p:nvSpPr>
        <p:spPr>
          <a:xfrm>
            <a:off x="168088" y="165847"/>
            <a:ext cx="6521823" cy="640976"/>
          </a:xfrm>
          <a:prstGeom prst="rect">
            <a:avLst/>
          </a:prstGeom>
          <a:solidFill>
            <a:schemeClr val="accent6">
              <a:lumMod val="20000"/>
              <a:lumOff val="80000"/>
            </a:schemeClr>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ysClr val="windowText" lastClr="000000"/>
                </a:solidFill>
                <a:latin typeface="Comic Sans MS" panose="030F0702030302020204" pitchFamily="66" charset="0"/>
              </a:rPr>
              <a:t>The Value of the Rainforest</a:t>
            </a:r>
          </a:p>
        </p:txBody>
      </p:sp>
      <p:sp>
        <p:nvSpPr>
          <p:cNvPr id="7" name="TextBox 6">
            <a:extLst>
              <a:ext uri="{FF2B5EF4-FFF2-40B4-BE49-F238E27FC236}">
                <a16:creationId xmlns:a16="http://schemas.microsoft.com/office/drawing/2014/main" id="{769C1EA0-52F7-43B8-AFEF-AACE0ED3EFE9}"/>
              </a:ext>
            </a:extLst>
          </p:cNvPr>
          <p:cNvSpPr txBox="1"/>
          <p:nvPr/>
        </p:nvSpPr>
        <p:spPr>
          <a:xfrm>
            <a:off x="168088" y="920888"/>
            <a:ext cx="6521823" cy="523220"/>
          </a:xfrm>
          <a:prstGeom prst="rect">
            <a:avLst/>
          </a:prstGeom>
          <a:noFill/>
        </p:spPr>
        <p:txBody>
          <a:bodyPr wrap="square">
            <a:spAutoFit/>
          </a:bodyPr>
          <a:lstStyle/>
          <a:p>
            <a:r>
              <a:rPr lang="en-GB" sz="1400" dirty="0">
                <a:latin typeface="Tw Cen MT" panose="020B0602020104020603" pitchFamily="34" charset="0"/>
              </a:rPr>
              <a:t>Even though deforestation is a big problem, the tropical rainforest can be seen as valuable, without being chopped down.</a:t>
            </a:r>
            <a:endParaRPr lang="en-GB" sz="1400" dirty="0"/>
          </a:p>
        </p:txBody>
      </p:sp>
      <p:pic>
        <p:nvPicPr>
          <p:cNvPr id="9" name="Picture 5" descr="http://www.redd-monitor.org/wordpress/wp-content/uploads/2008/10/trfytfy.jpg">
            <a:extLst>
              <a:ext uri="{FF2B5EF4-FFF2-40B4-BE49-F238E27FC236}">
                <a16:creationId xmlns:a16="http://schemas.microsoft.com/office/drawing/2014/main" id="{5239621D-A661-406F-9E20-E84A93ABDC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0704" y="1558042"/>
            <a:ext cx="2494436" cy="18709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070065D8-D623-4C2D-97BE-D44190F7D6CC}"/>
              </a:ext>
            </a:extLst>
          </p:cNvPr>
          <p:cNvPicPr>
            <a:picLocks noChangeAspect="1"/>
          </p:cNvPicPr>
          <p:nvPr/>
        </p:nvPicPr>
        <p:blipFill>
          <a:blip r:embed="rId3"/>
          <a:stretch>
            <a:fillRect/>
          </a:stretch>
        </p:blipFill>
        <p:spPr>
          <a:xfrm>
            <a:off x="732860" y="1558173"/>
            <a:ext cx="2494436" cy="1870827"/>
          </a:xfrm>
          <a:prstGeom prst="rect">
            <a:avLst/>
          </a:prstGeom>
        </p:spPr>
      </p:pic>
      <p:sp>
        <p:nvSpPr>
          <p:cNvPr id="13" name="TextBox 12">
            <a:extLst>
              <a:ext uri="{FF2B5EF4-FFF2-40B4-BE49-F238E27FC236}">
                <a16:creationId xmlns:a16="http://schemas.microsoft.com/office/drawing/2014/main" id="{A1667EDC-2D53-4040-A5F1-1F02EAE5AF7D}"/>
              </a:ext>
            </a:extLst>
          </p:cNvPr>
          <p:cNvSpPr txBox="1"/>
          <p:nvPr/>
        </p:nvSpPr>
        <p:spPr>
          <a:xfrm>
            <a:off x="0" y="3655123"/>
            <a:ext cx="3428999" cy="954107"/>
          </a:xfrm>
          <a:prstGeom prst="rect">
            <a:avLst/>
          </a:prstGeom>
          <a:noFill/>
        </p:spPr>
        <p:txBody>
          <a:bodyPr wrap="square">
            <a:spAutoFit/>
          </a:bodyPr>
          <a:lstStyle/>
          <a:p>
            <a:r>
              <a:rPr lang="en-GB" sz="1400" dirty="0">
                <a:latin typeface="Tw Cen MT" panose="020B0602020104020603" pitchFamily="34" charset="0"/>
              </a:rPr>
              <a:t>The rainforest can be seen as valuable to humans because many of the products that we use on a day to day basis are made using things from the rainforest</a:t>
            </a:r>
            <a:endParaRPr lang="en-GB" sz="1400" dirty="0"/>
          </a:p>
        </p:txBody>
      </p:sp>
      <p:sp>
        <p:nvSpPr>
          <p:cNvPr id="15" name="TextBox 14">
            <a:extLst>
              <a:ext uri="{FF2B5EF4-FFF2-40B4-BE49-F238E27FC236}">
                <a16:creationId xmlns:a16="http://schemas.microsoft.com/office/drawing/2014/main" id="{A462B175-0B15-499E-A0DC-2CDCBB3E07A1}"/>
              </a:ext>
            </a:extLst>
          </p:cNvPr>
          <p:cNvSpPr txBox="1"/>
          <p:nvPr/>
        </p:nvSpPr>
        <p:spPr>
          <a:xfrm>
            <a:off x="3630705" y="3655123"/>
            <a:ext cx="3227296" cy="954107"/>
          </a:xfrm>
          <a:prstGeom prst="rect">
            <a:avLst/>
          </a:prstGeom>
          <a:noFill/>
        </p:spPr>
        <p:txBody>
          <a:bodyPr wrap="square">
            <a:spAutoFit/>
          </a:bodyPr>
          <a:lstStyle/>
          <a:p>
            <a:r>
              <a:rPr lang="en-GB" sz="1400" dirty="0">
                <a:latin typeface="Tw Cen MT" panose="020B0602020104020603" pitchFamily="34" charset="0"/>
              </a:rPr>
              <a:t>The rainforest can be seen as valuable to the environment because it supports such as wide variety of plant and animal life, and the trees produce so much oxygen</a:t>
            </a:r>
            <a:endParaRPr lang="en-GB" sz="1400" dirty="0"/>
          </a:p>
        </p:txBody>
      </p:sp>
      <p:sp>
        <p:nvSpPr>
          <p:cNvPr id="17" name="TextBox 16">
            <a:extLst>
              <a:ext uri="{FF2B5EF4-FFF2-40B4-BE49-F238E27FC236}">
                <a16:creationId xmlns:a16="http://schemas.microsoft.com/office/drawing/2014/main" id="{70C30385-D920-47C0-826A-D357E2932E2A}"/>
              </a:ext>
            </a:extLst>
          </p:cNvPr>
          <p:cNvSpPr txBox="1"/>
          <p:nvPr/>
        </p:nvSpPr>
        <p:spPr>
          <a:xfrm>
            <a:off x="201705" y="4700726"/>
            <a:ext cx="6488206" cy="307777"/>
          </a:xfrm>
          <a:prstGeom prst="rect">
            <a:avLst/>
          </a:prstGeom>
          <a:noFill/>
        </p:spPr>
        <p:txBody>
          <a:bodyPr wrap="square">
            <a:spAutoFit/>
          </a:bodyPr>
          <a:lstStyle/>
          <a:p>
            <a:r>
              <a:rPr lang="en-GB" sz="1400" dirty="0">
                <a:latin typeface="Tw Cen MT" panose="020B0602020104020603" pitchFamily="34" charset="0"/>
              </a:rPr>
              <a:t>These aren’t the only reasons why the rainforest can be see to be valuable…</a:t>
            </a:r>
            <a:endParaRPr lang="en-GB" sz="1400" dirty="0"/>
          </a:p>
        </p:txBody>
      </p:sp>
      <p:sp>
        <p:nvSpPr>
          <p:cNvPr id="19" name="TextBox 18">
            <a:extLst>
              <a:ext uri="{FF2B5EF4-FFF2-40B4-BE49-F238E27FC236}">
                <a16:creationId xmlns:a16="http://schemas.microsoft.com/office/drawing/2014/main" id="{6BC2F151-9276-4AFB-9A51-C69D15CA8B5F}"/>
              </a:ext>
            </a:extLst>
          </p:cNvPr>
          <p:cNvSpPr txBox="1"/>
          <p:nvPr/>
        </p:nvSpPr>
        <p:spPr>
          <a:xfrm>
            <a:off x="168087" y="5035161"/>
            <a:ext cx="6521823" cy="738664"/>
          </a:xfrm>
          <a:prstGeom prst="rect">
            <a:avLst/>
          </a:prstGeom>
          <a:solidFill>
            <a:schemeClr val="accent4">
              <a:lumMod val="40000"/>
              <a:lumOff val="60000"/>
            </a:schemeClr>
          </a:solidFill>
          <a:ln>
            <a:solidFill>
              <a:schemeClr val="tx1"/>
            </a:solidFill>
          </a:ln>
        </p:spPr>
        <p:txBody>
          <a:bodyPr wrap="square" rtlCol="0">
            <a:spAutoFit/>
          </a:bodyPr>
          <a:lstStyle/>
          <a:p>
            <a:r>
              <a:rPr lang="en-GB" sz="1400" b="1" dirty="0"/>
              <a:t>TASK – </a:t>
            </a:r>
            <a:r>
              <a:rPr lang="en-GB" sz="1400" dirty="0"/>
              <a:t>In the table below, shade or tick, the ‘people’ or ‘environment’ box, to show the different ways in which the rainforest can be seen to be valuable. Some reasons make show the rainforest’s value for people AND the environment, so tick/shade both</a:t>
            </a:r>
            <a:endParaRPr lang="en-GB" sz="1400" b="1" dirty="0"/>
          </a:p>
        </p:txBody>
      </p:sp>
      <p:graphicFrame>
        <p:nvGraphicFramePr>
          <p:cNvPr id="21" name="Table 20">
            <a:extLst>
              <a:ext uri="{FF2B5EF4-FFF2-40B4-BE49-F238E27FC236}">
                <a16:creationId xmlns:a16="http://schemas.microsoft.com/office/drawing/2014/main" id="{16BCD75D-6D89-412A-AB7B-AFDB1E8291A0}"/>
              </a:ext>
            </a:extLst>
          </p:cNvPr>
          <p:cNvGraphicFramePr>
            <a:graphicFrameLocks noGrp="1"/>
          </p:cNvGraphicFramePr>
          <p:nvPr>
            <p:extLst>
              <p:ext uri="{D42A27DB-BD31-4B8C-83A1-F6EECF244321}">
                <p14:modId xmlns:p14="http://schemas.microsoft.com/office/powerpoint/2010/main" val="2465166987"/>
              </p:ext>
            </p:extLst>
          </p:nvPr>
        </p:nvGraphicFramePr>
        <p:xfrm>
          <a:off x="139965" y="5880955"/>
          <a:ext cx="6578068" cy="3859203"/>
        </p:xfrm>
        <a:graphic>
          <a:graphicData uri="http://schemas.openxmlformats.org/drawingml/2006/table">
            <a:tbl>
              <a:tblPr firstRow="1" bandRow="1">
                <a:tableStyleId>{5C22544A-7EE6-4342-B048-85BDC9FD1C3A}</a:tableStyleId>
              </a:tblPr>
              <a:tblGrid>
                <a:gridCol w="5076000">
                  <a:extLst>
                    <a:ext uri="{9D8B030D-6E8A-4147-A177-3AD203B41FA5}">
                      <a16:colId xmlns:a16="http://schemas.microsoft.com/office/drawing/2014/main" val="20000"/>
                    </a:ext>
                  </a:extLst>
                </a:gridCol>
                <a:gridCol w="751034">
                  <a:extLst>
                    <a:ext uri="{9D8B030D-6E8A-4147-A177-3AD203B41FA5}">
                      <a16:colId xmlns:a16="http://schemas.microsoft.com/office/drawing/2014/main" val="20001"/>
                    </a:ext>
                  </a:extLst>
                </a:gridCol>
                <a:gridCol w="751034">
                  <a:extLst>
                    <a:ext uri="{9D8B030D-6E8A-4147-A177-3AD203B41FA5}">
                      <a16:colId xmlns:a16="http://schemas.microsoft.com/office/drawing/2014/main" val="20002"/>
                    </a:ext>
                  </a:extLst>
                </a:gridCol>
              </a:tblGrid>
              <a:tr h="327051">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aseline="0" dirty="0">
                          <a:solidFill>
                            <a:schemeClr val="bg1"/>
                          </a:solidFill>
                          <a:latin typeface="Tw Cen MT" panose="020B0602020104020603" pitchFamily="34" charset="0"/>
                        </a:rPr>
                        <a:t>Reason for Value of the Rainforest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aseline="0" dirty="0">
                          <a:solidFill>
                            <a:schemeClr val="bg1"/>
                          </a:solidFill>
                          <a:latin typeface="Tw Cen MT" panose="020B0602020104020603" pitchFamily="34" charset="0"/>
                        </a:rPr>
                        <a:t>PPL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aseline="0" dirty="0">
                          <a:solidFill>
                            <a:schemeClr val="bg1"/>
                          </a:solidFill>
                          <a:latin typeface="Tw Cen MT" panose="020B0602020104020603" pitchFamily="34" charset="0"/>
                        </a:rPr>
                        <a:t>ENV</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Valuable resources e.g. wood and rubber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Bio-diversity and wildlife habitats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Renewable Energy from Hydro-electric power (HEP)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Medicines (typically from plants)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Providing Oxygen to support life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Employment opportunities, especially through tourism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Water and nutrient cycling - this supports plants and animals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tx1"/>
                          </a:solidFill>
                          <a:latin typeface="Tw Cen MT" panose="020B0602020104020603" pitchFamily="34" charset="0"/>
                        </a:rPr>
                        <a:t>Native food crops</a:t>
                      </a:r>
                      <a:r>
                        <a:rPr lang="en-GB" sz="1200" baseline="0" dirty="0">
                          <a:solidFill>
                            <a:schemeClr val="tx1"/>
                          </a:solidFill>
                          <a:latin typeface="Tw Cen MT" panose="020B0602020104020603" pitchFamily="34" charset="0"/>
                        </a:rPr>
                        <a:t> (e.g. fruit and nuts)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Wildlife can provide meat and fish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The plants bind the soil and prevent soil erosion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aseline="0" dirty="0">
                          <a:solidFill>
                            <a:schemeClr val="tx1"/>
                          </a:solidFill>
                          <a:latin typeface="Tw Cen MT" panose="020B0602020104020603" pitchFamily="34" charset="0"/>
                        </a:rPr>
                        <a:t>Home for many indigenous tribes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r h="294346">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solidFill>
                            <a:schemeClr val="tx1"/>
                          </a:solidFill>
                          <a:latin typeface="Tw Cen MT" panose="020B0602020104020603" pitchFamily="34" charset="0"/>
                        </a:rPr>
                        <a:t>As a Carbon sink – the trees absorb CO</a:t>
                      </a:r>
                      <a:r>
                        <a:rPr lang="en-GB" sz="1200" baseline="-25000" dirty="0">
                          <a:solidFill>
                            <a:schemeClr val="tx1"/>
                          </a:solidFill>
                          <a:latin typeface="Tw Cen MT" panose="020B0602020104020603" pitchFamily="34" charset="0"/>
                        </a:rPr>
                        <a:t>2</a:t>
                      </a:r>
                      <a:endParaRPr lang="en-GB" sz="1200" baseline="0" dirty="0">
                        <a:solidFill>
                          <a:schemeClr val="tx1"/>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200" baseline="0" dirty="0">
                        <a:solidFill>
                          <a:srgbClr val="006600"/>
                        </a:solidFill>
                        <a:latin typeface="Tw Cen MT" panose="020B06020201040206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232511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E6691CDD-E742-4662-91F5-0D491193C62F}"/>
              </a:ext>
            </a:extLst>
          </p:cNvPr>
          <p:cNvGraphicFramePr>
            <a:graphicFrameLocks noGrp="1"/>
          </p:cNvGraphicFramePr>
          <p:nvPr>
            <p:extLst>
              <p:ext uri="{D42A27DB-BD31-4B8C-83A1-F6EECF244321}">
                <p14:modId xmlns:p14="http://schemas.microsoft.com/office/powerpoint/2010/main" val="888566052"/>
              </p:ext>
            </p:extLst>
          </p:nvPr>
        </p:nvGraphicFramePr>
        <p:xfrm>
          <a:off x="45719" y="743171"/>
          <a:ext cx="6718152" cy="7833360"/>
        </p:xfrm>
        <a:graphic>
          <a:graphicData uri="http://schemas.openxmlformats.org/drawingml/2006/table">
            <a:tbl>
              <a:tblPr firstRow="1" bandRow="1">
                <a:tableStyleId>{5C22544A-7EE6-4342-B048-85BDC9FD1C3A}</a:tableStyleId>
              </a:tblPr>
              <a:tblGrid>
                <a:gridCol w="6718152">
                  <a:extLst>
                    <a:ext uri="{9D8B030D-6E8A-4147-A177-3AD203B41FA5}">
                      <a16:colId xmlns:a16="http://schemas.microsoft.com/office/drawing/2014/main" val="20000"/>
                    </a:ext>
                  </a:extLst>
                </a:gridCol>
              </a:tblGrid>
              <a:tr h="288000">
                <a:tc>
                  <a:txBody>
                    <a:bodyPr/>
                    <a:lstStyle/>
                    <a:p>
                      <a:pPr algn="ctr"/>
                      <a:r>
                        <a:rPr lang="en-GB" sz="1600" dirty="0">
                          <a:solidFill>
                            <a:schemeClr val="bg1"/>
                          </a:solidFill>
                          <a:latin typeface="Tw Cen MT" panose="020B0602020104020603" pitchFamily="34" charset="0"/>
                        </a:rPr>
                        <a:t>Explaining</a:t>
                      </a:r>
                      <a:r>
                        <a:rPr lang="en-GB" sz="1600" baseline="0" dirty="0">
                          <a:solidFill>
                            <a:schemeClr val="bg1"/>
                          </a:solidFill>
                          <a:latin typeface="Tw Cen MT" panose="020B0602020104020603" pitchFamily="34" charset="0"/>
                        </a:rPr>
                        <a:t> the value of the rainforest for people &amp; the environment</a:t>
                      </a:r>
                      <a:endParaRPr lang="en-GB" sz="1600" dirty="0">
                        <a:solidFill>
                          <a:schemeClr val="bg1"/>
                        </a:solidFill>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0000"/>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baseline="0" dirty="0">
                          <a:solidFill>
                            <a:sysClr val="windowText" lastClr="000000"/>
                          </a:solidFill>
                          <a:latin typeface="Tw Cen MT" panose="020B0602020104020603" pitchFamily="34" charset="0"/>
                        </a:rPr>
                        <a:t>Valuable resources e.g. wood and rubber</a:t>
                      </a:r>
                      <a:endParaRPr lang="en-GB" sz="1400" b="1" dirty="0">
                        <a:solidFill>
                          <a:sysClr val="windowText" lastClr="000000"/>
                        </a:solidFill>
                        <a:latin typeface="Tw Cen MT" panose="020B0602020104020603" pitchFamily="34" charset="0"/>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cap="none" normalizeH="0" baseline="0" dirty="0">
                          <a:ln>
                            <a:noFill/>
                          </a:ln>
                          <a:solidFill>
                            <a:sysClr val="windowText" lastClr="000000"/>
                          </a:solidFill>
                          <a:effectLst/>
                          <a:latin typeface="Tw Cen MT" panose="020B0602020104020603" pitchFamily="34" charset="0"/>
                        </a:rPr>
                        <a:t>An example of how the forest</a:t>
                      </a:r>
                      <a:r>
                        <a:rPr kumimoji="0" lang="en-GB" altLang="en-US" sz="1300" b="0" i="0" u="none" strike="noStrike" cap="none" normalizeH="0" dirty="0">
                          <a:ln>
                            <a:noFill/>
                          </a:ln>
                          <a:solidFill>
                            <a:sysClr val="windowText" lastClr="000000"/>
                          </a:solidFill>
                          <a:effectLst/>
                          <a:latin typeface="Tw Cen MT" panose="020B0602020104020603" pitchFamily="34" charset="0"/>
                        </a:rPr>
                        <a:t> can be used as a source of </a:t>
                      </a:r>
                      <a:r>
                        <a:rPr lang="en-GB" altLang="en-US" sz="1300" b="1" kern="1200" baseline="0" dirty="0">
                          <a:solidFill>
                            <a:sysClr val="windowText" lastClr="000000"/>
                          </a:solidFill>
                          <a:latin typeface="Tw Cen MT" panose="020B0602020104020603" pitchFamily="34" charset="0"/>
                          <a:ea typeface="+mn-ea"/>
                          <a:cs typeface="+mn-cs"/>
                        </a:rPr>
                        <a:t>_______</a:t>
                      </a:r>
                      <a:r>
                        <a:rPr kumimoji="0" lang="en-GB" altLang="en-US" sz="1300" b="0" i="0" u="none" strike="noStrike" cap="none" normalizeH="0" dirty="0">
                          <a:ln>
                            <a:noFill/>
                          </a:ln>
                          <a:solidFill>
                            <a:sysClr val="windowText" lastClr="000000"/>
                          </a:solidFill>
                          <a:effectLst/>
                          <a:latin typeface="Tw Cen MT" panose="020B0602020104020603" pitchFamily="34" charset="0"/>
                        </a:rPr>
                        <a:t> </a:t>
                      </a:r>
                      <a:endParaRPr lang="en-GB" sz="1300" b="1" baseline="0" dirty="0">
                        <a:solidFill>
                          <a:sysClr val="windowText" lastClr="000000"/>
                        </a:solidFill>
                        <a:latin typeface="Tw Cen MT" panose="020B0602020104020603" pitchFamily="34" charset="0"/>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300" b="0" baseline="0" dirty="0">
                          <a:solidFill>
                            <a:sysClr val="windowText" lastClr="000000"/>
                          </a:solidFill>
                          <a:latin typeface="Tw Cen MT" panose="020B0602020104020603" pitchFamily="34" charset="0"/>
                        </a:rPr>
                        <a:t>Valuable h</a:t>
                      </a:r>
                      <a:r>
                        <a:rPr lang="en-GB" altLang="en-US" sz="1300" b="1" kern="1200" baseline="0" dirty="0">
                          <a:solidFill>
                            <a:sysClr val="windowText" lastClr="000000"/>
                          </a:solidFill>
                          <a:latin typeface="Tw Cen MT" panose="020B0602020104020603" pitchFamily="34" charset="0"/>
                          <a:ea typeface="+mn-ea"/>
                          <a:cs typeface="+mn-cs"/>
                        </a:rPr>
                        <a:t>______</a:t>
                      </a:r>
                      <a:r>
                        <a:rPr lang="en-GB" sz="1300" b="0" baseline="0" dirty="0">
                          <a:solidFill>
                            <a:sysClr val="windowText" lastClr="000000"/>
                          </a:solidFill>
                          <a:latin typeface="Tw Cen MT" panose="020B0602020104020603" pitchFamily="34" charset="0"/>
                        </a:rPr>
                        <a:t> wood trees can be used to make expensive products such as f</a:t>
                      </a:r>
                      <a:r>
                        <a:rPr lang="en-GB" altLang="en-US" sz="1300" b="1" kern="1200" baseline="0" dirty="0">
                          <a:solidFill>
                            <a:sysClr val="windowText" lastClr="000000"/>
                          </a:solidFill>
                          <a:latin typeface="Tw Cen MT" panose="020B0602020104020603" pitchFamily="34" charset="0"/>
                          <a:ea typeface="+mn-ea"/>
                          <a:cs typeface="+mn-cs"/>
                        </a:rPr>
                        <a:t>___________</a:t>
                      </a:r>
                      <a:r>
                        <a:rPr lang="en-GB" sz="1300" b="0" baseline="0" dirty="0">
                          <a:solidFill>
                            <a:sysClr val="windowText" lastClr="000000"/>
                          </a:solidFill>
                          <a:latin typeface="Tw Cen MT" panose="020B0602020104020603" pitchFamily="34" charset="0"/>
                        </a:rPr>
                        <a:t>, whilst not requiring large areas of forest to be cleared. Rubber can be harvested from rubber trees, for products such as tyres, without doing any lasting damage to the forest (that makes this s</a:t>
                      </a:r>
                      <a:r>
                        <a:rPr lang="en-GB" altLang="en-US" sz="1300" b="1" kern="1200" baseline="0" dirty="0">
                          <a:solidFill>
                            <a:sysClr val="windowText" lastClr="000000"/>
                          </a:solidFill>
                          <a:latin typeface="Tw Cen MT" panose="020B0602020104020603" pitchFamily="34" charset="0"/>
                          <a:ea typeface="+mn-ea"/>
                          <a:cs typeface="+mn-cs"/>
                        </a:rPr>
                        <a:t>____________</a:t>
                      </a:r>
                      <a:r>
                        <a:rPr lang="en-GB" sz="1300" b="0" baseline="0" dirty="0">
                          <a:solidFill>
                            <a:sysClr val="windowText" lastClr="000000"/>
                          </a:solidFill>
                          <a:latin typeface="Tw Cen MT" panose="020B0602020104020603" pitchFamily="34" charset="0"/>
                        </a:rPr>
                        <a:t>!)</a:t>
                      </a:r>
                      <a:endParaRPr kumimoji="0" lang="en-GB" altLang="en-US" sz="1300" b="0" i="0" u="none" strike="noStrike" cap="none" normalizeH="0" dirty="0">
                        <a:ln>
                          <a:noFill/>
                        </a:ln>
                        <a:solidFill>
                          <a:sysClr val="windowText" lastClr="000000"/>
                        </a:solidFill>
                        <a:effectLst/>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a:solidFill>
                            <a:sysClr val="windowText" lastClr="000000"/>
                          </a:solidFill>
                          <a:latin typeface="Tw Cen MT" panose="020B0602020104020603" pitchFamily="34" charset="0"/>
                          <a:ea typeface="+mn-ea"/>
                          <a:cs typeface="+mn-cs"/>
                        </a:rPr>
                        <a:t>Medicine (typically from plants)</a:t>
                      </a: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400" b="0" i="0" u="none" strike="noStrike" cap="none" normalizeH="0" dirty="0">
                          <a:ln>
                            <a:noFill/>
                          </a:ln>
                          <a:solidFill>
                            <a:sysClr val="windowText" lastClr="000000"/>
                          </a:solidFill>
                          <a:effectLst/>
                          <a:latin typeface="Tw Cen MT" panose="020B0602020104020603" pitchFamily="34" charset="0"/>
                        </a:rPr>
                        <a:t>R</a:t>
                      </a: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ainforest plants provide around 25% of all _________ and over 2000 species of rainforest plant have a__________ properties.</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Less than 1% of rainforest plants have been ___________ so far. This means it is extremely likely we will discover more c______ in future, if the forest is maintained.</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a:solidFill>
                            <a:sysClr val="windowText" lastClr="000000"/>
                          </a:solidFill>
                          <a:latin typeface="Tw Cen MT" panose="020B0602020104020603" pitchFamily="34" charset="0"/>
                          <a:ea typeface="+mn-ea"/>
                          <a:cs typeface="+mn-cs"/>
                        </a:rPr>
                        <a:t>Employment opportunities, especially through tourism</a:t>
                      </a: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This development relies on the beauty and _______ of the rainforest so unnecessary damage is avoided.</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Can provide _____________ for people countries which are often relatively poor, including indigenous people.</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a:solidFill>
                            <a:sysClr val="windowText" lastClr="000000"/>
                          </a:solidFill>
                          <a:latin typeface="Tw Cen MT" panose="020B0602020104020603" pitchFamily="34" charset="0"/>
                          <a:ea typeface="+mn-ea"/>
                          <a:cs typeface="+mn-cs"/>
                        </a:rPr>
                        <a:t>Home for many indigenous tribes</a:t>
                      </a: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They live in h________ with, and rely on, the rainforest and therefore avoid causing any long term damage</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Hundreds of different _______ live throughout the rainforests of south east Asia. Their unique c_________ and understanding of the rainforest have developed over thousands of years.</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a:solidFill>
                            <a:sysClr val="windowText" lastClr="000000"/>
                          </a:solidFill>
                          <a:latin typeface="Tw Cen MT" panose="020B0602020104020603" pitchFamily="34" charset="0"/>
                          <a:ea typeface="+mn-ea"/>
                          <a:cs typeface="+mn-cs"/>
                        </a:rPr>
                        <a:t>Bio-diversity and wildlife habitats</a:t>
                      </a: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There are 15000 different _______ &amp; tree species in Malaysia’s rainforest, 35% of them are found nowhere else in the world</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There are over 100,000 different species of animal and insect, some of which are ___________ to Malaysia.</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a:solidFill>
                            <a:sysClr val="windowText" lastClr="000000"/>
                          </a:solidFill>
                          <a:latin typeface="Tw Cen MT" panose="020B0602020104020603" pitchFamily="34" charset="0"/>
                          <a:ea typeface="+mn-ea"/>
                          <a:cs typeface="+mn-cs"/>
                        </a:rPr>
                        <a:t>As a Carbon sink – the trees absorb CO2</a:t>
                      </a: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CO2 is a ______________ gas, therefore maintaining the forest will reduce the greenhouse effect and climate change.</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Extremely important to avoid forest clearing that uses f______ as this releases the carbon stored in the trees and s_________ up the process of climate change. </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0">
                <a:tc>
                  <a:txBody>
                    <a:bodyPr/>
                    <a:lstStyle/>
                    <a:p>
                      <a:pPr marL="0" marR="0" lvl="0" indent="0" algn="l" defTabSz="1430779"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b="1" kern="1200" baseline="0" dirty="0">
                          <a:solidFill>
                            <a:sysClr val="windowText" lastClr="000000"/>
                          </a:solidFill>
                          <a:latin typeface="Tw Cen MT" panose="020B0602020104020603" pitchFamily="34" charset="0"/>
                          <a:ea typeface="+mn-ea"/>
                          <a:cs typeface="+mn-cs"/>
                        </a:rPr>
                        <a:t>Providing Oxygen to support life</a:t>
                      </a: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28% of the world’s _________ comes from the rainforests.</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p>
                      <a:pPr marL="174625" marR="0" lvl="0" indent="-174625" algn="l" defTabSz="1430779"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altLang="en-US" sz="1300" b="0" i="0" u="none" strike="noStrike" kern="1200" cap="none" normalizeH="0" baseline="0" dirty="0">
                          <a:ln>
                            <a:noFill/>
                          </a:ln>
                          <a:solidFill>
                            <a:sysClr val="windowText" lastClr="000000"/>
                          </a:solidFill>
                          <a:effectLst/>
                          <a:latin typeface="Tw Cen MT" panose="020B0602020104020603" pitchFamily="34" charset="0"/>
                          <a:ea typeface="+mn-ea"/>
                          <a:cs typeface="+mn-cs"/>
                        </a:rPr>
                        <a:t>This makes it crucial that rainforests are used in a way that a_________ the clearing of trees</a:t>
                      </a:r>
                      <a:endParaRPr kumimoji="0" lang="en-GB" sz="1300" b="0" i="0" u="none" strike="noStrike" kern="1200" cap="none" normalizeH="0" baseline="0" dirty="0">
                        <a:ln>
                          <a:noFill/>
                        </a:ln>
                        <a:solidFill>
                          <a:sysClr val="windowText" lastClr="000000"/>
                        </a:solidFill>
                        <a:effectLst/>
                        <a:latin typeface="Tw Cen MT" panose="020B0602020104020603"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graphicFrame>
        <p:nvGraphicFramePr>
          <p:cNvPr id="6" name="Table 5">
            <a:extLst>
              <a:ext uri="{FF2B5EF4-FFF2-40B4-BE49-F238E27FC236}">
                <a16:creationId xmlns:a16="http://schemas.microsoft.com/office/drawing/2014/main" id="{CC0C1B67-E7ED-4A4A-9411-A222998FCD2E}"/>
              </a:ext>
            </a:extLst>
          </p:cNvPr>
          <p:cNvGraphicFramePr>
            <a:graphicFrameLocks noGrp="1"/>
          </p:cNvGraphicFramePr>
          <p:nvPr>
            <p:extLst>
              <p:ext uri="{D42A27DB-BD31-4B8C-83A1-F6EECF244321}">
                <p14:modId xmlns:p14="http://schemas.microsoft.com/office/powerpoint/2010/main" val="694142790"/>
              </p:ext>
            </p:extLst>
          </p:nvPr>
        </p:nvGraphicFramePr>
        <p:xfrm>
          <a:off x="69925" y="8676939"/>
          <a:ext cx="6718150" cy="1158240"/>
        </p:xfrm>
        <a:graphic>
          <a:graphicData uri="http://schemas.openxmlformats.org/drawingml/2006/table">
            <a:tbl>
              <a:tblPr firstRow="1" bandRow="1">
                <a:tableStyleId>{5C22544A-7EE6-4342-B048-85BDC9FD1C3A}</a:tableStyleId>
              </a:tblPr>
              <a:tblGrid>
                <a:gridCol w="1343630">
                  <a:extLst>
                    <a:ext uri="{9D8B030D-6E8A-4147-A177-3AD203B41FA5}">
                      <a16:colId xmlns:a16="http://schemas.microsoft.com/office/drawing/2014/main" val="4279062703"/>
                    </a:ext>
                  </a:extLst>
                </a:gridCol>
                <a:gridCol w="1343630">
                  <a:extLst>
                    <a:ext uri="{9D8B030D-6E8A-4147-A177-3AD203B41FA5}">
                      <a16:colId xmlns:a16="http://schemas.microsoft.com/office/drawing/2014/main" val="3426231713"/>
                    </a:ext>
                  </a:extLst>
                </a:gridCol>
                <a:gridCol w="1343630">
                  <a:extLst>
                    <a:ext uri="{9D8B030D-6E8A-4147-A177-3AD203B41FA5}">
                      <a16:colId xmlns:a16="http://schemas.microsoft.com/office/drawing/2014/main" val="734303118"/>
                    </a:ext>
                  </a:extLst>
                </a:gridCol>
                <a:gridCol w="1343630">
                  <a:extLst>
                    <a:ext uri="{9D8B030D-6E8A-4147-A177-3AD203B41FA5}">
                      <a16:colId xmlns:a16="http://schemas.microsoft.com/office/drawing/2014/main" val="1213441170"/>
                    </a:ext>
                  </a:extLst>
                </a:gridCol>
                <a:gridCol w="1343630">
                  <a:extLst>
                    <a:ext uri="{9D8B030D-6E8A-4147-A177-3AD203B41FA5}">
                      <a16:colId xmlns:a16="http://schemas.microsoft.com/office/drawing/2014/main" val="994348340"/>
                    </a:ext>
                  </a:extLst>
                </a:gridCol>
              </a:tblGrid>
              <a:tr h="136348">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Cures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baseline="0" dirty="0">
                          <a:solidFill>
                            <a:schemeClr val="tx1"/>
                          </a:solidFill>
                          <a:latin typeface="Tw Cen MT" panose="020B0602020104020603" pitchFamily="34" charset="0"/>
                        </a:rPr>
                        <a:t>Hard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Unique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Sustainable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Employment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0938813"/>
                  </a:ext>
                </a:extLst>
              </a:tr>
              <a:tr h="136348">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Diversity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baseline="0" dirty="0">
                          <a:solidFill>
                            <a:schemeClr val="tx1"/>
                          </a:solidFill>
                          <a:latin typeface="Tw Cen MT" panose="020B0602020104020603" pitchFamily="34" charset="0"/>
                        </a:rPr>
                        <a:t>Tribes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Greenhouse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Harmony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Furniture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255840"/>
                  </a:ext>
                </a:extLst>
              </a:tr>
              <a:tr h="136348">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baseline="0" dirty="0">
                          <a:solidFill>
                            <a:schemeClr val="tx1"/>
                          </a:solidFill>
                          <a:latin typeface="Tw Cen MT" panose="020B0602020104020603" pitchFamily="34" charset="0"/>
                        </a:rPr>
                        <a:t>Income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Plant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Medicines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Anti-Cancer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Researched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9780277"/>
                  </a:ext>
                </a:extLst>
              </a:tr>
              <a:tr h="124355">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Avoids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Fire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Speeds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Cultures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300" b="0" kern="1200" baseline="0" dirty="0">
                          <a:solidFill>
                            <a:schemeClr val="tx1"/>
                          </a:solidFill>
                          <a:latin typeface="Tw Cen MT" panose="020B0602020104020603" pitchFamily="34" charset="0"/>
                          <a:ea typeface="+mn-ea"/>
                          <a:cs typeface="+mn-cs"/>
                        </a:rPr>
                        <a:t>Oxygen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81235073"/>
                  </a:ext>
                </a:extLst>
              </a:tr>
            </a:tbl>
          </a:graphicData>
        </a:graphic>
      </p:graphicFrame>
      <p:sp>
        <p:nvSpPr>
          <p:cNvPr id="8" name="TextBox 7">
            <a:extLst>
              <a:ext uri="{FF2B5EF4-FFF2-40B4-BE49-F238E27FC236}">
                <a16:creationId xmlns:a16="http://schemas.microsoft.com/office/drawing/2014/main" id="{61782DE4-85F5-4A7D-A9E9-FDE48573351A}"/>
              </a:ext>
            </a:extLst>
          </p:cNvPr>
          <p:cNvSpPr txBox="1"/>
          <p:nvPr/>
        </p:nvSpPr>
        <p:spPr>
          <a:xfrm>
            <a:off x="69925" y="70821"/>
            <a:ext cx="6693946" cy="523220"/>
          </a:xfrm>
          <a:prstGeom prst="rect">
            <a:avLst/>
          </a:prstGeom>
          <a:solidFill>
            <a:schemeClr val="accent4">
              <a:lumMod val="40000"/>
              <a:lumOff val="60000"/>
            </a:schemeClr>
          </a:solidFill>
          <a:ln>
            <a:solidFill>
              <a:schemeClr val="tx1"/>
            </a:solidFill>
          </a:ln>
        </p:spPr>
        <p:txBody>
          <a:bodyPr wrap="square" rtlCol="0">
            <a:spAutoFit/>
          </a:bodyPr>
          <a:lstStyle/>
          <a:p>
            <a:r>
              <a:rPr lang="en-GB" sz="1400" b="1" dirty="0"/>
              <a:t>TASK – </a:t>
            </a:r>
            <a:r>
              <a:rPr lang="en-GB" sz="1400" dirty="0"/>
              <a:t>Use the words from the bottom of the page to fill the gaps and explain why the rainforest can be seen to be valuable</a:t>
            </a:r>
            <a:endParaRPr lang="en-GB" sz="1400" b="1" dirty="0"/>
          </a:p>
        </p:txBody>
      </p:sp>
    </p:spTree>
    <p:extLst>
      <p:ext uri="{BB962C8B-B14F-4D97-AF65-F5344CB8AC3E}">
        <p14:creationId xmlns:p14="http://schemas.microsoft.com/office/powerpoint/2010/main" val="364670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4BB338-AFF4-40C1-9CD3-1E3DA05BB103}"/>
              </a:ext>
            </a:extLst>
          </p:cNvPr>
          <p:cNvSpPr/>
          <p:nvPr/>
        </p:nvSpPr>
        <p:spPr>
          <a:xfrm>
            <a:off x="215153" y="152400"/>
            <a:ext cx="6508376" cy="532347"/>
          </a:xfrm>
          <a:prstGeom prst="rect">
            <a:avLst/>
          </a:prstGeom>
          <a:solidFill>
            <a:schemeClr val="accent6">
              <a:lumMod val="20000"/>
              <a:lumOff val="80000"/>
            </a:schemeClr>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ysClr val="windowText" lastClr="000000"/>
                </a:solidFill>
                <a:latin typeface="Comic Sans MS" panose="030F0702030302020204" pitchFamily="66" charset="0"/>
              </a:rPr>
              <a:t>Reasons for deforestation in the Malaysian Rainforest</a:t>
            </a:r>
          </a:p>
        </p:txBody>
      </p:sp>
      <p:sp>
        <p:nvSpPr>
          <p:cNvPr id="6" name="Rectangle 5">
            <a:extLst>
              <a:ext uri="{FF2B5EF4-FFF2-40B4-BE49-F238E27FC236}">
                <a16:creationId xmlns:a16="http://schemas.microsoft.com/office/drawing/2014/main" id="{2DC85BC6-7E65-4F13-A53D-E1D7C704C5F5}"/>
              </a:ext>
            </a:extLst>
          </p:cNvPr>
          <p:cNvSpPr/>
          <p:nvPr/>
        </p:nvSpPr>
        <p:spPr>
          <a:xfrm>
            <a:off x="128486" y="1157801"/>
            <a:ext cx="3284499" cy="861774"/>
          </a:xfrm>
          <a:prstGeom prst="rect">
            <a:avLst/>
          </a:prstGeom>
        </p:spPr>
        <p:txBody>
          <a:bodyPr wrap="square">
            <a:spAutoFit/>
          </a:bodyPr>
          <a:lstStyle/>
          <a:p>
            <a:pPr algn="ctr"/>
            <a:r>
              <a:rPr lang="en-GB" sz="1400" dirty="0">
                <a:latin typeface="Tw Cen MT" panose="020B0602020104020603" pitchFamily="34" charset="0"/>
              </a:rPr>
              <a:t>The first involves </a:t>
            </a:r>
            <a:r>
              <a:rPr lang="en-GB" sz="1400" b="1" dirty="0">
                <a:latin typeface="Tw Cen MT" panose="020B0602020104020603" pitchFamily="34" charset="0"/>
              </a:rPr>
              <a:t>extracting/ removing resources </a:t>
            </a:r>
            <a:r>
              <a:rPr lang="en-GB" sz="1400" dirty="0">
                <a:latin typeface="Tw Cen MT" panose="020B0602020104020603" pitchFamily="34" charset="0"/>
              </a:rPr>
              <a:t>from the rainforest. </a:t>
            </a:r>
          </a:p>
          <a:p>
            <a:pPr algn="ctr"/>
            <a:endParaRPr lang="en-GB" sz="800" dirty="0">
              <a:latin typeface="Tw Cen MT" panose="020B0602020104020603" pitchFamily="34" charset="0"/>
            </a:endParaRPr>
          </a:p>
          <a:p>
            <a:pPr algn="ctr"/>
            <a:r>
              <a:rPr lang="en-GB" sz="1400" dirty="0">
                <a:latin typeface="Tw Cen MT" panose="020B0602020104020603" pitchFamily="34" charset="0"/>
              </a:rPr>
              <a:t>This includes mining &amp; logging.</a:t>
            </a:r>
          </a:p>
        </p:txBody>
      </p:sp>
      <p:sp>
        <p:nvSpPr>
          <p:cNvPr id="7" name="Rectangle 6">
            <a:extLst>
              <a:ext uri="{FF2B5EF4-FFF2-40B4-BE49-F238E27FC236}">
                <a16:creationId xmlns:a16="http://schemas.microsoft.com/office/drawing/2014/main" id="{284C7039-2A25-448A-BA9A-00FDE095CFD2}"/>
              </a:ext>
            </a:extLst>
          </p:cNvPr>
          <p:cNvSpPr/>
          <p:nvPr/>
        </p:nvSpPr>
        <p:spPr>
          <a:xfrm>
            <a:off x="3445017" y="2145045"/>
            <a:ext cx="3278512" cy="1200329"/>
          </a:xfrm>
          <a:prstGeom prst="rect">
            <a:avLst/>
          </a:prstGeom>
        </p:spPr>
        <p:txBody>
          <a:bodyPr wrap="square">
            <a:spAutoFit/>
          </a:bodyPr>
          <a:lstStyle/>
          <a:p>
            <a:pPr algn="ctr"/>
            <a:r>
              <a:rPr lang="en-GB" sz="1400" dirty="0">
                <a:latin typeface="Tw Cen MT" panose="020B0602020104020603" pitchFamily="34" charset="0"/>
              </a:rPr>
              <a:t>The second involves </a:t>
            </a:r>
            <a:r>
              <a:rPr lang="en-GB" sz="1400" b="1" dirty="0">
                <a:latin typeface="Tw Cen MT" panose="020B0602020104020603" pitchFamily="34" charset="0"/>
              </a:rPr>
              <a:t>clearing the land in order to create space for the development of industry</a:t>
            </a:r>
            <a:r>
              <a:rPr lang="en-GB" sz="1400" dirty="0">
                <a:latin typeface="Tw Cen MT" panose="020B0602020104020603" pitchFamily="34" charset="0"/>
              </a:rPr>
              <a:t>.</a:t>
            </a:r>
          </a:p>
          <a:p>
            <a:pPr algn="ctr"/>
            <a:endParaRPr lang="en-GB" sz="200" dirty="0">
              <a:latin typeface="Tw Cen MT" panose="020B0602020104020603" pitchFamily="34" charset="0"/>
            </a:endParaRPr>
          </a:p>
          <a:p>
            <a:pPr algn="ctr"/>
            <a:r>
              <a:rPr lang="en-GB" sz="1400" dirty="0">
                <a:latin typeface="Tw Cen MT" panose="020B0602020104020603" pitchFamily="34" charset="0"/>
              </a:rPr>
              <a:t>This includes commercial farming and the construction of roads</a:t>
            </a:r>
          </a:p>
        </p:txBody>
      </p:sp>
      <p:pic>
        <p:nvPicPr>
          <p:cNvPr id="8" name="Picture 2" descr="Loss of rainforests is double whammy threat to climate | Climate News  Network">
            <a:extLst>
              <a:ext uri="{FF2B5EF4-FFF2-40B4-BE49-F238E27FC236}">
                <a16:creationId xmlns:a16="http://schemas.microsoft.com/office/drawing/2014/main" id="{D9D3E612-F311-4691-8FC8-DE90AAD957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0256" y="1041586"/>
            <a:ext cx="1609258" cy="10772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 name="Picture 4" descr="Mining &amp; Extraction | Global Forest Atlas">
            <a:extLst>
              <a:ext uri="{FF2B5EF4-FFF2-40B4-BE49-F238E27FC236}">
                <a16:creationId xmlns:a16="http://schemas.microsoft.com/office/drawing/2014/main" id="{ABFFF464-7A82-444E-8F90-1CA37B277C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941" y="1047823"/>
            <a:ext cx="1609258" cy="10772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 name="Picture 9" descr="Should We Buy Products with &quot;Sustainable&quot; Palm Oil? - Their Turn">
            <a:extLst>
              <a:ext uri="{FF2B5EF4-FFF2-40B4-BE49-F238E27FC236}">
                <a16:creationId xmlns:a16="http://schemas.microsoft.com/office/drawing/2014/main" id="{39BD332F-5390-4CF8-BCB5-4A0A70CD550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3239" y="2139272"/>
            <a:ext cx="1647496" cy="11263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1" name="Picture 10" descr="Tropical rainforest road construction - Stock Image - C014/8675 - Science  Photo Library">
            <a:extLst>
              <a:ext uri="{FF2B5EF4-FFF2-40B4-BE49-F238E27FC236}">
                <a16:creationId xmlns:a16="http://schemas.microsoft.com/office/drawing/2014/main" id="{603A59DB-3964-4FA6-8058-F629F2B5B98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65488" y="2139272"/>
            <a:ext cx="1647497" cy="11263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762461C-BBBB-427F-A87F-285879E6F507}"/>
              </a:ext>
            </a:extLst>
          </p:cNvPr>
          <p:cNvSpPr txBox="1"/>
          <p:nvPr/>
        </p:nvSpPr>
        <p:spPr>
          <a:xfrm>
            <a:off x="215153" y="750796"/>
            <a:ext cx="5257799" cy="307777"/>
          </a:xfrm>
          <a:prstGeom prst="rect">
            <a:avLst/>
          </a:prstGeom>
          <a:noFill/>
        </p:spPr>
        <p:txBody>
          <a:bodyPr wrap="square">
            <a:spAutoFit/>
          </a:bodyPr>
          <a:lstStyle/>
          <a:p>
            <a:pPr algn="ctr"/>
            <a:r>
              <a:rPr lang="en-GB" sz="1400" dirty="0">
                <a:latin typeface="Tw Cen MT" panose="020B0602020104020603" pitchFamily="34" charset="0"/>
              </a:rPr>
              <a:t>There are two overall reasons why deforestation takes place:</a:t>
            </a:r>
          </a:p>
        </p:txBody>
      </p:sp>
      <p:pic>
        <p:nvPicPr>
          <p:cNvPr id="14" name="Picture 13">
            <a:extLst>
              <a:ext uri="{FF2B5EF4-FFF2-40B4-BE49-F238E27FC236}">
                <a16:creationId xmlns:a16="http://schemas.microsoft.com/office/drawing/2014/main" id="{907DEE09-D632-4492-9810-F5B6C5F581BE}"/>
              </a:ext>
            </a:extLst>
          </p:cNvPr>
          <p:cNvPicPr>
            <a:picLocks noChangeAspect="1"/>
          </p:cNvPicPr>
          <p:nvPr/>
        </p:nvPicPr>
        <p:blipFill>
          <a:blip r:embed="rId6"/>
          <a:stretch>
            <a:fillRect/>
          </a:stretch>
        </p:blipFill>
        <p:spPr>
          <a:xfrm>
            <a:off x="1765488" y="6261001"/>
            <a:ext cx="3590365" cy="1115871"/>
          </a:xfrm>
          <a:prstGeom prst="rect">
            <a:avLst/>
          </a:prstGeom>
        </p:spPr>
      </p:pic>
      <p:sp>
        <p:nvSpPr>
          <p:cNvPr id="15" name="Rectangle 14">
            <a:extLst>
              <a:ext uri="{FF2B5EF4-FFF2-40B4-BE49-F238E27FC236}">
                <a16:creationId xmlns:a16="http://schemas.microsoft.com/office/drawing/2014/main" id="{B10CA203-F59A-45E3-A24D-1042DB46B896}"/>
              </a:ext>
            </a:extLst>
          </p:cNvPr>
          <p:cNvSpPr/>
          <p:nvPr/>
        </p:nvSpPr>
        <p:spPr>
          <a:xfrm>
            <a:off x="5701553" y="3424632"/>
            <a:ext cx="981635" cy="53788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Tw Cen MT" panose="020B0602020104020603" pitchFamily="34" charset="0"/>
            </a:endParaRPr>
          </a:p>
        </p:txBody>
      </p:sp>
      <p:cxnSp>
        <p:nvCxnSpPr>
          <p:cNvPr id="17" name="Straight Arrow Connector 16">
            <a:extLst>
              <a:ext uri="{FF2B5EF4-FFF2-40B4-BE49-F238E27FC236}">
                <a16:creationId xmlns:a16="http://schemas.microsoft.com/office/drawing/2014/main" id="{E1415CDC-BA1A-4DC5-8EE8-96B631372575}"/>
              </a:ext>
            </a:extLst>
          </p:cNvPr>
          <p:cNvCxnSpPr/>
          <p:nvPr/>
        </p:nvCxnSpPr>
        <p:spPr>
          <a:xfrm>
            <a:off x="5715000" y="4155141"/>
            <a:ext cx="1008529"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60DF194-A650-461B-A720-9887713D37FF}"/>
              </a:ext>
            </a:extLst>
          </p:cNvPr>
          <p:cNvSpPr txBox="1"/>
          <p:nvPr/>
        </p:nvSpPr>
        <p:spPr>
          <a:xfrm>
            <a:off x="122368" y="3403151"/>
            <a:ext cx="5458161" cy="738664"/>
          </a:xfrm>
          <a:prstGeom prst="rect">
            <a:avLst/>
          </a:prstGeom>
          <a:solidFill>
            <a:schemeClr val="accent4">
              <a:lumMod val="40000"/>
              <a:lumOff val="60000"/>
            </a:schemeClr>
          </a:solidFill>
          <a:ln>
            <a:solidFill>
              <a:schemeClr val="tx1"/>
            </a:solidFill>
          </a:ln>
        </p:spPr>
        <p:txBody>
          <a:bodyPr wrap="square" rtlCol="0">
            <a:spAutoFit/>
          </a:bodyPr>
          <a:lstStyle/>
          <a:p>
            <a:r>
              <a:rPr lang="en-GB" sz="1400" b="1" dirty="0"/>
              <a:t>TASK – </a:t>
            </a:r>
            <a:r>
              <a:rPr kumimoji="0" lang="en-GB" sz="1400" i="0" u="none" strike="noStrike" kern="1200" cap="none" spc="0" normalizeH="0" baseline="0" noProof="0" dirty="0">
                <a:ln>
                  <a:noFill/>
                </a:ln>
                <a:effectLst/>
                <a:uLnTx/>
                <a:uFillTx/>
                <a:latin typeface="Tw Cen MT" panose="020B0602020104020603" pitchFamily="34" charset="0"/>
              </a:rPr>
              <a:t>Read the information sheet on the next page, and produce a mind map, outlining the main reasons for deforestation in the Malaysian Rainforest. Copy and paste this box and arrow to use for information </a:t>
            </a:r>
            <a:r>
              <a:rPr kumimoji="0" lang="en-GB" sz="1400" i="0" u="none" strike="noStrike" kern="1200" cap="none" spc="0" normalizeH="0" baseline="0" noProof="0" dirty="0">
                <a:ln>
                  <a:noFill/>
                </a:ln>
                <a:effectLst/>
                <a:uLnTx/>
                <a:uFillTx/>
                <a:latin typeface="Tw Cen MT" panose="020B0602020104020603" pitchFamily="34" charset="0"/>
                <a:sym typeface="Wingdings" panose="05000000000000000000" pitchFamily="2" charset="2"/>
              </a:rPr>
              <a:t></a:t>
            </a:r>
            <a:endParaRPr kumimoji="0" lang="en-GB" sz="1400" i="0" u="none" strike="noStrike" kern="1200" cap="none" spc="0" normalizeH="0" baseline="0" noProof="0" dirty="0">
              <a:ln>
                <a:noFill/>
              </a:ln>
              <a:effectLst/>
              <a:uLnTx/>
              <a:uFillTx/>
              <a:latin typeface="Tw Cen MT" panose="020B0602020104020603" pitchFamily="34" charset="0"/>
            </a:endParaRPr>
          </a:p>
        </p:txBody>
      </p:sp>
    </p:spTree>
    <p:extLst>
      <p:ext uri="{BB962C8B-B14F-4D97-AF65-F5344CB8AC3E}">
        <p14:creationId xmlns:p14="http://schemas.microsoft.com/office/powerpoint/2010/main" val="205156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0" y="0"/>
            <a:ext cx="6858000" cy="103720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Causes of deforestation in the Malaysian rainforest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Logging (chopping down trees and selling the wood)</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In the 1980s, Malaysia became the largest exporter of tropical wood in the world. Logging is often the first stage of converting the rainforest to other land uses. The trees are chopped down and sold, before the land is used for something else such as farming.</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Logging can be done in two ways. The first method is ‘clear feeling’ where every single tree is chopped down in an area. Luckily clear felling isn’t often used now, and a second method called ‘selective logging’ is much more common. Under this method, only fully grown trees are chopped down and any trees which are especially valuable to the environment (rare species etc) are left unharmed.</a:t>
            </a:r>
            <a:endParaRPr kumimoji="0" lang="en-GB" sz="1150" b="0"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Mineral Extraction (mining)</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Mining for tin is very common in the Malaysian Peninsular. Mining is done using ‘open casts’, so  huge areas of trees are cleared for the mines, and for the roads that also have to be built to support the mine. Tin mining is an important industry for Malaysia, and the income it produces makes up 7% of the country’s entire GDP.</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In addition to the tin mining in the Malaysia Peninsular, drilling for oil and gas has also recently started on the island of Borneo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3"/>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Energy Development</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The amount of water available makes rainforests excellent places to generate hydroelectricity. In Malaysia, the </a:t>
            </a:r>
            <a:r>
              <a:rPr kumimoji="0" lang="en-GB" sz="1150" b="0" i="0" u="none" strike="noStrike" kern="1200" cap="none" spc="0" normalizeH="0" baseline="0" noProof="0" dirty="0" err="1">
                <a:ln>
                  <a:noFill/>
                </a:ln>
                <a:solidFill>
                  <a:prstClr val="black"/>
                </a:solidFill>
                <a:effectLst/>
                <a:uLnTx/>
                <a:uFillTx/>
                <a:latin typeface="Tw Cen MT" panose="020B0602020104020603" pitchFamily="34" charset="0"/>
                <a:ea typeface="+mn-ea"/>
                <a:cs typeface="Arial" panose="020B0604020202020204" pitchFamily="34" charset="0"/>
              </a:rPr>
              <a:t>Bakun</a:t>
            </a: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 Dam required 230km2 of trees to be cleared, and the reservoir that was created flooded over 700km2 of forest and farmland. Once it was completed in 2011 the 205m tall </a:t>
            </a:r>
            <a:r>
              <a:rPr kumimoji="0" lang="en-GB" sz="1150" b="0" i="0" u="none" strike="noStrike" kern="1200" cap="none" spc="0" normalizeH="0" baseline="0" noProof="0" dirty="0" err="1">
                <a:ln>
                  <a:noFill/>
                </a:ln>
                <a:solidFill>
                  <a:prstClr val="black"/>
                </a:solidFill>
                <a:effectLst/>
                <a:uLnTx/>
                <a:uFillTx/>
                <a:latin typeface="Tw Cen MT" panose="020B0602020104020603" pitchFamily="34" charset="0"/>
                <a:ea typeface="+mn-ea"/>
                <a:cs typeface="Arial" panose="020B0604020202020204" pitchFamily="34" charset="0"/>
              </a:rPr>
              <a:t>Bakun</a:t>
            </a: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 Dam began to generate hydro-electricity (2400 megawatts every year). The dam, built on Borneo, provides cheap, renewable energy for people living in the Sarawak region of Malaysia and there are plans to possibly extend the supply to the more developed areas in the Malaysian Peninsular.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1280160" rtl="0" eaLnBrk="1" fontAlgn="auto" latinLnBrk="0" hangingPunct="1">
              <a:lnSpc>
                <a:spcPct val="100000"/>
              </a:lnSpc>
              <a:spcBef>
                <a:spcPts val="0"/>
              </a:spcBef>
              <a:spcAft>
                <a:spcPts val="0"/>
              </a:spcAft>
              <a:buClrTx/>
              <a:buSzTx/>
              <a:buFont typeface="+mj-lt"/>
              <a:buAutoNum type="arabicPeriod" startAt="4"/>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Commercial Farming (Cattle Ranching and Palm Oil plantations) </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Commercial farming involves large scale farming operations designed to make money. Globally, huge areas of rainforest are used for commercial farming in the form of cattle ranching (e.g. 80% of deforestation in the Amazon is to clear land for this reason). Cattle ranching is especially damaging to the rainforest, not only due to the land being cleared, but also because the land cannot be used for very long. Clearing the land disrupts the nutrient cycle meaning the pasture (grass) isn’t of a good enough quality to support the cows. The farmers response to this is to simply clear more land in order to create new cattle pastures.</a:t>
            </a:r>
          </a:p>
          <a:p>
            <a:pPr marL="0" marR="0" lvl="0" indent="0" algn="l" defTabSz="1280160" rtl="0" eaLnBrk="1" fontAlgn="auto" latinLnBrk="0" hangingPunct="1">
              <a:lnSpc>
                <a:spcPct val="100000"/>
              </a:lnSpc>
              <a:spcBef>
                <a:spcPts val="0"/>
              </a:spcBef>
              <a:spcAft>
                <a:spcPts val="0"/>
              </a:spcAft>
              <a:buClrTx/>
              <a:buSzTx/>
              <a:buFontTx/>
              <a:buNone/>
              <a:tabLst/>
              <a:defRPr/>
            </a:pPr>
            <a:endParaRPr kumimoji="0" lang="en-GB" sz="2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Cattle ranching isn’t as much of an issue in the Malaysian Rainforest, however the clearing of trees for Palm Oil plantations is a huge concern. Palm oil grows very well in tropical conditions and around 4.5 million hectares of land in Malaysia is used for palm oil plantations. Palm oil is used in the production of many of the things we buy in our supermarkets (bread, crisps, soap, ice cream, shampoo, chocolate, biscuits, make up, margarine, cooking oil, cleaning products) and Malaysia is the world’s biggest exporter. This high demand, plus that fact that palm oil trees can produce fruit for around 30 years means that this industry is extremely profitable for Malaysia ($12 billion per year). The scale of palm oil production is likely to increase because plantation owners receive tax breaks for 10 years. This incentive leads to many people clearing more forest and creating new plantations.</a:t>
            </a:r>
          </a:p>
          <a:p>
            <a:pPr marL="0" marR="0" lvl="0" indent="0" algn="l" defTabSz="1280160" rtl="0" eaLnBrk="1" fontAlgn="auto" latinLnBrk="0" hangingPunct="1">
              <a:lnSpc>
                <a:spcPct val="100000"/>
              </a:lnSpc>
              <a:spcBef>
                <a:spcPts val="0"/>
              </a:spcBef>
              <a:spcAft>
                <a:spcPts val="0"/>
              </a:spcAft>
              <a:buClrTx/>
              <a:buSzTx/>
              <a:buFontTx/>
              <a:buNone/>
              <a:tabLst/>
              <a:defRPr/>
            </a:pPr>
            <a:endParaRPr kumimoji="0" lang="en-GB" sz="40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5"/>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Roads</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All of the industries above require roads to provide access and to bring people and machinery into the forest. Roads are then also needed to take materials and products out of the forest.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6"/>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Population &amp; Settlement Growth in the Rainforest</a:t>
            </a: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In the past, poor urban people were encouraged by the Malaysian government to move away from the rapidly growing urban areas. They were told that there would be opportunities to make money if they moved to the rainforest. Between the 1950s and the 1980s, around 15000 hectares were cleared to make space for settlements for these people. Since then, these settlements have continued to grow, as the different industries require workers.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4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228600" marR="0" lvl="0" indent="-228600" algn="l" defTabSz="1280160" rtl="0" eaLnBrk="1" fontAlgn="auto" latinLnBrk="0" hangingPunct="1">
              <a:lnSpc>
                <a:spcPct val="100000"/>
              </a:lnSpc>
              <a:spcBef>
                <a:spcPts val="0"/>
              </a:spcBef>
              <a:spcAft>
                <a:spcPts val="0"/>
              </a:spcAft>
              <a:buClrTx/>
              <a:buSzTx/>
              <a:buFont typeface="+mj-lt"/>
              <a:buAutoNum type="arabicPeriod" startAt="7"/>
              <a:tabLst/>
              <a:defRPr/>
            </a:pPr>
            <a:r>
              <a:rPr kumimoji="0" lang="en-GB" sz="1200" b="1"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Small scale subsistence farming (farming enough to feed yourself and your family)</a:t>
            </a:r>
            <a:endParaRPr kumimoji="0" lang="en-GB" sz="500" b="1" i="0" u="sng"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endParaRPr>
          </a:p>
          <a:p>
            <a:pPr marL="0" marR="0" lvl="0" indent="0" algn="l" defTabSz="128016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prstClr val="black"/>
                </a:solidFill>
                <a:effectLst/>
                <a:uLnTx/>
                <a:uFillTx/>
                <a:latin typeface="Tw Cen MT" panose="020B0602020104020603" pitchFamily="34" charset="0"/>
                <a:ea typeface="+mn-ea"/>
                <a:cs typeface="Arial" panose="020B0604020202020204" pitchFamily="34" charset="0"/>
              </a:rPr>
              <a:t>This is often done by rainforest tribes produce their own food. They use a farming method called ‘slash and burn’ which involves using fire to clear a small area of land. The burning puts nutrients into the soil which helps the plants to grow more successfully. Once the nutrients in the soil have been used up the tribes move on and clear another area however, crucially, they leave the previous area to regenerate for 15-30 years. This opportunity for the forest to regrow means that very little lasting damage is done to the forest. The movement of the tribes mean this farming is also referred to as ‘shifting cultivation’.</a:t>
            </a:r>
          </a:p>
        </p:txBody>
      </p:sp>
    </p:spTree>
    <p:extLst>
      <p:ext uri="{BB962C8B-B14F-4D97-AF65-F5344CB8AC3E}">
        <p14:creationId xmlns:p14="http://schemas.microsoft.com/office/powerpoint/2010/main" val="2526009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5D34EBF-3E8F-4E52-BBC7-519450EFEC36}"/>
              </a:ext>
            </a:extLst>
          </p:cNvPr>
          <p:cNvSpPr/>
          <p:nvPr/>
        </p:nvSpPr>
        <p:spPr>
          <a:xfrm>
            <a:off x="140234" y="137715"/>
            <a:ext cx="6596742" cy="1085967"/>
          </a:xfrm>
          <a:prstGeom prst="rect">
            <a:avLst/>
          </a:prstGeom>
          <a:solidFill>
            <a:schemeClr val="accent6">
              <a:lumMod val="20000"/>
              <a:lumOff val="80000"/>
            </a:schemeClr>
          </a:solidFill>
          <a:ln w="57150">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ysClr val="windowText" lastClr="000000"/>
                </a:solidFill>
                <a:latin typeface="Comic Sans MS" panose="030F0702030302020204" pitchFamily="66" charset="0"/>
              </a:rPr>
              <a:t>Look back at your mind map and your information sheet. </a:t>
            </a:r>
          </a:p>
          <a:p>
            <a:pPr algn="ctr"/>
            <a:endParaRPr lang="en-GB" sz="800" b="1" dirty="0">
              <a:solidFill>
                <a:sysClr val="windowText" lastClr="000000"/>
              </a:solidFill>
              <a:latin typeface="Comic Sans MS" panose="030F0702030302020204" pitchFamily="66" charset="0"/>
            </a:endParaRPr>
          </a:p>
          <a:p>
            <a:pPr algn="ctr"/>
            <a:r>
              <a:rPr lang="en-GB" sz="1400" b="1" dirty="0">
                <a:solidFill>
                  <a:sysClr val="windowText" lastClr="000000"/>
                </a:solidFill>
                <a:latin typeface="Comic Sans MS" panose="030F0702030302020204" pitchFamily="66" charset="0"/>
              </a:rPr>
              <a:t>Think about the impacts of these different causes of deforestation and complete the table below with as many points as possible</a:t>
            </a:r>
          </a:p>
        </p:txBody>
      </p:sp>
      <p:graphicFrame>
        <p:nvGraphicFramePr>
          <p:cNvPr id="5" name="Table 6">
            <a:extLst>
              <a:ext uri="{FF2B5EF4-FFF2-40B4-BE49-F238E27FC236}">
                <a16:creationId xmlns:a16="http://schemas.microsoft.com/office/drawing/2014/main" id="{F8CD8EC5-37FF-46AE-959C-ED788905702A}"/>
              </a:ext>
            </a:extLst>
          </p:cNvPr>
          <p:cNvGraphicFramePr>
            <a:graphicFrameLocks noGrp="1"/>
          </p:cNvGraphicFramePr>
          <p:nvPr>
            <p:extLst>
              <p:ext uri="{D42A27DB-BD31-4B8C-83A1-F6EECF244321}">
                <p14:modId xmlns:p14="http://schemas.microsoft.com/office/powerpoint/2010/main" val="1572165073"/>
              </p:ext>
            </p:extLst>
          </p:nvPr>
        </p:nvGraphicFramePr>
        <p:xfrm>
          <a:off x="140234" y="1403586"/>
          <a:ext cx="6596742" cy="4536000"/>
        </p:xfrm>
        <a:graphic>
          <a:graphicData uri="http://schemas.openxmlformats.org/drawingml/2006/table">
            <a:tbl>
              <a:tblPr firstRow="1" bandRow="1">
                <a:tableStyleId>{5C22544A-7EE6-4342-B048-85BDC9FD1C3A}</a:tableStyleId>
              </a:tblPr>
              <a:tblGrid>
                <a:gridCol w="3298371">
                  <a:extLst>
                    <a:ext uri="{9D8B030D-6E8A-4147-A177-3AD203B41FA5}">
                      <a16:colId xmlns:a16="http://schemas.microsoft.com/office/drawing/2014/main" val="1219707727"/>
                    </a:ext>
                  </a:extLst>
                </a:gridCol>
                <a:gridCol w="3298371">
                  <a:extLst>
                    <a:ext uri="{9D8B030D-6E8A-4147-A177-3AD203B41FA5}">
                      <a16:colId xmlns:a16="http://schemas.microsoft.com/office/drawing/2014/main" val="1606407825"/>
                    </a:ext>
                  </a:extLst>
                </a:gridCol>
              </a:tblGrid>
              <a:tr h="589560">
                <a:tc>
                  <a:txBody>
                    <a:bodyPr/>
                    <a:lstStyle/>
                    <a:p>
                      <a:pPr algn="ctr"/>
                      <a:r>
                        <a:rPr lang="en-GB" sz="2800" dirty="0">
                          <a:solidFill>
                            <a:schemeClr val="bg1"/>
                          </a:solidFill>
                          <a:latin typeface="Tw Cen MT" panose="020B0602020104020603" pitchFamily="34" charset="0"/>
                        </a:rPr>
                        <a:t>Economic Benefits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gn="ctr"/>
                      <a:r>
                        <a:rPr lang="en-GB" sz="2800" dirty="0">
                          <a:solidFill>
                            <a:schemeClr val="bg1"/>
                          </a:solidFill>
                          <a:latin typeface="Tw Cen MT" panose="020B0602020104020603" pitchFamily="34" charset="0"/>
                        </a:rPr>
                        <a:t>Social Benefits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061377372"/>
                  </a:ext>
                </a:extLst>
              </a:tr>
              <a:tr h="3946440">
                <a:tc>
                  <a:txBody>
                    <a:bodyPr/>
                    <a:lstStyle/>
                    <a:p>
                      <a:pPr marL="285750" indent="-285750" algn="l">
                        <a:buFont typeface="Arial" panose="020B0604020202020204" pitchFamily="34" charset="0"/>
                        <a:buChar char="•"/>
                      </a:pPr>
                      <a:r>
                        <a:rPr lang="en-GB" dirty="0">
                          <a:solidFill>
                            <a:schemeClr val="tx1"/>
                          </a:solidFill>
                          <a:latin typeface="Tw Cen MT" panose="020B0602020104020603" pitchFamily="34" charset="0"/>
                        </a:rPr>
                        <a:t>Being the world’s leading exporter of palm oil is good for Malaysia’s economy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lgn="l">
                        <a:buFont typeface="Arial" panose="020B0604020202020204" pitchFamily="34" charset="0"/>
                        <a:buChar char="•"/>
                      </a:pPr>
                      <a:r>
                        <a:rPr lang="en-GB" dirty="0">
                          <a:solidFill>
                            <a:schemeClr val="tx1"/>
                          </a:solidFill>
                          <a:latin typeface="Tw Cen MT" panose="020B0602020104020603" pitchFamily="34" charset="0"/>
                        </a:rPr>
                        <a:t>The </a:t>
                      </a:r>
                      <a:r>
                        <a:rPr lang="en-GB" dirty="0" err="1">
                          <a:solidFill>
                            <a:schemeClr val="tx1"/>
                          </a:solidFill>
                          <a:latin typeface="Tw Cen MT" panose="020B0602020104020603" pitchFamily="34" charset="0"/>
                        </a:rPr>
                        <a:t>Bakun</a:t>
                      </a:r>
                      <a:r>
                        <a:rPr lang="en-GB" dirty="0">
                          <a:solidFill>
                            <a:schemeClr val="tx1"/>
                          </a:solidFill>
                          <a:latin typeface="Tw Cen MT" panose="020B0602020104020603" pitchFamily="34" charset="0"/>
                        </a:rPr>
                        <a:t> Dam means people get cheap electricity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01441390"/>
                  </a:ext>
                </a:extLst>
              </a:tr>
            </a:tbl>
          </a:graphicData>
        </a:graphic>
      </p:graphicFrame>
    </p:spTree>
    <p:extLst>
      <p:ext uri="{BB962C8B-B14F-4D97-AF65-F5344CB8AC3E}">
        <p14:creationId xmlns:p14="http://schemas.microsoft.com/office/powerpoint/2010/main" val="338624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4 portrait">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4 portrait" id="{A45FCA8B-A814-445C-A542-EEBF11C14CC4}" vid="{7B7A1421-17B3-4C4A-B404-147B13CD2879}"/>
    </a:ext>
  </a:extLst>
</a:theme>
</file>

<file path=ppt/theme/theme2.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a4 portrait</Template>
  <TotalTime>294</TotalTime>
  <Words>2295</Words>
  <Application>Microsoft Office PowerPoint</Application>
  <PresentationFormat>A4 Paper (210x297 mm)</PresentationFormat>
  <Paragraphs>165</Paragraphs>
  <Slides>7</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Calibri Light</vt:lpstr>
      <vt:lpstr>Comic Sans MS</vt:lpstr>
      <vt:lpstr>Tw Cen MT</vt:lpstr>
      <vt:lpstr>a4 portrait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Mr H</dc:creator>
  <cp:lastModifiedBy>Mr H</cp:lastModifiedBy>
  <cp:revision>28</cp:revision>
  <dcterms:created xsi:type="dcterms:W3CDTF">2020-10-02T11:49:59Z</dcterms:created>
  <dcterms:modified xsi:type="dcterms:W3CDTF">2020-10-18T21:20:30Z</dcterms:modified>
</cp:coreProperties>
</file>