
<file path=[Content_Types].xml><?xml version="1.0" encoding="utf-8"?>
<Types xmlns="http://schemas.openxmlformats.org/package/2006/content-types">
  <Default Extension="bin" ContentType="application/vnd.ms-office.activeX"/>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activeX/activeX2.xml" ContentType="application/vnd.ms-office.activeX+xml"/>
  <Override PartName="/ppt/activeX/activeX3.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18" r:id="rId2"/>
    <p:sldId id="316" r:id="rId3"/>
    <p:sldId id="312" r:id="rId4"/>
    <p:sldId id="314" r:id="rId5"/>
    <p:sldId id="260" r:id="rId6"/>
    <p:sldId id="306" r:id="rId7"/>
    <p:sldId id="308" r:id="rId8"/>
    <p:sldId id="319" r:id="rId9"/>
    <p:sldId id="313" r:id="rId10"/>
    <p:sldId id="299" r:id="rId11"/>
    <p:sldId id="291" r:id="rId12"/>
    <p:sldId id="292" r:id="rId13"/>
    <p:sldId id="293" r:id="rId14"/>
    <p:sldId id="294" r:id="rId15"/>
    <p:sldId id="321" r:id="rId16"/>
    <p:sldId id="320" r:id="rId17"/>
    <p:sldId id="323" r:id="rId18"/>
    <p:sldId id="325" r:id="rId19"/>
    <p:sldId id="324" r:id="rId20"/>
    <p:sldId id="326" r:id="rId21"/>
    <p:sldId id="303" r:id="rId22"/>
    <p:sldId id="305" r:id="rId23"/>
    <p:sldId id="317"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707" autoAdjust="0"/>
  </p:normalViewPr>
  <p:slideViewPr>
    <p:cSldViewPr>
      <p:cViewPr varScale="1">
        <p:scale>
          <a:sx n="93" d="100"/>
          <a:sy n="93" d="100"/>
        </p:scale>
        <p:origin x="51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8D1DE3D-3C50-44CB-9A61-73342D72A94B}" type="datetimeFigureOut">
              <a:rPr lang="en-GB" smtClean="0"/>
              <a:t>17/09/2020</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C553E3BF-B55A-4C14-B66D-8034FFC45D75}" type="slidenum">
              <a:rPr lang="en-GB" smtClean="0"/>
              <a:t>‹#›</a:t>
            </a:fld>
            <a:endParaRPr lang="en-GB"/>
          </a:p>
        </p:txBody>
      </p:sp>
    </p:spTree>
    <p:extLst>
      <p:ext uri="{BB962C8B-B14F-4D97-AF65-F5344CB8AC3E}">
        <p14:creationId xmlns:p14="http://schemas.microsoft.com/office/powerpoint/2010/main" val="281672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BDE937-CFC3-4F84-87EB-9718CC668CEF}" type="datetimeFigureOut">
              <a:rPr lang="en-GB" smtClean="0"/>
              <a:pPr/>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6DF22FE-018D-43B6-8E7B-10E6AA1D9BA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DE937-CFC3-4F84-87EB-9718CC668CEF}" type="datetimeFigureOut">
              <a:rPr lang="en-GB" smtClean="0"/>
              <a:pPr/>
              <a:t>17/09/2020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DF22FE-018D-43B6-8E7B-10E6AA1D9BA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s://www.bbc.co.uk/bitesize/guides/zg4tfrd/revision/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5.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150" y="2076368"/>
            <a:ext cx="2304256"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2400" dirty="0">
                <a:latin typeface="Segoe Print" panose="02000600000000000000" pitchFamily="2" charset="0"/>
              </a:rPr>
              <a:t>Interception</a:t>
            </a:r>
          </a:p>
        </p:txBody>
      </p:sp>
      <p:sp>
        <p:nvSpPr>
          <p:cNvPr id="5" name="TextBox 4"/>
          <p:cNvSpPr txBox="1"/>
          <p:nvPr/>
        </p:nvSpPr>
        <p:spPr>
          <a:xfrm>
            <a:off x="2881637" y="2875811"/>
            <a:ext cx="2304256"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sz="2400" dirty="0" err="1">
                <a:latin typeface="Segoe Print" panose="02000600000000000000" pitchFamily="2" charset="0"/>
              </a:rPr>
              <a:t>Throughflow</a:t>
            </a:r>
            <a:endParaRPr lang="en-GB" sz="2400" dirty="0">
              <a:latin typeface="Segoe Print" panose="02000600000000000000" pitchFamily="2" charset="0"/>
            </a:endParaRPr>
          </a:p>
        </p:txBody>
      </p:sp>
      <p:sp>
        <p:nvSpPr>
          <p:cNvPr id="6" name="TextBox 5"/>
          <p:cNvSpPr txBox="1"/>
          <p:nvPr/>
        </p:nvSpPr>
        <p:spPr>
          <a:xfrm>
            <a:off x="1226373" y="4497506"/>
            <a:ext cx="1669047"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Tributary</a:t>
            </a:r>
          </a:p>
        </p:txBody>
      </p:sp>
      <p:sp>
        <p:nvSpPr>
          <p:cNvPr id="7" name="TextBox 6"/>
          <p:cNvSpPr txBox="1"/>
          <p:nvPr/>
        </p:nvSpPr>
        <p:spPr>
          <a:xfrm>
            <a:off x="4070919" y="1614703"/>
            <a:ext cx="1848583"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Confluence</a:t>
            </a:r>
          </a:p>
        </p:txBody>
      </p:sp>
      <p:sp>
        <p:nvSpPr>
          <p:cNvPr id="8" name="TextBox 7"/>
          <p:cNvSpPr txBox="1"/>
          <p:nvPr/>
        </p:nvSpPr>
        <p:spPr>
          <a:xfrm>
            <a:off x="558266" y="3474301"/>
            <a:ext cx="1217000"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Source</a:t>
            </a:r>
          </a:p>
        </p:txBody>
      </p:sp>
      <p:sp>
        <p:nvSpPr>
          <p:cNvPr id="9" name="TextBox 8"/>
          <p:cNvSpPr txBox="1"/>
          <p:nvPr/>
        </p:nvSpPr>
        <p:spPr>
          <a:xfrm>
            <a:off x="4027264" y="5603051"/>
            <a:ext cx="1175322"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Mouth</a:t>
            </a:r>
          </a:p>
        </p:txBody>
      </p:sp>
      <p:sp>
        <p:nvSpPr>
          <p:cNvPr id="10" name="TextBox 9"/>
          <p:cNvSpPr txBox="1"/>
          <p:nvPr/>
        </p:nvSpPr>
        <p:spPr>
          <a:xfrm>
            <a:off x="533605" y="6126271"/>
            <a:ext cx="2416046"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Surface runoff</a:t>
            </a:r>
          </a:p>
        </p:txBody>
      </p:sp>
      <p:sp>
        <p:nvSpPr>
          <p:cNvPr id="11" name="TextBox 10"/>
          <p:cNvSpPr txBox="1"/>
          <p:nvPr/>
        </p:nvSpPr>
        <p:spPr>
          <a:xfrm>
            <a:off x="6437269" y="3573016"/>
            <a:ext cx="1874231"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Infiltration</a:t>
            </a:r>
          </a:p>
        </p:txBody>
      </p:sp>
      <p:sp>
        <p:nvSpPr>
          <p:cNvPr id="12" name="TextBox 11"/>
          <p:cNvSpPr txBox="1"/>
          <p:nvPr/>
        </p:nvSpPr>
        <p:spPr>
          <a:xfrm>
            <a:off x="4315302" y="4497506"/>
            <a:ext cx="1741182"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Saturated</a:t>
            </a:r>
          </a:p>
        </p:txBody>
      </p:sp>
      <p:sp>
        <p:nvSpPr>
          <p:cNvPr id="13" name="TextBox 12"/>
          <p:cNvSpPr txBox="1"/>
          <p:nvPr/>
        </p:nvSpPr>
        <p:spPr>
          <a:xfrm>
            <a:off x="6111859" y="5993276"/>
            <a:ext cx="2199641"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Impermeable</a:t>
            </a:r>
          </a:p>
        </p:txBody>
      </p:sp>
      <p:sp>
        <p:nvSpPr>
          <p:cNvPr id="14" name="TextBox 13"/>
          <p:cNvSpPr txBox="1"/>
          <p:nvPr/>
        </p:nvSpPr>
        <p:spPr>
          <a:xfrm>
            <a:off x="6865113" y="2307200"/>
            <a:ext cx="2068195"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Evaporation</a:t>
            </a:r>
          </a:p>
        </p:txBody>
      </p:sp>
      <p:sp>
        <p:nvSpPr>
          <p:cNvPr id="15" name="TextBox 14"/>
          <p:cNvSpPr txBox="1"/>
          <p:nvPr/>
        </p:nvSpPr>
        <p:spPr>
          <a:xfrm>
            <a:off x="6865113" y="4969829"/>
            <a:ext cx="1672253" cy="461665"/>
          </a:xfrm>
          <a:prstGeom prst="rect">
            <a:avLst/>
          </a:prstGeom>
          <a:ln>
            <a:solidFill>
              <a:schemeClr val="accent1"/>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latin typeface="Segoe Print" panose="02000600000000000000" pitchFamily="2" charset="0"/>
              </a:rPr>
              <a:t>Discharge</a:t>
            </a:r>
          </a:p>
        </p:txBody>
      </p:sp>
      <p:sp>
        <p:nvSpPr>
          <p:cNvPr id="2" name="Title 1">
            <a:extLst>
              <a:ext uri="{FF2B5EF4-FFF2-40B4-BE49-F238E27FC236}">
                <a16:creationId xmlns:a16="http://schemas.microsoft.com/office/drawing/2014/main" id="{BDECD302-8EDA-4BFD-B88F-D99037E1888C}"/>
              </a:ext>
            </a:extLst>
          </p:cNvPr>
          <p:cNvSpPr>
            <a:spLocks noGrp="1"/>
          </p:cNvSpPr>
          <p:nvPr>
            <p:ph type="title"/>
          </p:nvPr>
        </p:nvSpPr>
        <p:spPr>
          <a:xfrm>
            <a:off x="490838" y="274638"/>
            <a:ext cx="8229600" cy="1143000"/>
          </a:xfrm>
          <a:ln>
            <a:solidFill>
              <a:schemeClr val="accent1"/>
            </a:solidFill>
          </a:ln>
        </p:spPr>
        <p:txBody>
          <a:bodyPr/>
          <a:lstStyle/>
          <a:p>
            <a:r>
              <a:rPr lang="en-GB" dirty="0"/>
              <a:t>Do it now… define these terms!</a:t>
            </a:r>
          </a:p>
        </p:txBody>
      </p:sp>
    </p:spTree>
    <p:extLst>
      <p:ext uri="{BB962C8B-B14F-4D97-AF65-F5344CB8AC3E}">
        <p14:creationId xmlns:p14="http://schemas.microsoft.com/office/powerpoint/2010/main" val="4097677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style>
          <a:lnRef idx="2">
            <a:schemeClr val="accent5"/>
          </a:lnRef>
          <a:fillRef idx="1">
            <a:schemeClr val="lt1"/>
          </a:fillRef>
          <a:effectRef idx="0">
            <a:schemeClr val="accent5"/>
          </a:effectRef>
          <a:fontRef idx="minor">
            <a:schemeClr val="dk1"/>
          </a:fontRef>
        </p:style>
        <p:txBody>
          <a:bodyPr/>
          <a:lstStyle/>
          <a:p>
            <a:r>
              <a:rPr lang="en-GB" dirty="0"/>
              <a:t>Difference in a drainage basins</a:t>
            </a:r>
          </a:p>
        </p:txBody>
      </p:sp>
      <p:sp>
        <p:nvSpPr>
          <p:cNvPr id="3" name="Content Placeholder 2"/>
          <p:cNvSpPr>
            <a:spLocks noGrp="1"/>
          </p:cNvSpPr>
          <p:nvPr>
            <p:ph idx="1"/>
          </p:nvPr>
        </p:nvSpPr>
        <p:spPr/>
        <p:txBody>
          <a:bodyPr/>
          <a:lstStyle/>
          <a:p>
            <a:endParaRPr lang="en-GB" dirty="0"/>
          </a:p>
          <a:p>
            <a:r>
              <a:rPr lang="en-GB" dirty="0"/>
              <a:t>Write down 5 things that can vary between drainage basins (for a bonus point add how they would impact on the river system!).</a:t>
            </a:r>
          </a:p>
          <a:p>
            <a:pPr marL="0" indent="0">
              <a:buNone/>
            </a:pPr>
            <a:endParaRPr lang="en-GB" dirty="0"/>
          </a:p>
          <a:p>
            <a:pPr marL="0" indent="0">
              <a:buNone/>
            </a:pPr>
            <a:r>
              <a:rPr lang="en-GB" dirty="0"/>
              <a:t>Hint: what might very in a drainage basin that would speed up or slow down the flow of water to the river?</a:t>
            </a:r>
          </a:p>
        </p:txBody>
      </p:sp>
    </p:spTree>
    <p:extLst>
      <p:ext uri="{BB962C8B-B14F-4D97-AF65-F5344CB8AC3E}">
        <p14:creationId xmlns:p14="http://schemas.microsoft.com/office/powerpoint/2010/main" val="921180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42" name="Picture 18" descr="hydrographs"/>
          <p:cNvPicPr>
            <a:picLocks noChangeAspect="1" noChangeArrowheads="1"/>
          </p:cNvPicPr>
          <p:nvPr/>
        </p:nvPicPr>
        <p:blipFill>
          <a:blip r:embed="rId2" cstate="print"/>
          <a:srcRect/>
          <a:stretch>
            <a:fillRect/>
          </a:stretch>
        </p:blipFill>
        <p:spPr bwMode="auto">
          <a:xfrm>
            <a:off x="1512888" y="2817813"/>
            <a:ext cx="6049962" cy="2228850"/>
          </a:xfrm>
          <a:prstGeom prst="rect">
            <a:avLst/>
          </a:prstGeom>
          <a:noFill/>
        </p:spPr>
      </p:pic>
      <p:sp>
        <p:nvSpPr>
          <p:cNvPr id="26627" name="Rectangle 3"/>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a:solidFill>
                  <a:srgbClr val="5B0091"/>
                </a:solidFill>
              </a:rPr>
              <a:t>Hydrographs</a:t>
            </a:r>
          </a:p>
        </p:txBody>
      </p:sp>
      <p:sp>
        <p:nvSpPr>
          <p:cNvPr id="26629" name="Line 5"/>
          <p:cNvSpPr>
            <a:spLocks noChangeShapeType="1"/>
          </p:cNvSpPr>
          <p:nvPr/>
        </p:nvSpPr>
        <p:spPr bwMode="auto">
          <a:xfrm flipH="1">
            <a:off x="1843088" y="2997200"/>
            <a:ext cx="1504950" cy="2260600"/>
          </a:xfrm>
          <a:prstGeom prst="line">
            <a:avLst/>
          </a:prstGeom>
          <a:noFill/>
          <a:ln w="38100">
            <a:solidFill>
              <a:srgbClr val="FF6600"/>
            </a:solidFill>
            <a:round/>
            <a:headEnd/>
            <a:tailEnd type="triangle" w="med" len="med"/>
          </a:ln>
          <a:effectLst/>
        </p:spPr>
        <p:txBody>
          <a:bodyPr/>
          <a:lstStyle/>
          <a:p>
            <a:endParaRPr lang="en-GB"/>
          </a:p>
        </p:txBody>
      </p:sp>
      <p:sp>
        <p:nvSpPr>
          <p:cNvPr id="26630" name="Line 6"/>
          <p:cNvSpPr>
            <a:spLocks noChangeShapeType="1"/>
          </p:cNvSpPr>
          <p:nvPr/>
        </p:nvSpPr>
        <p:spPr bwMode="auto">
          <a:xfrm>
            <a:off x="5651500" y="2924175"/>
            <a:ext cx="1657350" cy="2233613"/>
          </a:xfrm>
          <a:prstGeom prst="line">
            <a:avLst/>
          </a:prstGeom>
          <a:noFill/>
          <a:ln w="38100">
            <a:solidFill>
              <a:srgbClr val="FF6600"/>
            </a:solidFill>
            <a:round/>
            <a:headEnd/>
            <a:tailEnd type="triangle" w="med" len="med"/>
          </a:ln>
          <a:effectLst/>
        </p:spPr>
        <p:txBody>
          <a:bodyPr/>
          <a:lstStyle/>
          <a:p>
            <a:endParaRPr lang="en-GB"/>
          </a:p>
        </p:txBody>
      </p:sp>
      <p:sp>
        <p:nvSpPr>
          <p:cNvPr id="26631" name="Rectangle 7"/>
          <p:cNvSpPr>
            <a:spLocks noChangeArrowheads="1"/>
          </p:cNvSpPr>
          <p:nvPr/>
        </p:nvSpPr>
        <p:spPr bwMode="auto">
          <a:xfrm>
            <a:off x="2790825" y="2060575"/>
            <a:ext cx="3562350" cy="860425"/>
          </a:xfrm>
          <a:prstGeom prst="rect">
            <a:avLst/>
          </a:prstGeom>
          <a:solidFill>
            <a:schemeClr val="bg1"/>
          </a:solidFill>
          <a:ln w="38100">
            <a:solidFill>
              <a:srgbClr val="FF6600"/>
            </a:solidFill>
            <a:miter lim="800000"/>
            <a:headEnd/>
            <a:tailEnd/>
          </a:ln>
          <a:effectLst/>
        </p:spPr>
        <p:txBody>
          <a:bodyPr>
            <a:spAutoFit/>
          </a:bodyPr>
          <a:lstStyle/>
          <a:p>
            <a:pPr algn="ctr" eaLnBrk="1" hangingPunct="1"/>
            <a:r>
              <a:rPr lang="en-GB" dirty="0">
                <a:solidFill>
                  <a:srgbClr val="000066"/>
                </a:solidFill>
              </a:rPr>
              <a:t>What affects the shape of a hydrograph?</a:t>
            </a:r>
          </a:p>
        </p:txBody>
      </p:sp>
      <p:sp>
        <p:nvSpPr>
          <p:cNvPr id="26632" name="Rectangle 8"/>
          <p:cNvSpPr>
            <a:spLocks noChangeArrowheads="1"/>
          </p:cNvSpPr>
          <p:nvPr/>
        </p:nvSpPr>
        <p:spPr bwMode="auto">
          <a:xfrm>
            <a:off x="1259369" y="5300663"/>
            <a:ext cx="1016624" cy="369332"/>
          </a:xfrm>
          <a:prstGeom prst="rect">
            <a:avLst/>
          </a:prstGeom>
          <a:solidFill>
            <a:schemeClr val="bg1"/>
          </a:solidFill>
          <a:ln w="9525">
            <a:solidFill>
              <a:srgbClr val="660066"/>
            </a:solidFill>
            <a:miter lim="800000"/>
            <a:headEnd/>
            <a:tailEnd/>
          </a:ln>
          <a:effectLst/>
        </p:spPr>
        <p:txBody>
          <a:bodyPr wrap="none">
            <a:spAutoFit/>
          </a:bodyPr>
          <a:lstStyle/>
          <a:p>
            <a:pPr algn="ctr" eaLnBrk="1" hangingPunct="1"/>
            <a:r>
              <a:rPr lang="en-GB">
                <a:solidFill>
                  <a:srgbClr val="000066"/>
                </a:solidFill>
              </a:rPr>
              <a:t>Land use</a:t>
            </a:r>
          </a:p>
        </p:txBody>
      </p:sp>
      <p:sp>
        <p:nvSpPr>
          <p:cNvPr id="26634" name="Rectangle 10"/>
          <p:cNvSpPr>
            <a:spLocks noChangeArrowheads="1"/>
          </p:cNvSpPr>
          <p:nvPr/>
        </p:nvSpPr>
        <p:spPr bwMode="auto">
          <a:xfrm>
            <a:off x="2913372" y="6021388"/>
            <a:ext cx="3317255" cy="369332"/>
          </a:xfrm>
          <a:prstGeom prst="rect">
            <a:avLst/>
          </a:prstGeom>
          <a:solidFill>
            <a:schemeClr val="bg1"/>
          </a:solidFill>
          <a:ln w="9525">
            <a:solidFill>
              <a:srgbClr val="660066"/>
            </a:solidFill>
            <a:miter lim="800000"/>
            <a:headEnd/>
            <a:tailEnd/>
          </a:ln>
          <a:effectLst/>
        </p:spPr>
        <p:txBody>
          <a:bodyPr wrap="none">
            <a:spAutoFit/>
          </a:bodyPr>
          <a:lstStyle/>
          <a:p>
            <a:pPr algn="ctr" eaLnBrk="1" hangingPunct="1"/>
            <a:r>
              <a:rPr lang="en-GB">
                <a:solidFill>
                  <a:srgbClr val="000066"/>
                </a:solidFill>
              </a:rPr>
              <a:t>Type and amount of precipitation</a:t>
            </a:r>
          </a:p>
        </p:txBody>
      </p:sp>
      <p:sp>
        <p:nvSpPr>
          <p:cNvPr id="26635" name="Rectangle 11"/>
          <p:cNvSpPr>
            <a:spLocks noChangeArrowheads="1"/>
          </p:cNvSpPr>
          <p:nvPr/>
        </p:nvSpPr>
        <p:spPr bwMode="auto">
          <a:xfrm>
            <a:off x="906654" y="1052513"/>
            <a:ext cx="1733167" cy="369332"/>
          </a:xfrm>
          <a:prstGeom prst="rect">
            <a:avLst/>
          </a:prstGeom>
          <a:solidFill>
            <a:schemeClr val="bg1"/>
          </a:solidFill>
          <a:ln w="9525">
            <a:solidFill>
              <a:srgbClr val="660066"/>
            </a:solidFill>
            <a:miter lim="800000"/>
            <a:headEnd/>
            <a:tailEnd/>
          </a:ln>
          <a:effectLst/>
        </p:spPr>
        <p:txBody>
          <a:bodyPr wrap="none">
            <a:spAutoFit/>
          </a:bodyPr>
          <a:lstStyle/>
          <a:p>
            <a:pPr algn="ctr" eaLnBrk="1" hangingPunct="1"/>
            <a:r>
              <a:rPr lang="en-GB" dirty="0">
                <a:solidFill>
                  <a:srgbClr val="000066"/>
                </a:solidFill>
              </a:rPr>
              <a:t>Geology and soil</a:t>
            </a:r>
          </a:p>
        </p:txBody>
      </p:sp>
      <p:sp>
        <p:nvSpPr>
          <p:cNvPr id="26636" name="Rectangle 12"/>
          <p:cNvSpPr>
            <a:spLocks noChangeArrowheads="1"/>
          </p:cNvSpPr>
          <p:nvPr/>
        </p:nvSpPr>
        <p:spPr bwMode="auto">
          <a:xfrm>
            <a:off x="5576498" y="1052513"/>
            <a:ext cx="2726516" cy="369332"/>
          </a:xfrm>
          <a:prstGeom prst="rect">
            <a:avLst/>
          </a:prstGeom>
          <a:solidFill>
            <a:schemeClr val="bg1"/>
          </a:solidFill>
          <a:ln w="9525">
            <a:solidFill>
              <a:srgbClr val="660066"/>
            </a:solidFill>
            <a:miter lim="800000"/>
            <a:headEnd/>
            <a:tailEnd/>
          </a:ln>
          <a:effectLst/>
        </p:spPr>
        <p:txBody>
          <a:bodyPr wrap="none">
            <a:spAutoFit/>
          </a:bodyPr>
          <a:lstStyle/>
          <a:p>
            <a:pPr algn="ctr" eaLnBrk="1" hangingPunct="1"/>
            <a:r>
              <a:rPr lang="en-GB">
                <a:solidFill>
                  <a:srgbClr val="000066"/>
                </a:solidFill>
              </a:rPr>
              <a:t>Gradient of the valley sides</a:t>
            </a:r>
          </a:p>
        </p:txBody>
      </p:sp>
      <p:sp>
        <p:nvSpPr>
          <p:cNvPr id="26637" name="Line 13"/>
          <p:cNvSpPr>
            <a:spLocks noChangeShapeType="1"/>
          </p:cNvSpPr>
          <p:nvPr/>
        </p:nvSpPr>
        <p:spPr bwMode="auto">
          <a:xfrm flipV="1">
            <a:off x="5795963" y="1628775"/>
            <a:ext cx="525462" cy="431800"/>
          </a:xfrm>
          <a:prstGeom prst="line">
            <a:avLst/>
          </a:prstGeom>
          <a:noFill/>
          <a:ln w="38100">
            <a:solidFill>
              <a:srgbClr val="FF6600"/>
            </a:solidFill>
            <a:round/>
            <a:headEnd/>
            <a:tailEnd type="triangle" w="med" len="med"/>
          </a:ln>
          <a:effectLst/>
        </p:spPr>
        <p:txBody>
          <a:bodyPr/>
          <a:lstStyle/>
          <a:p>
            <a:endParaRPr lang="en-GB"/>
          </a:p>
        </p:txBody>
      </p:sp>
      <p:sp>
        <p:nvSpPr>
          <p:cNvPr id="26638" name="Line 14"/>
          <p:cNvSpPr>
            <a:spLocks noChangeShapeType="1"/>
          </p:cNvSpPr>
          <p:nvPr/>
        </p:nvSpPr>
        <p:spPr bwMode="auto">
          <a:xfrm flipH="1" flipV="1">
            <a:off x="2555875" y="1628775"/>
            <a:ext cx="576263" cy="431800"/>
          </a:xfrm>
          <a:prstGeom prst="line">
            <a:avLst/>
          </a:prstGeom>
          <a:noFill/>
          <a:ln w="38100">
            <a:solidFill>
              <a:srgbClr val="FF6600"/>
            </a:solidFill>
            <a:round/>
            <a:headEnd/>
            <a:tailEnd type="triangle" w="med" len="med"/>
          </a:ln>
          <a:effectLst/>
        </p:spPr>
        <p:txBody>
          <a:bodyPr/>
          <a:lstStyle/>
          <a:p>
            <a:endParaRPr lang="en-GB"/>
          </a:p>
        </p:txBody>
      </p:sp>
      <p:sp>
        <p:nvSpPr>
          <p:cNvPr id="26639" name="Rectangle 15"/>
          <p:cNvSpPr>
            <a:spLocks noChangeArrowheads="1"/>
          </p:cNvSpPr>
          <p:nvPr/>
        </p:nvSpPr>
        <p:spPr bwMode="auto">
          <a:xfrm>
            <a:off x="6304166" y="5300663"/>
            <a:ext cx="1756956" cy="369332"/>
          </a:xfrm>
          <a:prstGeom prst="rect">
            <a:avLst/>
          </a:prstGeom>
          <a:solidFill>
            <a:schemeClr val="bg1"/>
          </a:solidFill>
          <a:ln w="9525">
            <a:solidFill>
              <a:srgbClr val="660066"/>
            </a:solidFill>
            <a:miter lim="800000"/>
            <a:headEnd/>
            <a:tailEnd/>
          </a:ln>
          <a:effectLst/>
        </p:spPr>
        <p:txBody>
          <a:bodyPr wrap="none">
            <a:spAutoFit/>
          </a:bodyPr>
          <a:lstStyle/>
          <a:p>
            <a:pPr algn="ctr" eaLnBrk="1" hangingPunct="1"/>
            <a:r>
              <a:rPr lang="en-GB">
                <a:solidFill>
                  <a:srgbClr val="000066"/>
                </a:solidFill>
              </a:rPr>
              <a:t>Drainage density</a:t>
            </a:r>
          </a:p>
        </p:txBody>
      </p:sp>
      <p:sp>
        <p:nvSpPr>
          <p:cNvPr id="26640" name="Line 16"/>
          <p:cNvSpPr>
            <a:spLocks noChangeShapeType="1"/>
          </p:cNvSpPr>
          <p:nvPr/>
        </p:nvSpPr>
        <p:spPr bwMode="auto">
          <a:xfrm>
            <a:off x="4572000" y="2924175"/>
            <a:ext cx="0" cy="3025775"/>
          </a:xfrm>
          <a:prstGeom prst="line">
            <a:avLst/>
          </a:prstGeom>
          <a:noFill/>
          <a:ln w="38100">
            <a:solidFill>
              <a:srgbClr val="FF6600"/>
            </a:solidFill>
            <a:round/>
            <a:headEnd/>
            <a:tailEnd type="triangle" w="med" len="med"/>
          </a:ln>
          <a:effectLst/>
        </p:spPr>
        <p:txBody>
          <a:bodyPr/>
          <a:lstStyle/>
          <a:p>
            <a:endParaRPr lang="en-GB"/>
          </a:p>
        </p:txBody>
      </p:sp>
      <p:sp>
        <p:nvSpPr>
          <p:cNvPr id="3" name="TextBox 2">
            <a:extLst>
              <a:ext uri="{FF2B5EF4-FFF2-40B4-BE49-F238E27FC236}">
                <a16:creationId xmlns:a16="http://schemas.microsoft.com/office/drawing/2014/main" id="{85FAF104-ED98-4CB5-85AE-4A6E2583301E}"/>
              </a:ext>
            </a:extLst>
          </p:cNvPr>
          <p:cNvSpPr txBox="1"/>
          <p:nvPr/>
        </p:nvSpPr>
        <p:spPr>
          <a:xfrm>
            <a:off x="3348038" y="257839"/>
            <a:ext cx="5544442" cy="369332"/>
          </a:xfrm>
          <a:prstGeom prst="rect">
            <a:avLst/>
          </a:prstGeom>
          <a:noFill/>
          <a:ln>
            <a:solidFill>
              <a:schemeClr val="accent1"/>
            </a:solidFill>
          </a:ln>
        </p:spPr>
        <p:txBody>
          <a:bodyPr wrap="square" rtlCol="0">
            <a:spAutoFit/>
          </a:bodyPr>
          <a:lstStyle/>
          <a:p>
            <a:pPr algn="ctr"/>
            <a:r>
              <a:rPr lang="en-GB" dirty="0"/>
              <a:t>All of these will affect the shape of a hydrograph!</a:t>
            </a:r>
          </a:p>
        </p:txBody>
      </p:sp>
    </p:spTree>
    <p:extLst>
      <p:ext uri="{BB962C8B-B14F-4D97-AF65-F5344CB8AC3E}">
        <p14:creationId xmlns:p14="http://schemas.microsoft.com/office/powerpoint/2010/main" val="334688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animBg="1"/>
      <p:bldP spid="26634" grpId="0" animBg="1"/>
      <p:bldP spid="26635" grpId="0" animBg="1"/>
      <p:bldP spid="26636" grpId="0" animBg="1"/>
      <p:bldP spid="266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style>
          <a:lnRef idx="2">
            <a:schemeClr val="accent5"/>
          </a:lnRef>
          <a:fillRef idx="1">
            <a:schemeClr val="lt1"/>
          </a:fillRef>
          <a:effectRef idx="0">
            <a:schemeClr val="accent5"/>
          </a:effectRef>
          <a:fontRef idx="minor">
            <a:schemeClr val="dk1"/>
          </a:fontRef>
        </p:style>
        <p:txBody>
          <a:bodyPr/>
          <a:lstStyle/>
          <a:p>
            <a:r>
              <a:rPr lang="en-GB" dirty="0"/>
              <a:t>Variations in hydrographs</a:t>
            </a:r>
          </a:p>
        </p:txBody>
      </p:sp>
      <p:sp>
        <p:nvSpPr>
          <p:cNvPr id="3" name="Content Placeholder 2"/>
          <p:cNvSpPr>
            <a:spLocks noGrp="1"/>
          </p:cNvSpPr>
          <p:nvPr>
            <p:ph idx="1"/>
          </p:nvPr>
        </p:nvSpPr>
        <p:spPr>
          <a:xfrm>
            <a:off x="395536" y="1772816"/>
            <a:ext cx="8229600" cy="4752528"/>
          </a:xfrm>
        </p:spPr>
        <p:txBody>
          <a:bodyPr>
            <a:normAutofit fontScale="85000" lnSpcReduction="20000"/>
          </a:bodyPr>
          <a:lstStyle/>
          <a:p>
            <a:r>
              <a:rPr lang="en-GB" dirty="0"/>
              <a:t>As we have seen differences in the land use, as well as the natural geography, can impact the way that the river systems react. There will also be differences in the weather event. All off these variables create different shapes in a flood hydrograph.</a:t>
            </a:r>
          </a:p>
          <a:p>
            <a:endParaRPr lang="en-GB" dirty="0"/>
          </a:p>
          <a:p>
            <a:r>
              <a:rPr lang="en-GB" dirty="0"/>
              <a:t>Read through the info on… </a:t>
            </a:r>
            <a:r>
              <a:rPr lang="en-GB" dirty="0">
                <a:hlinkClick r:id="rId2"/>
              </a:rPr>
              <a:t>https://www.bbc.co.uk/bitesize/guides/zg4tfrd/revision/2</a:t>
            </a:r>
            <a:endParaRPr lang="en-GB" dirty="0"/>
          </a:p>
          <a:p>
            <a:endParaRPr lang="en-GB" dirty="0"/>
          </a:p>
          <a:p>
            <a:r>
              <a:rPr lang="en-GB" dirty="0"/>
              <a:t>Read through the statements on the next slide and decide which hydrograph they match. Check your answers with the animation/game on slide 14!</a:t>
            </a:r>
          </a:p>
          <a:p>
            <a:endParaRPr lang="en-GB" dirty="0"/>
          </a:p>
        </p:txBody>
      </p:sp>
    </p:spTree>
    <p:extLst>
      <p:ext uri="{BB962C8B-B14F-4D97-AF65-F5344CB8AC3E}">
        <p14:creationId xmlns:p14="http://schemas.microsoft.com/office/powerpoint/2010/main" val="1136277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8744" t="37800" r="27550" b="34201"/>
          <a:stretch>
            <a:fillRect/>
          </a:stretch>
        </p:blipFill>
        <p:spPr bwMode="auto">
          <a:xfrm>
            <a:off x="1331640" y="387798"/>
            <a:ext cx="6840760" cy="2465138"/>
          </a:xfrm>
          <a:prstGeom prst="rect">
            <a:avLst/>
          </a:prstGeom>
          <a:noFill/>
          <a:ln w="9525">
            <a:noFill/>
            <a:miter lim="800000"/>
            <a:headEnd/>
            <a:tailEnd/>
          </a:ln>
        </p:spPr>
      </p:pic>
      <p:graphicFrame>
        <p:nvGraphicFramePr>
          <p:cNvPr id="5" name="Table 4"/>
          <p:cNvGraphicFramePr>
            <a:graphicFrameLocks noGrp="1"/>
          </p:cNvGraphicFramePr>
          <p:nvPr>
            <p:extLst/>
          </p:nvPr>
        </p:nvGraphicFramePr>
        <p:xfrm>
          <a:off x="323528" y="3284984"/>
          <a:ext cx="8496944" cy="3168354"/>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528059">
                <a:tc>
                  <a:txBody>
                    <a:bodyPr/>
                    <a:lstStyle/>
                    <a:p>
                      <a:pPr algn="ctr"/>
                      <a:r>
                        <a:rPr lang="en-GB" sz="2400" b="0" dirty="0">
                          <a:solidFill>
                            <a:sysClr val="windowText" lastClr="000000"/>
                          </a:solidFill>
                        </a:rPr>
                        <a:t>Intense rainfall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Urban area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28059">
                <a:tc>
                  <a:txBody>
                    <a:bodyPr/>
                    <a:lstStyle/>
                    <a:p>
                      <a:pPr algn="ctr"/>
                      <a:r>
                        <a:rPr lang="en-GB" sz="2400" b="0" dirty="0">
                          <a:solidFill>
                            <a:sysClr val="windowText" lastClr="000000"/>
                          </a:solidFill>
                        </a:rPr>
                        <a:t>Gentle valley sides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A natural river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8059">
                <a:tc>
                  <a:txBody>
                    <a:bodyPr/>
                    <a:lstStyle/>
                    <a:p>
                      <a:pPr algn="ctr"/>
                      <a:r>
                        <a:rPr lang="en-GB" sz="2400" b="0" dirty="0">
                          <a:solidFill>
                            <a:sysClr val="windowText" lastClr="000000"/>
                          </a:solidFill>
                        </a:rPr>
                        <a:t>Low drainage density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Forest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28059">
                <a:tc>
                  <a:txBody>
                    <a:bodyPr/>
                    <a:lstStyle/>
                    <a:p>
                      <a:pPr algn="ctr"/>
                      <a:r>
                        <a:rPr lang="en-GB" sz="2400" b="0" dirty="0">
                          <a:solidFill>
                            <a:sysClr val="windowText" lastClr="000000"/>
                          </a:solidFill>
                        </a:rPr>
                        <a:t>High drainage density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Steep valley sides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8059">
                <a:tc>
                  <a:txBody>
                    <a:bodyPr/>
                    <a:lstStyle/>
                    <a:p>
                      <a:pPr algn="ctr"/>
                      <a:r>
                        <a:rPr lang="en-GB" sz="2400" b="0" dirty="0">
                          <a:solidFill>
                            <a:sysClr val="windowText" lastClr="000000"/>
                          </a:solidFill>
                        </a:rPr>
                        <a:t>An area of porous rock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A river</a:t>
                      </a:r>
                      <a:r>
                        <a:rPr lang="en-GB" sz="2400" b="0" baseline="0" dirty="0">
                          <a:solidFill>
                            <a:sysClr val="windowText" lastClr="000000"/>
                          </a:solidFill>
                        </a:rPr>
                        <a:t> that is dammed</a:t>
                      </a:r>
                      <a:endParaRPr lang="en-GB" sz="24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28059">
                <a:tc>
                  <a:txBody>
                    <a:bodyPr/>
                    <a:lstStyle/>
                    <a:p>
                      <a:pPr algn="ctr"/>
                      <a:r>
                        <a:rPr lang="en-GB" sz="2400" b="0" dirty="0">
                          <a:solidFill>
                            <a:sysClr val="windowText" lastClr="000000"/>
                          </a:solidFill>
                        </a:rPr>
                        <a:t>An area of</a:t>
                      </a:r>
                      <a:r>
                        <a:rPr lang="en-GB" sz="2400" b="0" baseline="0" dirty="0">
                          <a:solidFill>
                            <a:sysClr val="windowText" lastClr="000000"/>
                          </a:solidFill>
                        </a:rPr>
                        <a:t> impermeable rock</a:t>
                      </a:r>
                      <a:endParaRPr lang="en-GB" sz="24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b="0" dirty="0">
                          <a:solidFill>
                            <a:sysClr val="windowText" lastClr="000000"/>
                          </a:solidFill>
                        </a:rPr>
                        <a:t>Gentle, steady rainfall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44550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xfrm>
            <a:off x="0" y="92075"/>
            <a:ext cx="8229600" cy="476250"/>
          </a:xfrm>
          <a:noFill/>
          <a:ln>
            <a:miter lim="800000"/>
            <a:headEnd/>
            <a:tailEnd/>
          </a:ln>
        </p:spPr>
        <p:txBody>
          <a:bodyPr vert="horz" wrap="square" lIns="91440" tIns="45720" rIns="91440" bIns="45720" numCol="1" anchor="t" anchorCtr="0" compatLnSpc="1">
            <a:prstTxWarp prst="textNoShape">
              <a:avLst/>
            </a:prstTxWarp>
          </a:bodyPr>
          <a:lstStyle/>
          <a:p>
            <a:pPr algn="l"/>
            <a:r>
              <a:rPr lang="en-GB" sz="2300" b="1">
                <a:solidFill>
                  <a:srgbClr val="5B0091"/>
                </a:solidFill>
                <a:latin typeface="Arial" charset="0"/>
              </a:rPr>
              <a:t>What factors influence the shape of a hydrograph?</a:t>
            </a:r>
          </a:p>
        </p:txBody>
      </p:sp>
      <p:sp>
        <p:nvSpPr>
          <p:cNvPr id="63492" name="Rectangle 4"/>
          <p:cNvSpPr>
            <a:spLocks noChangeArrowheads="1"/>
          </p:cNvSpPr>
          <p:nvPr/>
        </p:nvSpPr>
        <p:spPr bwMode="auto">
          <a:xfrm>
            <a:off x="250825" y="762000"/>
            <a:ext cx="8569325" cy="822325"/>
          </a:xfrm>
          <a:prstGeom prst="rect">
            <a:avLst/>
          </a:prstGeom>
          <a:noFill/>
          <a:ln w="9525">
            <a:noFill/>
            <a:miter lim="800000"/>
            <a:headEnd/>
            <a:tailEnd/>
          </a:ln>
          <a:effectLst/>
        </p:spPr>
        <p:txBody>
          <a:bodyPr>
            <a:spAutoFit/>
          </a:bodyPr>
          <a:lstStyle/>
          <a:p>
            <a:r>
              <a:rPr lang="en-GB" dirty="0">
                <a:solidFill>
                  <a:srgbClr val="000066"/>
                </a:solidFill>
                <a:cs typeface="Times New Roman" pitchFamily="18" charset="0"/>
              </a:rPr>
              <a:t>The hydrographs </a:t>
            </a:r>
            <a:r>
              <a:rPr lang="en-GB" b="1" dirty="0">
                <a:solidFill>
                  <a:srgbClr val="000066"/>
                </a:solidFill>
                <a:cs typeface="Times New Roman" pitchFamily="18" charset="0"/>
              </a:rPr>
              <a:t>‘a’</a:t>
            </a:r>
            <a:r>
              <a:rPr lang="en-GB" dirty="0">
                <a:solidFill>
                  <a:srgbClr val="000066"/>
                </a:solidFill>
                <a:cs typeface="Times New Roman" pitchFamily="18" charset="0"/>
              </a:rPr>
              <a:t> and </a:t>
            </a:r>
            <a:r>
              <a:rPr lang="en-GB" b="1" dirty="0">
                <a:solidFill>
                  <a:srgbClr val="000066"/>
                </a:solidFill>
                <a:cs typeface="Times New Roman" pitchFamily="18" charset="0"/>
              </a:rPr>
              <a:t>‘b’</a:t>
            </a:r>
            <a:r>
              <a:rPr lang="en-GB" dirty="0">
                <a:solidFill>
                  <a:srgbClr val="000066"/>
                </a:solidFill>
                <a:cs typeface="Times New Roman" pitchFamily="18" charset="0"/>
              </a:rPr>
              <a:t> have been produced from the same storm event but from different drainage basins. </a:t>
            </a:r>
            <a:endParaRPr lang="en-GB" dirty="0">
              <a:solidFill>
                <a:srgbClr val="000066"/>
              </a:solidFill>
            </a:endParaRPr>
          </a:p>
        </p:txBody>
      </p:sp>
      <p:sp>
        <p:nvSpPr>
          <p:cNvPr id="63494" name="Rectangle 6"/>
          <p:cNvSpPr>
            <a:spLocks noChangeArrowheads="1"/>
          </p:cNvSpPr>
          <p:nvPr/>
        </p:nvSpPr>
        <p:spPr bwMode="auto">
          <a:xfrm>
            <a:off x="3162300" y="2619375"/>
            <a:ext cx="9144000" cy="0"/>
          </a:xfrm>
          <a:prstGeom prst="rect">
            <a:avLst/>
          </a:prstGeom>
          <a:noFill/>
          <a:ln w="9525">
            <a:noFill/>
            <a:miter lim="800000"/>
            <a:headEnd/>
            <a:tailEnd/>
          </a:ln>
          <a:effectLst/>
        </p:spPr>
        <p:txBody>
          <a:bodyPr>
            <a:spAutoFit/>
          </a:bodyPr>
          <a:lstStyle/>
          <a:p>
            <a:endParaRPr lang="en-GB"/>
          </a:p>
        </p:txBody>
      </p:sp>
      <p:sp>
        <p:nvSpPr>
          <p:cNvPr id="63496" name="Rectangle 8"/>
          <p:cNvSpPr>
            <a:spLocks noChangeArrowheads="1"/>
          </p:cNvSpPr>
          <p:nvPr/>
        </p:nvSpPr>
        <p:spPr bwMode="auto">
          <a:xfrm>
            <a:off x="3105150" y="2586038"/>
            <a:ext cx="9144000" cy="0"/>
          </a:xfrm>
          <a:prstGeom prst="rect">
            <a:avLst/>
          </a:prstGeom>
          <a:noFill/>
          <a:ln w="9525">
            <a:noFill/>
            <a:miter lim="800000"/>
            <a:headEnd/>
            <a:tailEnd/>
          </a:ln>
          <a:effectLst/>
        </p:spPr>
        <p:txBody>
          <a:bodyPr>
            <a:spAutoFit/>
          </a:bodyPr>
          <a:lstStyle/>
          <a:p>
            <a:endParaRPr lang="en-GB"/>
          </a:p>
        </p:txBody>
      </p:sp>
      <p:pic>
        <p:nvPicPr>
          <p:cNvPr id="63502" name="Picture 14" descr="flash_icon"/>
          <p:cNvPicPr>
            <a:picLocks noChangeAspect="1" noChangeArrowheads="1"/>
          </p:cNvPicPr>
          <p:nvPr/>
        </p:nvPicPr>
        <p:blipFill>
          <a:blip r:embed="rId4" cstate="print"/>
          <a:srcRect/>
          <a:stretch>
            <a:fillRect/>
          </a:stretch>
        </p:blipFill>
        <p:spPr bwMode="auto">
          <a:xfrm>
            <a:off x="7370763" y="44450"/>
            <a:ext cx="514350" cy="571500"/>
          </a:xfrm>
          <a:prstGeom prst="rect">
            <a:avLst/>
          </a:prstGeom>
          <a:noFill/>
        </p:spPr>
      </p:pic>
    </p:spTree>
    <p:controls>
      <mc:AlternateContent xmlns:mc="http://schemas.openxmlformats.org/markup-compatibility/2006">
        <mc:Choice xmlns:v="urn:schemas-microsoft-com:vml" Requires="v">
          <p:control spid="3115" name="ShockwaveFlash1" r:id="rId2" imgW="7704000" imgH="4753080"/>
        </mc:Choice>
        <mc:Fallback>
          <p:control name="ShockwaveFlash1" r:id="rId2" imgW="7704000" imgH="4753080">
            <p:pic>
              <p:nvPicPr>
                <p:cNvPr id="2" name="ShockwaveFlash1"/>
                <p:cNvPicPr preferRelativeResize="0">
                  <a:picLocks noChangeArrowheads="1" noChangeShapeType="1"/>
                </p:cNvPicPr>
                <p:nvPr/>
              </p:nvPicPr>
              <p:blipFill>
                <a:blip r:embed="rId5"/>
                <a:srcRect/>
                <a:stretch>
                  <a:fillRect/>
                </a:stretch>
              </p:blipFill>
              <p:spPr bwMode="auto">
                <a:xfrm>
                  <a:off x="684213" y="1628775"/>
                  <a:ext cx="7704137" cy="475297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027477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EB8C3-C345-4826-804C-5B676CF6222E}"/>
              </a:ext>
            </a:extLst>
          </p:cNvPr>
          <p:cNvSpPr>
            <a:spLocks noGrp="1"/>
          </p:cNvSpPr>
          <p:nvPr>
            <p:ph type="title"/>
          </p:nvPr>
        </p:nvSpPr>
        <p:spPr>
          <a:xfrm>
            <a:off x="457200" y="260648"/>
            <a:ext cx="8229600" cy="1143000"/>
          </a:xfrm>
          <a:ln>
            <a:solidFill>
              <a:schemeClr val="accent1"/>
            </a:solidFill>
          </a:ln>
        </p:spPr>
        <p:txBody>
          <a:bodyPr>
            <a:noAutofit/>
          </a:bodyPr>
          <a:lstStyle/>
          <a:p>
            <a:r>
              <a:rPr lang="en-GB" sz="3200" dirty="0"/>
              <a:t>How are hydrographs linked to the </a:t>
            </a:r>
            <a:br>
              <a:rPr lang="en-GB" sz="3200" dirty="0"/>
            </a:br>
            <a:r>
              <a:rPr lang="en-GB" sz="3200" dirty="0"/>
              <a:t>drainage basin?</a:t>
            </a:r>
          </a:p>
        </p:txBody>
      </p:sp>
      <p:sp>
        <p:nvSpPr>
          <p:cNvPr id="3" name="Content Placeholder 2">
            <a:extLst>
              <a:ext uri="{FF2B5EF4-FFF2-40B4-BE49-F238E27FC236}">
                <a16:creationId xmlns:a16="http://schemas.microsoft.com/office/drawing/2014/main" id="{CC3E8AA0-FD75-4798-AFD6-03374D80CC0B}"/>
              </a:ext>
            </a:extLst>
          </p:cNvPr>
          <p:cNvSpPr>
            <a:spLocks noGrp="1"/>
          </p:cNvSpPr>
          <p:nvPr>
            <p:ph idx="1"/>
          </p:nvPr>
        </p:nvSpPr>
        <p:spPr>
          <a:xfrm>
            <a:off x="457200" y="1700808"/>
            <a:ext cx="8229600" cy="4209331"/>
          </a:xfrm>
        </p:spPr>
        <p:txBody>
          <a:bodyPr>
            <a:normAutofit/>
          </a:bodyPr>
          <a:lstStyle/>
          <a:p>
            <a:pPr marL="0" indent="0" algn="ctr">
              <a:buNone/>
            </a:pPr>
            <a:r>
              <a:rPr lang="en-GB" sz="2800" dirty="0"/>
              <a:t>Write a brief paragraph which explains the link between the shape of the hydrograph and drainage basin which the river flows through.</a:t>
            </a:r>
          </a:p>
          <a:p>
            <a:endParaRPr lang="en-GB" sz="1400" dirty="0"/>
          </a:p>
          <a:p>
            <a:pPr lvl="1"/>
            <a:r>
              <a:rPr lang="en-GB" dirty="0"/>
              <a:t>Remember no rivers are the same… How might this affect the shape of a hydrograph?</a:t>
            </a:r>
          </a:p>
        </p:txBody>
      </p:sp>
      <p:pic>
        <p:nvPicPr>
          <p:cNvPr id="4" name="Picture 3">
            <a:extLst>
              <a:ext uri="{FF2B5EF4-FFF2-40B4-BE49-F238E27FC236}">
                <a16:creationId xmlns:a16="http://schemas.microsoft.com/office/drawing/2014/main" id="{1085B978-FDC3-478D-9FA8-6DCDE18775CB}"/>
              </a:ext>
            </a:extLst>
          </p:cNvPr>
          <p:cNvPicPr>
            <a:picLocks noChangeAspect="1"/>
          </p:cNvPicPr>
          <p:nvPr/>
        </p:nvPicPr>
        <p:blipFill>
          <a:blip r:embed="rId2"/>
          <a:stretch>
            <a:fillRect/>
          </a:stretch>
        </p:blipFill>
        <p:spPr>
          <a:xfrm>
            <a:off x="1545073" y="4366023"/>
            <a:ext cx="6444585" cy="2375345"/>
          </a:xfrm>
          <a:prstGeom prst="rect">
            <a:avLst/>
          </a:prstGeom>
        </p:spPr>
      </p:pic>
    </p:spTree>
    <p:extLst>
      <p:ext uri="{BB962C8B-B14F-4D97-AF65-F5344CB8AC3E}">
        <p14:creationId xmlns:p14="http://schemas.microsoft.com/office/powerpoint/2010/main" val="460726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style>
          <a:lnRef idx="2">
            <a:schemeClr val="accent1"/>
          </a:lnRef>
          <a:fillRef idx="1">
            <a:schemeClr val="lt1"/>
          </a:fillRef>
          <a:effectRef idx="0">
            <a:schemeClr val="accent1"/>
          </a:effectRef>
          <a:fontRef idx="minor">
            <a:schemeClr val="dk1"/>
          </a:fontRef>
        </p:style>
        <p:txBody>
          <a:bodyPr>
            <a:noAutofit/>
          </a:bodyPr>
          <a:lstStyle/>
          <a:p>
            <a:r>
              <a:rPr lang="en-GB" sz="3600" dirty="0"/>
              <a:t>To understand how hydrographs help us to interpret flood events</a:t>
            </a:r>
          </a:p>
        </p:txBody>
      </p:sp>
      <p:sp>
        <p:nvSpPr>
          <p:cNvPr id="3" name="Content Placeholder 2"/>
          <p:cNvSpPr>
            <a:spLocks noGrp="1"/>
          </p:cNvSpPr>
          <p:nvPr>
            <p:ph idx="1"/>
          </p:nvPr>
        </p:nvSpPr>
        <p:spPr>
          <a:xfrm>
            <a:off x="457200" y="1700808"/>
            <a:ext cx="6419056" cy="4525963"/>
          </a:xfrm>
        </p:spPr>
        <p:txBody>
          <a:bodyPr>
            <a:normAutofit/>
          </a:bodyPr>
          <a:lstStyle/>
          <a:p>
            <a:pPr marL="0" indent="0">
              <a:buNone/>
            </a:pPr>
            <a:endParaRPr lang="en-GB" sz="1400" dirty="0"/>
          </a:p>
          <a:p>
            <a:r>
              <a:rPr lang="en-GB" dirty="0"/>
              <a:t>To identify the key features of a flood hydrograph shows</a:t>
            </a:r>
          </a:p>
          <a:p>
            <a:r>
              <a:rPr lang="en-GB" dirty="0"/>
              <a:t>To describe hydrographs are linked to the drainage basin.</a:t>
            </a:r>
          </a:p>
          <a:p>
            <a:r>
              <a:rPr lang="en-GB" dirty="0"/>
              <a:t>To understand how flood hydrographs differ depending on variables in the storm event or drainage basin</a:t>
            </a:r>
          </a:p>
        </p:txBody>
      </p:sp>
      <p:sp>
        <p:nvSpPr>
          <p:cNvPr id="4" name="TextBox 3"/>
          <p:cNvSpPr txBox="1"/>
          <p:nvPr/>
        </p:nvSpPr>
        <p:spPr>
          <a:xfrm>
            <a:off x="6955218" y="5013176"/>
            <a:ext cx="1738536" cy="523220"/>
          </a:xfrm>
          <a:prstGeom prst="rect">
            <a:avLst/>
          </a:prstGeom>
          <a:noFill/>
          <a:ln>
            <a:solidFill>
              <a:schemeClr val="accent1"/>
            </a:solidFill>
          </a:ln>
        </p:spPr>
        <p:txBody>
          <a:bodyPr wrap="square" rtlCol="0">
            <a:spAutoFit/>
          </a:bodyPr>
          <a:lstStyle/>
          <a:p>
            <a:pPr algn="ctr"/>
            <a:r>
              <a:rPr lang="en-GB" sz="2800" dirty="0"/>
              <a:t>Grade 5</a:t>
            </a:r>
          </a:p>
        </p:txBody>
      </p:sp>
      <p:sp>
        <p:nvSpPr>
          <p:cNvPr id="6" name="TextBox 5">
            <a:extLst>
              <a:ext uri="{FF2B5EF4-FFF2-40B4-BE49-F238E27FC236}">
                <a16:creationId xmlns:a16="http://schemas.microsoft.com/office/drawing/2014/main" id="{88C49ACF-50F4-42B3-B5C8-D04A3B99822C}"/>
              </a:ext>
            </a:extLst>
          </p:cNvPr>
          <p:cNvSpPr txBox="1"/>
          <p:nvPr/>
        </p:nvSpPr>
        <p:spPr>
          <a:xfrm>
            <a:off x="6955218" y="3392245"/>
            <a:ext cx="1738536" cy="523220"/>
          </a:xfrm>
          <a:prstGeom prst="rect">
            <a:avLst/>
          </a:prstGeom>
          <a:noFill/>
          <a:ln>
            <a:solidFill>
              <a:schemeClr val="accent1"/>
            </a:solidFill>
          </a:ln>
        </p:spPr>
        <p:txBody>
          <a:bodyPr wrap="square" rtlCol="0">
            <a:spAutoFit/>
          </a:bodyPr>
          <a:lstStyle/>
          <a:p>
            <a:pPr algn="ctr"/>
            <a:r>
              <a:rPr lang="en-GB" sz="2800" dirty="0"/>
              <a:t>Grade 4</a:t>
            </a:r>
          </a:p>
        </p:txBody>
      </p:sp>
      <p:sp>
        <p:nvSpPr>
          <p:cNvPr id="7" name="TextBox 6">
            <a:extLst>
              <a:ext uri="{FF2B5EF4-FFF2-40B4-BE49-F238E27FC236}">
                <a16:creationId xmlns:a16="http://schemas.microsoft.com/office/drawing/2014/main" id="{D68201D3-3724-443B-8622-210C05D1A141}"/>
              </a:ext>
            </a:extLst>
          </p:cNvPr>
          <p:cNvSpPr txBox="1"/>
          <p:nvPr/>
        </p:nvSpPr>
        <p:spPr>
          <a:xfrm>
            <a:off x="6955218" y="2204864"/>
            <a:ext cx="1738536" cy="523220"/>
          </a:xfrm>
          <a:prstGeom prst="rect">
            <a:avLst/>
          </a:prstGeom>
          <a:noFill/>
          <a:ln>
            <a:solidFill>
              <a:schemeClr val="accent1"/>
            </a:solidFill>
          </a:ln>
        </p:spPr>
        <p:txBody>
          <a:bodyPr wrap="square" rtlCol="0">
            <a:spAutoFit/>
          </a:bodyPr>
          <a:lstStyle/>
          <a:p>
            <a:pPr algn="ctr"/>
            <a:r>
              <a:rPr lang="en-GB" sz="2800" dirty="0"/>
              <a:t>Grade 3 </a:t>
            </a:r>
          </a:p>
        </p:txBody>
      </p:sp>
    </p:spTree>
    <p:extLst>
      <p:ext uri="{BB962C8B-B14F-4D97-AF65-F5344CB8AC3E}">
        <p14:creationId xmlns:p14="http://schemas.microsoft.com/office/powerpoint/2010/main" val="1291617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ydrograph flazhy"/>
          <p:cNvPicPr>
            <a:picLocks noChangeAspect="1" noChangeArrowheads="1"/>
          </p:cNvPicPr>
          <p:nvPr/>
        </p:nvPicPr>
        <p:blipFill>
          <a:blip r:embed="rId2" cstate="print"/>
          <a:srcRect/>
          <a:stretch>
            <a:fillRect/>
          </a:stretch>
        </p:blipFill>
        <p:spPr bwMode="auto">
          <a:xfrm>
            <a:off x="323528" y="1124744"/>
            <a:ext cx="4051176" cy="3458621"/>
          </a:xfrm>
          <a:prstGeom prst="rect">
            <a:avLst/>
          </a:prstGeom>
          <a:noFill/>
        </p:spPr>
      </p:pic>
      <p:pic>
        <p:nvPicPr>
          <p:cNvPr id="31749" name="Picture 5" descr="hydrograph flat2"/>
          <p:cNvPicPr>
            <a:picLocks noChangeAspect="1" noChangeArrowheads="1"/>
          </p:cNvPicPr>
          <p:nvPr/>
        </p:nvPicPr>
        <p:blipFill>
          <a:blip r:embed="rId3" cstate="print"/>
          <a:srcRect/>
          <a:stretch>
            <a:fillRect/>
          </a:stretch>
        </p:blipFill>
        <p:spPr bwMode="auto">
          <a:xfrm>
            <a:off x="4788024" y="1052736"/>
            <a:ext cx="3985592" cy="3432038"/>
          </a:xfrm>
          <a:prstGeom prst="rect">
            <a:avLst/>
          </a:prstGeom>
          <a:noFill/>
        </p:spPr>
      </p:pic>
      <p:sp>
        <p:nvSpPr>
          <p:cNvPr id="31751" name="Rectangle 7"/>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dirty="0">
                <a:solidFill>
                  <a:srgbClr val="5B0091"/>
                </a:solidFill>
              </a:rPr>
              <a:t>Hydrographs review</a:t>
            </a:r>
          </a:p>
        </p:txBody>
      </p:sp>
      <p:sp>
        <p:nvSpPr>
          <p:cNvPr id="2" name="TextBox 1"/>
          <p:cNvSpPr txBox="1"/>
          <p:nvPr/>
        </p:nvSpPr>
        <p:spPr>
          <a:xfrm>
            <a:off x="323528" y="836712"/>
            <a:ext cx="648072" cy="707886"/>
          </a:xfrm>
          <a:prstGeom prst="rect">
            <a:avLst/>
          </a:prstGeom>
          <a:noFill/>
        </p:spPr>
        <p:txBody>
          <a:bodyPr wrap="square" rtlCol="0">
            <a:spAutoFit/>
          </a:bodyPr>
          <a:lstStyle/>
          <a:p>
            <a:r>
              <a:rPr lang="en-GB" sz="4000" b="1" dirty="0"/>
              <a:t>A</a:t>
            </a:r>
          </a:p>
        </p:txBody>
      </p:sp>
      <p:sp>
        <p:nvSpPr>
          <p:cNvPr id="7" name="TextBox 6"/>
          <p:cNvSpPr txBox="1"/>
          <p:nvPr/>
        </p:nvSpPr>
        <p:spPr>
          <a:xfrm>
            <a:off x="5076056" y="770801"/>
            <a:ext cx="648072" cy="707886"/>
          </a:xfrm>
          <a:prstGeom prst="rect">
            <a:avLst/>
          </a:prstGeom>
          <a:noFill/>
        </p:spPr>
        <p:txBody>
          <a:bodyPr wrap="square" rtlCol="0">
            <a:spAutoFit/>
          </a:bodyPr>
          <a:lstStyle/>
          <a:p>
            <a:r>
              <a:rPr lang="en-GB" sz="4000" b="1" dirty="0"/>
              <a:t>B</a:t>
            </a:r>
          </a:p>
        </p:txBody>
      </p:sp>
      <p:sp>
        <p:nvSpPr>
          <p:cNvPr id="4" name="Rectangle 3"/>
          <p:cNvSpPr/>
          <p:nvPr/>
        </p:nvSpPr>
        <p:spPr>
          <a:xfrm>
            <a:off x="323528" y="4869160"/>
            <a:ext cx="8450088" cy="1508105"/>
          </a:xfrm>
          <a:prstGeom prst="rect">
            <a:avLst/>
          </a:prstGeom>
          <a:ln>
            <a:solidFill>
              <a:schemeClr val="accent1"/>
            </a:solidFill>
          </a:ln>
        </p:spPr>
        <p:txBody>
          <a:bodyPr wrap="square">
            <a:spAutoFit/>
          </a:bodyPr>
          <a:lstStyle/>
          <a:p>
            <a:pPr algn="ctr"/>
            <a:r>
              <a:rPr lang="en-US" sz="3200" dirty="0"/>
              <a:t>Compare the two hydrographs.</a:t>
            </a:r>
          </a:p>
          <a:p>
            <a:pPr algn="ctr"/>
            <a:r>
              <a:rPr lang="en-US" sz="3200" dirty="0"/>
              <a:t>What are the similarities and difference?</a:t>
            </a:r>
          </a:p>
          <a:p>
            <a:pPr algn="ctr"/>
            <a:r>
              <a:rPr lang="en-US" sz="2800" dirty="0"/>
              <a:t>Jot your ideas in your book</a:t>
            </a:r>
            <a:endParaRPr lang="en-GB" sz="2800" dirty="0"/>
          </a:p>
        </p:txBody>
      </p:sp>
    </p:spTree>
    <p:extLst>
      <p:ext uri="{BB962C8B-B14F-4D97-AF65-F5344CB8AC3E}">
        <p14:creationId xmlns:p14="http://schemas.microsoft.com/office/powerpoint/2010/main" val="2003914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ydrograph flazhy"/>
          <p:cNvPicPr>
            <a:picLocks noChangeAspect="1" noChangeArrowheads="1"/>
          </p:cNvPicPr>
          <p:nvPr/>
        </p:nvPicPr>
        <p:blipFill>
          <a:blip r:embed="rId2" cstate="print"/>
          <a:srcRect/>
          <a:stretch>
            <a:fillRect/>
          </a:stretch>
        </p:blipFill>
        <p:spPr bwMode="auto">
          <a:xfrm>
            <a:off x="323528" y="823573"/>
            <a:ext cx="4051176" cy="3458621"/>
          </a:xfrm>
          <a:prstGeom prst="rect">
            <a:avLst/>
          </a:prstGeom>
          <a:noFill/>
        </p:spPr>
      </p:pic>
      <p:pic>
        <p:nvPicPr>
          <p:cNvPr id="31749" name="Picture 5" descr="hydrograph flat2"/>
          <p:cNvPicPr>
            <a:picLocks noChangeAspect="1" noChangeArrowheads="1"/>
          </p:cNvPicPr>
          <p:nvPr/>
        </p:nvPicPr>
        <p:blipFill>
          <a:blip r:embed="rId3" cstate="print"/>
          <a:srcRect/>
          <a:stretch>
            <a:fillRect/>
          </a:stretch>
        </p:blipFill>
        <p:spPr bwMode="auto">
          <a:xfrm>
            <a:off x="4788024" y="751565"/>
            <a:ext cx="3985592" cy="3432038"/>
          </a:xfrm>
          <a:prstGeom prst="rect">
            <a:avLst/>
          </a:prstGeom>
          <a:noFill/>
        </p:spPr>
      </p:pic>
      <p:sp>
        <p:nvSpPr>
          <p:cNvPr id="31751" name="Rectangle 7"/>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dirty="0">
                <a:solidFill>
                  <a:srgbClr val="5B0091"/>
                </a:solidFill>
              </a:rPr>
              <a:t>Hydrographs review</a:t>
            </a:r>
          </a:p>
        </p:txBody>
      </p:sp>
      <p:sp>
        <p:nvSpPr>
          <p:cNvPr id="2" name="TextBox 1"/>
          <p:cNvSpPr txBox="1"/>
          <p:nvPr/>
        </p:nvSpPr>
        <p:spPr>
          <a:xfrm>
            <a:off x="323528" y="791267"/>
            <a:ext cx="648072" cy="707886"/>
          </a:xfrm>
          <a:prstGeom prst="rect">
            <a:avLst/>
          </a:prstGeom>
          <a:noFill/>
        </p:spPr>
        <p:txBody>
          <a:bodyPr wrap="square" rtlCol="0">
            <a:spAutoFit/>
          </a:bodyPr>
          <a:lstStyle/>
          <a:p>
            <a:r>
              <a:rPr lang="en-GB" sz="4000" b="1" dirty="0"/>
              <a:t>A</a:t>
            </a:r>
          </a:p>
        </p:txBody>
      </p:sp>
      <p:sp>
        <p:nvSpPr>
          <p:cNvPr id="7" name="TextBox 6"/>
          <p:cNvSpPr txBox="1"/>
          <p:nvPr/>
        </p:nvSpPr>
        <p:spPr>
          <a:xfrm>
            <a:off x="4876751" y="624155"/>
            <a:ext cx="648072" cy="707886"/>
          </a:xfrm>
          <a:prstGeom prst="rect">
            <a:avLst/>
          </a:prstGeom>
          <a:noFill/>
        </p:spPr>
        <p:txBody>
          <a:bodyPr wrap="square" rtlCol="0">
            <a:spAutoFit/>
          </a:bodyPr>
          <a:lstStyle/>
          <a:p>
            <a:r>
              <a:rPr lang="en-GB" sz="4000" b="1" dirty="0"/>
              <a:t>B</a:t>
            </a:r>
          </a:p>
        </p:txBody>
      </p:sp>
      <p:sp>
        <p:nvSpPr>
          <p:cNvPr id="4" name="Rectangle 3"/>
          <p:cNvSpPr/>
          <p:nvPr/>
        </p:nvSpPr>
        <p:spPr>
          <a:xfrm>
            <a:off x="236594" y="4488400"/>
            <a:ext cx="4225044" cy="1384995"/>
          </a:xfrm>
          <a:prstGeom prst="rect">
            <a:avLst/>
          </a:prstGeom>
          <a:solidFill>
            <a:schemeClr val="accent5">
              <a:lumMod val="40000"/>
              <a:lumOff val="60000"/>
            </a:schemeClr>
          </a:solidFill>
          <a:ln>
            <a:solidFill>
              <a:schemeClr val="accent1"/>
            </a:solidFill>
          </a:ln>
        </p:spPr>
        <p:txBody>
          <a:bodyPr wrap="square">
            <a:spAutoFit/>
          </a:bodyPr>
          <a:lstStyle/>
          <a:p>
            <a:pPr marL="457200" indent="-457200">
              <a:buFont typeface="Arial" panose="020B0604020202020204" pitchFamily="34" charset="0"/>
              <a:buChar char="•"/>
            </a:pPr>
            <a:r>
              <a:rPr lang="en-GB" sz="2800" dirty="0"/>
              <a:t>Higher peak discharge</a:t>
            </a:r>
          </a:p>
          <a:p>
            <a:pPr marL="457200" indent="-457200">
              <a:buFont typeface="Arial" panose="020B0604020202020204" pitchFamily="34" charset="0"/>
              <a:buChar char="•"/>
            </a:pPr>
            <a:r>
              <a:rPr lang="en-GB" sz="2800" dirty="0"/>
              <a:t>Steeper rising limb</a:t>
            </a:r>
          </a:p>
          <a:p>
            <a:pPr marL="457200" indent="-457200">
              <a:buFont typeface="Arial" panose="020B0604020202020204" pitchFamily="34" charset="0"/>
              <a:buChar char="•"/>
            </a:pPr>
            <a:r>
              <a:rPr lang="en-GB" sz="2800" dirty="0"/>
              <a:t>Short lag time</a:t>
            </a:r>
          </a:p>
        </p:txBody>
      </p:sp>
      <p:sp>
        <p:nvSpPr>
          <p:cNvPr id="8" name="Rectangle 7">
            <a:extLst>
              <a:ext uri="{FF2B5EF4-FFF2-40B4-BE49-F238E27FC236}">
                <a16:creationId xmlns:a16="http://schemas.microsoft.com/office/drawing/2014/main" id="{82123D9D-4F49-4A89-8B0D-8491A0E1FC7F}"/>
              </a:ext>
            </a:extLst>
          </p:cNvPr>
          <p:cNvSpPr/>
          <p:nvPr/>
        </p:nvSpPr>
        <p:spPr>
          <a:xfrm>
            <a:off x="4682364" y="4488399"/>
            <a:ext cx="4225044" cy="1384995"/>
          </a:xfrm>
          <a:prstGeom prst="rect">
            <a:avLst/>
          </a:prstGeom>
          <a:solidFill>
            <a:schemeClr val="accent5">
              <a:lumMod val="40000"/>
              <a:lumOff val="60000"/>
            </a:schemeClr>
          </a:solidFill>
          <a:ln>
            <a:solidFill>
              <a:schemeClr val="accent1"/>
            </a:solidFill>
          </a:ln>
        </p:spPr>
        <p:txBody>
          <a:bodyPr wrap="square">
            <a:spAutoFit/>
          </a:bodyPr>
          <a:lstStyle/>
          <a:p>
            <a:pPr marL="457200" indent="-457200">
              <a:buFont typeface="Arial" panose="020B0604020202020204" pitchFamily="34" charset="0"/>
              <a:buChar char="•"/>
            </a:pPr>
            <a:r>
              <a:rPr lang="en-GB" sz="2800" dirty="0"/>
              <a:t>Lower peak discharge</a:t>
            </a:r>
          </a:p>
          <a:p>
            <a:pPr marL="457200" indent="-457200">
              <a:buFont typeface="Arial" panose="020B0604020202020204" pitchFamily="34" charset="0"/>
              <a:buChar char="•"/>
            </a:pPr>
            <a:r>
              <a:rPr lang="en-GB" sz="2800" dirty="0"/>
              <a:t>Gentle rising limb</a:t>
            </a:r>
          </a:p>
          <a:p>
            <a:pPr marL="457200" indent="-457200">
              <a:buFont typeface="Arial" panose="020B0604020202020204" pitchFamily="34" charset="0"/>
              <a:buChar char="•"/>
            </a:pPr>
            <a:r>
              <a:rPr lang="en-GB" sz="2800" dirty="0"/>
              <a:t>Longer lag time</a:t>
            </a:r>
          </a:p>
        </p:txBody>
      </p:sp>
      <p:sp>
        <p:nvSpPr>
          <p:cNvPr id="9" name="Rectangle 8">
            <a:extLst>
              <a:ext uri="{FF2B5EF4-FFF2-40B4-BE49-F238E27FC236}">
                <a16:creationId xmlns:a16="http://schemas.microsoft.com/office/drawing/2014/main" id="{1A7A8630-0F2E-467A-8D9B-E46F97452572}"/>
              </a:ext>
            </a:extLst>
          </p:cNvPr>
          <p:cNvSpPr/>
          <p:nvPr/>
        </p:nvSpPr>
        <p:spPr>
          <a:xfrm>
            <a:off x="2675502" y="6177895"/>
            <a:ext cx="4225044" cy="523220"/>
          </a:xfrm>
          <a:prstGeom prst="rect">
            <a:avLst/>
          </a:prstGeom>
          <a:solidFill>
            <a:schemeClr val="accent5">
              <a:lumMod val="40000"/>
              <a:lumOff val="60000"/>
            </a:schemeClr>
          </a:solidFill>
          <a:ln>
            <a:solidFill>
              <a:schemeClr val="accent1"/>
            </a:solidFill>
          </a:ln>
        </p:spPr>
        <p:txBody>
          <a:bodyPr wrap="square">
            <a:spAutoFit/>
          </a:bodyPr>
          <a:lstStyle/>
          <a:p>
            <a:pPr marL="457200" indent="-457200">
              <a:buFont typeface="Arial" panose="020B0604020202020204" pitchFamily="34" charset="0"/>
              <a:buChar char="•"/>
            </a:pPr>
            <a:r>
              <a:rPr lang="en-GB" sz="2800" dirty="0"/>
              <a:t>SAME STORM EVENT!!!</a:t>
            </a:r>
          </a:p>
        </p:txBody>
      </p:sp>
    </p:spTree>
    <p:extLst>
      <p:ext uri="{BB962C8B-B14F-4D97-AF65-F5344CB8AC3E}">
        <p14:creationId xmlns:p14="http://schemas.microsoft.com/office/powerpoint/2010/main" val="4108912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ydrograph flazhy"/>
          <p:cNvPicPr>
            <a:picLocks noChangeAspect="1" noChangeArrowheads="1"/>
          </p:cNvPicPr>
          <p:nvPr/>
        </p:nvPicPr>
        <p:blipFill>
          <a:blip r:embed="rId2" cstate="print"/>
          <a:srcRect/>
          <a:stretch>
            <a:fillRect/>
          </a:stretch>
        </p:blipFill>
        <p:spPr bwMode="auto">
          <a:xfrm>
            <a:off x="323528" y="823573"/>
            <a:ext cx="4051176" cy="3458621"/>
          </a:xfrm>
          <a:prstGeom prst="rect">
            <a:avLst/>
          </a:prstGeom>
          <a:noFill/>
        </p:spPr>
      </p:pic>
      <p:pic>
        <p:nvPicPr>
          <p:cNvPr id="31749" name="Picture 5" descr="hydrograph flat2"/>
          <p:cNvPicPr>
            <a:picLocks noChangeAspect="1" noChangeArrowheads="1"/>
          </p:cNvPicPr>
          <p:nvPr/>
        </p:nvPicPr>
        <p:blipFill>
          <a:blip r:embed="rId3" cstate="print"/>
          <a:srcRect/>
          <a:stretch>
            <a:fillRect/>
          </a:stretch>
        </p:blipFill>
        <p:spPr bwMode="auto">
          <a:xfrm>
            <a:off x="4788024" y="751565"/>
            <a:ext cx="3985592" cy="3432038"/>
          </a:xfrm>
          <a:prstGeom prst="rect">
            <a:avLst/>
          </a:prstGeom>
          <a:noFill/>
        </p:spPr>
      </p:pic>
      <p:sp>
        <p:nvSpPr>
          <p:cNvPr id="31751" name="Rectangle 7"/>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dirty="0">
                <a:solidFill>
                  <a:srgbClr val="5B0091"/>
                </a:solidFill>
              </a:rPr>
              <a:t>Hydrographs review</a:t>
            </a:r>
          </a:p>
        </p:txBody>
      </p:sp>
      <p:sp>
        <p:nvSpPr>
          <p:cNvPr id="2" name="TextBox 1"/>
          <p:cNvSpPr txBox="1"/>
          <p:nvPr/>
        </p:nvSpPr>
        <p:spPr>
          <a:xfrm>
            <a:off x="323528" y="791267"/>
            <a:ext cx="648072" cy="707886"/>
          </a:xfrm>
          <a:prstGeom prst="rect">
            <a:avLst/>
          </a:prstGeom>
          <a:noFill/>
        </p:spPr>
        <p:txBody>
          <a:bodyPr wrap="square" rtlCol="0">
            <a:spAutoFit/>
          </a:bodyPr>
          <a:lstStyle/>
          <a:p>
            <a:r>
              <a:rPr lang="en-GB" sz="4000" b="1" dirty="0"/>
              <a:t>A</a:t>
            </a:r>
          </a:p>
        </p:txBody>
      </p:sp>
      <p:sp>
        <p:nvSpPr>
          <p:cNvPr id="7" name="TextBox 6"/>
          <p:cNvSpPr txBox="1"/>
          <p:nvPr/>
        </p:nvSpPr>
        <p:spPr>
          <a:xfrm>
            <a:off x="4876751" y="624155"/>
            <a:ext cx="648072" cy="707886"/>
          </a:xfrm>
          <a:prstGeom prst="rect">
            <a:avLst/>
          </a:prstGeom>
          <a:noFill/>
        </p:spPr>
        <p:txBody>
          <a:bodyPr wrap="square" rtlCol="0">
            <a:spAutoFit/>
          </a:bodyPr>
          <a:lstStyle/>
          <a:p>
            <a:r>
              <a:rPr lang="en-GB" sz="4000" b="1" dirty="0"/>
              <a:t>B</a:t>
            </a:r>
          </a:p>
        </p:txBody>
      </p:sp>
      <p:sp>
        <p:nvSpPr>
          <p:cNvPr id="4" name="Rectangle 3"/>
          <p:cNvSpPr/>
          <p:nvPr/>
        </p:nvSpPr>
        <p:spPr>
          <a:xfrm>
            <a:off x="346956" y="4574849"/>
            <a:ext cx="8450088" cy="2000548"/>
          </a:xfrm>
          <a:prstGeom prst="rect">
            <a:avLst/>
          </a:prstGeom>
          <a:ln>
            <a:solidFill>
              <a:schemeClr val="accent1"/>
            </a:solidFill>
          </a:ln>
        </p:spPr>
        <p:txBody>
          <a:bodyPr wrap="square">
            <a:spAutoFit/>
          </a:bodyPr>
          <a:lstStyle/>
          <a:p>
            <a:pPr algn="ctr"/>
            <a:r>
              <a:rPr lang="en-US" sz="3200" dirty="0"/>
              <a:t>Why are the hydrographs different shapes?</a:t>
            </a:r>
          </a:p>
          <a:p>
            <a:pPr algn="ctr"/>
            <a:r>
              <a:rPr lang="en-US" sz="3200" dirty="0"/>
              <a:t>Discuss the different factors which could have affected this.</a:t>
            </a:r>
          </a:p>
          <a:p>
            <a:pPr algn="ctr"/>
            <a:r>
              <a:rPr lang="en-US" sz="2800" dirty="0"/>
              <a:t>Jot your ideas in your book</a:t>
            </a:r>
            <a:endParaRPr lang="en-GB" sz="2800" dirty="0"/>
          </a:p>
        </p:txBody>
      </p:sp>
    </p:spTree>
    <p:extLst>
      <p:ext uri="{BB962C8B-B14F-4D97-AF65-F5344CB8AC3E}">
        <p14:creationId xmlns:p14="http://schemas.microsoft.com/office/powerpoint/2010/main" val="3705236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style>
          <a:lnRef idx="2">
            <a:schemeClr val="accent1"/>
          </a:lnRef>
          <a:fillRef idx="1">
            <a:schemeClr val="lt1"/>
          </a:fillRef>
          <a:effectRef idx="0">
            <a:schemeClr val="accent1"/>
          </a:effectRef>
          <a:fontRef idx="minor">
            <a:schemeClr val="dk1"/>
          </a:fontRef>
        </p:style>
        <p:txBody>
          <a:bodyPr>
            <a:noAutofit/>
          </a:bodyPr>
          <a:lstStyle/>
          <a:p>
            <a:r>
              <a:rPr lang="en-GB" sz="3600" dirty="0"/>
              <a:t>To understand how hydrographs help us to interpret flood events</a:t>
            </a:r>
          </a:p>
        </p:txBody>
      </p:sp>
      <p:sp>
        <p:nvSpPr>
          <p:cNvPr id="3" name="Content Placeholder 2"/>
          <p:cNvSpPr>
            <a:spLocks noGrp="1"/>
          </p:cNvSpPr>
          <p:nvPr>
            <p:ph idx="1"/>
          </p:nvPr>
        </p:nvSpPr>
        <p:spPr>
          <a:xfrm>
            <a:off x="457200" y="1700808"/>
            <a:ext cx="6419056" cy="4525963"/>
          </a:xfrm>
        </p:spPr>
        <p:txBody>
          <a:bodyPr>
            <a:normAutofit/>
          </a:bodyPr>
          <a:lstStyle/>
          <a:p>
            <a:pPr marL="0" indent="0">
              <a:buNone/>
            </a:pPr>
            <a:endParaRPr lang="en-GB" sz="1400" dirty="0"/>
          </a:p>
          <a:p>
            <a:r>
              <a:rPr lang="en-GB" dirty="0"/>
              <a:t>To identify the key features of a flood hydrograph shows</a:t>
            </a:r>
          </a:p>
          <a:p>
            <a:r>
              <a:rPr lang="en-GB" dirty="0"/>
              <a:t>To describe hydrographs are linked to the drainage basin.</a:t>
            </a:r>
          </a:p>
          <a:p>
            <a:r>
              <a:rPr lang="en-GB" dirty="0"/>
              <a:t>To understand how flood hydrographs differ depending on variables in the storm event or drainage basin</a:t>
            </a:r>
          </a:p>
        </p:txBody>
      </p:sp>
      <p:sp>
        <p:nvSpPr>
          <p:cNvPr id="4" name="TextBox 3"/>
          <p:cNvSpPr txBox="1"/>
          <p:nvPr/>
        </p:nvSpPr>
        <p:spPr>
          <a:xfrm>
            <a:off x="6955218" y="5013176"/>
            <a:ext cx="1738536" cy="523220"/>
          </a:xfrm>
          <a:prstGeom prst="rect">
            <a:avLst/>
          </a:prstGeom>
          <a:noFill/>
          <a:ln>
            <a:solidFill>
              <a:schemeClr val="accent1"/>
            </a:solidFill>
          </a:ln>
        </p:spPr>
        <p:txBody>
          <a:bodyPr wrap="square" rtlCol="0">
            <a:spAutoFit/>
          </a:bodyPr>
          <a:lstStyle/>
          <a:p>
            <a:pPr algn="ctr"/>
            <a:r>
              <a:rPr lang="en-GB" sz="2800" dirty="0"/>
              <a:t>Grade 5</a:t>
            </a:r>
          </a:p>
        </p:txBody>
      </p:sp>
      <p:sp>
        <p:nvSpPr>
          <p:cNvPr id="6" name="TextBox 5">
            <a:extLst>
              <a:ext uri="{FF2B5EF4-FFF2-40B4-BE49-F238E27FC236}">
                <a16:creationId xmlns:a16="http://schemas.microsoft.com/office/drawing/2014/main" id="{88C49ACF-50F4-42B3-B5C8-D04A3B99822C}"/>
              </a:ext>
            </a:extLst>
          </p:cNvPr>
          <p:cNvSpPr txBox="1"/>
          <p:nvPr/>
        </p:nvSpPr>
        <p:spPr>
          <a:xfrm>
            <a:off x="6955218" y="3392245"/>
            <a:ext cx="1738536" cy="523220"/>
          </a:xfrm>
          <a:prstGeom prst="rect">
            <a:avLst/>
          </a:prstGeom>
          <a:noFill/>
          <a:ln>
            <a:solidFill>
              <a:schemeClr val="accent1"/>
            </a:solidFill>
          </a:ln>
        </p:spPr>
        <p:txBody>
          <a:bodyPr wrap="square" rtlCol="0">
            <a:spAutoFit/>
          </a:bodyPr>
          <a:lstStyle/>
          <a:p>
            <a:pPr algn="ctr"/>
            <a:r>
              <a:rPr lang="en-GB" sz="2800" dirty="0"/>
              <a:t>Grade 4</a:t>
            </a:r>
          </a:p>
        </p:txBody>
      </p:sp>
      <p:sp>
        <p:nvSpPr>
          <p:cNvPr id="7" name="TextBox 6">
            <a:extLst>
              <a:ext uri="{FF2B5EF4-FFF2-40B4-BE49-F238E27FC236}">
                <a16:creationId xmlns:a16="http://schemas.microsoft.com/office/drawing/2014/main" id="{D68201D3-3724-443B-8622-210C05D1A141}"/>
              </a:ext>
            </a:extLst>
          </p:cNvPr>
          <p:cNvSpPr txBox="1"/>
          <p:nvPr/>
        </p:nvSpPr>
        <p:spPr>
          <a:xfrm>
            <a:off x="6955218" y="2204864"/>
            <a:ext cx="1738536" cy="523220"/>
          </a:xfrm>
          <a:prstGeom prst="rect">
            <a:avLst/>
          </a:prstGeom>
          <a:noFill/>
          <a:ln>
            <a:solidFill>
              <a:schemeClr val="accent1"/>
            </a:solidFill>
          </a:ln>
        </p:spPr>
        <p:txBody>
          <a:bodyPr wrap="square" rtlCol="0">
            <a:spAutoFit/>
          </a:bodyPr>
          <a:lstStyle/>
          <a:p>
            <a:pPr algn="ctr"/>
            <a:r>
              <a:rPr lang="en-GB" sz="2800" dirty="0"/>
              <a:t>Grade 3 </a:t>
            </a:r>
          </a:p>
        </p:txBody>
      </p:sp>
    </p:spTree>
    <p:extLst>
      <p:ext uri="{BB962C8B-B14F-4D97-AF65-F5344CB8AC3E}">
        <p14:creationId xmlns:p14="http://schemas.microsoft.com/office/powerpoint/2010/main" val="1054634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ydrograph flazhy"/>
          <p:cNvPicPr>
            <a:picLocks noChangeAspect="1" noChangeArrowheads="1"/>
          </p:cNvPicPr>
          <p:nvPr/>
        </p:nvPicPr>
        <p:blipFill>
          <a:blip r:embed="rId2" cstate="print"/>
          <a:srcRect/>
          <a:stretch>
            <a:fillRect/>
          </a:stretch>
        </p:blipFill>
        <p:spPr bwMode="auto">
          <a:xfrm>
            <a:off x="323528" y="823573"/>
            <a:ext cx="4051176" cy="3458621"/>
          </a:xfrm>
          <a:prstGeom prst="rect">
            <a:avLst/>
          </a:prstGeom>
          <a:noFill/>
        </p:spPr>
      </p:pic>
      <p:pic>
        <p:nvPicPr>
          <p:cNvPr id="31749" name="Picture 5" descr="hydrograph flat2"/>
          <p:cNvPicPr>
            <a:picLocks noChangeAspect="1" noChangeArrowheads="1"/>
          </p:cNvPicPr>
          <p:nvPr/>
        </p:nvPicPr>
        <p:blipFill>
          <a:blip r:embed="rId3" cstate="print"/>
          <a:srcRect/>
          <a:stretch>
            <a:fillRect/>
          </a:stretch>
        </p:blipFill>
        <p:spPr bwMode="auto">
          <a:xfrm>
            <a:off x="4788024" y="751565"/>
            <a:ext cx="3985592" cy="3432038"/>
          </a:xfrm>
          <a:prstGeom prst="rect">
            <a:avLst/>
          </a:prstGeom>
          <a:noFill/>
        </p:spPr>
      </p:pic>
      <p:sp>
        <p:nvSpPr>
          <p:cNvPr id="31751" name="Rectangle 7"/>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dirty="0">
                <a:solidFill>
                  <a:srgbClr val="5B0091"/>
                </a:solidFill>
              </a:rPr>
              <a:t>Hydrographs review</a:t>
            </a:r>
          </a:p>
        </p:txBody>
      </p:sp>
      <p:sp>
        <p:nvSpPr>
          <p:cNvPr id="2" name="TextBox 1"/>
          <p:cNvSpPr txBox="1"/>
          <p:nvPr/>
        </p:nvSpPr>
        <p:spPr>
          <a:xfrm>
            <a:off x="323528" y="791267"/>
            <a:ext cx="648072" cy="707886"/>
          </a:xfrm>
          <a:prstGeom prst="rect">
            <a:avLst/>
          </a:prstGeom>
          <a:noFill/>
        </p:spPr>
        <p:txBody>
          <a:bodyPr wrap="square" rtlCol="0">
            <a:spAutoFit/>
          </a:bodyPr>
          <a:lstStyle/>
          <a:p>
            <a:r>
              <a:rPr lang="en-GB" sz="4000" b="1" dirty="0"/>
              <a:t>A</a:t>
            </a:r>
          </a:p>
        </p:txBody>
      </p:sp>
      <p:sp>
        <p:nvSpPr>
          <p:cNvPr id="7" name="TextBox 6"/>
          <p:cNvSpPr txBox="1"/>
          <p:nvPr/>
        </p:nvSpPr>
        <p:spPr>
          <a:xfrm>
            <a:off x="4876751" y="624155"/>
            <a:ext cx="648072" cy="707886"/>
          </a:xfrm>
          <a:prstGeom prst="rect">
            <a:avLst/>
          </a:prstGeom>
          <a:noFill/>
        </p:spPr>
        <p:txBody>
          <a:bodyPr wrap="square" rtlCol="0">
            <a:spAutoFit/>
          </a:bodyPr>
          <a:lstStyle/>
          <a:p>
            <a:r>
              <a:rPr lang="en-GB" sz="4000" b="1" dirty="0"/>
              <a:t>B</a:t>
            </a:r>
          </a:p>
        </p:txBody>
      </p:sp>
      <p:sp>
        <p:nvSpPr>
          <p:cNvPr id="4" name="Rectangle 3"/>
          <p:cNvSpPr/>
          <p:nvPr/>
        </p:nvSpPr>
        <p:spPr>
          <a:xfrm>
            <a:off x="236594" y="4488400"/>
            <a:ext cx="4225044" cy="2246769"/>
          </a:xfrm>
          <a:prstGeom prst="rect">
            <a:avLst/>
          </a:prstGeom>
          <a:solidFill>
            <a:schemeClr val="accent5">
              <a:lumMod val="40000"/>
              <a:lumOff val="60000"/>
            </a:schemeClr>
          </a:solidFill>
          <a:ln>
            <a:solidFill>
              <a:schemeClr val="accent1"/>
            </a:solidFill>
          </a:ln>
        </p:spPr>
        <p:txBody>
          <a:bodyPr wrap="square">
            <a:spAutoFit/>
          </a:bodyPr>
          <a:lstStyle/>
          <a:p>
            <a:pPr marL="457200" indent="-457200">
              <a:buFont typeface="Arial" panose="020B0604020202020204" pitchFamily="34" charset="0"/>
              <a:buChar char="•"/>
            </a:pPr>
            <a:r>
              <a:rPr lang="en-GB" sz="2800" dirty="0"/>
              <a:t>More urban areas</a:t>
            </a:r>
          </a:p>
          <a:p>
            <a:pPr marL="457200" indent="-457200">
              <a:buFont typeface="Arial" panose="020B0604020202020204" pitchFamily="34" charset="0"/>
              <a:buChar char="•"/>
            </a:pPr>
            <a:r>
              <a:rPr lang="en-GB" sz="2800" dirty="0"/>
              <a:t>Following a period of prolonged rainfall/saturated soil</a:t>
            </a:r>
          </a:p>
          <a:p>
            <a:pPr marL="457200" indent="-457200">
              <a:buFont typeface="Arial" panose="020B0604020202020204" pitchFamily="34" charset="0"/>
              <a:buChar char="•"/>
            </a:pPr>
            <a:r>
              <a:rPr lang="en-GB" sz="2800" dirty="0"/>
              <a:t>Steeper slopes</a:t>
            </a:r>
          </a:p>
        </p:txBody>
      </p:sp>
      <p:sp>
        <p:nvSpPr>
          <p:cNvPr id="8" name="Rectangle 7">
            <a:extLst>
              <a:ext uri="{FF2B5EF4-FFF2-40B4-BE49-F238E27FC236}">
                <a16:creationId xmlns:a16="http://schemas.microsoft.com/office/drawing/2014/main" id="{82123D9D-4F49-4A89-8B0D-8491A0E1FC7F}"/>
              </a:ext>
            </a:extLst>
          </p:cNvPr>
          <p:cNvSpPr/>
          <p:nvPr/>
        </p:nvSpPr>
        <p:spPr>
          <a:xfrm>
            <a:off x="4682364" y="4488399"/>
            <a:ext cx="4225044" cy="1384995"/>
          </a:xfrm>
          <a:prstGeom prst="rect">
            <a:avLst/>
          </a:prstGeom>
          <a:solidFill>
            <a:schemeClr val="accent5">
              <a:lumMod val="40000"/>
              <a:lumOff val="60000"/>
            </a:schemeClr>
          </a:solidFill>
          <a:ln>
            <a:solidFill>
              <a:schemeClr val="accent1"/>
            </a:solidFill>
          </a:ln>
        </p:spPr>
        <p:txBody>
          <a:bodyPr wrap="square">
            <a:spAutoFit/>
          </a:bodyPr>
          <a:lstStyle/>
          <a:p>
            <a:pPr marL="457200" indent="-457200">
              <a:buFont typeface="Arial" panose="020B0604020202020204" pitchFamily="34" charset="0"/>
              <a:buChar char="•"/>
            </a:pPr>
            <a:r>
              <a:rPr lang="en-GB" sz="2800" dirty="0"/>
              <a:t>Areas of woodland and forest</a:t>
            </a:r>
          </a:p>
          <a:p>
            <a:pPr marL="457200" indent="-457200">
              <a:buFont typeface="Arial" panose="020B0604020202020204" pitchFamily="34" charset="0"/>
              <a:buChar char="•"/>
            </a:pPr>
            <a:r>
              <a:rPr lang="en-GB" sz="2800" dirty="0"/>
              <a:t>Permeable rock</a:t>
            </a:r>
          </a:p>
        </p:txBody>
      </p:sp>
    </p:spTree>
    <p:extLst>
      <p:ext uri="{BB962C8B-B14F-4D97-AF65-F5344CB8AC3E}">
        <p14:creationId xmlns:p14="http://schemas.microsoft.com/office/powerpoint/2010/main" val="3774259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ydrograph flazhy"/>
          <p:cNvPicPr>
            <a:picLocks noChangeAspect="1" noChangeArrowheads="1"/>
          </p:cNvPicPr>
          <p:nvPr/>
        </p:nvPicPr>
        <p:blipFill>
          <a:blip r:embed="rId2" cstate="print"/>
          <a:srcRect/>
          <a:stretch>
            <a:fillRect/>
          </a:stretch>
        </p:blipFill>
        <p:spPr bwMode="auto">
          <a:xfrm>
            <a:off x="323528" y="1124744"/>
            <a:ext cx="4051176" cy="3458621"/>
          </a:xfrm>
          <a:prstGeom prst="rect">
            <a:avLst/>
          </a:prstGeom>
          <a:noFill/>
        </p:spPr>
      </p:pic>
      <p:pic>
        <p:nvPicPr>
          <p:cNvPr id="31749" name="Picture 5" descr="hydrograph flat2"/>
          <p:cNvPicPr>
            <a:picLocks noChangeAspect="1" noChangeArrowheads="1"/>
          </p:cNvPicPr>
          <p:nvPr/>
        </p:nvPicPr>
        <p:blipFill>
          <a:blip r:embed="rId3" cstate="print"/>
          <a:srcRect/>
          <a:stretch>
            <a:fillRect/>
          </a:stretch>
        </p:blipFill>
        <p:spPr bwMode="auto">
          <a:xfrm>
            <a:off x="4788024" y="1052736"/>
            <a:ext cx="3985592" cy="3432038"/>
          </a:xfrm>
          <a:prstGeom prst="rect">
            <a:avLst/>
          </a:prstGeom>
          <a:noFill/>
        </p:spPr>
      </p:pic>
      <p:sp>
        <p:nvSpPr>
          <p:cNvPr id="31751" name="Rectangle 7"/>
          <p:cNvSpPr>
            <a:spLocks noChangeArrowheads="1"/>
          </p:cNvSpPr>
          <p:nvPr/>
        </p:nvSpPr>
        <p:spPr bwMode="auto">
          <a:xfrm>
            <a:off x="71438" y="71438"/>
            <a:ext cx="3200400" cy="519112"/>
          </a:xfrm>
          <a:prstGeom prst="rect">
            <a:avLst/>
          </a:prstGeom>
          <a:noFill/>
          <a:ln w="9525">
            <a:noFill/>
            <a:miter lim="800000"/>
            <a:headEnd/>
            <a:tailEnd/>
          </a:ln>
          <a:effectLst/>
        </p:spPr>
        <p:txBody>
          <a:bodyPr>
            <a:spAutoFit/>
          </a:bodyPr>
          <a:lstStyle/>
          <a:p>
            <a:pPr eaLnBrk="1" hangingPunct="1"/>
            <a:r>
              <a:rPr lang="en-GB" sz="2800" b="1" dirty="0">
                <a:solidFill>
                  <a:srgbClr val="5B0091"/>
                </a:solidFill>
              </a:rPr>
              <a:t>Hydrographs review</a:t>
            </a:r>
          </a:p>
        </p:txBody>
      </p:sp>
      <p:sp>
        <p:nvSpPr>
          <p:cNvPr id="2" name="TextBox 1"/>
          <p:cNvSpPr txBox="1"/>
          <p:nvPr/>
        </p:nvSpPr>
        <p:spPr>
          <a:xfrm>
            <a:off x="323528" y="836712"/>
            <a:ext cx="648072" cy="707886"/>
          </a:xfrm>
          <a:prstGeom prst="rect">
            <a:avLst/>
          </a:prstGeom>
          <a:noFill/>
        </p:spPr>
        <p:txBody>
          <a:bodyPr wrap="square" rtlCol="0">
            <a:spAutoFit/>
          </a:bodyPr>
          <a:lstStyle/>
          <a:p>
            <a:r>
              <a:rPr lang="en-GB" sz="4000" b="1" dirty="0"/>
              <a:t>A</a:t>
            </a:r>
          </a:p>
        </p:txBody>
      </p:sp>
      <p:sp>
        <p:nvSpPr>
          <p:cNvPr id="7" name="TextBox 6"/>
          <p:cNvSpPr txBox="1"/>
          <p:nvPr/>
        </p:nvSpPr>
        <p:spPr>
          <a:xfrm>
            <a:off x="5076056" y="770801"/>
            <a:ext cx="648072" cy="707886"/>
          </a:xfrm>
          <a:prstGeom prst="rect">
            <a:avLst/>
          </a:prstGeom>
          <a:noFill/>
        </p:spPr>
        <p:txBody>
          <a:bodyPr wrap="square" rtlCol="0">
            <a:spAutoFit/>
          </a:bodyPr>
          <a:lstStyle/>
          <a:p>
            <a:r>
              <a:rPr lang="en-GB" sz="4000" b="1" dirty="0"/>
              <a:t>B</a:t>
            </a:r>
          </a:p>
        </p:txBody>
      </p:sp>
      <p:sp>
        <p:nvSpPr>
          <p:cNvPr id="4" name="Rectangle 3"/>
          <p:cNvSpPr/>
          <p:nvPr/>
        </p:nvSpPr>
        <p:spPr>
          <a:xfrm>
            <a:off x="827584" y="4869160"/>
            <a:ext cx="7632848" cy="1569660"/>
          </a:xfrm>
          <a:prstGeom prst="rect">
            <a:avLst/>
          </a:prstGeom>
          <a:ln>
            <a:solidFill>
              <a:schemeClr val="accent1"/>
            </a:solidFill>
          </a:ln>
        </p:spPr>
        <p:txBody>
          <a:bodyPr wrap="square">
            <a:spAutoFit/>
          </a:bodyPr>
          <a:lstStyle/>
          <a:p>
            <a:pPr algn="ctr"/>
            <a:r>
              <a:rPr lang="en-US" sz="3200" dirty="0"/>
              <a:t>Compare the shape of the 2 hydrographs and suggest reasons for the differences </a:t>
            </a:r>
          </a:p>
          <a:p>
            <a:pPr algn="ctr"/>
            <a:r>
              <a:rPr lang="en-US" sz="3200" dirty="0"/>
              <a:t>(6 marks)</a:t>
            </a:r>
            <a:endParaRPr lang="en-GB" sz="3200" dirty="0"/>
          </a:p>
        </p:txBody>
      </p:sp>
    </p:spTree>
    <p:extLst>
      <p:ext uri="{BB962C8B-B14F-4D97-AF65-F5344CB8AC3E}">
        <p14:creationId xmlns:p14="http://schemas.microsoft.com/office/powerpoint/2010/main" val="3077080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026" y="1268760"/>
            <a:ext cx="4607601" cy="3293209"/>
          </a:xfrm>
          <a:prstGeom prst="rect">
            <a:avLst/>
          </a:prstGeom>
          <a:noFill/>
        </p:spPr>
        <p:txBody>
          <a:bodyPr wrap="square" rtlCol="0">
            <a:spAutoFit/>
          </a:bodyPr>
          <a:lstStyle/>
          <a:p>
            <a:pPr marL="342900" indent="-342900">
              <a:buFont typeface="Wingdings" pitchFamily="2" charset="2"/>
              <a:buChar char="ü"/>
            </a:pPr>
            <a:endParaRPr lang="en-GB" sz="1200" dirty="0"/>
          </a:p>
          <a:p>
            <a:pPr marL="342900" indent="-342900">
              <a:buFont typeface="Wingdings" pitchFamily="2" charset="2"/>
              <a:buChar char="ü"/>
            </a:pPr>
            <a:r>
              <a:rPr lang="en-GB" sz="2800" dirty="0"/>
              <a:t>Include 2 reasons/factors</a:t>
            </a:r>
          </a:p>
          <a:p>
            <a:pPr marL="342900" indent="-342900">
              <a:buFont typeface="Wingdings" pitchFamily="2" charset="2"/>
              <a:buChar char="ü"/>
            </a:pPr>
            <a:r>
              <a:rPr lang="en-GB" sz="2800" dirty="0"/>
              <a:t>Refer to the shape of the hydrograph </a:t>
            </a:r>
            <a:r>
              <a:rPr lang="en-GB" sz="2800" dirty="0" err="1"/>
              <a:t>i.e</a:t>
            </a:r>
            <a:r>
              <a:rPr lang="en-GB" sz="2800" dirty="0"/>
              <a:t> rising limb</a:t>
            </a:r>
          </a:p>
          <a:p>
            <a:pPr marL="342900" indent="-342900">
              <a:buFont typeface="Wingdings" pitchFamily="2" charset="2"/>
              <a:buChar char="ü"/>
            </a:pPr>
            <a:r>
              <a:rPr lang="en-GB" sz="2800" dirty="0"/>
              <a:t>Give clear reasons to say </a:t>
            </a:r>
            <a:r>
              <a:rPr lang="en-GB" sz="2800" b="1" dirty="0"/>
              <a:t>why</a:t>
            </a:r>
            <a:r>
              <a:rPr lang="en-GB" sz="2800" dirty="0"/>
              <a:t> the hydrograph is that shape </a:t>
            </a:r>
          </a:p>
          <a:p>
            <a:pPr marL="342900" indent="-342900">
              <a:buFont typeface="Wingdings" pitchFamily="2" charset="2"/>
              <a:buChar char="ü"/>
            </a:pPr>
            <a:r>
              <a:rPr lang="en-GB" sz="2800" dirty="0"/>
              <a:t>Include key terms!</a:t>
            </a:r>
          </a:p>
        </p:txBody>
      </p:sp>
      <p:sp>
        <p:nvSpPr>
          <p:cNvPr id="6" name="Rectangle 5"/>
          <p:cNvSpPr/>
          <p:nvPr/>
        </p:nvSpPr>
        <p:spPr>
          <a:xfrm>
            <a:off x="323528" y="188640"/>
            <a:ext cx="8424936" cy="954107"/>
          </a:xfrm>
          <a:prstGeom prst="rect">
            <a:avLst/>
          </a:prstGeom>
          <a:ln>
            <a:solidFill>
              <a:schemeClr val="accent1"/>
            </a:solidFill>
          </a:ln>
        </p:spPr>
        <p:txBody>
          <a:bodyPr wrap="square">
            <a:spAutoFit/>
          </a:bodyPr>
          <a:lstStyle/>
          <a:p>
            <a:pPr algn="ctr"/>
            <a:r>
              <a:rPr lang="en-US" sz="2800" dirty="0"/>
              <a:t>Compare the shape of the 2 hydrographs and suggest reasons for the differences (6 marks)</a:t>
            </a:r>
            <a:endParaRPr lang="en-GB" sz="2800" dirty="0"/>
          </a:p>
        </p:txBody>
      </p:sp>
      <p:sp>
        <p:nvSpPr>
          <p:cNvPr id="4" name="TextBox 3"/>
          <p:cNvSpPr txBox="1"/>
          <p:nvPr/>
        </p:nvSpPr>
        <p:spPr>
          <a:xfrm>
            <a:off x="5553182" y="1453425"/>
            <a:ext cx="3168352" cy="2923877"/>
          </a:xfrm>
          <a:prstGeom prst="rect">
            <a:avLst/>
          </a:prstGeom>
          <a:noFill/>
          <a:ln>
            <a:solidFill>
              <a:schemeClr val="accent1"/>
            </a:solidFill>
          </a:ln>
        </p:spPr>
        <p:txBody>
          <a:bodyPr wrap="square" rtlCol="0">
            <a:spAutoFit/>
          </a:bodyPr>
          <a:lstStyle/>
          <a:p>
            <a:pPr algn="ctr"/>
            <a:r>
              <a:rPr lang="en-GB" sz="2400" b="1" dirty="0"/>
              <a:t>Key terms</a:t>
            </a:r>
          </a:p>
          <a:p>
            <a:pPr algn="ctr"/>
            <a:endParaRPr lang="en-GB" sz="1400" b="1" dirty="0"/>
          </a:p>
          <a:p>
            <a:r>
              <a:rPr lang="en-GB" sz="2400" dirty="0"/>
              <a:t>Interception</a:t>
            </a:r>
          </a:p>
          <a:p>
            <a:r>
              <a:rPr lang="en-GB" sz="2400" dirty="0"/>
              <a:t>Infiltration</a:t>
            </a:r>
          </a:p>
          <a:p>
            <a:r>
              <a:rPr lang="en-GB" sz="2400" dirty="0"/>
              <a:t>Surface runoff</a:t>
            </a:r>
          </a:p>
          <a:p>
            <a:r>
              <a:rPr lang="en-GB" sz="2400" dirty="0"/>
              <a:t>Rising limb</a:t>
            </a:r>
          </a:p>
          <a:p>
            <a:r>
              <a:rPr lang="en-GB" sz="2400" dirty="0"/>
              <a:t>Falling limb</a:t>
            </a:r>
          </a:p>
          <a:p>
            <a:r>
              <a:rPr lang="en-GB" sz="2400" dirty="0"/>
              <a:t>Lag time</a:t>
            </a:r>
          </a:p>
        </p:txBody>
      </p:sp>
      <p:sp>
        <p:nvSpPr>
          <p:cNvPr id="2" name="TextBox 1">
            <a:extLst>
              <a:ext uri="{FF2B5EF4-FFF2-40B4-BE49-F238E27FC236}">
                <a16:creationId xmlns:a16="http://schemas.microsoft.com/office/drawing/2014/main" id="{890D73A6-7507-4FF0-AE5B-0FA12AE304AB}"/>
              </a:ext>
            </a:extLst>
          </p:cNvPr>
          <p:cNvSpPr txBox="1"/>
          <p:nvPr/>
        </p:nvSpPr>
        <p:spPr>
          <a:xfrm>
            <a:off x="566482" y="4687980"/>
            <a:ext cx="8181982" cy="1964512"/>
          </a:xfrm>
          <a:prstGeom prst="rect">
            <a:avLst/>
          </a:prstGeom>
          <a:noFill/>
        </p:spPr>
        <p:txBody>
          <a:bodyPr wrap="square" rtlCol="0">
            <a:spAutoFit/>
          </a:bodyPr>
          <a:lstStyle/>
          <a:p>
            <a:pPr>
              <a:lnSpc>
                <a:spcPct val="150000"/>
              </a:lnSpc>
            </a:pPr>
            <a:r>
              <a:rPr lang="en-GB" sz="2800" i="1" dirty="0"/>
              <a:t>One difference between the two hydrographs is…</a:t>
            </a:r>
          </a:p>
          <a:p>
            <a:pPr>
              <a:lnSpc>
                <a:spcPct val="150000"/>
              </a:lnSpc>
            </a:pPr>
            <a:r>
              <a:rPr lang="en-GB" sz="2800" i="1" dirty="0"/>
              <a:t>One reason for this difference could be…</a:t>
            </a:r>
          </a:p>
          <a:p>
            <a:pPr>
              <a:lnSpc>
                <a:spcPct val="150000"/>
              </a:lnSpc>
            </a:pPr>
            <a:r>
              <a:rPr lang="en-GB" sz="2800" i="1" dirty="0"/>
              <a:t>This is because…	   As a result…	Due to this…</a:t>
            </a:r>
          </a:p>
        </p:txBody>
      </p:sp>
    </p:spTree>
    <p:extLst>
      <p:ext uri="{BB962C8B-B14F-4D97-AF65-F5344CB8AC3E}">
        <p14:creationId xmlns:p14="http://schemas.microsoft.com/office/powerpoint/2010/main" val="16464116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7504" y="116632"/>
            <a:ext cx="4392488" cy="2739211"/>
          </a:xfrm>
          <a:prstGeom prst="rect">
            <a:avLst/>
          </a:prstGeom>
          <a:noFill/>
          <a:ln>
            <a:solidFill>
              <a:schemeClr val="tx1"/>
            </a:solidFill>
          </a:ln>
        </p:spPr>
        <p:txBody>
          <a:bodyPr wrap="square" rtlCol="0">
            <a:spAutoFit/>
          </a:bodyPr>
          <a:lstStyle/>
          <a:p>
            <a:pPr algn="ctr"/>
            <a:r>
              <a:rPr lang="en-GB" dirty="0"/>
              <a:t>Key Words</a:t>
            </a:r>
          </a:p>
          <a:p>
            <a:endParaRPr lang="en-GB" sz="1200" dirty="0"/>
          </a:p>
          <a:p>
            <a:r>
              <a:rPr lang="en-GB" b="1" dirty="0"/>
              <a:t>Impermeable</a:t>
            </a:r>
            <a:r>
              <a:rPr lang="en-GB" dirty="0"/>
              <a:t> when water can’t move through the material </a:t>
            </a:r>
            <a:r>
              <a:rPr lang="en-GB" dirty="0" err="1"/>
              <a:t>i.e</a:t>
            </a:r>
            <a:r>
              <a:rPr lang="en-GB" dirty="0"/>
              <a:t> concrete</a:t>
            </a:r>
          </a:p>
          <a:p>
            <a:r>
              <a:rPr lang="en-GB" b="1" dirty="0"/>
              <a:t>Surface runoff </a:t>
            </a:r>
            <a:r>
              <a:rPr lang="en-GB" dirty="0"/>
              <a:t>when water travels over the surface</a:t>
            </a:r>
          </a:p>
          <a:p>
            <a:r>
              <a:rPr lang="en-GB" b="1" dirty="0"/>
              <a:t>Infiltration</a:t>
            </a:r>
            <a:r>
              <a:rPr lang="en-GB" dirty="0"/>
              <a:t> when water moves into the soil</a:t>
            </a:r>
          </a:p>
          <a:p>
            <a:r>
              <a:rPr lang="en-GB" b="1" dirty="0"/>
              <a:t>Interception</a:t>
            </a:r>
            <a:r>
              <a:rPr lang="en-GB" dirty="0"/>
              <a:t> when the rain gets stopped on the leaves of plants and trees</a:t>
            </a:r>
          </a:p>
          <a:p>
            <a:endParaRPr lang="en-GB" sz="1000" dirty="0"/>
          </a:p>
        </p:txBody>
      </p:sp>
      <p:sp>
        <p:nvSpPr>
          <p:cNvPr id="3" name="TextBox 2"/>
          <p:cNvSpPr txBox="1"/>
          <p:nvPr/>
        </p:nvSpPr>
        <p:spPr>
          <a:xfrm>
            <a:off x="4644008" y="116632"/>
            <a:ext cx="4355976" cy="2739211"/>
          </a:xfrm>
          <a:prstGeom prst="rect">
            <a:avLst/>
          </a:prstGeom>
          <a:noFill/>
          <a:ln>
            <a:solidFill>
              <a:schemeClr val="tx1"/>
            </a:solidFill>
          </a:ln>
        </p:spPr>
        <p:txBody>
          <a:bodyPr wrap="square" rtlCol="0">
            <a:spAutoFit/>
          </a:bodyPr>
          <a:lstStyle/>
          <a:p>
            <a:pPr algn="ctr"/>
            <a:r>
              <a:rPr lang="en-GB" dirty="0"/>
              <a:t>Key Words</a:t>
            </a:r>
          </a:p>
          <a:p>
            <a:endParaRPr lang="en-GB" sz="1200" dirty="0"/>
          </a:p>
          <a:p>
            <a:r>
              <a:rPr lang="en-GB" b="1" dirty="0"/>
              <a:t>Impermeable</a:t>
            </a:r>
            <a:r>
              <a:rPr lang="en-GB" dirty="0"/>
              <a:t> when water can’t move through the material </a:t>
            </a:r>
            <a:r>
              <a:rPr lang="en-GB" dirty="0" err="1"/>
              <a:t>i.e</a:t>
            </a:r>
            <a:r>
              <a:rPr lang="en-GB" dirty="0"/>
              <a:t> concrete</a:t>
            </a:r>
          </a:p>
          <a:p>
            <a:r>
              <a:rPr lang="en-GB" b="1" dirty="0"/>
              <a:t>Surface runoff </a:t>
            </a:r>
            <a:r>
              <a:rPr lang="en-GB" dirty="0"/>
              <a:t>when water travels over the surface</a:t>
            </a:r>
          </a:p>
          <a:p>
            <a:r>
              <a:rPr lang="en-GB" b="1" dirty="0"/>
              <a:t>Infiltration</a:t>
            </a:r>
            <a:r>
              <a:rPr lang="en-GB" dirty="0"/>
              <a:t> when water moves into the soil</a:t>
            </a:r>
          </a:p>
          <a:p>
            <a:r>
              <a:rPr lang="en-GB" b="1" dirty="0"/>
              <a:t>Interception</a:t>
            </a:r>
            <a:r>
              <a:rPr lang="en-GB" dirty="0"/>
              <a:t> when the rain gets stopped on the leaves of plants and trees</a:t>
            </a:r>
          </a:p>
          <a:p>
            <a:endParaRPr lang="en-GB" sz="1000" dirty="0"/>
          </a:p>
        </p:txBody>
      </p:sp>
      <p:sp>
        <p:nvSpPr>
          <p:cNvPr id="4" name="TextBox 3"/>
          <p:cNvSpPr txBox="1"/>
          <p:nvPr/>
        </p:nvSpPr>
        <p:spPr>
          <a:xfrm>
            <a:off x="107504" y="3140968"/>
            <a:ext cx="4392488" cy="2739211"/>
          </a:xfrm>
          <a:prstGeom prst="rect">
            <a:avLst/>
          </a:prstGeom>
          <a:noFill/>
          <a:ln>
            <a:solidFill>
              <a:schemeClr val="tx1"/>
            </a:solidFill>
          </a:ln>
        </p:spPr>
        <p:txBody>
          <a:bodyPr wrap="square" rtlCol="0">
            <a:spAutoFit/>
          </a:bodyPr>
          <a:lstStyle/>
          <a:p>
            <a:pPr algn="ctr"/>
            <a:r>
              <a:rPr lang="en-GB" dirty="0"/>
              <a:t>Key Words</a:t>
            </a:r>
          </a:p>
          <a:p>
            <a:endParaRPr lang="en-GB" sz="1200" dirty="0"/>
          </a:p>
          <a:p>
            <a:r>
              <a:rPr lang="en-GB" b="1" dirty="0"/>
              <a:t>Impermeable</a:t>
            </a:r>
            <a:r>
              <a:rPr lang="en-GB" dirty="0"/>
              <a:t> when water can’t move through the material </a:t>
            </a:r>
            <a:r>
              <a:rPr lang="en-GB" dirty="0" err="1"/>
              <a:t>i.e</a:t>
            </a:r>
            <a:r>
              <a:rPr lang="en-GB" dirty="0"/>
              <a:t> concrete</a:t>
            </a:r>
          </a:p>
          <a:p>
            <a:r>
              <a:rPr lang="en-GB" b="1" dirty="0"/>
              <a:t>Surface runoff </a:t>
            </a:r>
            <a:r>
              <a:rPr lang="en-GB" dirty="0"/>
              <a:t>when water travels over the surface</a:t>
            </a:r>
          </a:p>
          <a:p>
            <a:r>
              <a:rPr lang="en-GB" b="1" dirty="0"/>
              <a:t>Infiltration</a:t>
            </a:r>
            <a:r>
              <a:rPr lang="en-GB" dirty="0"/>
              <a:t> when water moves into the soil</a:t>
            </a:r>
          </a:p>
          <a:p>
            <a:r>
              <a:rPr lang="en-GB" b="1" dirty="0"/>
              <a:t>Interception</a:t>
            </a:r>
            <a:r>
              <a:rPr lang="en-GB" dirty="0"/>
              <a:t> when the rain gets stopped on the leaves of plants and trees</a:t>
            </a:r>
          </a:p>
          <a:p>
            <a:endParaRPr lang="en-GB" sz="1000" dirty="0"/>
          </a:p>
        </p:txBody>
      </p:sp>
      <p:sp>
        <p:nvSpPr>
          <p:cNvPr id="5" name="TextBox 4"/>
          <p:cNvSpPr txBox="1"/>
          <p:nvPr/>
        </p:nvSpPr>
        <p:spPr>
          <a:xfrm>
            <a:off x="4644008" y="3140968"/>
            <a:ext cx="4355976" cy="2739211"/>
          </a:xfrm>
          <a:prstGeom prst="rect">
            <a:avLst/>
          </a:prstGeom>
          <a:noFill/>
          <a:ln>
            <a:solidFill>
              <a:schemeClr val="tx1"/>
            </a:solidFill>
          </a:ln>
        </p:spPr>
        <p:txBody>
          <a:bodyPr wrap="square" rtlCol="0">
            <a:spAutoFit/>
          </a:bodyPr>
          <a:lstStyle/>
          <a:p>
            <a:pPr algn="ctr"/>
            <a:r>
              <a:rPr lang="en-GB" dirty="0"/>
              <a:t>Key Words</a:t>
            </a:r>
          </a:p>
          <a:p>
            <a:endParaRPr lang="en-GB" sz="1200" dirty="0"/>
          </a:p>
          <a:p>
            <a:r>
              <a:rPr lang="en-GB" b="1" dirty="0"/>
              <a:t>Impermeable</a:t>
            </a:r>
            <a:r>
              <a:rPr lang="en-GB" dirty="0"/>
              <a:t> when water can’t move through the material </a:t>
            </a:r>
            <a:r>
              <a:rPr lang="en-GB" dirty="0" err="1"/>
              <a:t>i.e</a:t>
            </a:r>
            <a:r>
              <a:rPr lang="en-GB" dirty="0"/>
              <a:t> concrete</a:t>
            </a:r>
          </a:p>
          <a:p>
            <a:r>
              <a:rPr lang="en-GB" b="1" dirty="0"/>
              <a:t>Surface runoff </a:t>
            </a:r>
            <a:r>
              <a:rPr lang="en-GB" dirty="0"/>
              <a:t>when water travels over the surface</a:t>
            </a:r>
          </a:p>
          <a:p>
            <a:r>
              <a:rPr lang="en-GB" b="1" dirty="0"/>
              <a:t>Infiltration</a:t>
            </a:r>
            <a:r>
              <a:rPr lang="en-GB" dirty="0"/>
              <a:t> when water moves into the soil</a:t>
            </a:r>
          </a:p>
          <a:p>
            <a:r>
              <a:rPr lang="en-GB" b="1" dirty="0"/>
              <a:t>Interception</a:t>
            </a:r>
            <a:r>
              <a:rPr lang="en-GB" dirty="0"/>
              <a:t> when the rain gets stopped on the leaves of plants and trees</a:t>
            </a:r>
          </a:p>
          <a:p>
            <a:endParaRPr lang="en-GB" sz="1000" dirty="0"/>
          </a:p>
        </p:txBody>
      </p:sp>
    </p:spTree>
    <p:extLst>
      <p:ext uri="{BB962C8B-B14F-4D97-AF65-F5344CB8AC3E}">
        <p14:creationId xmlns:p14="http://schemas.microsoft.com/office/powerpoint/2010/main" val="4059862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6"/>
          <p:cNvSpPr>
            <a:spLocks noChangeArrowheads="1"/>
          </p:cNvSpPr>
          <p:nvPr/>
        </p:nvSpPr>
        <p:spPr bwMode="auto">
          <a:xfrm>
            <a:off x="71438" y="71438"/>
            <a:ext cx="5652690" cy="523220"/>
          </a:xfrm>
          <a:prstGeom prst="rect">
            <a:avLst/>
          </a:prstGeom>
          <a:noFill/>
          <a:ln w="9525">
            <a:noFill/>
            <a:miter lim="800000"/>
            <a:headEnd/>
            <a:tailEnd/>
          </a:ln>
          <a:effectLst/>
        </p:spPr>
        <p:txBody>
          <a:bodyPr wrap="square">
            <a:spAutoFit/>
          </a:bodyPr>
          <a:lstStyle/>
          <a:p>
            <a:pPr eaLnBrk="1" hangingPunct="1"/>
            <a:r>
              <a:rPr lang="en-GB" sz="2800" b="1" dirty="0">
                <a:solidFill>
                  <a:srgbClr val="5B0091"/>
                </a:solidFill>
              </a:rPr>
              <a:t>How does water travel to the river?</a:t>
            </a:r>
          </a:p>
        </p:txBody>
      </p:sp>
      <p:pic>
        <p:nvPicPr>
          <p:cNvPr id="34825" name="Picture 9" descr="flash_icon"/>
          <p:cNvPicPr>
            <a:picLocks noChangeAspect="1" noChangeArrowheads="1"/>
          </p:cNvPicPr>
          <p:nvPr/>
        </p:nvPicPr>
        <p:blipFill>
          <a:blip r:embed="rId4" cstate="print"/>
          <a:srcRect/>
          <a:stretch>
            <a:fillRect/>
          </a:stretch>
        </p:blipFill>
        <p:spPr bwMode="auto">
          <a:xfrm>
            <a:off x="7370763" y="44450"/>
            <a:ext cx="514350" cy="571500"/>
          </a:xfrm>
          <a:prstGeom prst="rect">
            <a:avLst/>
          </a:prstGeom>
          <a:noFill/>
        </p:spPr>
      </p:pic>
    </p:spTree>
    <p:controls>
      <mc:AlternateContent xmlns:mc="http://schemas.openxmlformats.org/markup-compatibility/2006">
        <mc:Choice xmlns:v="urn:schemas-microsoft-com:vml" Requires="v">
          <p:control spid="4130" name="ShockwaveFlash1" r:id="rId2" imgW="8424720" imgH="5184720"/>
        </mc:Choice>
        <mc:Fallback>
          <p:control name="ShockwaveFlash1" r:id="rId2" imgW="8424720" imgH="5184720">
            <p:pic>
              <p:nvPicPr>
                <p:cNvPr id="2" name="ShockwaveFlash1"/>
                <p:cNvPicPr preferRelativeResize="0">
                  <a:picLocks noChangeArrowheads="1" noChangeShapeType="1"/>
                </p:cNvPicPr>
                <p:nvPr/>
              </p:nvPicPr>
              <p:blipFill>
                <a:blip r:embed="rId5"/>
                <a:srcRect/>
                <a:stretch>
                  <a:fillRect/>
                </a:stretch>
              </p:blipFill>
              <p:spPr bwMode="auto">
                <a:xfrm>
                  <a:off x="395288" y="836613"/>
                  <a:ext cx="8424862" cy="518477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054989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23" y="57626"/>
            <a:ext cx="4894363" cy="3395464"/>
          </a:xfrm>
          <a:prstGeom prst="rect">
            <a:avLst/>
          </a:prstGeom>
        </p:spPr>
      </p:pic>
      <p:pic>
        <p:nvPicPr>
          <p:cNvPr id="2" name="Picture 1">
            <a:extLst>
              <a:ext uri="{FF2B5EF4-FFF2-40B4-BE49-F238E27FC236}">
                <a16:creationId xmlns:a16="http://schemas.microsoft.com/office/drawing/2014/main" id="{3F1F74D9-7CEA-4BC8-BC0F-BAFAF85D34BF}"/>
              </a:ext>
            </a:extLst>
          </p:cNvPr>
          <p:cNvPicPr>
            <a:picLocks noChangeAspect="1"/>
          </p:cNvPicPr>
          <p:nvPr/>
        </p:nvPicPr>
        <p:blipFill>
          <a:blip r:embed="rId3"/>
          <a:stretch>
            <a:fillRect/>
          </a:stretch>
        </p:blipFill>
        <p:spPr>
          <a:xfrm>
            <a:off x="4572000" y="3414558"/>
            <a:ext cx="4514422" cy="3385816"/>
          </a:xfrm>
          <a:prstGeom prst="rect">
            <a:avLst/>
          </a:prstGeom>
        </p:spPr>
      </p:pic>
      <p:sp>
        <p:nvSpPr>
          <p:cNvPr id="3" name="TextBox 2">
            <a:extLst>
              <a:ext uri="{FF2B5EF4-FFF2-40B4-BE49-F238E27FC236}">
                <a16:creationId xmlns:a16="http://schemas.microsoft.com/office/drawing/2014/main" id="{B9046E4E-BCB5-45AF-8935-4E1A552B5511}"/>
              </a:ext>
            </a:extLst>
          </p:cNvPr>
          <p:cNvSpPr txBox="1"/>
          <p:nvPr/>
        </p:nvSpPr>
        <p:spPr>
          <a:xfrm>
            <a:off x="5236954" y="692696"/>
            <a:ext cx="3600400" cy="1754326"/>
          </a:xfrm>
          <a:prstGeom prst="rect">
            <a:avLst/>
          </a:prstGeom>
          <a:noFill/>
          <a:ln>
            <a:solidFill>
              <a:schemeClr val="accent1"/>
            </a:solidFill>
          </a:ln>
        </p:spPr>
        <p:txBody>
          <a:bodyPr wrap="square" rtlCol="0">
            <a:spAutoFit/>
          </a:bodyPr>
          <a:lstStyle/>
          <a:p>
            <a:pPr algn="ctr"/>
            <a:r>
              <a:rPr lang="en-GB" dirty="0"/>
              <a:t>Flood hydrographs are drawn to show how the rivers discharge changes during a storm event.</a:t>
            </a:r>
          </a:p>
          <a:p>
            <a:pPr algn="ctr"/>
            <a:r>
              <a:rPr lang="en-GB" dirty="0"/>
              <a:t>During a flood there is a much higher discharge (the image below is the River Don)</a:t>
            </a:r>
          </a:p>
        </p:txBody>
      </p:sp>
    </p:spTree>
    <p:extLst>
      <p:ext uri="{BB962C8B-B14F-4D97-AF65-F5344CB8AC3E}">
        <p14:creationId xmlns:p14="http://schemas.microsoft.com/office/powerpoint/2010/main" val="2795576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3"/>
          <p:cNvSpPr txBox="1">
            <a:spLocks noGrp="1" noChangeArrowheads="1"/>
          </p:cNvSpPr>
          <p:nvPr>
            <p:ph type="title"/>
          </p:nvPr>
        </p:nvSpPr>
        <p:spPr bwMode="auto">
          <a:xfrm>
            <a:off x="0" y="74613"/>
            <a:ext cx="8229600" cy="762000"/>
          </a:xfrm>
          <a:noFill/>
          <a:ln>
            <a:miter lim="800000"/>
            <a:headEnd/>
            <a:tailEnd/>
          </a:ln>
        </p:spPr>
        <p:txBody>
          <a:bodyPr vert="horz" wrap="square" lIns="91440" tIns="45720" rIns="91440" bIns="45720" numCol="1" anchor="t" anchorCtr="0" compatLnSpc="1">
            <a:prstTxWarp prst="textNoShape">
              <a:avLst/>
            </a:prstTxWarp>
          </a:bodyPr>
          <a:lstStyle/>
          <a:p>
            <a:pPr algn="l" eaLnBrk="0" hangingPunct="0"/>
            <a:r>
              <a:rPr lang="en-US" sz="2800" b="1">
                <a:solidFill>
                  <a:srgbClr val="5B0091"/>
                </a:solidFill>
                <a:latin typeface="Arial" charset="0"/>
              </a:rPr>
              <a:t>What is a flood hydrograph?</a:t>
            </a:r>
          </a:p>
        </p:txBody>
      </p:sp>
      <p:pic>
        <p:nvPicPr>
          <p:cNvPr id="51212" name="Picture 12" descr="flash_icon"/>
          <p:cNvPicPr>
            <a:picLocks noChangeAspect="1" noChangeArrowheads="1"/>
          </p:cNvPicPr>
          <p:nvPr/>
        </p:nvPicPr>
        <p:blipFill>
          <a:blip r:embed="rId4" cstate="print"/>
          <a:srcRect/>
          <a:stretch>
            <a:fillRect/>
          </a:stretch>
        </p:blipFill>
        <p:spPr bwMode="auto">
          <a:xfrm>
            <a:off x="7370763" y="44450"/>
            <a:ext cx="514350" cy="571500"/>
          </a:xfrm>
          <a:prstGeom prst="rect">
            <a:avLst/>
          </a:prstGeom>
          <a:noFill/>
        </p:spPr>
      </p:pic>
    </p:spTree>
    <p:controls>
      <mc:AlternateContent xmlns:mc="http://schemas.openxmlformats.org/markup-compatibility/2006">
        <mc:Choice xmlns:v="urn:schemas-microsoft-com:vml" Requires="v">
          <p:control spid="1069" name="ShockwaveFlash1" r:id="rId2" imgW="8353440" imgH="5256360"/>
        </mc:Choice>
        <mc:Fallback>
          <p:control name="ShockwaveFlash1" r:id="rId2" imgW="8353440" imgH="5256360">
            <p:pic>
              <p:nvPicPr>
                <p:cNvPr id="2" name="ShockwaveFlash1"/>
                <p:cNvPicPr preferRelativeResize="0">
                  <a:picLocks noChangeArrowheads="1" noChangeShapeType="1"/>
                </p:cNvPicPr>
                <p:nvPr/>
              </p:nvPicPr>
              <p:blipFill>
                <a:blip r:embed="rId5"/>
                <a:srcRect/>
                <a:stretch>
                  <a:fillRect/>
                </a:stretch>
              </p:blipFill>
              <p:spPr bwMode="auto">
                <a:xfrm>
                  <a:off x="395288" y="836613"/>
                  <a:ext cx="8353425" cy="525621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35496" y="75982"/>
            <a:ext cx="4680520" cy="584775"/>
          </a:xfrm>
          <a:prstGeom prst="rect">
            <a:avLst/>
          </a:prstGeom>
          <a:noFill/>
        </p:spPr>
        <p:txBody>
          <a:bodyPr wrap="square" rtlCol="0">
            <a:spAutoFit/>
          </a:bodyPr>
          <a:lstStyle/>
          <a:p>
            <a:r>
              <a:rPr lang="en-GB" sz="1600" u="sng" dirty="0"/>
              <a:t>The features of a hydrograph</a:t>
            </a:r>
          </a:p>
          <a:p>
            <a:r>
              <a:rPr lang="en-GB" sz="1600" u="sng" dirty="0"/>
              <a:t>Add these labels to the diagram!</a:t>
            </a:r>
          </a:p>
        </p:txBody>
      </p:sp>
      <p:pic>
        <p:nvPicPr>
          <p:cNvPr id="2" name="Picture 1">
            <a:extLst>
              <a:ext uri="{FF2B5EF4-FFF2-40B4-BE49-F238E27FC236}">
                <a16:creationId xmlns:a16="http://schemas.microsoft.com/office/drawing/2014/main" id="{CA76C261-767A-46A1-A860-B8DB0BF34E42}"/>
              </a:ext>
            </a:extLst>
          </p:cNvPr>
          <p:cNvPicPr>
            <a:picLocks noChangeAspect="1"/>
          </p:cNvPicPr>
          <p:nvPr/>
        </p:nvPicPr>
        <p:blipFill>
          <a:blip r:embed="rId2"/>
          <a:stretch>
            <a:fillRect/>
          </a:stretch>
        </p:blipFill>
        <p:spPr>
          <a:xfrm>
            <a:off x="5061478" y="83868"/>
            <a:ext cx="4011527" cy="3129107"/>
          </a:xfrm>
          <a:prstGeom prst="rect">
            <a:avLst/>
          </a:prstGeom>
        </p:spPr>
      </p:pic>
      <p:pic>
        <p:nvPicPr>
          <p:cNvPr id="3" name="Picture 2">
            <a:extLst>
              <a:ext uri="{FF2B5EF4-FFF2-40B4-BE49-F238E27FC236}">
                <a16:creationId xmlns:a16="http://schemas.microsoft.com/office/drawing/2014/main" id="{35669BF5-C300-427D-80C2-D41D7610C9B7}"/>
              </a:ext>
            </a:extLst>
          </p:cNvPr>
          <p:cNvPicPr>
            <a:picLocks noChangeAspect="1"/>
          </p:cNvPicPr>
          <p:nvPr/>
        </p:nvPicPr>
        <p:blipFill>
          <a:blip r:embed="rId3"/>
          <a:stretch>
            <a:fillRect/>
          </a:stretch>
        </p:blipFill>
        <p:spPr>
          <a:xfrm>
            <a:off x="242529" y="2408907"/>
            <a:ext cx="5773412" cy="4328535"/>
          </a:xfrm>
          <a:prstGeom prst="rect">
            <a:avLst/>
          </a:prstGeom>
        </p:spPr>
      </p:pic>
    </p:spTree>
    <p:extLst>
      <p:ext uri="{BB962C8B-B14F-4D97-AF65-F5344CB8AC3E}">
        <p14:creationId xmlns:p14="http://schemas.microsoft.com/office/powerpoint/2010/main" val="3578102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000[1]"/>
          <p:cNvPicPr>
            <a:picLocks noChangeAspect="1" noChangeArrowheads="1"/>
          </p:cNvPicPr>
          <p:nvPr/>
        </p:nvPicPr>
        <p:blipFill>
          <a:blip r:embed="rId2" cstate="print"/>
          <a:srcRect/>
          <a:stretch>
            <a:fillRect/>
          </a:stretch>
        </p:blipFill>
        <p:spPr bwMode="auto">
          <a:xfrm>
            <a:off x="107504" y="260648"/>
            <a:ext cx="8850238" cy="6192688"/>
          </a:xfrm>
          <a:prstGeom prst="rect">
            <a:avLst/>
          </a:prstGeom>
          <a:noFill/>
          <a:ln w="9525" algn="in">
            <a:noFill/>
            <a:miter lim="800000"/>
            <a:headEnd/>
            <a:tailEnd/>
          </a:ln>
          <a:effectLst/>
        </p:spPr>
      </p:pic>
      <p:sp>
        <p:nvSpPr>
          <p:cNvPr id="6" name="Rectangle 5"/>
          <p:cNvSpPr/>
          <p:nvPr/>
        </p:nvSpPr>
        <p:spPr>
          <a:xfrm>
            <a:off x="683568" y="5229200"/>
            <a:ext cx="360040" cy="57606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331640" y="3284984"/>
            <a:ext cx="360040" cy="252028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043608" y="3933056"/>
            <a:ext cx="288032" cy="187220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051720" y="4869160"/>
            <a:ext cx="288032" cy="93610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691680" y="4221088"/>
            <a:ext cx="360040" cy="158417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339752" y="5517232"/>
            <a:ext cx="288032" cy="28803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p:nvPr/>
        </p:nvSpPr>
        <p:spPr>
          <a:xfrm>
            <a:off x="699796" y="1514670"/>
            <a:ext cx="6484775" cy="3383901"/>
          </a:xfrm>
          <a:custGeom>
            <a:avLst/>
            <a:gdLst>
              <a:gd name="connsiteX0" fmla="*/ 0 w 6484775"/>
              <a:gd name="connsiteY0" fmla="*/ 3374571 h 3383901"/>
              <a:gd name="connsiteX1" fmla="*/ 643812 w 6484775"/>
              <a:gd name="connsiteY1" fmla="*/ 3187959 h 3383901"/>
              <a:gd name="connsiteX2" fmla="*/ 1306286 w 6484775"/>
              <a:gd name="connsiteY2" fmla="*/ 2908040 h 3383901"/>
              <a:gd name="connsiteX3" fmla="*/ 1968759 w 6484775"/>
              <a:gd name="connsiteY3" fmla="*/ 1741714 h 3383901"/>
              <a:gd name="connsiteX4" fmla="*/ 2603241 w 6484775"/>
              <a:gd name="connsiteY4" fmla="*/ 108857 h 3383901"/>
              <a:gd name="connsiteX5" fmla="*/ 3256384 w 6484775"/>
              <a:gd name="connsiteY5" fmla="*/ 1088571 h 3383901"/>
              <a:gd name="connsiteX6" fmla="*/ 3890865 w 6484775"/>
              <a:gd name="connsiteY6" fmla="*/ 2077616 h 3383901"/>
              <a:gd name="connsiteX7" fmla="*/ 4544008 w 6484775"/>
              <a:gd name="connsiteY7" fmla="*/ 2721428 h 3383901"/>
              <a:gd name="connsiteX8" fmla="*/ 5187820 w 6484775"/>
              <a:gd name="connsiteY8" fmla="*/ 3057330 h 3383901"/>
              <a:gd name="connsiteX9" fmla="*/ 5840963 w 6484775"/>
              <a:gd name="connsiteY9" fmla="*/ 3206620 h 3383901"/>
              <a:gd name="connsiteX10" fmla="*/ 6484775 w 6484775"/>
              <a:gd name="connsiteY10" fmla="*/ 3383901 h 3383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84775" h="3383901">
                <a:moveTo>
                  <a:pt x="0" y="3374571"/>
                </a:moveTo>
                <a:cubicBezTo>
                  <a:pt x="213049" y="3320142"/>
                  <a:pt x="426098" y="3265714"/>
                  <a:pt x="643812" y="3187959"/>
                </a:cubicBezTo>
                <a:cubicBezTo>
                  <a:pt x="861526" y="3110204"/>
                  <a:pt x="1085462" y="3149081"/>
                  <a:pt x="1306286" y="2908040"/>
                </a:cubicBezTo>
                <a:cubicBezTo>
                  <a:pt x="1527110" y="2666999"/>
                  <a:pt x="1752600" y="2208244"/>
                  <a:pt x="1968759" y="1741714"/>
                </a:cubicBezTo>
                <a:cubicBezTo>
                  <a:pt x="2184918" y="1275184"/>
                  <a:pt x="2388637" y="217714"/>
                  <a:pt x="2603241" y="108857"/>
                </a:cubicBezTo>
                <a:cubicBezTo>
                  <a:pt x="2817845" y="0"/>
                  <a:pt x="3041780" y="760445"/>
                  <a:pt x="3256384" y="1088571"/>
                </a:cubicBezTo>
                <a:cubicBezTo>
                  <a:pt x="3470988" y="1416697"/>
                  <a:pt x="3676261" y="1805473"/>
                  <a:pt x="3890865" y="2077616"/>
                </a:cubicBezTo>
                <a:cubicBezTo>
                  <a:pt x="4105469" y="2349759"/>
                  <a:pt x="4327849" y="2558142"/>
                  <a:pt x="4544008" y="2721428"/>
                </a:cubicBezTo>
                <a:cubicBezTo>
                  <a:pt x="4760167" y="2884714"/>
                  <a:pt x="4971661" y="2976465"/>
                  <a:pt x="5187820" y="3057330"/>
                </a:cubicBezTo>
                <a:cubicBezTo>
                  <a:pt x="5403979" y="3138195"/>
                  <a:pt x="5624804" y="3152192"/>
                  <a:pt x="5840963" y="3206620"/>
                </a:cubicBezTo>
                <a:cubicBezTo>
                  <a:pt x="6057122" y="3261048"/>
                  <a:pt x="6270948" y="3322474"/>
                  <a:pt x="6484775" y="3383901"/>
                </a:cubicBezTo>
              </a:path>
            </a:pathLst>
          </a:cu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TextBox 13"/>
          <p:cNvSpPr txBox="1"/>
          <p:nvPr/>
        </p:nvSpPr>
        <p:spPr>
          <a:xfrm>
            <a:off x="4932040" y="1700808"/>
            <a:ext cx="2188869"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GB" dirty="0"/>
              <a:t>Discharge shown as a</a:t>
            </a:r>
          </a:p>
          <a:p>
            <a:r>
              <a:rPr lang="en-GB" dirty="0"/>
              <a:t>line graph</a:t>
            </a:r>
          </a:p>
        </p:txBody>
      </p:sp>
      <p:cxnSp>
        <p:nvCxnSpPr>
          <p:cNvPr id="16" name="Straight Arrow Connector 15"/>
          <p:cNvCxnSpPr/>
          <p:nvPr/>
        </p:nvCxnSpPr>
        <p:spPr>
          <a:xfrm rot="10800000" flipV="1">
            <a:off x="4644008" y="2348880"/>
            <a:ext cx="1080120" cy="936104"/>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27584" y="2060848"/>
            <a:ext cx="1965282"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GB" dirty="0"/>
              <a:t>Rainfall shown as a</a:t>
            </a:r>
          </a:p>
          <a:p>
            <a:r>
              <a:rPr lang="en-GB" dirty="0"/>
              <a:t>bar chart</a:t>
            </a:r>
          </a:p>
        </p:txBody>
      </p:sp>
      <p:cxnSp>
        <p:nvCxnSpPr>
          <p:cNvPr id="19" name="Straight Arrow Connector 18"/>
          <p:cNvCxnSpPr/>
          <p:nvPr/>
        </p:nvCxnSpPr>
        <p:spPr>
          <a:xfrm rot="5400000">
            <a:off x="1331640" y="2996952"/>
            <a:ext cx="576064" cy="1588"/>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323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style>
          <a:lnRef idx="2">
            <a:schemeClr val="accent1"/>
          </a:lnRef>
          <a:fillRef idx="1">
            <a:schemeClr val="lt1"/>
          </a:fillRef>
          <a:effectRef idx="0">
            <a:schemeClr val="accent1"/>
          </a:effectRef>
          <a:fontRef idx="minor">
            <a:schemeClr val="dk1"/>
          </a:fontRef>
        </p:style>
        <p:txBody>
          <a:bodyPr>
            <a:noAutofit/>
          </a:bodyPr>
          <a:lstStyle/>
          <a:p>
            <a:r>
              <a:rPr lang="en-GB" sz="3600" dirty="0"/>
              <a:t>To understand how hydrographs help us to interpret flood events</a:t>
            </a:r>
          </a:p>
        </p:txBody>
      </p:sp>
      <p:sp>
        <p:nvSpPr>
          <p:cNvPr id="3" name="Content Placeholder 2"/>
          <p:cNvSpPr>
            <a:spLocks noGrp="1"/>
          </p:cNvSpPr>
          <p:nvPr>
            <p:ph idx="1"/>
          </p:nvPr>
        </p:nvSpPr>
        <p:spPr>
          <a:xfrm>
            <a:off x="457200" y="1700808"/>
            <a:ext cx="6419056" cy="4525963"/>
          </a:xfrm>
        </p:spPr>
        <p:txBody>
          <a:bodyPr>
            <a:normAutofit/>
          </a:bodyPr>
          <a:lstStyle/>
          <a:p>
            <a:pPr marL="0" indent="0">
              <a:buNone/>
            </a:pPr>
            <a:endParaRPr lang="en-GB" sz="1400" dirty="0"/>
          </a:p>
          <a:p>
            <a:r>
              <a:rPr lang="en-GB" dirty="0"/>
              <a:t>To identify the key features of a flood hydrograph shows</a:t>
            </a:r>
          </a:p>
          <a:p>
            <a:r>
              <a:rPr lang="en-GB" dirty="0"/>
              <a:t>To describe hydrographs are linked to the drainage basin.</a:t>
            </a:r>
          </a:p>
          <a:p>
            <a:r>
              <a:rPr lang="en-GB" dirty="0"/>
              <a:t>To understand how flood hydrographs differ depending on variables in the storm event or drainage basin</a:t>
            </a:r>
          </a:p>
        </p:txBody>
      </p:sp>
      <p:sp>
        <p:nvSpPr>
          <p:cNvPr id="4" name="TextBox 3"/>
          <p:cNvSpPr txBox="1"/>
          <p:nvPr/>
        </p:nvSpPr>
        <p:spPr>
          <a:xfrm>
            <a:off x="6955218" y="5013176"/>
            <a:ext cx="1738536" cy="523220"/>
          </a:xfrm>
          <a:prstGeom prst="rect">
            <a:avLst/>
          </a:prstGeom>
          <a:noFill/>
          <a:ln>
            <a:solidFill>
              <a:schemeClr val="accent1"/>
            </a:solidFill>
          </a:ln>
        </p:spPr>
        <p:txBody>
          <a:bodyPr wrap="square" rtlCol="0">
            <a:spAutoFit/>
          </a:bodyPr>
          <a:lstStyle/>
          <a:p>
            <a:pPr algn="ctr"/>
            <a:r>
              <a:rPr lang="en-GB" sz="2800" dirty="0"/>
              <a:t>Grade 5</a:t>
            </a:r>
          </a:p>
        </p:txBody>
      </p:sp>
      <p:sp>
        <p:nvSpPr>
          <p:cNvPr id="6" name="TextBox 5">
            <a:extLst>
              <a:ext uri="{FF2B5EF4-FFF2-40B4-BE49-F238E27FC236}">
                <a16:creationId xmlns:a16="http://schemas.microsoft.com/office/drawing/2014/main" id="{88C49ACF-50F4-42B3-B5C8-D04A3B99822C}"/>
              </a:ext>
            </a:extLst>
          </p:cNvPr>
          <p:cNvSpPr txBox="1"/>
          <p:nvPr/>
        </p:nvSpPr>
        <p:spPr>
          <a:xfrm>
            <a:off x="6955218" y="3392245"/>
            <a:ext cx="1738536" cy="523220"/>
          </a:xfrm>
          <a:prstGeom prst="rect">
            <a:avLst/>
          </a:prstGeom>
          <a:noFill/>
          <a:ln>
            <a:solidFill>
              <a:schemeClr val="accent1"/>
            </a:solidFill>
          </a:ln>
        </p:spPr>
        <p:txBody>
          <a:bodyPr wrap="square" rtlCol="0">
            <a:spAutoFit/>
          </a:bodyPr>
          <a:lstStyle/>
          <a:p>
            <a:pPr algn="ctr"/>
            <a:r>
              <a:rPr lang="en-GB" sz="2800" dirty="0"/>
              <a:t>Grade 4</a:t>
            </a:r>
          </a:p>
        </p:txBody>
      </p:sp>
      <p:sp>
        <p:nvSpPr>
          <p:cNvPr id="7" name="TextBox 6">
            <a:extLst>
              <a:ext uri="{FF2B5EF4-FFF2-40B4-BE49-F238E27FC236}">
                <a16:creationId xmlns:a16="http://schemas.microsoft.com/office/drawing/2014/main" id="{D68201D3-3724-443B-8622-210C05D1A141}"/>
              </a:ext>
            </a:extLst>
          </p:cNvPr>
          <p:cNvSpPr txBox="1"/>
          <p:nvPr/>
        </p:nvSpPr>
        <p:spPr>
          <a:xfrm>
            <a:off x="6955218" y="2204864"/>
            <a:ext cx="1738536" cy="523220"/>
          </a:xfrm>
          <a:prstGeom prst="rect">
            <a:avLst/>
          </a:prstGeom>
          <a:noFill/>
          <a:ln>
            <a:solidFill>
              <a:schemeClr val="accent1"/>
            </a:solidFill>
          </a:ln>
        </p:spPr>
        <p:txBody>
          <a:bodyPr wrap="square" rtlCol="0">
            <a:spAutoFit/>
          </a:bodyPr>
          <a:lstStyle/>
          <a:p>
            <a:pPr algn="ctr"/>
            <a:r>
              <a:rPr lang="en-GB" sz="2800" dirty="0"/>
              <a:t>Grade 3 </a:t>
            </a:r>
          </a:p>
        </p:txBody>
      </p:sp>
    </p:spTree>
    <p:extLst>
      <p:ext uri="{BB962C8B-B14F-4D97-AF65-F5344CB8AC3E}">
        <p14:creationId xmlns:p14="http://schemas.microsoft.com/office/powerpoint/2010/main" val="3554960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642194"/>
          </a:xfrm>
          <a:noFill/>
        </p:spPr>
        <p:style>
          <a:lnRef idx="2">
            <a:schemeClr val="accent5"/>
          </a:lnRef>
          <a:fillRef idx="1">
            <a:schemeClr val="lt1"/>
          </a:fillRef>
          <a:effectRef idx="0">
            <a:schemeClr val="accent5"/>
          </a:effectRef>
          <a:fontRef idx="minor">
            <a:schemeClr val="dk1"/>
          </a:fontRef>
        </p:style>
        <p:txBody>
          <a:bodyPr>
            <a:normAutofit/>
          </a:bodyPr>
          <a:lstStyle/>
          <a:p>
            <a:r>
              <a:rPr lang="en-GB" dirty="0"/>
              <a:t>Not all hydrographs are the same shape…</a:t>
            </a:r>
          </a:p>
        </p:txBody>
      </p:sp>
      <p:pic>
        <p:nvPicPr>
          <p:cNvPr id="3" name="Picture 18" descr="hydrographs"/>
          <p:cNvPicPr>
            <a:picLocks noChangeAspect="1" noChangeArrowheads="1"/>
          </p:cNvPicPr>
          <p:nvPr/>
        </p:nvPicPr>
        <p:blipFill>
          <a:blip r:embed="rId2" cstate="print"/>
          <a:srcRect/>
          <a:stretch>
            <a:fillRect/>
          </a:stretch>
        </p:blipFill>
        <p:spPr bwMode="auto">
          <a:xfrm>
            <a:off x="575463" y="2852936"/>
            <a:ext cx="8013761" cy="2952328"/>
          </a:xfrm>
          <a:prstGeom prst="rect">
            <a:avLst/>
          </a:prstGeom>
          <a:noFill/>
        </p:spPr>
      </p:pic>
    </p:spTree>
    <p:extLst>
      <p:ext uri="{BB962C8B-B14F-4D97-AF65-F5344CB8AC3E}">
        <p14:creationId xmlns:p14="http://schemas.microsoft.com/office/powerpoint/2010/main" val="13676821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954</Words>
  <Application>Microsoft Office PowerPoint</Application>
  <PresentationFormat>On-screen Show (4:3)</PresentationFormat>
  <Paragraphs>161</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Segoe Print</vt:lpstr>
      <vt:lpstr>Times New Roman</vt:lpstr>
      <vt:lpstr>Wingdings</vt:lpstr>
      <vt:lpstr>Office Theme</vt:lpstr>
      <vt:lpstr>Do it now… define these terms!</vt:lpstr>
      <vt:lpstr>To understand how hydrographs help us to interpret flood events</vt:lpstr>
      <vt:lpstr>PowerPoint Presentation</vt:lpstr>
      <vt:lpstr>PowerPoint Presentation</vt:lpstr>
      <vt:lpstr>What is a flood hydrograph?</vt:lpstr>
      <vt:lpstr>PowerPoint Presentation</vt:lpstr>
      <vt:lpstr>PowerPoint Presentation</vt:lpstr>
      <vt:lpstr>To understand how hydrographs help us to interpret flood events</vt:lpstr>
      <vt:lpstr>Not all hydrographs are the same shape…</vt:lpstr>
      <vt:lpstr>Difference in a drainage basins</vt:lpstr>
      <vt:lpstr>PowerPoint Presentation</vt:lpstr>
      <vt:lpstr>Variations in hydrographs</vt:lpstr>
      <vt:lpstr>PowerPoint Presentation</vt:lpstr>
      <vt:lpstr>What factors influence the shape of a hydrograph?</vt:lpstr>
      <vt:lpstr>How are hydrographs linked to the  drainage basin?</vt:lpstr>
      <vt:lpstr>To understand how hydrographs help us to interpret flood events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river features on a map</dc:title>
  <dc:creator>Jen</dc:creator>
  <cp:lastModifiedBy>Taylor, H (SHS Staff)</cp:lastModifiedBy>
  <cp:revision>73</cp:revision>
  <cp:lastPrinted>2018-11-22T07:51:17Z</cp:lastPrinted>
  <dcterms:created xsi:type="dcterms:W3CDTF">2012-08-30T14:09:14Z</dcterms:created>
  <dcterms:modified xsi:type="dcterms:W3CDTF">2020-09-17T08:40:23Z</dcterms:modified>
</cp:coreProperties>
</file>