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9"/>
  </p:notesMasterIdLst>
  <p:sldIdLst>
    <p:sldId id="256" r:id="rId3"/>
    <p:sldId id="257" r:id="rId4"/>
    <p:sldId id="259" r:id="rId5"/>
    <p:sldId id="263" r:id="rId6"/>
    <p:sldId id="260" r:id="rId7"/>
    <p:sldId id="261" r:id="rId8"/>
  </p:sldIdLst>
  <p:sldSz cx="7556500" cy="10680700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563" y="53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>
            <a:extLst>
              <a:ext uri="{FF2B5EF4-FFF2-40B4-BE49-F238E27FC236}">
                <a16:creationId xmlns:a16="http://schemas.microsoft.com/office/drawing/2014/main" id="{52560C56-F3A0-4447-A5EC-4FBB791C7A5B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533400" y="763588"/>
            <a:ext cx="6702425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28B05381-75E7-4BCD-AA0B-18B762F849D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BD0CF92-3BEF-4DD8-947C-0C77BEB99F2D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EC21C0F-7FB7-4FBE-B7AC-43B69A40976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US" alt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F4FFCB1-8475-4C1A-BA7A-9D5E0E212E97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US" altLang="en-US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FBD7E070-DDAB-464B-91E1-74426A0EB6C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fld id="{C14B87FF-86B3-4E45-A542-DC8FE8E33E8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18EE512-80CB-4801-950F-7C8A90FA61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E73849-10E2-4424-B756-6471B4BCCA53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2289" name="Rectangle 1">
            <a:extLst>
              <a:ext uri="{FF2B5EF4-FFF2-40B4-BE49-F238E27FC236}">
                <a16:creationId xmlns:a16="http://schemas.microsoft.com/office/drawing/2014/main" id="{1965644D-2639-428D-AC21-BC0409EA1146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533400" y="763588"/>
            <a:ext cx="6704013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1B4EE7EF-ACA7-4BD1-A72E-CBBED0FD9A15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54DA78-8F49-41C1-8B68-94907845F80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B034E32-F267-4DDD-86CA-54F5F58002BB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3313" name="Rectangle 1">
            <a:extLst>
              <a:ext uri="{FF2B5EF4-FFF2-40B4-BE49-F238E27FC236}">
                <a16:creationId xmlns:a16="http://schemas.microsoft.com/office/drawing/2014/main" id="{1D3EF419-F042-4BD2-BAD1-B9708BFB617D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533400" y="763588"/>
            <a:ext cx="6704013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55A8AEF2-D81C-49D2-8159-F1CD4793CF9B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A25A19-FF6E-4BA0-A5F5-BF8A77BE1F9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10068C9-504A-4496-A54E-2498D12F05B5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5361" name="Rectangle 1">
            <a:extLst>
              <a:ext uri="{FF2B5EF4-FFF2-40B4-BE49-F238E27FC236}">
                <a16:creationId xmlns:a16="http://schemas.microsoft.com/office/drawing/2014/main" id="{7A79A884-6DE1-4C00-B5D8-1DD9394F11F6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533400" y="763588"/>
            <a:ext cx="6704013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B5E8BBBC-ACB4-4E22-9F9C-70F97E8B48EE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C34FC6-C8B2-473B-A434-D537EB96A70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328C471-A143-4115-ABE5-DD4BFB798C9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6385" name="Rectangle 1">
            <a:extLst>
              <a:ext uri="{FF2B5EF4-FFF2-40B4-BE49-F238E27FC236}">
                <a16:creationId xmlns:a16="http://schemas.microsoft.com/office/drawing/2014/main" id="{6FE86C42-47FD-4078-BCF2-0B7DA92908F5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533400" y="763588"/>
            <a:ext cx="6704013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40CAD5B8-6015-4316-821C-01B65A9A0678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8ED23A0-F0FA-4034-9858-66FC8E29B5C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1F6E67-AFFE-490A-85F6-70805E7A21C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7409" name="Rectangle 1">
            <a:extLst>
              <a:ext uri="{FF2B5EF4-FFF2-40B4-BE49-F238E27FC236}">
                <a16:creationId xmlns:a16="http://schemas.microsoft.com/office/drawing/2014/main" id="{79F5BB79-FEA6-494A-A2D3-15201426D6B2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2552700" y="763588"/>
            <a:ext cx="2668588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BCB30638-3244-42EB-A5B3-D049B1F1D9DC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59778-7B99-4300-8476-C010AB8D4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563" y="1747838"/>
            <a:ext cx="5667375" cy="37179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6ED4CF-5BF1-446D-AB1B-3D088B9CB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63" y="5610225"/>
            <a:ext cx="5667375" cy="25781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3B231-2A4F-46E7-A818-39008933DEA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0845541-556C-4498-932C-58CA86EF61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655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50748-B93C-4FD5-971E-792221761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1357C-4655-45FA-B1D3-634D8C3649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AE8B3-9DEF-4EA4-BA1E-AB2EE2EE521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177CAE2-6D4A-4CAE-8D44-A5109A59F0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2322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14A6FB-3700-4D05-A41D-B2BC59D78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78463" y="425450"/>
            <a:ext cx="1698625" cy="82661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49D265-16BB-44CF-A76F-BB62124C9E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77825" y="425450"/>
            <a:ext cx="4948238" cy="82661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CFC0A-ABF2-4259-BEB8-824B7A658D6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BB07EE5-3BA4-43D7-B229-46CBAAC6E0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4071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E11A7-7ABC-4880-8B22-ECB69BC03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563" y="1747838"/>
            <a:ext cx="5667375" cy="37179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C81BFB-321C-4330-AA3C-B51D63E04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63" y="5610225"/>
            <a:ext cx="5667375" cy="25781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0866CC-7692-4BA9-8A16-15DA6CFC2FE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39BE34-C8A3-4F2D-A160-953E0D05BD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928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C868B-75C6-4035-9ABA-2A943EE76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89764-2FCD-4585-9635-BE66EB639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81C57-740A-4E09-B040-F000D1F2944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6823CE8-79BE-41F6-9270-3FB1BD6249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9561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05BB1-65C2-49F7-A7CF-FA75C6919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662238"/>
            <a:ext cx="6516687" cy="444341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EA95D4-6906-4AD1-8A02-241CA05C5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7146925"/>
            <a:ext cx="6516687" cy="23368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DF84C2-AA1A-47F8-8B43-FC9768E4ACC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25062BE-3888-43C4-BB55-CCEE74F67F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106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73AAC-D45E-4B8F-A742-06AD02C31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C9F8E-9959-418D-AA85-48324D2797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855788"/>
            <a:ext cx="3014663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DFF523-4858-43BB-B966-FF67C5A12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52863" y="1855788"/>
            <a:ext cx="3016250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31AE26-5E51-4E3A-9193-369E604C569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577C412-74FD-4840-87F1-D02C334CE7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09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F438F-B2CB-47BF-B3F6-9B85B1688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568325"/>
            <a:ext cx="6516688" cy="20653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898793-078E-423A-A506-1CEDE5D02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700" y="2617788"/>
            <a:ext cx="3197225" cy="1284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147CB8-3586-48E6-98C1-ABE9A8411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700" y="3902075"/>
            <a:ext cx="3197225" cy="5737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63FE02-CF52-4B5D-9055-159026C0C8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5875" y="2617788"/>
            <a:ext cx="3211513" cy="1284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895746-8884-4D84-BA57-0FFB005FF0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5875" y="3902075"/>
            <a:ext cx="3211513" cy="5737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EFE789-9469-4B2D-BC55-182B9A6618D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D2E4313-53FB-4FD6-81B2-E93BE7A7CB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755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702A4-1706-4081-BF59-2D8932DAF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D2215E-E801-4967-A32F-5AB75E78501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38FF46-3AFD-431B-B68F-F4601637D9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0376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DCF94A-DF8E-45D6-A0BB-4FD86E8EE74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28623E6-245C-4808-AFFC-AF8C38C2CF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6327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FD1CC-4830-4FBA-BDD7-94AF50C8B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712788"/>
            <a:ext cx="2436813" cy="2490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35311-66C2-4991-BD9F-D03227FB0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100" y="1538288"/>
            <a:ext cx="3824288" cy="7589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88FCB-BF36-4400-A810-58DC336AB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3203575"/>
            <a:ext cx="2436813" cy="59372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16C72-8C37-4B91-B4D6-DFF2457073C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1A563E5-D0E0-4A2E-A2E9-D56B8E9CD7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663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E6020-7CA1-4B93-8A26-B446109B0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2FDCB-A3AD-4E73-B860-89BD6CB81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DEAB9-12A4-4CAD-B146-D3C315DFF38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A716973-068A-4132-8719-3B9F17EAA7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62394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94EC1-749A-4FA4-A797-E67B4BCD7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712788"/>
            <a:ext cx="2436813" cy="2490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7F6032-3D33-4768-8335-66F08A5DE6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3100" y="1538288"/>
            <a:ext cx="3824288" cy="75898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49B557-B1E0-4A0F-9B26-AAADC298E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3203575"/>
            <a:ext cx="2436813" cy="59372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ADDCA-E65D-4AC7-B79E-F754B060931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DF01E3C-D5ED-47DD-A44D-EC9A21369E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8378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E0264-9D7A-4E69-AC67-9AC4BFA9B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669CAC-B7F5-4031-9D74-4B7035E5AB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B664C-AA64-47B4-B867-B0EF1CD50C3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4447E4D-48A4-46F0-8FC5-5F430658F4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500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65E573-E10C-45E8-86DB-4066C85D03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05438" y="663575"/>
            <a:ext cx="1627187" cy="3606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FB6955-3040-4A75-ADF8-66D01589A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0700" y="663575"/>
            <a:ext cx="4732338" cy="3606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B935C-3256-43E5-B5ED-6B3E529FA61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98FF440-29BA-4204-8E74-3836CB2B68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243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0038B-99C5-4638-A9AC-BEB02DEF3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662238"/>
            <a:ext cx="6516687" cy="444341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A1C4A-F221-48EB-A2A1-15A21C32B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7146925"/>
            <a:ext cx="6516687" cy="23368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0889C-0D8E-4CBF-8E45-3E1C21740DA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F69C7F8-5BB9-4F91-BDDC-C0B2C9DCFC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46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9B736-F947-4711-BB5E-1CDF4C183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BD866-AA37-4D8A-8875-C56470A678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825" y="2498725"/>
            <a:ext cx="3322638" cy="6192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A864DA-E438-4D39-89B1-5AD16D8C5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52863" y="2498725"/>
            <a:ext cx="3324225" cy="6192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B27D43-80C2-402C-B3A2-3F9049350B5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9556D4B-EEDC-41EF-9CFA-DBF82BC7E4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825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8D029-239D-4E89-BEA6-6AD9A5E2C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568325"/>
            <a:ext cx="6516688" cy="20653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C930E-B5EA-40A6-A99A-C378F1EE4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700" y="2617788"/>
            <a:ext cx="3197225" cy="1284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1938D4-AB32-4728-81B2-DAE96B9B78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700" y="3902075"/>
            <a:ext cx="3197225" cy="5737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84FC89-95EF-4526-A6A4-10D768FF91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5875" y="2617788"/>
            <a:ext cx="3211513" cy="1284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A80940-DF3F-48D9-A0B8-8744A9071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5875" y="3902075"/>
            <a:ext cx="3211513" cy="5737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0C7F5C-2B78-45FD-8D75-742DC572B1A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2B8E3-7836-446B-839F-7F619ADEC7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2788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A348-75CE-41B9-B696-F018FDF78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C59DA-8579-47CE-A75A-FAB04B75257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D5A2526-F781-454B-B3DA-A5AD4478DC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7858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9BE2C-57BF-4FFE-92D4-E753F883C4C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DF53A0C-5EEE-416C-ADAF-F39F41E75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70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018D3-2B5F-4670-BA8C-271B498F1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712788"/>
            <a:ext cx="2436813" cy="2490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2E7DC-84B0-4B41-BDF4-C8537B0E4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100" y="1538288"/>
            <a:ext cx="3824288" cy="7589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7A08D-DCC1-4F74-BBF1-A4C429DED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3203575"/>
            <a:ext cx="2436813" cy="59372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D5F87D-49BD-41CA-B173-D88AC2258D0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9B17B45-08EF-4660-A024-F2E2A14363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21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2C98A-6FD8-4F9A-929A-391C51487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712788"/>
            <a:ext cx="2436813" cy="2490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122FFA-7686-4E2C-A5D5-F30D712B96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3100" y="1538288"/>
            <a:ext cx="3824288" cy="75898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5E5C76-8AA7-4BFD-A45E-5BF1F6B10F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3203575"/>
            <a:ext cx="2436813" cy="59372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CAC308-78AF-4F5D-850D-55C7C9933BE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FB54058-C6CA-4BF3-B963-8C041C49FB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59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>
            <a:extLst>
              <a:ext uri="{FF2B5EF4-FFF2-40B4-BE49-F238E27FC236}">
                <a16:creationId xmlns:a16="http://schemas.microsoft.com/office/drawing/2014/main" id="{1720E2FE-A80F-44AA-AE93-2FB3079A42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8575" y="9932988"/>
            <a:ext cx="241776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6" name="Text Box 2">
            <a:extLst>
              <a:ext uri="{FF2B5EF4-FFF2-40B4-BE49-F238E27FC236}">
                <a16:creationId xmlns:a16="http://schemas.microsoft.com/office/drawing/2014/main" id="{CAFA4B4C-255B-4D9F-8281-AEA0B7107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5" y="9932988"/>
            <a:ext cx="17383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2C26B42-0D91-4604-A5A4-2C879D30074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440363" y="9932988"/>
            <a:ext cx="1736725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457200" algn="l"/>
                <a:tab pos="914400" algn="l"/>
                <a:tab pos="1371600" algn="l"/>
              </a:tabLst>
              <a:defRPr sz="1400">
                <a:solidFill>
                  <a:srgbClr val="B2B2B2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fld id="{C3213EC0-9A7B-46C8-8FA9-B156318C889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C508F34-F8E9-4B66-8221-B5CA8630B6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5450"/>
            <a:ext cx="6799263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9A1F7CA-1E8C-4726-BF96-F470E6A0EF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8725"/>
            <a:ext cx="6799263" cy="619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86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2pPr>
      <a:lvl3pPr marL="11430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3pPr>
      <a:lvl4pPr marL="16002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4pPr>
      <a:lvl5pPr marL="20574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5pPr>
      <a:lvl6pPr marL="25146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6pPr>
      <a:lvl7pPr marL="29718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7pPr>
      <a:lvl8pPr marL="34290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8pPr>
      <a:lvl9pPr marL="38862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9pPr>
    </p:titleStyle>
    <p:bodyStyle>
      <a:lvl1pPr marL="342900" indent="-342900" algn="l" defTabSz="457200" rtl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E0F98C20-91FF-429E-96CB-EEB4694F1F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20700" y="663575"/>
            <a:ext cx="6511925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B25F49F2-51B2-4429-8DD0-867B3EAF8E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55788"/>
            <a:ext cx="6183313" cy="241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  <p:sp>
        <p:nvSpPr>
          <p:cNvPr id="2051" name="Text Box 3">
            <a:extLst>
              <a:ext uri="{FF2B5EF4-FFF2-40B4-BE49-F238E27FC236}">
                <a16:creationId xmlns:a16="http://schemas.microsoft.com/office/drawing/2014/main" id="{A257B2AF-F145-42AF-AE53-1F35F614B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8575" y="9932988"/>
            <a:ext cx="241776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Text Box 4">
            <a:extLst>
              <a:ext uri="{FF2B5EF4-FFF2-40B4-BE49-F238E27FC236}">
                <a16:creationId xmlns:a16="http://schemas.microsoft.com/office/drawing/2014/main" id="{7EF1A648-5D10-44E4-B808-4F1AB0D12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5" y="9932988"/>
            <a:ext cx="17383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EA155D96-63EF-49D6-87E0-4E1F7D85430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440363" y="9932988"/>
            <a:ext cx="1736725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457200" algn="l"/>
                <a:tab pos="914400" algn="l"/>
                <a:tab pos="1371600" algn="l"/>
              </a:tabLst>
              <a:defRPr sz="1400">
                <a:solidFill>
                  <a:srgbClr val="B2B2B2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fld id="{6BBEB26F-406B-453C-9837-3F50BCB9CFA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2pPr>
      <a:lvl3pPr marL="11430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3pPr>
      <a:lvl4pPr marL="16002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4pPr>
      <a:lvl5pPr marL="20574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5pPr>
      <a:lvl6pPr marL="25146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6pPr>
      <a:lvl7pPr marL="29718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7pPr>
      <a:lvl8pPr marL="34290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8pPr>
      <a:lvl9pPr marL="38862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9pPr>
    </p:titleStyle>
    <p:bodyStyle>
      <a:lvl1pPr marL="342900" indent="-342900" algn="l" defTabSz="457200" rtl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>
            <a:extLst>
              <a:ext uri="{FF2B5EF4-FFF2-40B4-BE49-F238E27FC236}">
                <a16:creationId xmlns:a16="http://schemas.microsoft.com/office/drawing/2014/main" id="{C1F8BE72-C86D-494C-98B2-F95A51694F1F}"/>
              </a:ext>
            </a:extLst>
          </p:cNvPr>
          <p:cNvGrpSpPr>
            <a:grpSpLocks/>
          </p:cNvGrpSpPr>
          <p:nvPr/>
        </p:nvGrpSpPr>
        <p:grpSpPr bwMode="auto">
          <a:xfrm>
            <a:off x="987426" y="276500"/>
            <a:ext cx="5649912" cy="254000"/>
            <a:chOff x="795" y="409"/>
            <a:chExt cx="3559" cy="160"/>
          </a:xfrm>
        </p:grpSpPr>
        <p:pic>
          <p:nvPicPr>
            <p:cNvPr id="5122" name="Picture 2">
              <a:extLst>
                <a:ext uri="{FF2B5EF4-FFF2-40B4-BE49-F238E27FC236}">
                  <a16:creationId xmlns:a16="http://schemas.microsoft.com/office/drawing/2014/main" id="{48331F39-0BE1-47E2-9042-D81FB37A32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459"/>
              <a:ext cx="98" cy="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3" name="AutoShape 3">
              <a:extLst>
                <a:ext uri="{FF2B5EF4-FFF2-40B4-BE49-F238E27FC236}">
                  <a16:creationId xmlns:a16="http://schemas.microsoft.com/office/drawing/2014/main" id="{714855A6-6173-4B99-9CF4-A149A43EF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409"/>
              <a:ext cx="3559" cy="160"/>
            </a:xfrm>
            <a:custGeom>
              <a:avLst/>
              <a:gdLst>
                <a:gd name="G0" fmla="+- 15699 0 0"/>
                <a:gd name="G1" fmla="+- 713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5650992" y="0"/>
                  </a:moveTo>
                  <a:lnTo>
                    <a:pt x="0" y="0"/>
                  </a:lnTo>
                  <a:lnTo>
                    <a:pt x="0" y="256032"/>
                  </a:lnTo>
                  <a:lnTo>
                    <a:pt x="5650992" y="256032"/>
                  </a:lnTo>
                  <a:lnTo>
                    <a:pt x="56509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24" name="Rectangle 4">
            <a:extLst>
              <a:ext uri="{FF2B5EF4-FFF2-40B4-BE49-F238E27FC236}">
                <a16:creationId xmlns:a16="http://schemas.microsoft.com/office/drawing/2014/main" id="{99A50EA2-2A67-4D6E-8246-330FDA3C2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322537"/>
            <a:ext cx="712788" cy="469900"/>
          </a:xfrm>
          <a:prstGeom prst="rect">
            <a:avLst/>
          </a:prstGeom>
          <a:solidFill>
            <a:srgbClr val="7E7E7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03680" rIns="0" bIns="0">
            <a:spAutoFit/>
          </a:bodyPr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19063">
              <a:lnSpc>
                <a:spcPct val="100000"/>
              </a:lnSpc>
              <a:spcBef>
                <a:spcPts val="825"/>
              </a:spcBef>
            </a:pPr>
            <a:r>
              <a:rPr lang="en-US" altLang="en-US" sz="2400" b="1">
                <a:solidFill>
                  <a:srgbClr val="FFFFFF"/>
                </a:solidFill>
                <a:latin typeface="Tw Cen MT" panose="020B0602020104020603" pitchFamily="34" charset="0"/>
              </a:rPr>
              <a:t>3.1</a:t>
            </a:r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54D3952E-1BF9-4B58-8B2A-2662F0574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763" y="552725"/>
            <a:ext cx="3065463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3320" rIns="0" bIns="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2700">
              <a:lnSpc>
                <a:spcPct val="100000"/>
              </a:lnSpc>
              <a:spcBef>
                <a:spcPts val="113"/>
              </a:spcBef>
            </a:pPr>
            <a:r>
              <a:rPr lang="en-US" altLang="en-US" sz="2200" b="1">
                <a:latin typeface="Tw Cen MT" panose="020B0602020104020603" pitchFamily="34" charset="0"/>
              </a:rPr>
              <a:t>Settlement location factors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906E0ADB-BFFC-4D08-A2FE-F64E4857D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062" y="906737"/>
            <a:ext cx="5103515" cy="1456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936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9050" indent="-4763">
              <a:lnSpc>
                <a:spcPct val="102000"/>
              </a:lnSpc>
              <a:spcBef>
                <a:spcPts val="75"/>
              </a:spcBef>
            </a:pP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Villages, towns and cities are all </a:t>
            </a:r>
            <a:r>
              <a:rPr lang="en-US" alt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settlements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. The original site of a settlement was chosen  because of certain </a:t>
            </a:r>
            <a:r>
              <a:rPr lang="en-US" alt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location factors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. These could include relief, soil, water supply and resources.</a:t>
            </a:r>
            <a:endParaRPr lang="en-US" altLang="en-US" sz="14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marL="12700" indent="-4763">
              <a:lnSpc>
                <a:spcPct val="100000"/>
              </a:lnSpc>
              <a:spcBef>
                <a:spcPts val="788"/>
              </a:spcBef>
            </a:pPr>
            <a:r>
              <a:rPr lang="en-US" altLang="en-US" sz="3200" b="1" dirty="0">
                <a:solidFill>
                  <a:schemeClr val="tx1"/>
                </a:solidFill>
                <a:latin typeface="Tw Cen MT" panose="020B0602020104020603" pitchFamily="34" charset="0"/>
              </a:rPr>
              <a:t>Q</a:t>
            </a:r>
            <a:r>
              <a:rPr lang="en-US" altLang="en-US" sz="2000" b="1" dirty="0">
                <a:solidFill>
                  <a:schemeClr val="tx1"/>
                </a:solidFill>
                <a:latin typeface="Tw Cen MT" panose="020B0602020104020603" pitchFamily="34" charset="0"/>
              </a:rPr>
              <a:t>1 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Join each location factor to the correct picture. One has been done for you.</a:t>
            </a:r>
          </a:p>
          <a:p>
            <a:pPr marL="12700" indent="-4763">
              <a:lnSpc>
                <a:spcPct val="100000"/>
              </a:lnSpc>
              <a:spcBef>
                <a:spcPts val="788"/>
              </a:spcBef>
            </a:pPr>
            <a:endParaRPr lang="en-US" altLang="en-US" sz="12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C058090C-3222-4DA9-A867-9DA6E6AEA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866" y="6996534"/>
            <a:ext cx="3960440" cy="50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3320" rIns="0" bIns="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2700">
              <a:lnSpc>
                <a:spcPct val="100000"/>
              </a:lnSpc>
              <a:spcBef>
                <a:spcPts val="113"/>
              </a:spcBef>
            </a:pPr>
            <a:r>
              <a:rPr lang="en-US" altLang="en-US" sz="3200" b="1" dirty="0">
                <a:solidFill>
                  <a:schemeClr val="tx1"/>
                </a:solidFill>
                <a:latin typeface="Tw Cen MT" panose="020B0602020104020603" pitchFamily="34" charset="0"/>
              </a:rPr>
              <a:t>Q</a:t>
            </a:r>
            <a:r>
              <a:rPr lang="en-US" altLang="en-US" sz="2000" b="1" dirty="0">
                <a:solidFill>
                  <a:schemeClr val="tx1"/>
                </a:solidFill>
                <a:latin typeface="Tw Cen MT" panose="020B0602020104020603" pitchFamily="34" charset="0"/>
              </a:rPr>
              <a:t>2 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Complete the grid using words from the Word box.</a:t>
            </a:r>
          </a:p>
        </p:txBody>
      </p:sp>
      <p:sp>
        <p:nvSpPr>
          <p:cNvPr id="5129" name="AutoShape 9">
            <a:extLst>
              <a:ext uri="{FF2B5EF4-FFF2-40B4-BE49-F238E27FC236}">
                <a16:creationId xmlns:a16="http://schemas.microsoft.com/office/drawing/2014/main" id="{B047EAFC-B913-48DE-887E-2902516C7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3378" y="5851089"/>
            <a:ext cx="1535113" cy="1158875"/>
          </a:xfrm>
          <a:custGeom>
            <a:avLst/>
            <a:gdLst>
              <a:gd name="G0" fmla="+- 4269 0 0"/>
              <a:gd name="G1" fmla="+- 3226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161288"/>
                </a:moveTo>
                <a:lnTo>
                  <a:pt x="1536191" y="1161288"/>
                </a:lnTo>
                <a:lnTo>
                  <a:pt x="1536191" y="0"/>
                </a:lnTo>
                <a:lnTo>
                  <a:pt x="0" y="0"/>
                </a:lnTo>
                <a:lnTo>
                  <a:pt x="0" y="1161288"/>
                </a:lnTo>
                <a:close/>
              </a:path>
            </a:pathLst>
          </a:custGeom>
          <a:noFill/>
          <a:ln w="12240" cap="flat">
            <a:solidFill>
              <a:srgbClr val="1717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130" name="Picture 10">
            <a:extLst>
              <a:ext uri="{FF2B5EF4-FFF2-40B4-BE49-F238E27FC236}">
                <a16:creationId xmlns:a16="http://schemas.microsoft.com/office/drawing/2014/main" id="{90E73533-F5A3-4316-B5C5-F7556312B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603" y="6014601"/>
            <a:ext cx="14700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31" name="Picture 11">
            <a:extLst>
              <a:ext uri="{FF2B5EF4-FFF2-40B4-BE49-F238E27FC236}">
                <a16:creationId xmlns:a16="http://schemas.microsoft.com/office/drawing/2014/main" id="{4852477B-A37F-45DB-B00B-B2202F695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228" y="5920939"/>
            <a:ext cx="712788" cy="9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2" name="AutoShape 12">
            <a:extLst>
              <a:ext uri="{FF2B5EF4-FFF2-40B4-BE49-F238E27FC236}">
                <a16:creationId xmlns:a16="http://schemas.microsoft.com/office/drawing/2014/main" id="{1C92BC75-4624-41A9-8B3F-9CEB96416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3378" y="2147451"/>
            <a:ext cx="1535113" cy="1158875"/>
          </a:xfrm>
          <a:custGeom>
            <a:avLst/>
            <a:gdLst>
              <a:gd name="G0" fmla="+- 4269 0 0"/>
              <a:gd name="G1" fmla="+- 3226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161288"/>
                </a:moveTo>
                <a:lnTo>
                  <a:pt x="1536191" y="1161288"/>
                </a:lnTo>
                <a:lnTo>
                  <a:pt x="1536191" y="0"/>
                </a:lnTo>
                <a:lnTo>
                  <a:pt x="0" y="0"/>
                </a:lnTo>
                <a:lnTo>
                  <a:pt x="0" y="1161288"/>
                </a:lnTo>
                <a:close/>
              </a:path>
            </a:pathLst>
          </a:custGeom>
          <a:noFill/>
          <a:ln w="12240" cap="flat">
            <a:solidFill>
              <a:srgbClr val="1717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133" name="Picture 13">
            <a:extLst>
              <a:ext uri="{FF2B5EF4-FFF2-40B4-BE49-F238E27FC236}">
                <a16:creationId xmlns:a16="http://schemas.microsoft.com/office/drawing/2014/main" id="{7E054EFF-58BD-4069-846B-7B052AA7C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603" y="2452251"/>
            <a:ext cx="1485900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34" name="Picture 14">
            <a:extLst>
              <a:ext uri="{FF2B5EF4-FFF2-40B4-BE49-F238E27FC236}">
                <a16:creationId xmlns:a16="http://schemas.microsoft.com/office/drawing/2014/main" id="{CF4096F6-9FE7-4409-A839-6CBC116A8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578" y="2223651"/>
            <a:ext cx="706438" cy="9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5" name="AutoShape 15">
            <a:extLst>
              <a:ext uri="{FF2B5EF4-FFF2-40B4-BE49-F238E27FC236}">
                <a16:creationId xmlns:a16="http://schemas.microsoft.com/office/drawing/2014/main" id="{F373B5BD-383A-4768-8627-19354068F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3378" y="4616014"/>
            <a:ext cx="1535113" cy="1158875"/>
          </a:xfrm>
          <a:custGeom>
            <a:avLst/>
            <a:gdLst>
              <a:gd name="G0" fmla="+- 4269 0 0"/>
              <a:gd name="G1" fmla="+- 3226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161288"/>
                </a:moveTo>
                <a:lnTo>
                  <a:pt x="1536191" y="1161288"/>
                </a:lnTo>
                <a:lnTo>
                  <a:pt x="1536191" y="0"/>
                </a:lnTo>
                <a:lnTo>
                  <a:pt x="0" y="0"/>
                </a:lnTo>
                <a:lnTo>
                  <a:pt x="0" y="1161288"/>
                </a:lnTo>
                <a:close/>
              </a:path>
            </a:pathLst>
          </a:custGeom>
          <a:noFill/>
          <a:ln w="12240" cap="flat">
            <a:solidFill>
              <a:srgbClr val="1717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136" name="Picture 16">
            <a:extLst>
              <a:ext uri="{FF2B5EF4-FFF2-40B4-BE49-F238E27FC236}">
                <a16:creationId xmlns:a16="http://schemas.microsoft.com/office/drawing/2014/main" id="{FE9AD34F-591D-4825-B63A-DD7203EDC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603" y="4838264"/>
            <a:ext cx="14922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37" name="Picture 17">
            <a:extLst>
              <a:ext uri="{FF2B5EF4-FFF2-40B4-BE49-F238E27FC236}">
                <a16:creationId xmlns:a16="http://schemas.microsoft.com/office/drawing/2014/main" id="{7EB5BB04-FD21-412C-8799-9CF9C8538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578" y="4684276"/>
            <a:ext cx="950913" cy="9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8" name="AutoShape 18">
            <a:extLst>
              <a:ext uri="{FF2B5EF4-FFF2-40B4-BE49-F238E27FC236}">
                <a16:creationId xmlns:a16="http://schemas.microsoft.com/office/drawing/2014/main" id="{1E31DE9B-7DE5-428C-A3B5-BF7785EB7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3378" y="3380939"/>
            <a:ext cx="1535113" cy="1158875"/>
          </a:xfrm>
          <a:custGeom>
            <a:avLst/>
            <a:gdLst>
              <a:gd name="G0" fmla="+- 4269 0 0"/>
              <a:gd name="G1" fmla="+- 3226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161288"/>
                </a:moveTo>
                <a:lnTo>
                  <a:pt x="1536191" y="1161288"/>
                </a:lnTo>
                <a:lnTo>
                  <a:pt x="1536191" y="0"/>
                </a:lnTo>
                <a:lnTo>
                  <a:pt x="0" y="0"/>
                </a:lnTo>
                <a:lnTo>
                  <a:pt x="0" y="1161288"/>
                </a:lnTo>
                <a:close/>
              </a:path>
            </a:pathLst>
          </a:custGeom>
          <a:noFill/>
          <a:ln w="12240" cap="flat">
            <a:solidFill>
              <a:srgbClr val="1717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139" name="Picture 19">
            <a:extLst>
              <a:ext uri="{FF2B5EF4-FFF2-40B4-BE49-F238E27FC236}">
                <a16:creationId xmlns:a16="http://schemas.microsoft.com/office/drawing/2014/main" id="{1BE9FE38-6990-4388-A94A-AA3A52086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603" y="3573026"/>
            <a:ext cx="14859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40" name="Picture 20">
            <a:extLst>
              <a:ext uri="{FF2B5EF4-FFF2-40B4-BE49-F238E27FC236}">
                <a16:creationId xmlns:a16="http://schemas.microsoft.com/office/drawing/2014/main" id="{B453DC25-1EFA-4685-9A82-6E2C7AEC7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578" y="3460314"/>
            <a:ext cx="500063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41" name="Picture 21">
            <a:extLst>
              <a:ext uri="{FF2B5EF4-FFF2-40B4-BE49-F238E27FC236}">
                <a16:creationId xmlns:a16="http://schemas.microsoft.com/office/drawing/2014/main" id="{D804B543-2A0C-412B-A979-5F9422D07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090" y="2495114"/>
            <a:ext cx="2890838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43" name="AutoShape 23">
            <a:extLst>
              <a:ext uri="{FF2B5EF4-FFF2-40B4-BE49-F238E27FC236}">
                <a16:creationId xmlns:a16="http://schemas.microsoft.com/office/drawing/2014/main" id="{06611F7F-369D-4DA3-B749-346749C7F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740" y="5854264"/>
            <a:ext cx="1536700" cy="1158875"/>
          </a:xfrm>
          <a:custGeom>
            <a:avLst/>
            <a:gdLst>
              <a:gd name="G0" fmla="+- 4276 0 0"/>
              <a:gd name="G1" fmla="+- 3226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161288"/>
                </a:moveTo>
                <a:lnTo>
                  <a:pt x="1539239" y="1161288"/>
                </a:lnTo>
                <a:lnTo>
                  <a:pt x="1539239" y="0"/>
                </a:lnTo>
                <a:lnTo>
                  <a:pt x="0" y="0"/>
                </a:lnTo>
                <a:lnTo>
                  <a:pt x="0" y="1161288"/>
                </a:lnTo>
                <a:close/>
              </a:path>
            </a:pathLst>
          </a:custGeom>
          <a:noFill/>
          <a:ln w="12240" cap="flat">
            <a:solidFill>
              <a:srgbClr val="1717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144" name="Picture 24">
            <a:extLst>
              <a:ext uri="{FF2B5EF4-FFF2-40B4-BE49-F238E27FC236}">
                <a16:creationId xmlns:a16="http://schemas.microsoft.com/office/drawing/2014/main" id="{30257F75-880D-4962-B16B-E88BE8782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90" y="6043176"/>
            <a:ext cx="1430338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45" name="Picture 25">
            <a:extLst>
              <a:ext uri="{FF2B5EF4-FFF2-40B4-BE49-F238E27FC236}">
                <a16:creationId xmlns:a16="http://schemas.microsoft.com/office/drawing/2014/main" id="{BA027260-EE9F-4CDF-98AF-7E1932082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78" y="5920939"/>
            <a:ext cx="414338" cy="7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46" name="AutoShape 26">
            <a:extLst>
              <a:ext uri="{FF2B5EF4-FFF2-40B4-BE49-F238E27FC236}">
                <a16:creationId xmlns:a16="http://schemas.microsoft.com/office/drawing/2014/main" id="{5E3FAA41-EE4F-4563-8B9D-268FFFF1C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740" y="4619189"/>
            <a:ext cx="1528763" cy="1201738"/>
          </a:xfrm>
          <a:custGeom>
            <a:avLst/>
            <a:gdLst>
              <a:gd name="G0" fmla="+- 4251 0 0"/>
              <a:gd name="G1" fmla="+- 3344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203960"/>
                </a:moveTo>
                <a:lnTo>
                  <a:pt x="1530095" y="1203960"/>
                </a:lnTo>
                <a:lnTo>
                  <a:pt x="1530095" y="0"/>
                </a:lnTo>
                <a:lnTo>
                  <a:pt x="0" y="0"/>
                </a:lnTo>
                <a:lnTo>
                  <a:pt x="0" y="1203960"/>
                </a:lnTo>
                <a:close/>
              </a:path>
            </a:pathLst>
          </a:custGeom>
          <a:noFill/>
          <a:ln w="12240" cap="flat">
            <a:solidFill>
              <a:srgbClr val="17171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147" name="Picture 27">
            <a:extLst>
              <a:ext uri="{FF2B5EF4-FFF2-40B4-BE49-F238E27FC236}">
                <a16:creationId xmlns:a16="http://schemas.microsoft.com/office/drawing/2014/main" id="{E67B01F8-D928-4AEA-9788-0F202D17D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90" y="4828739"/>
            <a:ext cx="1409700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48" name="Picture 28">
            <a:extLst>
              <a:ext uri="{FF2B5EF4-FFF2-40B4-BE49-F238E27FC236}">
                <a16:creationId xmlns:a16="http://schemas.microsoft.com/office/drawing/2014/main" id="{BD91E131-B24A-4E01-9B0A-A2692A3FB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15" y="4685864"/>
            <a:ext cx="523875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49" name="Picture 29">
            <a:extLst>
              <a:ext uri="{FF2B5EF4-FFF2-40B4-BE49-F238E27FC236}">
                <a16:creationId xmlns:a16="http://schemas.microsoft.com/office/drawing/2014/main" id="{E4085CC7-E3B6-4381-B4F4-527BCC54A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90" y="2141101"/>
            <a:ext cx="1539875" cy="121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50" name="Picture 30">
            <a:extLst>
              <a:ext uri="{FF2B5EF4-FFF2-40B4-BE49-F238E27FC236}">
                <a16:creationId xmlns:a16="http://schemas.microsoft.com/office/drawing/2014/main" id="{18D4134E-782D-4CC5-B30D-95B8C270B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15" y="2439551"/>
            <a:ext cx="14239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51" name="Picture 31">
            <a:extLst>
              <a:ext uri="{FF2B5EF4-FFF2-40B4-BE49-F238E27FC236}">
                <a16:creationId xmlns:a16="http://schemas.microsoft.com/office/drawing/2014/main" id="{CA6EF56E-973C-4464-B73D-4D095C48A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90" y="3376176"/>
            <a:ext cx="1539875" cy="121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52" name="Picture 32">
            <a:extLst>
              <a:ext uri="{FF2B5EF4-FFF2-40B4-BE49-F238E27FC236}">
                <a16:creationId xmlns:a16="http://schemas.microsoft.com/office/drawing/2014/main" id="{0196D7AC-AE0A-4CAB-A6EC-8482D06A1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65" y="3592076"/>
            <a:ext cx="1446213" cy="95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A305FEA7-8E74-4B1A-A4D9-9098EB811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4278" y="7619725"/>
            <a:ext cx="1314450" cy="168275"/>
          </a:xfrm>
          <a:prstGeom prst="rect">
            <a:avLst/>
          </a:prstGeom>
          <a:noFill/>
          <a:ln w="612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5840" rIns="0" bIns="0">
            <a:spAutoFit/>
          </a:bodyPr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20650">
              <a:lnSpc>
                <a:spcPct val="100000"/>
              </a:lnSpc>
              <a:spcBef>
                <a:spcPts val="125"/>
              </a:spcBef>
            </a:pPr>
            <a:r>
              <a:rPr lang="en-US" altLang="en-US" sz="1000" b="1">
                <a:latin typeface="Tw Cen MT" panose="020B0602020104020603" pitchFamily="34" charset="0"/>
              </a:rPr>
              <a:t>Wordbox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A4C29FC-0818-4F0A-B27C-1232975D2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4278" y="7848325"/>
            <a:ext cx="1314450" cy="2476500"/>
          </a:xfrm>
          <a:prstGeom prst="rect">
            <a:avLst/>
          </a:prstGeom>
          <a:noFill/>
          <a:ln w="612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37160" rIns="0" bIns="0">
            <a:spAutoFit/>
          </a:bodyPr>
          <a:lstStyle>
            <a:lvl1pPr marL="203200" indent="-188913"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>
              <a:lnSpc>
                <a:spcPct val="100000"/>
              </a:lnSpc>
              <a:spcBef>
                <a:spcPts val="108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dry point</a:t>
            </a:r>
          </a:p>
          <a:p>
            <a:pPr>
              <a:lnSpc>
                <a:spcPct val="100000"/>
              </a:lnSpc>
              <a:spcBef>
                <a:spcPts val="950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building materials</a:t>
            </a:r>
          </a:p>
          <a:p>
            <a:pPr>
              <a:lnSpc>
                <a:spcPct val="100000"/>
              </a:lnSpc>
              <a:spcBef>
                <a:spcPts val="950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defence</a:t>
            </a:r>
          </a:p>
          <a:p>
            <a:pPr>
              <a:lnSpc>
                <a:spcPct val="100000"/>
              </a:lnSpc>
              <a:spcBef>
                <a:spcPts val="93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wet point</a:t>
            </a:r>
          </a:p>
          <a:p>
            <a:pPr>
              <a:lnSpc>
                <a:spcPct val="100000"/>
              </a:lnSpc>
              <a:spcBef>
                <a:spcPts val="93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shelter and aspect</a:t>
            </a:r>
          </a:p>
          <a:p>
            <a:pPr>
              <a:lnSpc>
                <a:spcPct val="100000"/>
              </a:lnSpc>
              <a:spcBef>
                <a:spcPts val="950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bridging point</a:t>
            </a:r>
          </a:p>
          <a:p>
            <a:pPr>
              <a:lnSpc>
                <a:spcPct val="100000"/>
              </a:lnSpc>
              <a:spcBef>
                <a:spcPts val="93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food supplies</a:t>
            </a:r>
          </a:p>
          <a:p>
            <a:pPr>
              <a:lnSpc>
                <a:spcPct val="100000"/>
              </a:lnSpc>
              <a:spcBef>
                <a:spcPts val="93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fuel supply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629ADAF-BC6C-4F45-B5F6-24648BD76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102365"/>
              </p:ext>
            </p:extLst>
          </p:nvPr>
        </p:nvGraphicFramePr>
        <p:xfrm>
          <a:off x="105842" y="7571304"/>
          <a:ext cx="583264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32">
                  <a:extLst>
                    <a:ext uri="{9D8B030D-6E8A-4147-A177-3AD203B41FA5}">
                      <a16:colId xmlns:a16="http://schemas.microsoft.com/office/drawing/2014/main" val="3752472752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99288256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532983503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241706798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37710837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887540503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6777121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91590771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685294427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67180149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385665970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67967758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184316177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908915347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82383767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4143700149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340621510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978122769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4181689093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207602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34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186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27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7296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83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647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264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2379998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7757C6D-7349-4338-AA12-C61FB0257987}"/>
              </a:ext>
            </a:extLst>
          </p:cNvPr>
          <p:cNvCxnSpPr/>
          <p:nvPr/>
        </p:nvCxnSpPr>
        <p:spPr bwMode="auto">
          <a:xfrm>
            <a:off x="3922266" y="6276454"/>
            <a:ext cx="1306662" cy="209634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8EBBA18-D95E-48E3-BE9B-69F4B2C6C691}"/>
              </a:ext>
            </a:extLst>
          </p:cNvPr>
          <p:cNvCxnSpPr/>
          <p:nvPr/>
        </p:nvCxnSpPr>
        <p:spPr bwMode="auto">
          <a:xfrm>
            <a:off x="5779219" y="1718620"/>
            <a:ext cx="1306662" cy="209634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AF9A2F7-2ED7-4279-BE56-899C88785A11}"/>
              </a:ext>
            </a:extLst>
          </p:cNvPr>
          <p:cNvSpPr txBox="1"/>
          <p:nvPr/>
        </p:nvSpPr>
        <p:spPr>
          <a:xfrm>
            <a:off x="5599609" y="839227"/>
            <a:ext cx="1710828" cy="779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w Cen MT" panose="020B0602020104020603" pitchFamily="34" charset="0"/>
              </a:rPr>
              <a:t>Copy and paste this line, to match them up</a:t>
            </a: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DD26F550-B1A0-4C42-86A7-0BB768BF5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208" y="901786"/>
            <a:ext cx="6978426" cy="38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260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9050" indent="-4763">
              <a:lnSpc>
                <a:spcPct val="100000"/>
              </a:lnSpc>
              <a:spcBef>
                <a:spcPts val="100"/>
              </a:spcBef>
            </a:pP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Match the factors, to the correct explanation, to explain how/why these things were important when locating a settlement</a:t>
            </a:r>
          </a:p>
        </p:txBody>
      </p:sp>
      <p:grpSp>
        <p:nvGrpSpPr>
          <p:cNvPr id="6165" name="Group 21">
            <a:extLst>
              <a:ext uri="{FF2B5EF4-FFF2-40B4-BE49-F238E27FC236}">
                <a16:creationId xmlns:a16="http://schemas.microsoft.com/office/drawing/2014/main" id="{03D2CC09-410F-45C6-8733-EEC965C98417}"/>
              </a:ext>
            </a:extLst>
          </p:cNvPr>
          <p:cNvGrpSpPr>
            <a:grpSpLocks/>
          </p:cNvGrpSpPr>
          <p:nvPr/>
        </p:nvGrpSpPr>
        <p:grpSpPr bwMode="auto">
          <a:xfrm>
            <a:off x="249858" y="155774"/>
            <a:ext cx="6637337" cy="708025"/>
            <a:chOff x="449" y="1774"/>
            <a:chExt cx="4181" cy="446"/>
          </a:xfrm>
        </p:grpSpPr>
        <p:pic>
          <p:nvPicPr>
            <p:cNvPr id="6166" name="Picture 22">
              <a:extLst>
                <a:ext uri="{FF2B5EF4-FFF2-40B4-BE49-F238E27FC236}">
                  <a16:creationId xmlns:a16="http://schemas.microsoft.com/office/drawing/2014/main" id="{E95FAFC2-F4BB-4656-82D4-46932F67B9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2" y="1874"/>
              <a:ext cx="94" cy="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67" name="Picture 23">
              <a:extLst>
                <a:ext uri="{FF2B5EF4-FFF2-40B4-BE49-F238E27FC236}">
                  <a16:creationId xmlns:a16="http://schemas.microsoft.com/office/drawing/2014/main" id="{F6CC1CC0-A8DD-4405-BCB1-99754EE6DB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4" y="1903"/>
              <a:ext cx="87" cy="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68" name="Picture 24">
              <a:extLst>
                <a:ext uri="{FF2B5EF4-FFF2-40B4-BE49-F238E27FC236}">
                  <a16:creationId xmlns:a16="http://schemas.microsoft.com/office/drawing/2014/main" id="{4E082044-58B1-4314-9161-8E06C919E5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4" y="1900"/>
              <a:ext cx="528" cy="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69" name="AutoShape 25">
              <a:extLst>
                <a:ext uri="{FF2B5EF4-FFF2-40B4-BE49-F238E27FC236}">
                  <a16:creationId xmlns:a16="http://schemas.microsoft.com/office/drawing/2014/main" id="{12172F32-E6B1-416D-BDE4-3FB864E3C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" y="1855"/>
              <a:ext cx="448" cy="362"/>
            </a:xfrm>
            <a:custGeom>
              <a:avLst/>
              <a:gdLst>
                <a:gd name="G0" fmla="+- 1983 0 0"/>
                <a:gd name="G1" fmla="+- 1602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713232" y="0"/>
                  </a:moveTo>
                  <a:lnTo>
                    <a:pt x="0" y="0"/>
                  </a:lnTo>
                  <a:lnTo>
                    <a:pt x="0" y="576072"/>
                  </a:lnTo>
                  <a:lnTo>
                    <a:pt x="713232" y="576072"/>
                  </a:lnTo>
                  <a:lnTo>
                    <a:pt x="713232" y="0"/>
                  </a:lnTo>
                  <a:close/>
                </a:path>
              </a:pathLst>
            </a:cu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0" name="AutoShape 26">
              <a:extLst>
                <a:ext uri="{FF2B5EF4-FFF2-40B4-BE49-F238E27FC236}">
                  <a16:creationId xmlns:a16="http://schemas.microsoft.com/office/drawing/2014/main" id="{57AA900B-0858-449F-A771-23DD2E248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" y="1851"/>
              <a:ext cx="456" cy="370"/>
            </a:xfrm>
            <a:custGeom>
              <a:avLst/>
              <a:gdLst>
                <a:gd name="G0" fmla="+- 2016 0 0"/>
                <a:gd name="G1" fmla="+- 1635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588264"/>
                  </a:moveTo>
                  <a:lnTo>
                    <a:pt x="725424" y="588264"/>
                  </a:lnTo>
                  <a:lnTo>
                    <a:pt x="725424" y="0"/>
                  </a:lnTo>
                  <a:lnTo>
                    <a:pt x="0" y="0"/>
                  </a:lnTo>
                  <a:lnTo>
                    <a:pt x="0" y="588264"/>
                  </a:lnTo>
                  <a:close/>
                </a:path>
              </a:pathLst>
            </a:custGeom>
            <a:noFill/>
            <a:ln w="122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1" name="AutoShape 27">
              <a:extLst>
                <a:ext uri="{FF2B5EF4-FFF2-40B4-BE49-F238E27FC236}">
                  <a16:creationId xmlns:a16="http://schemas.microsoft.com/office/drawing/2014/main" id="{4BBC687A-EB84-4B0E-80AD-1098B5DD5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" y="1774"/>
              <a:ext cx="4092" cy="370"/>
            </a:xfrm>
            <a:custGeom>
              <a:avLst/>
              <a:gdLst>
                <a:gd name="G0" fmla="+- 18052 0 0"/>
                <a:gd name="G1" fmla="+- 1635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158305" y="523113"/>
                  </a:moveTo>
                  <a:lnTo>
                    <a:pt x="157086" y="517652"/>
                  </a:lnTo>
                  <a:lnTo>
                    <a:pt x="154647" y="512699"/>
                  </a:lnTo>
                  <a:lnTo>
                    <a:pt x="152209" y="507619"/>
                  </a:lnTo>
                  <a:lnTo>
                    <a:pt x="148704" y="503174"/>
                  </a:lnTo>
                  <a:lnTo>
                    <a:pt x="144119" y="499237"/>
                  </a:lnTo>
                  <a:lnTo>
                    <a:pt x="139547" y="495173"/>
                  </a:lnTo>
                  <a:lnTo>
                    <a:pt x="133959" y="491871"/>
                  </a:lnTo>
                  <a:lnTo>
                    <a:pt x="127368" y="489331"/>
                  </a:lnTo>
                  <a:lnTo>
                    <a:pt x="120777" y="486664"/>
                  </a:lnTo>
                  <a:lnTo>
                    <a:pt x="113334" y="485013"/>
                  </a:lnTo>
                  <a:lnTo>
                    <a:pt x="105041" y="484124"/>
                  </a:lnTo>
                  <a:lnTo>
                    <a:pt x="105041" y="483743"/>
                  </a:lnTo>
                  <a:lnTo>
                    <a:pt x="140246" y="463423"/>
                  </a:lnTo>
                  <a:lnTo>
                    <a:pt x="147510" y="443230"/>
                  </a:lnTo>
                  <a:lnTo>
                    <a:pt x="147383" y="429387"/>
                  </a:lnTo>
                  <a:lnTo>
                    <a:pt x="145948" y="423164"/>
                  </a:lnTo>
                  <a:lnTo>
                    <a:pt x="144513" y="420370"/>
                  </a:lnTo>
                  <a:lnTo>
                    <a:pt x="142836" y="417068"/>
                  </a:lnTo>
                  <a:lnTo>
                    <a:pt x="139725" y="411099"/>
                  </a:lnTo>
                  <a:lnTo>
                    <a:pt x="135153" y="406019"/>
                  </a:lnTo>
                  <a:lnTo>
                    <a:pt x="129108" y="401955"/>
                  </a:lnTo>
                  <a:lnTo>
                    <a:pt x="123075" y="397764"/>
                  </a:lnTo>
                  <a:lnTo>
                    <a:pt x="84645" y="389458"/>
                  </a:lnTo>
                  <a:lnTo>
                    <a:pt x="76301" y="389255"/>
                  </a:lnTo>
                  <a:lnTo>
                    <a:pt x="67513" y="389255"/>
                  </a:lnTo>
                  <a:lnTo>
                    <a:pt x="26263" y="397383"/>
                  </a:lnTo>
                  <a:lnTo>
                    <a:pt x="10210" y="405384"/>
                  </a:lnTo>
                  <a:lnTo>
                    <a:pt x="8991" y="406273"/>
                  </a:lnTo>
                  <a:lnTo>
                    <a:pt x="6083" y="411099"/>
                  </a:lnTo>
                  <a:lnTo>
                    <a:pt x="5816" y="411861"/>
                  </a:lnTo>
                  <a:lnTo>
                    <a:pt x="5575" y="413258"/>
                  </a:lnTo>
                  <a:lnTo>
                    <a:pt x="5334" y="416560"/>
                  </a:lnTo>
                  <a:lnTo>
                    <a:pt x="5270" y="424180"/>
                  </a:lnTo>
                  <a:lnTo>
                    <a:pt x="5397" y="426466"/>
                  </a:lnTo>
                  <a:lnTo>
                    <a:pt x="10160" y="435229"/>
                  </a:lnTo>
                  <a:lnTo>
                    <a:pt x="12598" y="435229"/>
                  </a:lnTo>
                  <a:lnTo>
                    <a:pt x="14884" y="434340"/>
                  </a:lnTo>
                  <a:lnTo>
                    <a:pt x="17995" y="432816"/>
                  </a:lnTo>
                  <a:lnTo>
                    <a:pt x="21107" y="431165"/>
                  </a:lnTo>
                  <a:lnTo>
                    <a:pt x="24892" y="429514"/>
                  </a:lnTo>
                  <a:lnTo>
                    <a:pt x="29349" y="427736"/>
                  </a:lnTo>
                  <a:lnTo>
                    <a:pt x="33794" y="425831"/>
                  </a:lnTo>
                  <a:lnTo>
                    <a:pt x="38836" y="424180"/>
                  </a:lnTo>
                  <a:lnTo>
                    <a:pt x="50063" y="421132"/>
                  </a:lnTo>
                  <a:lnTo>
                    <a:pt x="56045" y="420370"/>
                  </a:lnTo>
                  <a:lnTo>
                    <a:pt x="67995" y="420370"/>
                  </a:lnTo>
                  <a:lnTo>
                    <a:pt x="95161" y="440817"/>
                  </a:lnTo>
                  <a:lnTo>
                    <a:pt x="95084" y="448691"/>
                  </a:lnTo>
                  <a:lnTo>
                    <a:pt x="69888" y="470535"/>
                  </a:lnTo>
                  <a:lnTo>
                    <a:pt x="64401" y="471932"/>
                  </a:lnTo>
                  <a:lnTo>
                    <a:pt x="58115" y="472567"/>
                  </a:lnTo>
                  <a:lnTo>
                    <a:pt x="28892" y="472567"/>
                  </a:lnTo>
                  <a:lnTo>
                    <a:pt x="27635" y="472694"/>
                  </a:lnTo>
                  <a:lnTo>
                    <a:pt x="26593" y="473202"/>
                  </a:lnTo>
                  <a:lnTo>
                    <a:pt x="25565" y="473583"/>
                  </a:lnTo>
                  <a:lnTo>
                    <a:pt x="24701" y="474218"/>
                  </a:lnTo>
                  <a:lnTo>
                    <a:pt x="22110" y="489585"/>
                  </a:lnTo>
                  <a:lnTo>
                    <a:pt x="22263" y="492125"/>
                  </a:lnTo>
                  <a:lnTo>
                    <a:pt x="29311" y="501269"/>
                  </a:lnTo>
                  <a:lnTo>
                    <a:pt x="60071" y="501269"/>
                  </a:lnTo>
                  <a:lnTo>
                    <a:pt x="67602" y="502031"/>
                  </a:lnTo>
                  <a:lnTo>
                    <a:pt x="101587" y="521970"/>
                  </a:lnTo>
                  <a:lnTo>
                    <a:pt x="102654" y="526034"/>
                  </a:lnTo>
                  <a:lnTo>
                    <a:pt x="102654" y="534543"/>
                  </a:lnTo>
                  <a:lnTo>
                    <a:pt x="67818" y="557403"/>
                  </a:lnTo>
                  <a:lnTo>
                    <a:pt x="53174" y="557403"/>
                  </a:lnTo>
                  <a:lnTo>
                    <a:pt x="15125" y="548132"/>
                  </a:lnTo>
                  <a:lnTo>
                    <a:pt x="12141" y="546735"/>
                  </a:lnTo>
                  <a:lnTo>
                    <a:pt x="9144" y="545465"/>
                  </a:lnTo>
                  <a:lnTo>
                    <a:pt x="7048" y="544703"/>
                  </a:lnTo>
                  <a:lnTo>
                    <a:pt x="3873" y="544703"/>
                  </a:lnTo>
                  <a:lnTo>
                    <a:pt x="2400" y="545592"/>
                  </a:lnTo>
                  <a:lnTo>
                    <a:pt x="1358" y="547624"/>
                  </a:lnTo>
                  <a:lnTo>
                    <a:pt x="457" y="549275"/>
                  </a:lnTo>
                  <a:lnTo>
                    <a:pt x="0" y="552323"/>
                  </a:lnTo>
                  <a:lnTo>
                    <a:pt x="50" y="562737"/>
                  </a:lnTo>
                  <a:lnTo>
                    <a:pt x="419" y="566801"/>
                  </a:lnTo>
                  <a:lnTo>
                    <a:pt x="5092" y="575945"/>
                  </a:lnTo>
                  <a:lnTo>
                    <a:pt x="6184" y="576834"/>
                  </a:lnTo>
                  <a:lnTo>
                    <a:pt x="8509" y="577977"/>
                  </a:lnTo>
                  <a:lnTo>
                    <a:pt x="12052" y="579374"/>
                  </a:lnTo>
                  <a:lnTo>
                    <a:pt x="15582" y="580898"/>
                  </a:lnTo>
                  <a:lnTo>
                    <a:pt x="58915" y="588645"/>
                  </a:lnTo>
                  <a:lnTo>
                    <a:pt x="66967" y="588645"/>
                  </a:lnTo>
                  <a:lnTo>
                    <a:pt x="111874" y="582498"/>
                  </a:lnTo>
                  <a:lnTo>
                    <a:pt x="147815" y="559739"/>
                  </a:lnTo>
                  <a:lnTo>
                    <a:pt x="149428" y="557403"/>
                  </a:lnTo>
                  <a:lnTo>
                    <a:pt x="151536" y="554355"/>
                  </a:lnTo>
                  <a:lnTo>
                    <a:pt x="154495" y="548627"/>
                  </a:lnTo>
                  <a:lnTo>
                    <a:pt x="156616" y="542455"/>
                  </a:lnTo>
                  <a:lnTo>
                    <a:pt x="157873" y="535863"/>
                  </a:lnTo>
                  <a:lnTo>
                    <a:pt x="158305" y="528828"/>
                  </a:lnTo>
                  <a:lnTo>
                    <a:pt x="158305" y="523113"/>
                  </a:lnTo>
                  <a:close/>
                </a:path>
                <a:path>
                  <a:moveTo>
                    <a:pt x="250634" y="554990"/>
                  </a:moveTo>
                  <a:lnTo>
                    <a:pt x="248678" y="549021"/>
                  </a:lnTo>
                  <a:lnTo>
                    <a:pt x="240868" y="542671"/>
                  </a:lnTo>
                  <a:lnTo>
                    <a:pt x="233845" y="541147"/>
                  </a:lnTo>
                  <a:lnTo>
                    <a:pt x="213347" y="541147"/>
                  </a:lnTo>
                  <a:lnTo>
                    <a:pt x="206184" y="542798"/>
                  </a:lnTo>
                  <a:lnTo>
                    <a:pt x="198247" y="549148"/>
                  </a:lnTo>
                  <a:lnTo>
                    <a:pt x="196380" y="554990"/>
                  </a:lnTo>
                  <a:lnTo>
                    <a:pt x="196265" y="573405"/>
                  </a:lnTo>
                  <a:lnTo>
                    <a:pt x="198221" y="579374"/>
                  </a:lnTo>
                  <a:lnTo>
                    <a:pt x="202120" y="582422"/>
                  </a:lnTo>
                  <a:lnTo>
                    <a:pt x="206032" y="585597"/>
                  </a:lnTo>
                  <a:lnTo>
                    <a:pt x="213106" y="587121"/>
                  </a:lnTo>
                  <a:lnTo>
                    <a:pt x="233603" y="587121"/>
                  </a:lnTo>
                  <a:lnTo>
                    <a:pt x="240715" y="585597"/>
                  </a:lnTo>
                  <a:lnTo>
                    <a:pt x="248653" y="579247"/>
                  </a:lnTo>
                  <a:lnTo>
                    <a:pt x="250507" y="573405"/>
                  </a:lnTo>
                  <a:lnTo>
                    <a:pt x="250634" y="554990"/>
                  </a:lnTo>
                  <a:close/>
                </a:path>
                <a:path>
                  <a:moveTo>
                    <a:pt x="448957" y="572262"/>
                  </a:moveTo>
                  <a:lnTo>
                    <a:pt x="441985" y="553466"/>
                  </a:lnTo>
                  <a:lnTo>
                    <a:pt x="347370" y="553466"/>
                  </a:lnTo>
                  <a:lnTo>
                    <a:pt x="384924" y="522287"/>
                  </a:lnTo>
                  <a:lnTo>
                    <a:pt x="414477" y="494652"/>
                  </a:lnTo>
                  <a:lnTo>
                    <a:pt x="437286" y="458089"/>
                  </a:lnTo>
                  <a:lnTo>
                    <a:pt x="439445" y="445897"/>
                  </a:lnTo>
                  <a:lnTo>
                    <a:pt x="439445" y="432562"/>
                  </a:lnTo>
                  <a:lnTo>
                    <a:pt x="437921" y="425831"/>
                  </a:lnTo>
                  <a:lnTo>
                    <a:pt x="437261" y="424434"/>
                  </a:lnTo>
                  <a:lnTo>
                    <a:pt x="435000" y="419608"/>
                  </a:lnTo>
                  <a:lnTo>
                    <a:pt x="431952" y="413385"/>
                  </a:lnTo>
                  <a:lnTo>
                    <a:pt x="427380" y="408051"/>
                  </a:lnTo>
                  <a:lnTo>
                    <a:pt x="421284" y="403606"/>
                  </a:lnTo>
                  <a:lnTo>
                    <a:pt x="415226" y="399034"/>
                  </a:lnTo>
                  <a:lnTo>
                    <a:pt x="374992" y="389496"/>
                  </a:lnTo>
                  <a:lnTo>
                    <a:pt x="366039" y="389255"/>
                  </a:lnTo>
                  <a:lnTo>
                    <a:pt x="358228" y="389255"/>
                  </a:lnTo>
                  <a:lnTo>
                    <a:pt x="350723" y="389763"/>
                  </a:lnTo>
                  <a:lnTo>
                    <a:pt x="343522" y="391033"/>
                  </a:lnTo>
                  <a:lnTo>
                    <a:pt x="336321" y="392176"/>
                  </a:lnTo>
                  <a:lnTo>
                    <a:pt x="300228" y="405257"/>
                  </a:lnTo>
                  <a:lnTo>
                    <a:pt x="294538" y="425831"/>
                  </a:lnTo>
                  <a:lnTo>
                    <a:pt x="294652" y="427609"/>
                  </a:lnTo>
                  <a:lnTo>
                    <a:pt x="299770" y="439039"/>
                  </a:lnTo>
                  <a:lnTo>
                    <a:pt x="302463" y="439039"/>
                  </a:lnTo>
                  <a:lnTo>
                    <a:pt x="304660" y="438277"/>
                  </a:lnTo>
                  <a:lnTo>
                    <a:pt x="310273" y="435229"/>
                  </a:lnTo>
                  <a:lnTo>
                    <a:pt x="313778" y="433578"/>
                  </a:lnTo>
                  <a:lnTo>
                    <a:pt x="344563" y="424434"/>
                  </a:lnTo>
                  <a:lnTo>
                    <a:pt x="356895" y="424434"/>
                  </a:lnTo>
                  <a:lnTo>
                    <a:pt x="382155" y="445135"/>
                  </a:lnTo>
                  <a:lnTo>
                    <a:pt x="382130" y="452120"/>
                  </a:lnTo>
                  <a:lnTo>
                    <a:pt x="363118" y="488442"/>
                  </a:lnTo>
                  <a:lnTo>
                    <a:pt x="302336" y="543052"/>
                  </a:lnTo>
                  <a:lnTo>
                    <a:pt x="299897" y="545211"/>
                  </a:lnTo>
                  <a:lnTo>
                    <a:pt x="292557" y="554355"/>
                  </a:lnTo>
                  <a:lnTo>
                    <a:pt x="291655" y="556006"/>
                  </a:lnTo>
                  <a:lnTo>
                    <a:pt x="290995" y="558165"/>
                  </a:lnTo>
                  <a:lnTo>
                    <a:pt x="290258" y="562737"/>
                  </a:lnTo>
                  <a:lnTo>
                    <a:pt x="290156" y="564134"/>
                  </a:lnTo>
                  <a:lnTo>
                    <a:pt x="290068" y="572262"/>
                  </a:lnTo>
                  <a:lnTo>
                    <a:pt x="290347" y="575183"/>
                  </a:lnTo>
                  <a:lnTo>
                    <a:pt x="302577" y="585216"/>
                  </a:lnTo>
                  <a:lnTo>
                    <a:pt x="442620" y="585216"/>
                  </a:lnTo>
                  <a:lnTo>
                    <a:pt x="448462" y="576707"/>
                  </a:lnTo>
                  <a:lnTo>
                    <a:pt x="448843" y="574675"/>
                  </a:lnTo>
                  <a:lnTo>
                    <a:pt x="448957" y="572262"/>
                  </a:lnTo>
                  <a:close/>
                </a:path>
                <a:path>
                  <a:moveTo>
                    <a:pt x="6497980" y="0"/>
                  </a:moveTo>
                  <a:lnTo>
                    <a:pt x="590956" y="0"/>
                  </a:lnTo>
                  <a:lnTo>
                    <a:pt x="590956" y="365760"/>
                  </a:lnTo>
                  <a:lnTo>
                    <a:pt x="6497980" y="365760"/>
                  </a:lnTo>
                  <a:lnTo>
                    <a:pt x="64979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172" name="AutoShape 28">
            <a:extLst>
              <a:ext uri="{FF2B5EF4-FFF2-40B4-BE49-F238E27FC236}">
                <a16:creationId xmlns:a16="http://schemas.microsoft.com/office/drawing/2014/main" id="{46846D58-78C7-48FC-8BF5-EE7C1DDC6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033" y="643137"/>
            <a:ext cx="493712" cy="193675"/>
          </a:xfrm>
          <a:custGeom>
            <a:avLst/>
            <a:gdLst>
              <a:gd name="G0" fmla="+- 1372 0 0"/>
              <a:gd name="G1" fmla="+- 54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61423" y="183133"/>
                </a:moveTo>
                <a:lnTo>
                  <a:pt x="25146" y="183133"/>
                </a:lnTo>
                <a:lnTo>
                  <a:pt x="29337" y="184023"/>
                </a:lnTo>
                <a:lnTo>
                  <a:pt x="43434" y="189229"/>
                </a:lnTo>
                <a:lnTo>
                  <a:pt x="50927" y="191389"/>
                </a:lnTo>
                <a:lnTo>
                  <a:pt x="56896" y="192531"/>
                </a:lnTo>
                <a:lnTo>
                  <a:pt x="62865" y="193801"/>
                </a:lnTo>
                <a:lnTo>
                  <a:pt x="69215" y="194309"/>
                </a:lnTo>
                <a:lnTo>
                  <a:pt x="75946" y="194309"/>
                </a:lnTo>
                <a:lnTo>
                  <a:pt x="91328" y="193262"/>
                </a:lnTo>
                <a:lnTo>
                  <a:pt x="105283" y="190119"/>
                </a:lnTo>
                <a:lnTo>
                  <a:pt x="117808" y="184880"/>
                </a:lnTo>
                <a:lnTo>
                  <a:pt x="117952" y="184784"/>
                </a:lnTo>
                <a:lnTo>
                  <a:pt x="75184" y="184784"/>
                </a:lnTo>
                <a:lnTo>
                  <a:pt x="63944" y="183810"/>
                </a:lnTo>
                <a:lnTo>
                  <a:pt x="61423" y="183133"/>
                </a:lnTo>
                <a:close/>
              </a:path>
              <a:path>
                <a:moveTo>
                  <a:pt x="5842" y="124078"/>
                </a:moveTo>
                <a:lnTo>
                  <a:pt x="0" y="124078"/>
                </a:lnTo>
                <a:lnTo>
                  <a:pt x="0" y="194182"/>
                </a:lnTo>
                <a:lnTo>
                  <a:pt x="5842" y="194182"/>
                </a:lnTo>
                <a:lnTo>
                  <a:pt x="7746" y="190500"/>
                </a:lnTo>
                <a:lnTo>
                  <a:pt x="10287" y="187705"/>
                </a:lnTo>
                <a:lnTo>
                  <a:pt x="13335" y="185927"/>
                </a:lnTo>
                <a:lnTo>
                  <a:pt x="16383" y="184023"/>
                </a:lnTo>
                <a:lnTo>
                  <a:pt x="19177" y="183133"/>
                </a:lnTo>
                <a:lnTo>
                  <a:pt x="61423" y="183133"/>
                </a:lnTo>
                <a:lnTo>
                  <a:pt x="53085" y="180895"/>
                </a:lnTo>
                <a:lnTo>
                  <a:pt x="42608" y="176051"/>
                </a:lnTo>
                <a:lnTo>
                  <a:pt x="32512" y="169291"/>
                </a:lnTo>
                <a:lnTo>
                  <a:pt x="23487" y="160619"/>
                </a:lnTo>
                <a:lnTo>
                  <a:pt x="16033" y="150209"/>
                </a:lnTo>
                <a:lnTo>
                  <a:pt x="10152" y="138037"/>
                </a:lnTo>
                <a:lnTo>
                  <a:pt x="5842" y="124078"/>
                </a:lnTo>
                <a:close/>
              </a:path>
              <a:path>
                <a:moveTo>
                  <a:pt x="73152" y="126"/>
                </a:moveTo>
                <a:lnTo>
                  <a:pt x="66167" y="126"/>
                </a:lnTo>
                <a:lnTo>
                  <a:pt x="52570" y="1103"/>
                </a:lnTo>
                <a:lnTo>
                  <a:pt x="10755" y="23909"/>
                </a:lnTo>
                <a:lnTo>
                  <a:pt x="254" y="53467"/>
                </a:lnTo>
                <a:lnTo>
                  <a:pt x="254" y="62102"/>
                </a:lnTo>
                <a:lnTo>
                  <a:pt x="26669" y="96900"/>
                </a:lnTo>
                <a:lnTo>
                  <a:pt x="78176" y="122372"/>
                </a:lnTo>
                <a:lnTo>
                  <a:pt x="86201" y="126206"/>
                </a:lnTo>
                <a:lnTo>
                  <a:pt x="113792" y="152653"/>
                </a:lnTo>
                <a:lnTo>
                  <a:pt x="113792" y="164337"/>
                </a:lnTo>
                <a:lnTo>
                  <a:pt x="75184" y="184784"/>
                </a:lnTo>
                <a:lnTo>
                  <a:pt x="117952" y="184784"/>
                </a:lnTo>
                <a:lnTo>
                  <a:pt x="148550" y="148756"/>
                </a:lnTo>
                <a:lnTo>
                  <a:pt x="149802" y="138037"/>
                </a:lnTo>
                <a:lnTo>
                  <a:pt x="149744" y="136271"/>
                </a:lnTo>
                <a:lnTo>
                  <a:pt x="128829" y="97714"/>
                </a:lnTo>
                <a:lnTo>
                  <a:pt x="86360" y="74675"/>
                </a:lnTo>
                <a:lnTo>
                  <a:pt x="74164" y="69389"/>
                </a:lnTo>
                <a:lnTo>
                  <a:pt x="64420" y="64960"/>
                </a:lnTo>
                <a:lnTo>
                  <a:pt x="37592" y="45974"/>
                </a:lnTo>
                <a:lnTo>
                  <a:pt x="35306" y="42799"/>
                </a:lnTo>
                <a:lnTo>
                  <a:pt x="34162" y="39116"/>
                </a:lnTo>
                <a:lnTo>
                  <a:pt x="34162" y="28575"/>
                </a:lnTo>
                <a:lnTo>
                  <a:pt x="68961" y="10286"/>
                </a:lnTo>
                <a:lnTo>
                  <a:pt x="109032" y="10286"/>
                </a:lnTo>
                <a:lnTo>
                  <a:pt x="97281" y="5460"/>
                </a:lnTo>
                <a:lnTo>
                  <a:pt x="91312" y="3428"/>
                </a:lnTo>
                <a:lnTo>
                  <a:pt x="79882" y="761"/>
                </a:lnTo>
                <a:lnTo>
                  <a:pt x="73152" y="126"/>
                </a:lnTo>
                <a:close/>
              </a:path>
              <a:path>
                <a:moveTo>
                  <a:pt x="109032" y="10286"/>
                </a:moveTo>
                <a:lnTo>
                  <a:pt x="68961" y="10286"/>
                </a:lnTo>
                <a:lnTo>
                  <a:pt x="79228" y="11187"/>
                </a:lnTo>
                <a:lnTo>
                  <a:pt x="89090" y="13874"/>
                </a:lnTo>
                <a:lnTo>
                  <a:pt x="122269" y="40957"/>
                </a:lnTo>
                <a:lnTo>
                  <a:pt x="130175" y="61975"/>
                </a:lnTo>
                <a:lnTo>
                  <a:pt x="136525" y="61975"/>
                </a:lnTo>
                <a:lnTo>
                  <a:pt x="135213" y="12826"/>
                </a:lnTo>
                <a:lnTo>
                  <a:pt x="116459" y="12826"/>
                </a:lnTo>
                <a:lnTo>
                  <a:pt x="111506" y="11302"/>
                </a:lnTo>
                <a:lnTo>
                  <a:pt x="109032" y="10286"/>
                </a:lnTo>
                <a:close/>
              </a:path>
              <a:path>
                <a:moveTo>
                  <a:pt x="134874" y="126"/>
                </a:moveTo>
                <a:lnTo>
                  <a:pt x="130175" y="126"/>
                </a:lnTo>
                <a:lnTo>
                  <a:pt x="128778" y="5587"/>
                </a:lnTo>
                <a:lnTo>
                  <a:pt x="127254" y="9144"/>
                </a:lnTo>
                <a:lnTo>
                  <a:pt x="125619" y="10761"/>
                </a:lnTo>
                <a:lnTo>
                  <a:pt x="124079" y="12065"/>
                </a:lnTo>
                <a:lnTo>
                  <a:pt x="121919" y="12826"/>
                </a:lnTo>
                <a:lnTo>
                  <a:pt x="135213" y="12826"/>
                </a:lnTo>
                <a:lnTo>
                  <a:pt x="134874" y="126"/>
                </a:lnTo>
                <a:close/>
              </a:path>
              <a:path>
                <a:moveTo>
                  <a:pt x="213232" y="0"/>
                </a:moveTo>
                <a:lnTo>
                  <a:pt x="199771" y="0"/>
                </a:lnTo>
                <a:lnTo>
                  <a:pt x="194056" y="2031"/>
                </a:lnTo>
                <a:lnTo>
                  <a:pt x="184531" y="10286"/>
                </a:lnTo>
                <a:lnTo>
                  <a:pt x="182244" y="15367"/>
                </a:lnTo>
                <a:lnTo>
                  <a:pt x="182244" y="27050"/>
                </a:lnTo>
                <a:lnTo>
                  <a:pt x="184531" y="32003"/>
                </a:lnTo>
                <a:lnTo>
                  <a:pt x="194056" y="40258"/>
                </a:lnTo>
                <a:lnTo>
                  <a:pt x="199771" y="42291"/>
                </a:lnTo>
                <a:lnTo>
                  <a:pt x="213106" y="42291"/>
                </a:lnTo>
                <a:lnTo>
                  <a:pt x="218948" y="40258"/>
                </a:lnTo>
                <a:lnTo>
                  <a:pt x="223647" y="36068"/>
                </a:lnTo>
                <a:lnTo>
                  <a:pt x="228473" y="32003"/>
                </a:lnTo>
                <a:lnTo>
                  <a:pt x="230886" y="27050"/>
                </a:lnTo>
                <a:lnTo>
                  <a:pt x="230886" y="15367"/>
                </a:lnTo>
                <a:lnTo>
                  <a:pt x="228473" y="10286"/>
                </a:lnTo>
                <a:lnTo>
                  <a:pt x="223774" y="6223"/>
                </a:lnTo>
                <a:lnTo>
                  <a:pt x="219075" y="2031"/>
                </a:lnTo>
                <a:lnTo>
                  <a:pt x="213232" y="0"/>
                </a:lnTo>
                <a:close/>
              </a:path>
              <a:path>
                <a:moveTo>
                  <a:pt x="228473" y="61975"/>
                </a:moveTo>
                <a:lnTo>
                  <a:pt x="166750" y="61975"/>
                </a:lnTo>
                <a:lnTo>
                  <a:pt x="166750" y="67055"/>
                </a:lnTo>
                <a:lnTo>
                  <a:pt x="173736" y="67436"/>
                </a:lnTo>
                <a:lnTo>
                  <a:pt x="178307" y="68833"/>
                </a:lnTo>
                <a:lnTo>
                  <a:pt x="183134" y="73914"/>
                </a:lnTo>
                <a:lnTo>
                  <a:pt x="184404" y="79628"/>
                </a:lnTo>
                <a:lnTo>
                  <a:pt x="184404" y="172466"/>
                </a:lnTo>
                <a:lnTo>
                  <a:pt x="183387" y="178053"/>
                </a:lnTo>
                <a:lnTo>
                  <a:pt x="181229" y="180085"/>
                </a:lnTo>
                <a:lnTo>
                  <a:pt x="178054" y="183260"/>
                </a:lnTo>
                <a:lnTo>
                  <a:pt x="173228" y="184911"/>
                </a:lnTo>
                <a:lnTo>
                  <a:pt x="166750" y="185039"/>
                </a:lnTo>
                <a:lnTo>
                  <a:pt x="166750" y="189992"/>
                </a:lnTo>
                <a:lnTo>
                  <a:pt x="246253" y="189992"/>
                </a:lnTo>
                <a:lnTo>
                  <a:pt x="246253" y="185039"/>
                </a:lnTo>
                <a:lnTo>
                  <a:pt x="239268" y="184657"/>
                </a:lnTo>
                <a:lnTo>
                  <a:pt x="234569" y="183260"/>
                </a:lnTo>
                <a:lnTo>
                  <a:pt x="229743" y="178180"/>
                </a:lnTo>
                <a:lnTo>
                  <a:pt x="228473" y="172466"/>
                </a:lnTo>
                <a:lnTo>
                  <a:pt x="228473" y="61975"/>
                </a:lnTo>
                <a:close/>
              </a:path>
              <a:path>
                <a:moveTo>
                  <a:pt x="320929" y="75565"/>
                </a:moveTo>
                <a:lnTo>
                  <a:pt x="276732" y="75565"/>
                </a:lnTo>
                <a:lnTo>
                  <a:pt x="276732" y="158369"/>
                </a:lnTo>
                <a:lnTo>
                  <a:pt x="305054" y="191770"/>
                </a:lnTo>
                <a:lnTo>
                  <a:pt x="314452" y="191770"/>
                </a:lnTo>
                <a:lnTo>
                  <a:pt x="327761" y="190126"/>
                </a:lnTo>
                <a:lnTo>
                  <a:pt x="339105" y="185197"/>
                </a:lnTo>
                <a:lnTo>
                  <a:pt x="348474" y="176982"/>
                </a:lnTo>
                <a:lnTo>
                  <a:pt x="349090" y="176022"/>
                </a:lnTo>
                <a:lnTo>
                  <a:pt x="330073" y="176022"/>
                </a:lnTo>
                <a:lnTo>
                  <a:pt x="328168" y="175386"/>
                </a:lnTo>
                <a:lnTo>
                  <a:pt x="326263" y="173990"/>
                </a:lnTo>
                <a:lnTo>
                  <a:pt x="324231" y="172720"/>
                </a:lnTo>
                <a:lnTo>
                  <a:pt x="322834" y="170942"/>
                </a:lnTo>
                <a:lnTo>
                  <a:pt x="322072" y="168782"/>
                </a:lnTo>
                <a:lnTo>
                  <a:pt x="321310" y="166750"/>
                </a:lnTo>
                <a:lnTo>
                  <a:pt x="320969" y="162432"/>
                </a:lnTo>
                <a:lnTo>
                  <a:pt x="320929" y="75565"/>
                </a:lnTo>
                <a:close/>
              </a:path>
              <a:path>
                <a:moveTo>
                  <a:pt x="351155" y="162432"/>
                </a:moveTo>
                <a:lnTo>
                  <a:pt x="345059" y="171450"/>
                </a:lnTo>
                <a:lnTo>
                  <a:pt x="338581" y="176022"/>
                </a:lnTo>
                <a:lnTo>
                  <a:pt x="349090" y="176022"/>
                </a:lnTo>
                <a:lnTo>
                  <a:pt x="355854" y="165480"/>
                </a:lnTo>
                <a:lnTo>
                  <a:pt x="351155" y="162432"/>
                </a:lnTo>
                <a:close/>
              </a:path>
              <a:path>
                <a:moveTo>
                  <a:pt x="320929" y="15112"/>
                </a:moveTo>
                <a:lnTo>
                  <a:pt x="315722" y="15112"/>
                </a:lnTo>
                <a:lnTo>
                  <a:pt x="310268" y="23207"/>
                </a:lnTo>
                <a:lnTo>
                  <a:pt x="304387" y="30908"/>
                </a:lnTo>
                <a:lnTo>
                  <a:pt x="275923" y="58245"/>
                </a:lnTo>
                <a:lnTo>
                  <a:pt x="257556" y="70739"/>
                </a:lnTo>
                <a:lnTo>
                  <a:pt x="257556" y="75565"/>
                </a:lnTo>
                <a:lnTo>
                  <a:pt x="355854" y="75565"/>
                </a:lnTo>
                <a:lnTo>
                  <a:pt x="355854" y="61975"/>
                </a:lnTo>
                <a:lnTo>
                  <a:pt x="320929" y="61975"/>
                </a:lnTo>
                <a:lnTo>
                  <a:pt x="320929" y="15112"/>
                </a:lnTo>
                <a:close/>
              </a:path>
              <a:path>
                <a:moveTo>
                  <a:pt x="437261" y="58166"/>
                </a:moveTo>
                <a:lnTo>
                  <a:pt x="390652" y="77089"/>
                </a:lnTo>
                <a:lnTo>
                  <a:pt x="371953" y="112897"/>
                </a:lnTo>
                <a:lnTo>
                  <a:pt x="370713" y="128143"/>
                </a:lnTo>
                <a:lnTo>
                  <a:pt x="371550" y="140668"/>
                </a:lnTo>
                <a:lnTo>
                  <a:pt x="393684" y="181532"/>
                </a:lnTo>
                <a:lnTo>
                  <a:pt x="433831" y="193801"/>
                </a:lnTo>
                <a:lnTo>
                  <a:pt x="443071" y="193254"/>
                </a:lnTo>
                <a:lnTo>
                  <a:pt x="481300" y="172974"/>
                </a:lnTo>
                <a:lnTo>
                  <a:pt x="454787" y="172974"/>
                </a:lnTo>
                <a:lnTo>
                  <a:pt x="447430" y="172261"/>
                </a:lnTo>
                <a:lnTo>
                  <a:pt x="417671" y="144208"/>
                </a:lnTo>
                <a:lnTo>
                  <a:pt x="413004" y="121411"/>
                </a:lnTo>
                <a:lnTo>
                  <a:pt x="493903" y="121411"/>
                </a:lnTo>
                <a:lnTo>
                  <a:pt x="492899" y="112268"/>
                </a:lnTo>
                <a:lnTo>
                  <a:pt x="412242" y="112268"/>
                </a:lnTo>
                <a:lnTo>
                  <a:pt x="412287" y="106670"/>
                </a:lnTo>
                <a:lnTo>
                  <a:pt x="425069" y="69342"/>
                </a:lnTo>
                <a:lnTo>
                  <a:pt x="429513" y="67055"/>
                </a:lnTo>
                <a:lnTo>
                  <a:pt x="467442" y="67055"/>
                </a:lnTo>
                <a:lnTo>
                  <a:pt x="458215" y="62150"/>
                </a:lnTo>
                <a:lnTo>
                  <a:pt x="448119" y="59164"/>
                </a:lnTo>
                <a:lnTo>
                  <a:pt x="437261" y="58166"/>
                </a:lnTo>
                <a:close/>
              </a:path>
              <a:path>
                <a:moveTo>
                  <a:pt x="488442" y="151892"/>
                </a:moveTo>
                <a:lnTo>
                  <a:pt x="482600" y="159893"/>
                </a:lnTo>
                <a:lnTo>
                  <a:pt x="477138" y="165353"/>
                </a:lnTo>
                <a:lnTo>
                  <a:pt x="471931" y="168401"/>
                </a:lnTo>
                <a:lnTo>
                  <a:pt x="466852" y="171450"/>
                </a:lnTo>
                <a:lnTo>
                  <a:pt x="461137" y="172974"/>
                </a:lnTo>
                <a:lnTo>
                  <a:pt x="481300" y="172974"/>
                </a:lnTo>
                <a:lnTo>
                  <a:pt x="487737" y="164750"/>
                </a:lnTo>
                <a:lnTo>
                  <a:pt x="493903" y="154940"/>
                </a:lnTo>
                <a:lnTo>
                  <a:pt x="488442" y="151892"/>
                </a:lnTo>
                <a:close/>
              </a:path>
              <a:path>
                <a:moveTo>
                  <a:pt x="467442" y="67055"/>
                </a:moveTo>
                <a:lnTo>
                  <a:pt x="438657" y="67055"/>
                </a:lnTo>
                <a:lnTo>
                  <a:pt x="441579" y="67818"/>
                </a:lnTo>
                <a:lnTo>
                  <a:pt x="443738" y="69469"/>
                </a:lnTo>
                <a:lnTo>
                  <a:pt x="455168" y="112268"/>
                </a:lnTo>
                <a:lnTo>
                  <a:pt x="492899" y="112268"/>
                </a:lnTo>
                <a:lnTo>
                  <a:pt x="476123" y="74041"/>
                </a:lnTo>
                <a:lnTo>
                  <a:pt x="467550" y="671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73" name="AutoShape 29">
            <a:extLst>
              <a:ext uri="{FF2B5EF4-FFF2-40B4-BE49-F238E27FC236}">
                <a16:creationId xmlns:a16="http://schemas.microsoft.com/office/drawing/2014/main" id="{F206DB82-C2AE-4987-AFF6-397EDF4FC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695" y="646312"/>
            <a:ext cx="495300" cy="188912"/>
          </a:xfrm>
          <a:custGeom>
            <a:avLst/>
            <a:gdLst>
              <a:gd name="G0" fmla="+- 1378 0 0"/>
              <a:gd name="G1" fmla="+- 527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107723" y="64261"/>
                </a:moveTo>
                <a:lnTo>
                  <a:pt x="61800" y="64261"/>
                </a:lnTo>
                <a:lnTo>
                  <a:pt x="65610" y="65150"/>
                </a:lnTo>
                <a:lnTo>
                  <a:pt x="68912" y="67055"/>
                </a:lnTo>
                <a:lnTo>
                  <a:pt x="72341" y="68960"/>
                </a:lnTo>
                <a:lnTo>
                  <a:pt x="74627" y="71119"/>
                </a:lnTo>
                <a:lnTo>
                  <a:pt x="75770" y="73659"/>
                </a:lnTo>
                <a:lnTo>
                  <a:pt x="77040" y="76073"/>
                </a:lnTo>
                <a:lnTo>
                  <a:pt x="77453" y="81025"/>
                </a:lnTo>
                <a:lnTo>
                  <a:pt x="77548" y="104775"/>
                </a:lnTo>
                <a:lnTo>
                  <a:pt x="55381" y="114012"/>
                </a:lnTo>
                <a:lnTo>
                  <a:pt x="37464" y="122285"/>
                </a:lnTo>
                <a:lnTo>
                  <a:pt x="3571" y="148383"/>
                </a:lnTo>
                <a:lnTo>
                  <a:pt x="0" y="161925"/>
                </a:lnTo>
                <a:lnTo>
                  <a:pt x="9" y="169544"/>
                </a:lnTo>
                <a:lnTo>
                  <a:pt x="2745" y="175513"/>
                </a:lnTo>
                <a:lnTo>
                  <a:pt x="8333" y="180212"/>
                </a:lnTo>
                <a:lnTo>
                  <a:pt x="13921" y="185038"/>
                </a:lnTo>
                <a:lnTo>
                  <a:pt x="20906" y="187451"/>
                </a:lnTo>
                <a:lnTo>
                  <a:pt x="29288" y="187451"/>
                </a:lnTo>
                <a:lnTo>
                  <a:pt x="40311" y="186164"/>
                </a:lnTo>
                <a:lnTo>
                  <a:pt x="52037" y="182292"/>
                </a:lnTo>
                <a:lnTo>
                  <a:pt x="64453" y="175825"/>
                </a:lnTo>
                <a:lnTo>
                  <a:pt x="77548" y="166750"/>
                </a:lnTo>
                <a:lnTo>
                  <a:pt x="122781" y="166750"/>
                </a:lnTo>
                <a:lnTo>
                  <a:pt x="122252" y="165480"/>
                </a:lnTo>
                <a:lnTo>
                  <a:pt x="121914" y="164464"/>
                </a:lnTo>
                <a:lnTo>
                  <a:pt x="54561" y="164464"/>
                </a:lnTo>
                <a:lnTo>
                  <a:pt x="50878" y="163194"/>
                </a:lnTo>
                <a:lnTo>
                  <a:pt x="48338" y="160781"/>
                </a:lnTo>
                <a:lnTo>
                  <a:pt x="44782" y="157606"/>
                </a:lnTo>
                <a:lnTo>
                  <a:pt x="43131" y="153924"/>
                </a:lnTo>
                <a:lnTo>
                  <a:pt x="43131" y="144652"/>
                </a:lnTo>
                <a:lnTo>
                  <a:pt x="77548" y="113918"/>
                </a:lnTo>
                <a:lnTo>
                  <a:pt x="121490" y="113918"/>
                </a:lnTo>
                <a:lnTo>
                  <a:pt x="121349" y="95343"/>
                </a:lnTo>
                <a:lnTo>
                  <a:pt x="111584" y="66675"/>
                </a:lnTo>
                <a:lnTo>
                  <a:pt x="107723" y="64261"/>
                </a:lnTo>
                <a:close/>
              </a:path>
              <a:path>
                <a:moveTo>
                  <a:pt x="122781" y="166750"/>
                </a:moveTo>
                <a:lnTo>
                  <a:pt x="77548" y="166750"/>
                </a:lnTo>
                <a:lnTo>
                  <a:pt x="78691" y="173735"/>
                </a:lnTo>
                <a:lnTo>
                  <a:pt x="81485" y="178942"/>
                </a:lnTo>
                <a:lnTo>
                  <a:pt x="86184" y="182372"/>
                </a:lnTo>
                <a:lnTo>
                  <a:pt x="91010" y="185800"/>
                </a:lnTo>
                <a:lnTo>
                  <a:pt x="97487" y="187451"/>
                </a:lnTo>
                <a:lnTo>
                  <a:pt x="113108" y="187451"/>
                </a:lnTo>
                <a:lnTo>
                  <a:pt x="119458" y="185927"/>
                </a:lnTo>
                <a:lnTo>
                  <a:pt x="130634" y="179831"/>
                </a:lnTo>
                <a:lnTo>
                  <a:pt x="136095" y="174878"/>
                </a:lnTo>
                <a:lnTo>
                  <a:pt x="139927" y="169925"/>
                </a:lnTo>
                <a:lnTo>
                  <a:pt x="126951" y="169925"/>
                </a:lnTo>
                <a:lnTo>
                  <a:pt x="125681" y="169544"/>
                </a:lnTo>
                <a:lnTo>
                  <a:pt x="124665" y="168782"/>
                </a:lnTo>
                <a:lnTo>
                  <a:pt x="123649" y="168148"/>
                </a:lnTo>
                <a:lnTo>
                  <a:pt x="122887" y="167004"/>
                </a:lnTo>
                <a:lnTo>
                  <a:pt x="122781" y="166750"/>
                </a:lnTo>
                <a:close/>
              </a:path>
              <a:path>
                <a:moveTo>
                  <a:pt x="136603" y="164846"/>
                </a:moveTo>
                <a:lnTo>
                  <a:pt x="133809" y="168275"/>
                </a:lnTo>
                <a:lnTo>
                  <a:pt x="131015" y="169925"/>
                </a:lnTo>
                <a:lnTo>
                  <a:pt x="139927" y="169925"/>
                </a:lnTo>
                <a:lnTo>
                  <a:pt x="141302" y="168148"/>
                </a:lnTo>
                <a:lnTo>
                  <a:pt x="136603" y="164846"/>
                </a:lnTo>
                <a:close/>
              </a:path>
              <a:path>
                <a:moveTo>
                  <a:pt x="121490" y="113918"/>
                </a:moveTo>
                <a:lnTo>
                  <a:pt x="77548" y="113918"/>
                </a:lnTo>
                <a:lnTo>
                  <a:pt x="77548" y="156844"/>
                </a:lnTo>
                <a:lnTo>
                  <a:pt x="70690" y="161925"/>
                </a:lnTo>
                <a:lnTo>
                  <a:pt x="64594" y="164464"/>
                </a:lnTo>
                <a:lnTo>
                  <a:pt x="121914" y="164464"/>
                </a:lnTo>
                <a:lnTo>
                  <a:pt x="121744" y="163956"/>
                </a:lnTo>
                <a:lnTo>
                  <a:pt x="121525" y="160781"/>
                </a:lnTo>
                <a:lnTo>
                  <a:pt x="121490" y="113918"/>
                </a:lnTo>
                <a:close/>
              </a:path>
              <a:path>
                <a:moveTo>
                  <a:pt x="70309" y="53848"/>
                </a:moveTo>
                <a:lnTo>
                  <a:pt x="29338" y="61263"/>
                </a:lnTo>
                <a:lnTo>
                  <a:pt x="2999" y="84581"/>
                </a:lnTo>
                <a:lnTo>
                  <a:pt x="2999" y="95884"/>
                </a:lnTo>
                <a:lnTo>
                  <a:pt x="5158" y="99949"/>
                </a:lnTo>
                <a:lnTo>
                  <a:pt x="14048" y="106806"/>
                </a:lnTo>
                <a:lnTo>
                  <a:pt x="19636" y="108584"/>
                </a:lnTo>
                <a:lnTo>
                  <a:pt x="32463" y="108584"/>
                </a:lnTo>
                <a:lnTo>
                  <a:pt x="38178" y="78231"/>
                </a:lnTo>
                <a:lnTo>
                  <a:pt x="36654" y="75818"/>
                </a:lnTo>
                <a:lnTo>
                  <a:pt x="36654" y="71754"/>
                </a:lnTo>
                <a:lnTo>
                  <a:pt x="38051" y="69850"/>
                </a:lnTo>
                <a:lnTo>
                  <a:pt x="40761" y="68173"/>
                </a:lnTo>
                <a:lnTo>
                  <a:pt x="45163" y="65531"/>
                </a:lnTo>
                <a:lnTo>
                  <a:pt x="50751" y="64261"/>
                </a:lnTo>
                <a:lnTo>
                  <a:pt x="107723" y="64261"/>
                </a:lnTo>
                <a:lnTo>
                  <a:pt x="103456" y="61594"/>
                </a:lnTo>
                <a:lnTo>
                  <a:pt x="96813" y="58187"/>
                </a:lnTo>
                <a:lnTo>
                  <a:pt x="89074" y="55768"/>
                </a:lnTo>
                <a:lnTo>
                  <a:pt x="80239" y="54326"/>
                </a:lnTo>
                <a:lnTo>
                  <a:pt x="70309" y="53848"/>
                </a:lnTo>
                <a:close/>
              </a:path>
              <a:path>
                <a:moveTo>
                  <a:pt x="218010" y="57657"/>
                </a:moveTo>
                <a:lnTo>
                  <a:pt x="158066" y="57657"/>
                </a:lnTo>
                <a:lnTo>
                  <a:pt x="158066" y="62737"/>
                </a:lnTo>
                <a:lnTo>
                  <a:pt x="164543" y="63500"/>
                </a:lnTo>
                <a:lnTo>
                  <a:pt x="168861" y="65024"/>
                </a:lnTo>
                <a:lnTo>
                  <a:pt x="170893" y="67309"/>
                </a:lnTo>
                <a:lnTo>
                  <a:pt x="172925" y="69723"/>
                </a:lnTo>
                <a:lnTo>
                  <a:pt x="173941" y="75818"/>
                </a:lnTo>
                <a:lnTo>
                  <a:pt x="173941" y="167639"/>
                </a:lnTo>
                <a:lnTo>
                  <a:pt x="158066" y="180721"/>
                </a:lnTo>
                <a:lnTo>
                  <a:pt x="158066" y="185674"/>
                </a:lnTo>
                <a:lnTo>
                  <a:pt x="232488" y="185674"/>
                </a:lnTo>
                <a:lnTo>
                  <a:pt x="232488" y="180721"/>
                </a:lnTo>
                <a:lnTo>
                  <a:pt x="226900" y="180085"/>
                </a:lnTo>
                <a:lnTo>
                  <a:pt x="223090" y="178561"/>
                </a:lnTo>
                <a:lnTo>
                  <a:pt x="221058" y="175894"/>
                </a:lnTo>
                <a:lnTo>
                  <a:pt x="219026" y="173354"/>
                </a:lnTo>
                <a:lnTo>
                  <a:pt x="218053" y="167639"/>
                </a:lnTo>
                <a:lnTo>
                  <a:pt x="218010" y="89153"/>
                </a:lnTo>
                <a:lnTo>
                  <a:pt x="223942" y="81799"/>
                </a:lnTo>
                <a:lnTo>
                  <a:pt x="230123" y="76517"/>
                </a:lnTo>
                <a:lnTo>
                  <a:pt x="234873" y="74167"/>
                </a:lnTo>
                <a:lnTo>
                  <a:pt x="218010" y="74167"/>
                </a:lnTo>
                <a:lnTo>
                  <a:pt x="218010" y="57657"/>
                </a:lnTo>
                <a:close/>
              </a:path>
              <a:path>
                <a:moveTo>
                  <a:pt x="296729" y="72262"/>
                </a:moveTo>
                <a:lnTo>
                  <a:pt x="245950" y="72262"/>
                </a:lnTo>
                <a:lnTo>
                  <a:pt x="248490" y="73025"/>
                </a:lnTo>
                <a:lnTo>
                  <a:pt x="250649" y="74549"/>
                </a:lnTo>
                <a:lnTo>
                  <a:pt x="252935" y="76073"/>
                </a:lnTo>
                <a:lnTo>
                  <a:pt x="254586" y="78231"/>
                </a:lnTo>
                <a:lnTo>
                  <a:pt x="255475" y="80899"/>
                </a:lnTo>
                <a:lnTo>
                  <a:pt x="256491" y="83692"/>
                </a:lnTo>
                <a:lnTo>
                  <a:pt x="256806" y="89153"/>
                </a:lnTo>
                <a:lnTo>
                  <a:pt x="256754" y="167639"/>
                </a:lnTo>
                <a:lnTo>
                  <a:pt x="256110" y="172465"/>
                </a:lnTo>
                <a:lnTo>
                  <a:pt x="252046" y="178053"/>
                </a:lnTo>
                <a:lnTo>
                  <a:pt x="247982" y="180085"/>
                </a:lnTo>
                <a:lnTo>
                  <a:pt x="242394" y="180721"/>
                </a:lnTo>
                <a:lnTo>
                  <a:pt x="242394" y="185674"/>
                </a:lnTo>
                <a:lnTo>
                  <a:pt x="316943" y="185674"/>
                </a:lnTo>
                <a:lnTo>
                  <a:pt x="316943" y="180721"/>
                </a:lnTo>
                <a:lnTo>
                  <a:pt x="310466" y="180085"/>
                </a:lnTo>
                <a:lnTo>
                  <a:pt x="306148" y="178561"/>
                </a:lnTo>
                <a:lnTo>
                  <a:pt x="302084" y="173735"/>
                </a:lnTo>
                <a:lnTo>
                  <a:pt x="301068" y="167639"/>
                </a:lnTo>
                <a:lnTo>
                  <a:pt x="301068" y="107950"/>
                </a:lnTo>
                <a:lnTo>
                  <a:pt x="300904" y="97712"/>
                </a:lnTo>
                <a:lnTo>
                  <a:pt x="300400" y="89153"/>
                </a:lnTo>
                <a:lnTo>
                  <a:pt x="299622" y="82714"/>
                </a:lnTo>
                <a:lnTo>
                  <a:pt x="298528" y="77977"/>
                </a:lnTo>
                <a:lnTo>
                  <a:pt x="296729" y="72262"/>
                </a:lnTo>
                <a:close/>
              </a:path>
              <a:path>
                <a:moveTo>
                  <a:pt x="271731" y="53848"/>
                </a:moveTo>
                <a:lnTo>
                  <a:pt x="254205" y="53848"/>
                </a:lnTo>
                <a:lnTo>
                  <a:pt x="246712" y="55499"/>
                </a:lnTo>
                <a:lnTo>
                  <a:pt x="218010" y="74167"/>
                </a:lnTo>
                <a:lnTo>
                  <a:pt x="234873" y="74167"/>
                </a:lnTo>
                <a:lnTo>
                  <a:pt x="236566" y="73330"/>
                </a:lnTo>
                <a:lnTo>
                  <a:pt x="243283" y="72262"/>
                </a:lnTo>
                <a:lnTo>
                  <a:pt x="296729" y="72262"/>
                </a:lnTo>
                <a:lnTo>
                  <a:pt x="296369" y="71119"/>
                </a:lnTo>
                <a:lnTo>
                  <a:pt x="292178" y="65404"/>
                </a:lnTo>
                <a:lnTo>
                  <a:pt x="285955" y="60705"/>
                </a:lnTo>
                <a:lnTo>
                  <a:pt x="279605" y="56133"/>
                </a:lnTo>
                <a:lnTo>
                  <a:pt x="271731" y="53848"/>
                </a:lnTo>
                <a:close/>
              </a:path>
              <a:path>
                <a:moveTo>
                  <a:pt x="404573" y="53848"/>
                </a:moveTo>
                <a:lnTo>
                  <a:pt x="397461" y="53848"/>
                </a:lnTo>
                <a:lnTo>
                  <a:pt x="389411" y="54371"/>
                </a:lnTo>
                <a:lnTo>
                  <a:pt x="354091" y="72501"/>
                </a:lnTo>
                <a:lnTo>
                  <a:pt x="336749" y="113853"/>
                </a:lnTo>
                <a:lnTo>
                  <a:pt x="336247" y="123951"/>
                </a:lnTo>
                <a:lnTo>
                  <a:pt x="337079" y="136386"/>
                </a:lnTo>
                <a:lnTo>
                  <a:pt x="358385" y="177214"/>
                </a:lnTo>
                <a:lnTo>
                  <a:pt x="394032" y="189483"/>
                </a:lnTo>
                <a:lnTo>
                  <a:pt x="401398" y="189483"/>
                </a:lnTo>
                <a:lnTo>
                  <a:pt x="429817" y="173100"/>
                </a:lnTo>
                <a:lnTo>
                  <a:pt x="403430" y="173100"/>
                </a:lnTo>
                <a:lnTo>
                  <a:pt x="400001" y="172211"/>
                </a:lnTo>
                <a:lnTo>
                  <a:pt x="382608" y="129059"/>
                </a:lnTo>
                <a:lnTo>
                  <a:pt x="382437" y="113853"/>
                </a:lnTo>
                <a:lnTo>
                  <a:pt x="382584" y="107467"/>
                </a:lnTo>
                <a:lnTo>
                  <a:pt x="395556" y="70103"/>
                </a:lnTo>
                <a:lnTo>
                  <a:pt x="401271" y="67309"/>
                </a:lnTo>
                <a:lnTo>
                  <a:pt x="431062" y="67309"/>
                </a:lnTo>
                <a:lnTo>
                  <a:pt x="427560" y="63880"/>
                </a:lnTo>
                <a:lnTo>
                  <a:pt x="421718" y="59689"/>
                </a:lnTo>
                <a:lnTo>
                  <a:pt x="416257" y="57403"/>
                </a:lnTo>
                <a:lnTo>
                  <a:pt x="410796" y="54990"/>
                </a:lnTo>
                <a:lnTo>
                  <a:pt x="404573" y="53848"/>
                </a:lnTo>
                <a:close/>
              </a:path>
              <a:path>
                <a:moveTo>
                  <a:pt x="480477" y="169290"/>
                </a:moveTo>
                <a:lnTo>
                  <a:pt x="433656" y="169290"/>
                </a:lnTo>
                <a:lnTo>
                  <a:pt x="433656" y="189483"/>
                </a:lnTo>
                <a:lnTo>
                  <a:pt x="495886" y="178942"/>
                </a:lnTo>
                <a:lnTo>
                  <a:pt x="495886" y="174498"/>
                </a:lnTo>
                <a:lnTo>
                  <a:pt x="490044" y="174116"/>
                </a:lnTo>
                <a:lnTo>
                  <a:pt x="485853" y="173227"/>
                </a:lnTo>
                <a:lnTo>
                  <a:pt x="483567" y="171703"/>
                </a:lnTo>
                <a:lnTo>
                  <a:pt x="481154" y="170306"/>
                </a:lnTo>
                <a:lnTo>
                  <a:pt x="480477" y="169290"/>
                </a:lnTo>
                <a:close/>
              </a:path>
              <a:path>
                <a:moveTo>
                  <a:pt x="431062" y="67309"/>
                </a:moveTo>
                <a:lnTo>
                  <a:pt x="405208" y="67309"/>
                </a:lnTo>
                <a:lnTo>
                  <a:pt x="413279" y="68544"/>
                </a:lnTo>
                <a:lnTo>
                  <a:pt x="420718" y="72231"/>
                </a:lnTo>
                <a:lnTo>
                  <a:pt x="427515" y="78347"/>
                </a:lnTo>
                <a:lnTo>
                  <a:pt x="433656" y="86867"/>
                </a:lnTo>
                <a:lnTo>
                  <a:pt x="433656" y="154177"/>
                </a:lnTo>
                <a:lnTo>
                  <a:pt x="427445" y="162438"/>
                </a:lnTo>
                <a:lnTo>
                  <a:pt x="421020" y="168354"/>
                </a:lnTo>
                <a:lnTo>
                  <a:pt x="414404" y="171912"/>
                </a:lnTo>
                <a:lnTo>
                  <a:pt x="407621" y="173100"/>
                </a:lnTo>
                <a:lnTo>
                  <a:pt x="429817" y="173100"/>
                </a:lnTo>
                <a:lnTo>
                  <a:pt x="433656" y="169290"/>
                </a:lnTo>
                <a:lnTo>
                  <a:pt x="480477" y="169290"/>
                </a:lnTo>
                <a:lnTo>
                  <a:pt x="479630" y="168021"/>
                </a:lnTo>
                <a:lnTo>
                  <a:pt x="478741" y="164973"/>
                </a:lnTo>
                <a:lnTo>
                  <a:pt x="478106" y="163194"/>
                </a:lnTo>
                <a:lnTo>
                  <a:pt x="477894" y="158206"/>
                </a:lnTo>
                <a:lnTo>
                  <a:pt x="477852" y="69850"/>
                </a:lnTo>
                <a:lnTo>
                  <a:pt x="433656" y="69850"/>
                </a:lnTo>
                <a:lnTo>
                  <a:pt x="431062" y="67309"/>
                </a:lnTo>
                <a:close/>
              </a:path>
              <a:path>
                <a:moveTo>
                  <a:pt x="477852" y="0"/>
                </a:moveTo>
                <a:lnTo>
                  <a:pt x="412447" y="0"/>
                </a:lnTo>
                <a:lnTo>
                  <a:pt x="412447" y="5714"/>
                </a:lnTo>
                <a:lnTo>
                  <a:pt x="419432" y="5714"/>
                </a:lnTo>
                <a:lnTo>
                  <a:pt x="424131" y="6350"/>
                </a:lnTo>
                <a:lnTo>
                  <a:pt x="426671" y="7619"/>
                </a:lnTo>
                <a:lnTo>
                  <a:pt x="429084" y="8889"/>
                </a:lnTo>
                <a:lnTo>
                  <a:pt x="430989" y="10922"/>
                </a:lnTo>
                <a:lnTo>
                  <a:pt x="432259" y="13588"/>
                </a:lnTo>
                <a:lnTo>
                  <a:pt x="433275" y="15621"/>
                </a:lnTo>
                <a:lnTo>
                  <a:pt x="433656" y="21462"/>
                </a:lnTo>
                <a:lnTo>
                  <a:pt x="433656" y="69850"/>
                </a:lnTo>
                <a:lnTo>
                  <a:pt x="477852" y="69850"/>
                </a:lnTo>
                <a:lnTo>
                  <a:pt x="47785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6174" name="Picture 30">
            <a:extLst>
              <a:ext uri="{FF2B5EF4-FFF2-40B4-BE49-F238E27FC236}">
                <a16:creationId xmlns:a16="http://schemas.microsoft.com/office/drawing/2014/main" id="{B2B91C7D-9E6D-473F-BBC4-5369A270A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358" y="643137"/>
            <a:ext cx="1174750" cy="19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31319E8-0B06-4021-9224-1AC8587623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031546"/>
              </p:ext>
            </p:extLst>
          </p:nvPr>
        </p:nvGraphicFramePr>
        <p:xfrm>
          <a:off x="236628" y="1361854"/>
          <a:ext cx="6998004" cy="9163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414">
                  <a:extLst>
                    <a:ext uri="{9D8B030D-6E8A-4147-A177-3AD203B41FA5}">
                      <a16:colId xmlns:a16="http://schemas.microsoft.com/office/drawing/2014/main" val="1240131909"/>
                    </a:ext>
                  </a:extLst>
                </a:gridCol>
                <a:gridCol w="2995922">
                  <a:extLst>
                    <a:ext uri="{9D8B030D-6E8A-4147-A177-3AD203B41FA5}">
                      <a16:colId xmlns:a16="http://schemas.microsoft.com/office/drawing/2014/main" val="417518083"/>
                    </a:ext>
                  </a:extLst>
                </a:gridCol>
                <a:gridCol w="2332668">
                  <a:extLst>
                    <a:ext uri="{9D8B030D-6E8A-4147-A177-3AD203B41FA5}">
                      <a16:colId xmlns:a16="http://schemas.microsoft.com/office/drawing/2014/main" val="4259771291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FACTOR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EXPLANATION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64362"/>
                  </a:ext>
                </a:extLst>
              </a:tr>
              <a:tr h="1099664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Building Materials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…good views from a hilltop give you warning if you are about the be attacked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901039"/>
                  </a:ext>
                </a:extLst>
              </a:tr>
              <a:tr h="1099664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Plenty of water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Needed for fires for warmth and to cook 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1410978"/>
                  </a:ext>
                </a:extLst>
              </a:tr>
              <a:tr h="1099664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Flat land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Site must not flood or be marshy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8323203"/>
                  </a:ext>
                </a:extLst>
              </a:tr>
              <a:tr h="1099664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Supply of wood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Wood or stone needed. Useful to be near a wood or rocky hillside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899691"/>
                  </a:ext>
                </a:extLst>
              </a:tr>
              <a:tr h="1099664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Rivers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Easier to build on, for growing crops and for travelling to other towns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1512482"/>
                  </a:ext>
                </a:extLst>
              </a:tr>
              <a:tr h="1099664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Not too much water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Needed for drinking, cooking and washing. This could come from a river, a spring or a well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919500"/>
                  </a:ext>
                </a:extLst>
              </a:tr>
              <a:tr h="1099664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Shelter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Easy to cross, either on foot, or by a bridge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5746289"/>
                  </a:ext>
                </a:extLst>
              </a:tr>
              <a:tr h="1099664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Protection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In the UK, a south-facing slope would have more sun and will be protected from the cold north wind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712790"/>
                  </a:ext>
                </a:extLst>
              </a:tr>
            </a:tbl>
          </a:graphicData>
        </a:graphic>
      </p:graphicFrame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D6EAB3-0213-4130-9EED-2F9E197BD163}"/>
              </a:ext>
            </a:extLst>
          </p:cNvPr>
          <p:cNvCxnSpPr/>
          <p:nvPr/>
        </p:nvCxnSpPr>
        <p:spPr bwMode="auto">
          <a:xfrm>
            <a:off x="6350620" y="253988"/>
            <a:ext cx="1026172" cy="501046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1720BB9-90E5-4A6F-9405-32EED18777A7}"/>
              </a:ext>
            </a:extLst>
          </p:cNvPr>
          <p:cNvSpPr txBox="1"/>
          <p:nvPr/>
        </p:nvSpPr>
        <p:spPr>
          <a:xfrm>
            <a:off x="4789017" y="155774"/>
            <a:ext cx="1710828" cy="779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w Cen MT" panose="020B0602020104020603" pitchFamily="34" charset="0"/>
              </a:rPr>
              <a:t>Copy and paste this line, to match them up</a:t>
            </a: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>
            <a:extLst>
              <a:ext uri="{FF2B5EF4-FFF2-40B4-BE49-F238E27FC236}">
                <a16:creationId xmlns:a16="http://schemas.microsoft.com/office/drawing/2014/main" id="{671F776F-ABA5-4AAC-891A-597B0E82E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535" y="1016273"/>
            <a:ext cx="6956091" cy="37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008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9050" indent="-4763">
              <a:lnSpc>
                <a:spcPct val="101000"/>
              </a:lnSpc>
              <a:spcBef>
                <a:spcPts val="88"/>
              </a:spcBef>
            </a:pP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You have to choose a site for settlement in the area of land shown in the drawing. Look carefully at the  places labelled A to E and work out the advantages and disadvantages of each site.</a:t>
            </a:r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522B056A-26C7-4C97-91EE-5C9FD7E61A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70" y="5110163"/>
            <a:ext cx="6786560" cy="178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3320" rIns="0" bIns="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2700">
              <a:lnSpc>
                <a:spcPct val="100000"/>
              </a:lnSpc>
              <a:spcBef>
                <a:spcPts val="113"/>
              </a:spcBef>
            </a:pP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The table lists important factors to think about before choosing the best site.</a:t>
            </a:r>
          </a:p>
          <a:p>
            <a:pPr marL="12700">
              <a:lnSpc>
                <a:spcPct val="100000"/>
              </a:lnSpc>
            </a:pPr>
            <a:endParaRPr lang="en-US" altLang="en-US" sz="14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marL="12700">
              <a:lnSpc>
                <a:spcPct val="100000"/>
              </a:lnSpc>
              <a:spcBef>
                <a:spcPts val="738"/>
              </a:spcBef>
            </a:pPr>
            <a:r>
              <a:rPr lang="en-US" altLang="en-US" sz="3200" b="1" dirty="0">
                <a:solidFill>
                  <a:schemeClr val="tx1"/>
                </a:solidFill>
                <a:latin typeface="Tw Cen MT" panose="020B0602020104020603" pitchFamily="34" charset="0"/>
              </a:rPr>
              <a:t>Q</a:t>
            </a:r>
            <a:r>
              <a:rPr lang="en-US" altLang="en-US" sz="2000" b="1" dirty="0">
                <a:solidFill>
                  <a:schemeClr val="tx1"/>
                </a:solidFill>
                <a:latin typeface="Tw Cen MT" panose="020B0602020104020603" pitchFamily="34" charset="0"/>
              </a:rPr>
              <a:t>1 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Complete the table for each possible site. Give a score of 0 to 4 for each factor for each site.</a:t>
            </a:r>
          </a:p>
          <a:p>
            <a:pPr marL="365125">
              <a:lnSpc>
                <a:spcPct val="101000"/>
              </a:lnSpc>
              <a:spcBef>
                <a:spcPts val="263"/>
              </a:spcBef>
            </a:pP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4 = excellent  3 = very good</a:t>
            </a:r>
          </a:p>
          <a:p>
            <a:pPr marL="365125">
              <a:lnSpc>
                <a:spcPct val="100000"/>
              </a:lnSpc>
              <a:spcBef>
                <a:spcPts val="50"/>
              </a:spcBef>
            </a:pP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2 = good but has faults</a:t>
            </a:r>
          </a:p>
          <a:p>
            <a:pPr marL="365125">
              <a:lnSpc>
                <a:spcPct val="100000"/>
              </a:lnSpc>
              <a:spcBef>
                <a:spcPts val="25"/>
              </a:spcBef>
            </a:pP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1 = poor and only just acceptable</a:t>
            </a:r>
          </a:p>
          <a:p>
            <a:pPr marL="365125">
              <a:lnSpc>
                <a:spcPct val="100000"/>
              </a:lnSpc>
              <a:spcBef>
                <a:spcPts val="25"/>
              </a:spcBef>
            </a:pPr>
            <a:r>
              <a:rPr lang="en-US" altLang="en-US" sz="1200" dirty="0">
                <a:solidFill>
                  <a:schemeClr val="tx1"/>
                </a:solidFill>
                <a:latin typeface="Times New Roman" panose="02020603050405020304" pitchFamily="18" charset="0"/>
              </a:rPr>
              <a:t>0	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= unsatisfactory</a:t>
            </a:r>
          </a:p>
        </p:txBody>
      </p:sp>
      <p:graphicFrame>
        <p:nvGraphicFramePr>
          <p:cNvPr id="8195" name="Group 3">
            <a:extLst>
              <a:ext uri="{FF2B5EF4-FFF2-40B4-BE49-F238E27FC236}">
                <a16:creationId xmlns:a16="http://schemas.microsoft.com/office/drawing/2014/main" id="{E1E37BFA-9D57-4023-96E6-E0F779239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265435"/>
              </p:ext>
            </p:extLst>
          </p:nvPr>
        </p:nvGraphicFramePr>
        <p:xfrm>
          <a:off x="384970" y="6991350"/>
          <a:ext cx="6777655" cy="3305176"/>
        </p:xfrm>
        <a:graphic>
          <a:graphicData uri="http://schemas.openxmlformats.org/drawingml/2006/table">
            <a:tbl>
              <a:tblPr/>
              <a:tblGrid>
                <a:gridCol w="1937699">
                  <a:extLst>
                    <a:ext uri="{9D8B030D-6E8A-4147-A177-3AD203B41FA5}">
                      <a16:colId xmlns:a16="http://schemas.microsoft.com/office/drawing/2014/main" val="1002420144"/>
                    </a:ext>
                  </a:extLst>
                </a:gridCol>
                <a:gridCol w="971423">
                  <a:extLst>
                    <a:ext uri="{9D8B030D-6E8A-4147-A177-3AD203B41FA5}">
                      <a16:colId xmlns:a16="http://schemas.microsoft.com/office/drawing/2014/main" val="3448303883"/>
                    </a:ext>
                  </a:extLst>
                </a:gridCol>
                <a:gridCol w="973140">
                  <a:extLst>
                    <a:ext uri="{9D8B030D-6E8A-4147-A177-3AD203B41FA5}">
                      <a16:colId xmlns:a16="http://schemas.microsoft.com/office/drawing/2014/main" val="2317888895"/>
                    </a:ext>
                  </a:extLst>
                </a:gridCol>
                <a:gridCol w="973141">
                  <a:extLst>
                    <a:ext uri="{9D8B030D-6E8A-4147-A177-3AD203B41FA5}">
                      <a16:colId xmlns:a16="http://schemas.microsoft.com/office/drawing/2014/main" val="2026422964"/>
                    </a:ext>
                  </a:extLst>
                </a:gridCol>
                <a:gridCol w="974857">
                  <a:extLst>
                    <a:ext uri="{9D8B030D-6E8A-4147-A177-3AD203B41FA5}">
                      <a16:colId xmlns:a16="http://schemas.microsoft.com/office/drawing/2014/main" val="3280025488"/>
                    </a:ext>
                  </a:extLst>
                </a:gridCol>
                <a:gridCol w="947395">
                  <a:extLst>
                    <a:ext uri="{9D8B030D-6E8A-4147-A177-3AD203B41FA5}">
                      <a16:colId xmlns:a16="http://schemas.microsoft.com/office/drawing/2014/main" val="2724911596"/>
                    </a:ext>
                  </a:extLst>
                </a:gridCol>
              </a:tblGrid>
              <a:tr h="477838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3175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Noto Sans SC Regular" charset="0"/>
                        </a:rPr>
                        <a:t>Factors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Noto Sans SC Regular" charset="0"/>
                        </a:rPr>
                        <a:t>Site A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Noto Sans SC Regular" charset="0"/>
                        </a:rPr>
                        <a:t>Site B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Noto Sans SC Regular" charset="0"/>
                        </a:rPr>
                        <a:t>Site C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Noto Sans SC Regular" charset="0"/>
                        </a:rPr>
                        <a:t>Site D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Noto Sans SC Regular" charset="0"/>
                        </a:rPr>
                        <a:t>Site E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4805202"/>
                  </a:ext>
                </a:extLst>
              </a:tr>
              <a:tr h="331788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6985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Noto Sans SC Regular" charset="0"/>
                        </a:rPr>
                        <a:t>Water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4284930"/>
                  </a:ext>
                </a:extLst>
              </a:tr>
              <a:tr h="334963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6985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Noto Sans SC Regular" charset="0"/>
                        </a:rPr>
                        <a:t>Crop land</a:t>
                      </a:r>
                    </a:p>
                  </a:txBody>
                  <a:tcPr marL="0" marR="0" marT="435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000921"/>
                  </a:ext>
                </a:extLst>
              </a:tr>
              <a:tr h="331788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6985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Noto Sans SC Regular" charset="0"/>
                        </a:rPr>
                        <a:t>Grazing land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663331"/>
                  </a:ext>
                </a:extLst>
              </a:tr>
              <a:tr h="334963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6985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Noto Sans SC Regular" charset="0"/>
                        </a:rPr>
                        <a:t>Fuel</a:t>
                      </a:r>
                    </a:p>
                  </a:txBody>
                  <a:tcPr marL="0" marR="0" marT="435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605318"/>
                  </a:ext>
                </a:extLst>
              </a:tr>
              <a:tr h="331788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6985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Noto Sans SC Regular" charset="0"/>
                        </a:rPr>
                        <a:t>Building materials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8449232"/>
                  </a:ext>
                </a:extLst>
              </a:tr>
              <a:tr h="334963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6985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Noto Sans SC Regular" charset="0"/>
                        </a:rPr>
                        <a:t>Defence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47295"/>
                  </a:ext>
                </a:extLst>
              </a:tr>
              <a:tr h="446088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6985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Noto Sans SC Regular" charset="0"/>
                        </a:rPr>
                        <a:t>Flat land that does not flood</a:t>
                      </a:r>
                    </a:p>
                  </a:txBody>
                  <a:tcPr marL="0" marR="0" marT="403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</a:tabLst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oto Sans SC Regular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6201099"/>
                  </a:ext>
                </a:extLst>
              </a:tr>
            </a:tbl>
          </a:graphicData>
        </a:graphic>
      </p:graphicFrame>
      <p:grpSp>
        <p:nvGrpSpPr>
          <p:cNvPr id="8354" name="Group 162">
            <a:extLst>
              <a:ext uri="{FF2B5EF4-FFF2-40B4-BE49-F238E27FC236}">
                <a16:creationId xmlns:a16="http://schemas.microsoft.com/office/drawing/2014/main" id="{18C67515-2C08-48CC-A95F-35FED3A2F546}"/>
              </a:ext>
            </a:extLst>
          </p:cNvPr>
          <p:cNvGrpSpPr>
            <a:grpSpLocks/>
          </p:cNvGrpSpPr>
          <p:nvPr/>
        </p:nvGrpSpPr>
        <p:grpSpPr bwMode="auto">
          <a:xfrm>
            <a:off x="246857" y="157163"/>
            <a:ext cx="6700838" cy="684212"/>
            <a:chOff x="340" y="461"/>
            <a:chExt cx="4221" cy="431"/>
          </a:xfrm>
        </p:grpSpPr>
        <p:pic>
          <p:nvPicPr>
            <p:cNvPr id="8355" name="Picture 163">
              <a:extLst>
                <a:ext uri="{FF2B5EF4-FFF2-40B4-BE49-F238E27FC236}">
                  <a16:creationId xmlns:a16="http://schemas.microsoft.com/office/drawing/2014/main" id="{C5B88FFA-C55E-4C4D-A889-C5B0DA57C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552"/>
              <a:ext cx="98" cy="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356" name="Picture 164">
              <a:extLst>
                <a:ext uri="{FF2B5EF4-FFF2-40B4-BE49-F238E27FC236}">
                  <a16:creationId xmlns:a16="http://schemas.microsoft.com/office/drawing/2014/main" id="{5785A290-DDF8-464F-B681-03204CFC0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1" y="578"/>
              <a:ext cx="87" cy="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357" name="Picture 165">
              <a:extLst>
                <a:ext uri="{FF2B5EF4-FFF2-40B4-BE49-F238E27FC236}">
                  <a16:creationId xmlns:a16="http://schemas.microsoft.com/office/drawing/2014/main" id="{ADCA0ADA-50C1-49FE-AB48-3852433DB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0" y="575"/>
              <a:ext cx="528" cy="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358" name="AutoShape 166">
              <a:extLst>
                <a:ext uri="{FF2B5EF4-FFF2-40B4-BE49-F238E27FC236}">
                  <a16:creationId xmlns:a16="http://schemas.microsoft.com/office/drawing/2014/main" id="{1166F8FC-B050-4A2C-A9DA-BFED372CD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530"/>
              <a:ext cx="448" cy="362"/>
            </a:xfrm>
            <a:custGeom>
              <a:avLst/>
              <a:gdLst>
                <a:gd name="G0" fmla="+- 1983 0 0"/>
                <a:gd name="G1" fmla="+- 1602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713232" y="0"/>
                  </a:moveTo>
                  <a:lnTo>
                    <a:pt x="0" y="0"/>
                  </a:lnTo>
                  <a:lnTo>
                    <a:pt x="0" y="576072"/>
                  </a:lnTo>
                  <a:lnTo>
                    <a:pt x="713232" y="576072"/>
                  </a:lnTo>
                  <a:lnTo>
                    <a:pt x="713232" y="0"/>
                  </a:lnTo>
                  <a:close/>
                </a:path>
              </a:pathLst>
            </a:cu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359" name="AutoShape 167">
              <a:extLst>
                <a:ext uri="{FF2B5EF4-FFF2-40B4-BE49-F238E27FC236}">
                  <a16:creationId xmlns:a16="http://schemas.microsoft.com/office/drawing/2014/main" id="{32D30223-25C5-4D36-AF05-8EBD36F86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461"/>
              <a:ext cx="4134" cy="358"/>
            </a:xfrm>
            <a:custGeom>
              <a:avLst/>
              <a:gdLst>
                <a:gd name="G0" fmla="+- 18237 0 0"/>
                <a:gd name="G1" fmla="+- 1586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158305" y="504825"/>
                  </a:moveTo>
                  <a:lnTo>
                    <a:pt x="157086" y="499364"/>
                  </a:lnTo>
                  <a:lnTo>
                    <a:pt x="154647" y="494411"/>
                  </a:lnTo>
                  <a:lnTo>
                    <a:pt x="152209" y="489331"/>
                  </a:lnTo>
                  <a:lnTo>
                    <a:pt x="148691" y="484886"/>
                  </a:lnTo>
                  <a:lnTo>
                    <a:pt x="144119" y="480949"/>
                  </a:lnTo>
                  <a:lnTo>
                    <a:pt x="139547" y="476885"/>
                  </a:lnTo>
                  <a:lnTo>
                    <a:pt x="133959" y="473583"/>
                  </a:lnTo>
                  <a:lnTo>
                    <a:pt x="127368" y="471043"/>
                  </a:lnTo>
                  <a:lnTo>
                    <a:pt x="120777" y="468376"/>
                  </a:lnTo>
                  <a:lnTo>
                    <a:pt x="113334" y="466725"/>
                  </a:lnTo>
                  <a:lnTo>
                    <a:pt x="105041" y="465836"/>
                  </a:lnTo>
                  <a:lnTo>
                    <a:pt x="105041" y="465455"/>
                  </a:lnTo>
                  <a:lnTo>
                    <a:pt x="140246" y="445135"/>
                  </a:lnTo>
                  <a:lnTo>
                    <a:pt x="147510" y="424942"/>
                  </a:lnTo>
                  <a:lnTo>
                    <a:pt x="147383" y="411099"/>
                  </a:lnTo>
                  <a:lnTo>
                    <a:pt x="145948" y="404876"/>
                  </a:lnTo>
                  <a:lnTo>
                    <a:pt x="144513" y="402082"/>
                  </a:lnTo>
                  <a:lnTo>
                    <a:pt x="142836" y="398780"/>
                  </a:lnTo>
                  <a:lnTo>
                    <a:pt x="139725" y="392811"/>
                  </a:lnTo>
                  <a:lnTo>
                    <a:pt x="135153" y="387731"/>
                  </a:lnTo>
                  <a:lnTo>
                    <a:pt x="129108" y="383667"/>
                  </a:lnTo>
                  <a:lnTo>
                    <a:pt x="123075" y="379476"/>
                  </a:lnTo>
                  <a:lnTo>
                    <a:pt x="84645" y="371170"/>
                  </a:lnTo>
                  <a:lnTo>
                    <a:pt x="76301" y="370967"/>
                  </a:lnTo>
                  <a:lnTo>
                    <a:pt x="67513" y="370967"/>
                  </a:lnTo>
                  <a:lnTo>
                    <a:pt x="26263" y="379095"/>
                  </a:lnTo>
                  <a:lnTo>
                    <a:pt x="10210" y="387096"/>
                  </a:lnTo>
                  <a:lnTo>
                    <a:pt x="8991" y="387985"/>
                  </a:lnTo>
                  <a:lnTo>
                    <a:pt x="6083" y="392811"/>
                  </a:lnTo>
                  <a:lnTo>
                    <a:pt x="5816" y="393573"/>
                  </a:lnTo>
                  <a:lnTo>
                    <a:pt x="5575" y="394970"/>
                  </a:lnTo>
                  <a:lnTo>
                    <a:pt x="5334" y="398272"/>
                  </a:lnTo>
                  <a:lnTo>
                    <a:pt x="5397" y="408178"/>
                  </a:lnTo>
                  <a:lnTo>
                    <a:pt x="10160" y="416941"/>
                  </a:lnTo>
                  <a:lnTo>
                    <a:pt x="12598" y="416941"/>
                  </a:lnTo>
                  <a:lnTo>
                    <a:pt x="14884" y="416052"/>
                  </a:lnTo>
                  <a:lnTo>
                    <a:pt x="17995" y="414528"/>
                  </a:lnTo>
                  <a:lnTo>
                    <a:pt x="21107" y="412877"/>
                  </a:lnTo>
                  <a:lnTo>
                    <a:pt x="24892" y="411226"/>
                  </a:lnTo>
                  <a:lnTo>
                    <a:pt x="29349" y="409448"/>
                  </a:lnTo>
                  <a:lnTo>
                    <a:pt x="33794" y="407543"/>
                  </a:lnTo>
                  <a:lnTo>
                    <a:pt x="38836" y="405892"/>
                  </a:lnTo>
                  <a:lnTo>
                    <a:pt x="50063" y="402844"/>
                  </a:lnTo>
                  <a:lnTo>
                    <a:pt x="56045" y="402082"/>
                  </a:lnTo>
                  <a:lnTo>
                    <a:pt x="67995" y="402082"/>
                  </a:lnTo>
                  <a:lnTo>
                    <a:pt x="95161" y="422529"/>
                  </a:lnTo>
                  <a:lnTo>
                    <a:pt x="95084" y="430403"/>
                  </a:lnTo>
                  <a:lnTo>
                    <a:pt x="69888" y="452247"/>
                  </a:lnTo>
                  <a:lnTo>
                    <a:pt x="64401" y="453644"/>
                  </a:lnTo>
                  <a:lnTo>
                    <a:pt x="58115" y="454279"/>
                  </a:lnTo>
                  <a:lnTo>
                    <a:pt x="28892" y="454279"/>
                  </a:lnTo>
                  <a:lnTo>
                    <a:pt x="27635" y="454406"/>
                  </a:lnTo>
                  <a:lnTo>
                    <a:pt x="26593" y="454914"/>
                  </a:lnTo>
                  <a:lnTo>
                    <a:pt x="25565" y="455295"/>
                  </a:lnTo>
                  <a:lnTo>
                    <a:pt x="24701" y="455930"/>
                  </a:lnTo>
                  <a:lnTo>
                    <a:pt x="22110" y="471297"/>
                  </a:lnTo>
                  <a:lnTo>
                    <a:pt x="22263" y="473837"/>
                  </a:lnTo>
                  <a:lnTo>
                    <a:pt x="29311" y="482981"/>
                  </a:lnTo>
                  <a:lnTo>
                    <a:pt x="60071" y="482981"/>
                  </a:lnTo>
                  <a:lnTo>
                    <a:pt x="67602" y="483743"/>
                  </a:lnTo>
                  <a:lnTo>
                    <a:pt x="101587" y="503682"/>
                  </a:lnTo>
                  <a:lnTo>
                    <a:pt x="102654" y="507746"/>
                  </a:lnTo>
                  <a:lnTo>
                    <a:pt x="102654" y="516255"/>
                  </a:lnTo>
                  <a:lnTo>
                    <a:pt x="67818" y="539115"/>
                  </a:lnTo>
                  <a:lnTo>
                    <a:pt x="53174" y="539115"/>
                  </a:lnTo>
                  <a:lnTo>
                    <a:pt x="15125" y="529844"/>
                  </a:lnTo>
                  <a:lnTo>
                    <a:pt x="12141" y="528447"/>
                  </a:lnTo>
                  <a:lnTo>
                    <a:pt x="9144" y="527177"/>
                  </a:lnTo>
                  <a:lnTo>
                    <a:pt x="7048" y="526415"/>
                  </a:lnTo>
                  <a:lnTo>
                    <a:pt x="3873" y="526415"/>
                  </a:lnTo>
                  <a:lnTo>
                    <a:pt x="2400" y="527304"/>
                  </a:lnTo>
                  <a:lnTo>
                    <a:pt x="1358" y="529336"/>
                  </a:lnTo>
                  <a:lnTo>
                    <a:pt x="457" y="530987"/>
                  </a:lnTo>
                  <a:lnTo>
                    <a:pt x="0" y="534035"/>
                  </a:lnTo>
                  <a:lnTo>
                    <a:pt x="50" y="544449"/>
                  </a:lnTo>
                  <a:lnTo>
                    <a:pt x="419" y="548513"/>
                  </a:lnTo>
                  <a:lnTo>
                    <a:pt x="5092" y="557657"/>
                  </a:lnTo>
                  <a:lnTo>
                    <a:pt x="6184" y="558546"/>
                  </a:lnTo>
                  <a:lnTo>
                    <a:pt x="8509" y="559689"/>
                  </a:lnTo>
                  <a:lnTo>
                    <a:pt x="12052" y="561086"/>
                  </a:lnTo>
                  <a:lnTo>
                    <a:pt x="15582" y="562610"/>
                  </a:lnTo>
                  <a:lnTo>
                    <a:pt x="58915" y="570357"/>
                  </a:lnTo>
                  <a:lnTo>
                    <a:pt x="66967" y="570357"/>
                  </a:lnTo>
                  <a:lnTo>
                    <a:pt x="111874" y="564210"/>
                  </a:lnTo>
                  <a:lnTo>
                    <a:pt x="147815" y="541451"/>
                  </a:lnTo>
                  <a:lnTo>
                    <a:pt x="158305" y="510540"/>
                  </a:lnTo>
                  <a:lnTo>
                    <a:pt x="158305" y="504825"/>
                  </a:lnTo>
                  <a:close/>
                </a:path>
                <a:path>
                  <a:moveTo>
                    <a:pt x="250634" y="536702"/>
                  </a:moveTo>
                  <a:lnTo>
                    <a:pt x="248678" y="530733"/>
                  </a:lnTo>
                  <a:lnTo>
                    <a:pt x="240868" y="524383"/>
                  </a:lnTo>
                  <a:lnTo>
                    <a:pt x="233845" y="522859"/>
                  </a:lnTo>
                  <a:lnTo>
                    <a:pt x="213347" y="522859"/>
                  </a:lnTo>
                  <a:lnTo>
                    <a:pt x="206184" y="524510"/>
                  </a:lnTo>
                  <a:lnTo>
                    <a:pt x="198247" y="530860"/>
                  </a:lnTo>
                  <a:lnTo>
                    <a:pt x="196380" y="536702"/>
                  </a:lnTo>
                  <a:lnTo>
                    <a:pt x="196265" y="555117"/>
                  </a:lnTo>
                  <a:lnTo>
                    <a:pt x="198221" y="561086"/>
                  </a:lnTo>
                  <a:lnTo>
                    <a:pt x="202120" y="564134"/>
                  </a:lnTo>
                  <a:lnTo>
                    <a:pt x="206032" y="567309"/>
                  </a:lnTo>
                  <a:lnTo>
                    <a:pt x="213106" y="568833"/>
                  </a:lnTo>
                  <a:lnTo>
                    <a:pt x="233603" y="568833"/>
                  </a:lnTo>
                  <a:lnTo>
                    <a:pt x="240715" y="567309"/>
                  </a:lnTo>
                  <a:lnTo>
                    <a:pt x="248653" y="560959"/>
                  </a:lnTo>
                  <a:lnTo>
                    <a:pt x="250507" y="555117"/>
                  </a:lnTo>
                  <a:lnTo>
                    <a:pt x="250634" y="536702"/>
                  </a:lnTo>
                  <a:close/>
                </a:path>
                <a:path>
                  <a:moveTo>
                    <a:pt x="447865" y="504825"/>
                  </a:moveTo>
                  <a:lnTo>
                    <a:pt x="446646" y="499364"/>
                  </a:lnTo>
                  <a:lnTo>
                    <a:pt x="444207" y="494411"/>
                  </a:lnTo>
                  <a:lnTo>
                    <a:pt x="441769" y="489331"/>
                  </a:lnTo>
                  <a:lnTo>
                    <a:pt x="438264" y="484886"/>
                  </a:lnTo>
                  <a:lnTo>
                    <a:pt x="433679" y="480949"/>
                  </a:lnTo>
                  <a:lnTo>
                    <a:pt x="429107" y="476885"/>
                  </a:lnTo>
                  <a:lnTo>
                    <a:pt x="423519" y="473583"/>
                  </a:lnTo>
                  <a:lnTo>
                    <a:pt x="416928" y="471043"/>
                  </a:lnTo>
                  <a:lnTo>
                    <a:pt x="410337" y="468376"/>
                  </a:lnTo>
                  <a:lnTo>
                    <a:pt x="402894" y="466725"/>
                  </a:lnTo>
                  <a:lnTo>
                    <a:pt x="394601" y="465836"/>
                  </a:lnTo>
                  <a:lnTo>
                    <a:pt x="394601" y="465455"/>
                  </a:lnTo>
                  <a:lnTo>
                    <a:pt x="429806" y="445135"/>
                  </a:lnTo>
                  <a:lnTo>
                    <a:pt x="437070" y="424942"/>
                  </a:lnTo>
                  <a:lnTo>
                    <a:pt x="436943" y="411099"/>
                  </a:lnTo>
                  <a:lnTo>
                    <a:pt x="435508" y="404876"/>
                  </a:lnTo>
                  <a:lnTo>
                    <a:pt x="434073" y="402082"/>
                  </a:lnTo>
                  <a:lnTo>
                    <a:pt x="432396" y="398780"/>
                  </a:lnTo>
                  <a:lnTo>
                    <a:pt x="429285" y="392811"/>
                  </a:lnTo>
                  <a:lnTo>
                    <a:pt x="424713" y="387731"/>
                  </a:lnTo>
                  <a:lnTo>
                    <a:pt x="418668" y="383667"/>
                  </a:lnTo>
                  <a:lnTo>
                    <a:pt x="412635" y="379476"/>
                  </a:lnTo>
                  <a:lnTo>
                    <a:pt x="374205" y="371170"/>
                  </a:lnTo>
                  <a:lnTo>
                    <a:pt x="365861" y="370967"/>
                  </a:lnTo>
                  <a:lnTo>
                    <a:pt x="357073" y="370967"/>
                  </a:lnTo>
                  <a:lnTo>
                    <a:pt x="315823" y="379095"/>
                  </a:lnTo>
                  <a:lnTo>
                    <a:pt x="299770" y="387096"/>
                  </a:lnTo>
                  <a:lnTo>
                    <a:pt x="298551" y="387985"/>
                  </a:lnTo>
                  <a:lnTo>
                    <a:pt x="295643" y="392811"/>
                  </a:lnTo>
                  <a:lnTo>
                    <a:pt x="295376" y="393573"/>
                  </a:lnTo>
                  <a:lnTo>
                    <a:pt x="295135" y="394970"/>
                  </a:lnTo>
                  <a:lnTo>
                    <a:pt x="294894" y="398272"/>
                  </a:lnTo>
                  <a:lnTo>
                    <a:pt x="294830" y="405892"/>
                  </a:lnTo>
                  <a:lnTo>
                    <a:pt x="294957" y="408178"/>
                  </a:lnTo>
                  <a:lnTo>
                    <a:pt x="299720" y="416941"/>
                  </a:lnTo>
                  <a:lnTo>
                    <a:pt x="302158" y="416941"/>
                  </a:lnTo>
                  <a:lnTo>
                    <a:pt x="304444" y="416052"/>
                  </a:lnTo>
                  <a:lnTo>
                    <a:pt x="307555" y="414528"/>
                  </a:lnTo>
                  <a:lnTo>
                    <a:pt x="310667" y="412877"/>
                  </a:lnTo>
                  <a:lnTo>
                    <a:pt x="314452" y="411226"/>
                  </a:lnTo>
                  <a:lnTo>
                    <a:pt x="318909" y="409448"/>
                  </a:lnTo>
                  <a:lnTo>
                    <a:pt x="323354" y="407543"/>
                  </a:lnTo>
                  <a:lnTo>
                    <a:pt x="328396" y="405892"/>
                  </a:lnTo>
                  <a:lnTo>
                    <a:pt x="339623" y="402844"/>
                  </a:lnTo>
                  <a:lnTo>
                    <a:pt x="345605" y="402082"/>
                  </a:lnTo>
                  <a:lnTo>
                    <a:pt x="357555" y="402082"/>
                  </a:lnTo>
                  <a:lnTo>
                    <a:pt x="384721" y="422529"/>
                  </a:lnTo>
                  <a:lnTo>
                    <a:pt x="384644" y="430403"/>
                  </a:lnTo>
                  <a:lnTo>
                    <a:pt x="359448" y="452247"/>
                  </a:lnTo>
                  <a:lnTo>
                    <a:pt x="353961" y="453644"/>
                  </a:lnTo>
                  <a:lnTo>
                    <a:pt x="347675" y="454279"/>
                  </a:lnTo>
                  <a:lnTo>
                    <a:pt x="318452" y="454279"/>
                  </a:lnTo>
                  <a:lnTo>
                    <a:pt x="317195" y="454406"/>
                  </a:lnTo>
                  <a:lnTo>
                    <a:pt x="316153" y="454914"/>
                  </a:lnTo>
                  <a:lnTo>
                    <a:pt x="315125" y="455295"/>
                  </a:lnTo>
                  <a:lnTo>
                    <a:pt x="314274" y="455930"/>
                  </a:lnTo>
                  <a:lnTo>
                    <a:pt x="311670" y="471297"/>
                  </a:lnTo>
                  <a:lnTo>
                    <a:pt x="311823" y="473837"/>
                  </a:lnTo>
                  <a:lnTo>
                    <a:pt x="318871" y="482981"/>
                  </a:lnTo>
                  <a:lnTo>
                    <a:pt x="349631" y="482981"/>
                  </a:lnTo>
                  <a:lnTo>
                    <a:pt x="357162" y="483743"/>
                  </a:lnTo>
                  <a:lnTo>
                    <a:pt x="391147" y="503682"/>
                  </a:lnTo>
                  <a:lnTo>
                    <a:pt x="392214" y="507746"/>
                  </a:lnTo>
                  <a:lnTo>
                    <a:pt x="392214" y="516255"/>
                  </a:lnTo>
                  <a:lnTo>
                    <a:pt x="357378" y="539115"/>
                  </a:lnTo>
                  <a:lnTo>
                    <a:pt x="342734" y="539115"/>
                  </a:lnTo>
                  <a:lnTo>
                    <a:pt x="304685" y="529844"/>
                  </a:lnTo>
                  <a:lnTo>
                    <a:pt x="301701" y="528447"/>
                  </a:lnTo>
                  <a:lnTo>
                    <a:pt x="298704" y="527177"/>
                  </a:lnTo>
                  <a:lnTo>
                    <a:pt x="296608" y="526415"/>
                  </a:lnTo>
                  <a:lnTo>
                    <a:pt x="293433" y="526415"/>
                  </a:lnTo>
                  <a:lnTo>
                    <a:pt x="291960" y="527304"/>
                  </a:lnTo>
                  <a:lnTo>
                    <a:pt x="290918" y="529336"/>
                  </a:lnTo>
                  <a:lnTo>
                    <a:pt x="290017" y="530987"/>
                  </a:lnTo>
                  <a:lnTo>
                    <a:pt x="289560" y="534035"/>
                  </a:lnTo>
                  <a:lnTo>
                    <a:pt x="289610" y="544449"/>
                  </a:lnTo>
                  <a:lnTo>
                    <a:pt x="289979" y="548513"/>
                  </a:lnTo>
                  <a:lnTo>
                    <a:pt x="294652" y="557657"/>
                  </a:lnTo>
                  <a:lnTo>
                    <a:pt x="295744" y="558546"/>
                  </a:lnTo>
                  <a:lnTo>
                    <a:pt x="298069" y="559689"/>
                  </a:lnTo>
                  <a:lnTo>
                    <a:pt x="301612" y="561086"/>
                  </a:lnTo>
                  <a:lnTo>
                    <a:pt x="305142" y="562610"/>
                  </a:lnTo>
                  <a:lnTo>
                    <a:pt x="348475" y="570357"/>
                  </a:lnTo>
                  <a:lnTo>
                    <a:pt x="356527" y="570357"/>
                  </a:lnTo>
                  <a:lnTo>
                    <a:pt x="401434" y="564210"/>
                  </a:lnTo>
                  <a:lnTo>
                    <a:pt x="437375" y="541451"/>
                  </a:lnTo>
                  <a:lnTo>
                    <a:pt x="438988" y="539115"/>
                  </a:lnTo>
                  <a:lnTo>
                    <a:pt x="441096" y="536067"/>
                  </a:lnTo>
                  <a:lnTo>
                    <a:pt x="444055" y="530339"/>
                  </a:lnTo>
                  <a:lnTo>
                    <a:pt x="446176" y="524167"/>
                  </a:lnTo>
                  <a:lnTo>
                    <a:pt x="447433" y="517575"/>
                  </a:lnTo>
                  <a:lnTo>
                    <a:pt x="447865" y="510540"/>
                  </a:lnTo>
                  <a:lnTo>
                    <a:pt x="447865" y="504825"/>
                  </a:lnTo>
                  <a:close/>
                </a:path>
                <a:path>
                  <a:moveTo>
                    <a:pt x="6565036" y="0"/>
                  </a:moveTo>
                  <a:lnTo>
                    <a:pt x="584860" y="0"/>
                  </a:lnTo>
                  <a:lnTo>
                    <a:pt x="584860" y="374904"/>
                  </a:lnTo>
                  <a:lnTo>
                    <a:pt x="6565036" y="374904"/>
                  </a:lnTo>
                  <a:lnTo>
                    <a:pt x="65650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360" name="AutoShape 168">
            <a:extLst>
              <a:ext uri="{FF2B5EF4-FFF2-40B4-BE49-F238E27FC236}">
                <a16:creationId xmlns:a16="http://schemas.microsoft.com/office/drawing/2014/main" id="{77E67DCB-6CB2-41F6-813E-67CE25916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4270" y="625475"/>
            <a:ext cx="771525" cy="250825"/>
          </a:xfrm>
          <a:custGeom>
            <a:avLst/>
            <a:gdLst>
              <a:gd name="G0" fmla="+- 2143 0 0"/>
              <a:gd name="G1" fmla="+- 697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60906" y="183134"/>
                </a:moveTo>
                <a:lnTo>
                  <a:pt x="25018" y="183134"/>
                </a:lnTo>
                <a:lnTo>
                  <a:pt x="29082" y="184023"/>
                </a:lnTo>
                <a:lnTo>
                  <a:pt x="34035" y="185927"/>
                </a:lnTo>
                <a:lnTo>
                  <a:pt x="43053" y="189229"/>
                </a:lnTo>
                <a:lnTo>
                  <a:pt x="50418" y="191389"/>
                </a:lnTo>
                <a:lnTo>
                  <a:pt x="56387" y="192531"/>
                </a:lnTo>
                <a:lnTo>
                  <a:pt x="62356" y="193801"/>
                </a:lnTo>
                <a:lnTo>
                  <a:pt x="68579" y="194310"/>
                </a:lnTo>
                <a:lnTo>
                  <a:pt x="75310" y="194310"/>
                </a:lnTo>
                <a:lnTo>
                  <a:pt x="90525" y="193262"/>
                </a:lnTo>
                <a:lnTo>
                  <a:pt x="104346" y="190119"/>
                </a:lnTo>
                <a:lnTo>
                  <a:pt x="116762" y="184880"/>
                </a:lnTo>
                <a:lnTo>
                  <a:pt x="116905" y="184785"/>
                </a:lnTo>
                <a:lnTo>
                  <a:pt x="74549" y="184785"/>
                </a:lnTo>
                <a:lnTo>
                  <a:pt x="63404" y="183810"/>
                </a:lnTo>
                <a:lnTo>
                  <a:pt x="60906" y="183134"/>
                </a:lnTo>
                <a:close/>
              </a:path>
              <a:path>
                <a:moveTo>
                  <a:pt x="5841" y="124078"/>
                </a:moveTo>
                <a:lnTo>
                  <a:pt x="0" y="124078"/>
                </a:lnTo>
                <a:lnTo>
                  <a:pt x="0" y="194182"/>
                </a:lnTo>
                <a:lnTo>
                  <a:pt x="5841" y="194182"/>
                </a:lnTo>
                <a:lnTo>
                  <a:pt x="7746" y="190500"/>
                </a:lnTo>
                <a:lnTo>
                  <a:pt x="10159" y="187705"/>
                </a:lnTo>
                <a:lnTo>
                  <a:pt x="13207" y="185927"/>
                </a:lnTo>
                <a:lnTo>
                  <a:pt x="16128" y="184023"/>
                </a:lnTo>
                <a:lnTo>
                  <a:pt x="19050" y="183134"/>
                </a:lnTo>
                <a:lnTo>
                  <a:pt x="60906" y="183134"/>
                </a:lnTo>
                <a:lnTo>
                  <a:pt x="52641" y="180895"/>
                </a:lnTo>
                <a:lnTo>
                  <a:pt x="42259" y="176051"/>
                </a:lnTo>
                <a:lnTo>
                  <a:pt x="32257" y="169291"/>
                </a:lnTo>
                <a:lnTo>
                  <a:pt x="23254" y="160619"/>
                </a:lnTo>
                <a:lnTo>
                  <a:pt x="15859" y="150209"/>
                </a:lnTo>
                <a:lnTo>
                  <a:pt x="10058" y="138037"/>
                </a:lnTo>
                <a:lnTo>
                  <a:pt x="5841" y="124078"/>
                </a:lnTo>
                <a:close/>
              </a:path>
              <a:path>
                <a:moveTo>
                  <a:pt x="72516" y="126"/>
                </a:moveTo>
                <a:lnTo>
                  <a:pt x="65531" y="126"/>
                </a:lnTo>
                <a:lnTo>
                  <a:pt x="52032" y="1103"/>
                </a:lnTo>
                <a:lnTo>
                  <a:pt x="10648" y="23909"/>
                </a:lnTo>
                <a:lnTo>
                  <a:pt x="253" y="53467"/>
                </a:lnTo>
                <a:lnTo>
                  <a:pt x="253" y="62102"/>
                </a:lnTo>
                <a:lnTo>
                  <a:pt x="26415" y="96900"/>
                </a:lnTo>
                <a:lnTo>
                  <a:pt x="77448" y="122372"/>
                </a:lnTo>
                <a:lnTo>
                  <a:pt x="85391" y="126206"/>
                </a:lnTo>
                <a:lnTo>
                  <a:pt x="112775" y="152653"/>
                </a:lnTo>
                <a:lnTo>
                  <a:pt x="112775" y="164338"/>
                </a:lnTo>
                <a:lnTo>
                  <a:pt x="74549" y="184785"/>
                </a:lnTo>
                <a:lnTo>
                  <a:pt x="116905" y="184785"/>
                </a:lnTo>
                <a:lnTo>
                  <a:pt x="147175" y="148756"/>
                </a:lnTo>
                <a:lnTo>
                  <a:pt x="148406" y="138037"/>
                </a:lnTo>
                <a:lnTo>
                  <a:pt x="148350" y="136271"/>
                </a:lnTo>
                <a:lnTo>
                  <a:pt x="127656" y="97714"/>
                </a:lnTo>
                <a:lnTo>
                  <a:pt x="85597" y="74675"/>
                </a:lnTo>
                <a:lnTo>
                  <a:pt x="73548" y="69389"/>
                </a:lnTo>
                <a:lnTo>
                  <a:pt x="63881" y="64960"/>
                </a:lnTo>
                <a:lnTo>
                  <a:pt x="33909" y="39116"/>
                </a:lnTo>
                <a:lnTo>
                  <a:pt x="33909" y="28575"/>
                </a:lnTo>
                <a:lnTo>
                  <a:pt x="68453" y="10287"/>
                </a:lnTo>
                <a:lnTo>
                  <a:pt x="108060" y="10287"/>
                </a:lnTo>
                <a:lnTo>
                  <a:pt x="96393" y="5461"/>
                </a:lnTo>
                <a:lnTo>
                  <a:pt x="90424" y="3428"/>
                </a:lnTo>
                <a:lnTo>
                  <a:pt x="79121" y="762"/>
                </a:lnTo>
                <a:lnTo>
                  <a:pt x="72516" y="126"/>
                </a:lnTo>
                <a:close/>
              </a:path>
              <a:path>
                <a:moveTo>
                  <a:pt x="108060" y="10287"/>
                </a:moveTo>
                <a:lnTo>
                  <a:pt x="68453" y="10287"/>
                </a:lnTo>
                <a:lnTo>
                  <a:pt x="78551" y="11187"/>
                </a:lnTo>
                <a:lnTo>
                  <a:pt x="88280" y="13874"/>
                </a:lnTo>
                <a:lnTo>
                  <a:pt x="121126" y="40957"/>
                </a:lnTo>
                <a:lnTo>
                  <a:pt x="128904" y="61975"/>
                </a:lnTo>
                <a:lnTo>
                  <a:pt x="135381" y="61975"/>
                </a:lnTo>
                <a:lnTo>
                  <a:pt x="133969" y="12826"/>
                </a:lnTo>
                <a:lnTo>
                  <a:pt x="115443" y="12826"/>
                </a:lnTo>
                <a:lnTo>
                  <a:pt x="110490" y="11302"/>
                </a:lnTo>
                <a:lnTo>
                  <a:pt x="108060" y="10287"/>
                </a:lnTo>
                <a:close/>
              </a:path>
              <a:path>
                <a:moveTo>
                  <a:pt x="133603" y="126"/>
                </a:moveTo>
                <a:lnTo>
                  <a:pt x="128904" y="126"/>
                </a:lnTo>
                <a:lnTo>
                  <a:pt x="127634" y="5588"/>
                </a:lnTo>
                <a:lnTo>
                  <a:pt x="126110" y="9144"/>
                </a:lnTo>
                <a:lnTo>
                  <a:pt x="124485" y="10761"/>
                </a:lnTo>
                <a:lnTo>
                  <a:pt x="123062" y="12065"/>
                </a:lnTo>
                <a:lnTo>
                  <a:pt x="120903" y="12826"/>
                </a:lnTo>
                <a:lnTo>
                  <a:pt x="133969" y="12826"/>
                </a:lnTo>
                <a:lnTo>
                  <a:pt x="133603" y="126"/>
                </a:lnTo>
                <a:close/>
              </a:path>
              <a:path>
                <a:moveTo>
                  <a:pt x="209930" y="0"/>
                </a:moveTo>
                <a:lnTo>
                  <a:pt x="196469" y="0"/>
                </a:lnTo>
                <a:lnTo>
                  <a:pt x="190753" y="2031"/>
                </a:lnTo>
                <a:lnTo>
                  <a:pt x="181482" y="10287"/>
                </a:lnTo>
                <a:lnTo>
                  <a:pt x="179069" y="15367"/>
                </a:lnTo>
                <a:lnTo>
                  <a:pt x="179069" y="27050"/>
                </a:lnTo>
                <a:lnTo>
                  <a:pt x="181482" y="32003"/>
                </a:lnTo>
                <a:lnTo>
                  <a:pt x="190753" y="40259"/>
                </a:lnTo>
                <a:lnTo>
                  <a:pt x="196469" y="42291"/>
                </a:lnTo>
                <a:lnTo>
                  <a:pt x="209803" y="42291"/>
                </a:lnTo>
                <a:lnTo>
                  <a:pt x="215518" y="40259"/>
                </a:lnTo>
                <a:lnTo>
                  <a:pt x="220217" y="36068"/>
                </a:lnTo>
                <a:lnTo>
                  <a:pt x="224916" y="32003"/>
                </a:lnTo>
                <a:lnTo>
                  <a:pt x="227329" y="27050"/>
                </a:lnTo>
                <a:lnTo>
                  <a:pt x="227329" y="15367"/>
                </a:lnTo>
                <a:lnTo>
                  <a:pt x="224916" y="10287"/>
                </a:lnTo>
                <a:lnTo>
                  <a:pt x="215646" y="2031"/>
                </a:lnTo>
                <a:lnTo>
                  <a:pt x="209930" y="0"/>
                </a:lnTo>
                <a:close/>
              </a:path>
              <a:path>
                <a:moveTo>
                  <a:pt x="224916" y="61975"/>
                </a:moveTo>
                <a:lnTo>
                  <a:pt x="163829" y="61975"/>
                </a:lnTo>
                <a:lnTo>
                  <a:pt x="163829" y="67055"/>
                </a:lnTo>
                <a:lnTo>
                  <a:pt x="170687" y="67437"/>
                </a:lnTo>
                <a:lnTo>
                  <a:pt x="175259" y="68834"/>
                </a:lnTo>
                <a:lnTo>
                  <a:pt x="180085" y="73914"/>
                </a:lnTo>
                <a:lnTo>
                  <a:pt x="181228" y="79628"/>
                </a:lnTo>
                <a:lnTo>
                  <a:pt x="181228" y="172466"/>
                </a:lnTo>
                <a:lnTo>
                  <a:pt x="180212" y="178053"/>
                </a:lnTo>
                <a:lnTo>
                  <a:pt x="175006" y="183261"/>
                </a:lnTo>
                <a:lnTo>
                  <a:pt x="170179" y="184912"/>
                </a:lnTo>
                <a:lnTo>
                  <a:pt x="163829" y="185039"/>
                </a:lnTo>
                <a:lnTo>
                  <a:pt x="163829" y="189992"/>
                </a:lnTo>
                <a:lnTo>
                  <a:pt x="242570" y="189992"/>
                </a:lnTo>
                <a:lnTo>
                  <a:pt x="242570" y="185039"/>
                </a:lnTo>
                <a:lnTo>
                  <a:pt x="235584" y="184657"/>
                </a:lnTo>
                <a:lnTo>
                  <a:pt x="231013" y="183261"/>
                </a:lnTo>
                <a:lnTo>
                  <a:pt x="226186" y="178180"/>
                </a:lnTo>
                <a:lnTo>
                  <a:pt x="224916" y="172466"/>
                </a:lnTo>
                <a:lnTo>
                  <a:pt x="224916" y="61975"/>
                </a:lnTo>
                <a:close/>
              </a:path>
              <a:path>
                <a:moveTo>
                  <a:pt x="317372" y="75565"/>
                </a:moveTo>
                <a:lnTo>
                  <a:pt x="273684" y="75565"/>
                </a:lnTo>
                <a:lnTo>
                  <a:pt x="273684" y="158369"/>
                </a:lnTo>
                <a:lnTo>
                  <a:pt x="301624" y="191770"/>
                </a:lnTo>
                <a:lnTo>
                  <a:pt x="310896" y="191770"/>
                </a:lnTo>
                <a:lnTo>
                  <a:pt x="324165" y="190126"/>
                </a:lnTo>
                <a:lnTo>
                  <a:pt x="335422" y="185197"/>
                </a:lnTo>
                <a:lnTo>
                  <a:pt x="344703" y="176982"/>
                </a:lnTo>
                <a:lnTo>
                  <a:pt x="345316" y="176022"/>
                </a:lnTo>
                <a:lnTo>
                  <a:pt x="326390" y="176022"/>
                </a:lnTo>
                <a:lnTo>
                  <a:pt x="324611" y="175387"/>
                </a:lnTo>
                <a:lnTo>
                  <a:pt x="322707" y="173990"/>
                </a:lnTo>
                <a:lnTo>
                  <a:pt x="320674" y="172720"/>
                </a:lnTo>
                <a:lnTo>
                  <a:pt x="319278" y="170942"/>
                </a:lnTo>
                <a:lnTo>
                  <a:pt x="318516" y="168782"/>
                </a:lnTo>
                <a:lnTo>
                  <a:pt x="317753" y="166750"/>
                </a:lnTo>
                <a:lnTo>
                  <a:pt x="317413" y="162432"/>
                </a:lnTo>
                <a:lnTo>
                  <a:pt x="317372" y="75565"/>
                </a:lnTo>
                <a:close/>
              </a:path>
              <a:path>
                <a:moveTo>
                  <a:pt x="347345" y="162432"/>
                </a:moveTo>
                <a:lnTo>
                  <a:pt x="341248" y="171450"/>
                </a:lnTo>
                <a:lnTo>
                  <a:pt x="334898" y="176022"/>
                </a:lnTo>
                <a:lnTo>
                  <a:pt x="345316" y="176022"/>
                </a:lnTo>
                <a:lnTo>
                  <a:pt x="352043" y="165480"/>
                </a:lnTo>
                <a:lnTo>
                  <a:pt x="347345" y="162432"/>
                </a:lnTo>
                <a:close/>
              </a:path>
              <a:path>
                <a:moveTo>
                  <a:pt x="317372" y="15113"/>
                </a:moveTo>
                <a:lnTo>
                  <a:pt x="312166" y="15113"/>
                </a:lnTo>
                <a:lnTo>
                  <a:pt x="306806" y="23207"/>
                </a:lnTo>
                <a:lnTo>
                  <a:pt x="301005" y="30908"/>
                </a:lnTo>
                <a:lnTo>
                  <a:pt x="272811" y="58245"/>
                </a:lnTo>
                <a:lnTo>
                  <a:pt x="254634" y="70739"/>
                </a:lnTo>
                <a:lnTo>
                  <a:pt x="254634" y="75565"/>
                </a:lnTo>
                <a:lnTo>
                  <a:pt x="352043" y="75565"/>
                </a:lnTo>
                <a:lnTo>
                  <a:pt x="352043" y="61975"/>
                </a:lnTo>
                <a:lnTo>
                  <a:pt x="317372" y="61975"/>
                </a:lnTo>
                <a:lnTo>
                  <a:pt x="317372" y="15113"/>
                </a:lnTo>
                <a:close/>
              </a:path>
              <a:path>
                <a:moveTo>
                  <a:pt x="405003" y="0"/>
                </a:moveTo>
                <a:lnTo>
                  <a:pt x="391541" y="0"/>
                </a:lnTo>
                <a:lnTo>
                  <a:pt x="385826" y="2031"/>
                </a:lnTo>
                <a:lnTo>
                  <a:pt x="376554" y="10287"/>
                </a:lnTo>
                <a:lnTo>
                  <a:pt x="374141" y="15367"/>
                </a:lnTo>
                <a:lnTo>
                  <a:pt x="374141" y="27050"/>
                </a:lnTo>
                <a:lnTo>
                  <a:pt x="376554" y="32003"/>
                </a:lnTo>
                <a:lnTo>
                  <a:pt x="385826" y="40259"/>
                </a:lnTo>
                <a:lnTo>
                  <a:pt x="391541" y="42291"/>
                </a:lnTo>
                <a:lnTo>
                  <a:pt x="404876" y="42291"/>
                </a:lnTo>
                <a:lnTo>
                  <a:pt x="410591" y="40259"/>
                </a:lnTo>
                <a:lnTo>
                  <a:pt x="415290" y="36068"/>
                </a:lnTo>
                <a:lnTo>
                  <a:pt x="419989" y="32003"/>
                </a:lnTo>
                <a:lnTo>
                  <a:pt x="422402" y="27050"/>
                </a:lnTo>
                <a:lnTo>
                  <a:pt x="422402" y="15367"/>
                </a:lnTo>
                <a:lnTo>
                  <a:pt x="419989" y="10287"/>
                </a:lnTo>
                <a:lnTo>
                  <a:pt x="410717" y="2031"/>
                </a:lnTo>
                <a:lnTo>
                  <a:pt x="405003" y="0"/>
                </a:lnTo>
                <a:close/>
              </a:path>
              <a:path>
                <a:moveTo>
                  <a:pt x="419989" y="61975"/>
                </a:moveTo>
                <a:lnTo>
                  <a:pt x="358902" y="61975"/>
                </a:lnTo>
                <a:lnTo>
                  <a:pt x="358902" y="67055"/>
                </a:lnTo>
                <a:lnTo>
                  <a:pt x="365759" y="67437"/>
                </a:lnTo>
                <a:lnTo>
                  <a:pt x="370332" y="68834"/>
                </a:lnTo>
                <a:lnTo>
                  <a:pt x="375158" y="73914"/>
                </a:lnTo>
                <a:lnTo>
                  <a:pt x="376301" y="79628"/>
                </a:lnTo>
                <a:lnTo>
                  <a:pt x="376301" y="172466"/>
                </a:lnTo>
                <a:lnTo>
                  <a:pt x="375284" y="178053"/>
                </a:lnTo>
                <a:lnTo>
                  <a:pt x="370078" y="183261"/>
                </a:lnTo>
                <a:lnTo>
                  <a:pt x="365252" y="184912"/>
                </a:lnTo>
                <a:lnTo>
                  <a:pt x="358902" y="185039"/>
                </a:lnTo>
                <a:lnTo>
                  <a:pt x="358902" y="189992"/>
                </a:lnTo>
                <a:lnTo>
                  <a:pt x="437641" y="189992"/>
                </a:lnTo>
                <a:lnTo>
                  <a:pt x="437641" y="185039"/>
                </a:lnTo>
                <a:lnTo>
                  <a:pt x="430657" y="184657"/>
                </a:lnTo>
                <a:lnTo>
                  <a:pt x="426084" y="183261"/>
                </a:lnTo>
                <a:lnTo>
                  <a:pt x="421259" y="178180"/>
                </a:lnTo>
                <a:lnTo>
                  <a:pt x="419989" y="172466"/>
                </a:lnTo>
                <a:lnTo>
                  <a:pt x="419989" y="61975"/>
                </a:lnTo>
                <a:close/>
              </a:path>
              <a:path>
                <a:moveTo>
                  <a:pt x="514096" y="61975"/>
                </a:moveTo>
                <a:lnTo>
                  <a:pt x="454659" y="61975"/>
                </a:lnTo>
                <a:lnTo>
                  <a:pt x="454659" y="67055"/>
                </a:lnTo>
                <a:lnTo>
                  <a:pt x="461136" y="67818"/>
                </a:lnTo>
                <a:lnTo>
                  <a:pt x="465328" y="69342"/>
                </a:lnTo>
                <a:lnTo>
                  <a:pt x="467359" y="71627"/>
                </a:lnTo>
                <a:lnTo>
                  <a:pt x="469391" y="74041"/>
                </a:lnTo>
                <a:lnTo>
                  <a:pt x="470408" y="80137"/>
                </a:lnTo>
                <a:lnTo>
                  <a:pt x="470408" y="171957"/>
                </a:lnTo>
                <a:lnTo>
                  <a:pt x="469518" y="177800"/>
                </a:lnTo>
                <a:lnTo>
                  <a:pt x="465201" y="182752"/>
                </a:lnTo>
                <a:lnTo>
                  <a:pt x="460755" y="184530"/>
                </a:lnTo>
                <a:lnTo>
                  <a:pt x="454659" y="185039"/>
                </a:lnTo>
                <a:lnTo>
                  <a:pt x="454659" y="189992"/>
                </a:lnTo>
                <a:lnTo>
                  <a:pt x="528447" y="189992"/>
                </a:lnTo>
                <a:lnTo>
                  <a:pt x="528447" y="185039"/>
                </a:lnTo>
                <a:lnTo>
                  <a:pt x="522985" y="184403"/>
                </a:lnTo>
                <a:lnTo>
                  <a:pt x="519176" y="182879"/>
                </a:lnTo>
                <a:lnTo>
                  <a:pt x="517143" y="180213"/>
                </a:lnTo>
                <a:lnTo>
                  <a:pt x="515111" y="177673"/>
                </a:lnTo>
                <a:lnTo>
                  <a:pt x="514139" y="171957"/>
                </a:lnTo>
                <a:lnTo>
                  <a:pt x="514096" y="93472"/>
                </a:lnTo>
                <a:lnTo>
                  <a:pt x="520005" y="86117"/>
                </a:lnTo>
                <a:lnTo>
                  <a:pt x="526129" y="80835"/>
                </a:lnTo>
                <a:lnTo>
                  <a:pt x="530819" y="78486"/>
                </a:lnTo>
                <a:lnTo>
                  <a:pt x="514096" y="78486"/>
                </a:lnTo>
                <a:lnTo>
                  <a:pt x="514096" y="61975"/>
                </a:lnTo>
                <a:close/>
              </a:path>
              <a:path>
                <a:moveTo>
                  <a:pt x="592158" y="76580"/>
                </a:moveTo>
                <a:lnTo>
                  <a:pt x="541782" y="76580"/>
                </a:lnTo>
                <a:lnTo>
                  <a:pt x="544322" y="77343"/>
                </a:lnTo>
                <a:lnTo>
                  <a:pt x="546480" y="78867"/>
                </a:lnTo>
                <a:lnTo>
                  <a:pt x="552616" y="93472"/>
                </a:lnTo>
                <a:lnTo>
                  <a:pt x="552605" y="171703"/>
                </a:lnTo>
                <a:lnTo>
                  <a:pt x="551815" y="176784"/>
                </a:lnTo>
                <a:lnTo>
                  <a:pt x="547751" y="182372"/>
                </a:lnTo>
                <a:lnTo>
                  <a:pt x="543814" y="184403"/>
                </a:lnTo>
                <a:lnTo>
                  <a:pt x="538353" y="185039"/>
                </a:lnTo>
                <a:lnTo>
                  <a:pt x="538353" y="189992"/>
                </a:lnTo>
                <a:lnTo>
                  <a:pt x="612140" y="189992"/>
                </a:lnTo>
                <a:lnTo>
                  <a:pt x="612140" y="185039"/>
                </a:lnTo>
                <a:lnTo>
                  <a:pt x="605663" y="184403"/>
                </a:lnTo>
                <a:lnTo>
                  <a:pt x="601472" y="182879"/>
                </a:lnTo>
                <a:lnTo>
                  <a:pt x="597408" y="178053"/>
                </a:lnTo>
                <a:lnTo>
                  <a:pt x="596391" y="171957"/>
                </a:lnTo>
                <a:lnTo>
                  <a:pt x="596391" y="112268"/>
                </a:lnTo>
                <a:lnTo>
                  <a:pt x="596227" y="102030"/>
                </a:lnTo>
                <a:lnTo>
                  <a:pt x="595723" y="93472"/>
                </a:lnTo>
                <a:lnTo>
                  <a:pt x="594945" y="87032"/>
                </a:lnTo>
                <a:lnTo>
                  <a:pt x="593852" y="82296"/>
                </a:lnTo>
                <a:lnTo>
                  <a:pt x="592158" y="76580"/>
                </a:lnTo>
                <a:close/>
              </a:path>
              <a:path>
                <a:moveTo>
                  <a:pt x="567309" y="58166"/>
                </a:moveTo>
                <a:lnTo>
                  <a:pt x="549910" y="58166"/>
                </a:lnTo>
                <a:lnTo>
                  <a:pt x="542543" y="59817"/>
                </a:lnTo>
                <a:lnTo>
                  <a:pt x="514096" y="78486"/>
                </a:lnTo>
                <a:lnTo>
                  <a:pt x="530819" y="78486"/>
                </a:lnTo>
                <a:lnTo>
                  <a:pt x="532491" y="77648"/>
                </a:lnTo>
                <a:lnTo>
                  <a:pt x="539115" y="76580"/>
                </a:lnTo>
                <a:lnTo>
                  <a:pt x="592158" y="76580"/>
                </a:lnTo>
                <a:lnTo>
                  <a:pt x="591820" y="75438"/>
                </a:lnTo>
                <a:lnTo>
                  <a:pt x="587629" y="69723"/>
                </a:lnTo>
                <a:lnTo>
                  <a:pt x="581405" y="65024"/>
                </a:lnTo>
                <a:lnTo>
                  <a:pt x="575183" y="60451"/>
                </a:lnTo>
                <a:lnTo>
                  <a:pt x="567309" y="58166"/>
                </a:lnTo>
                <a:close/>
              </a:path>
              <a:path>
                <a:moveTo>
                  <a:pt x="691896" y="58166"/>
                </a:moveTo>
                <a:lnTo>
                  <a:pt x="646938" y="71881"/>
                </a:lnTo>
                <a:lnTo>
                  <a:pt x="629539" y="104394"/>
                </a:lnTo>
                <a:lnTo>
                  <a:pt x="630112" y="111398"/>
                </a:lnTo>
                <a:lnTo>
                  <a:pt x="659419" y="143777"/>
                </a:lnTo>
                <a:lnTo>
                  <a:pt x="669163" y="147447"/>
                </a:lnTo>
                <a:lnTo>
                  <a:pt x="660804" y="150850"/>
                </a:lnTo>
                <a:lnTo>
                  <a:pt x="634684" y="181610"/>
                </a:lnTo>
                <a:lnTo>
                  <a:pt x="635883" y="188610"/>
                </a:lnTo>
                <a:lnTo>
                  <a:pt x="639683" y="195135"/>
                </a:lnTo>
                <a:lnTo>
                  <a:pt x="646031" y="200802"/>
                </a:lnTo>
                <a:lnTo>
                  <a:pt x="654939" y="205613"/>
                </a:lnTo>
                <a:lnTo>
                  <a:pt x="645160" y="207899"/>
                </a:lnTo>
                <a:lnTo>
                  <a:pt x="638429" y="210693"/>
                </a:lnTo>
                <a:lnTo>
                  <a:pt x="631316" y="217297"/>
                </a:lnTo>
                <a:lnTo>
                  <a:pt x="629539" y="221106"/>
                </a:lnTo>
                <a:lnTo>
                  <a:pt x="629539" y="229743"/>
                </a:lnTo>
                <a:lnTo>
                  <a:pt x="668095" y="248642"/>
                </a:lnTo>
                <a:lnTo>
                  <a:pt x="695705" y="250571"/>
                </a:lnTo>
                <a:lnTo>
                  <a:pt x="708396" y="250144"/>
                </a:lnTo>
                <a:lnTo>
                  <a:pt x="748341" y="241244"/>
                </a:lnTo>
                <a:lnTo>
                  <a:pt x="748691" y="241046"/>
                </a:lnTo>
                <a:lnTo>
                  <a:pt x="699516" y="241046"/>
                </a:lnTo>
                <a:lnTo>
                  <a:pt x="687849" y="240688"/>
                </a:lnTo>
                <a:lnTo>
                  <a:pt x="655701" y="227329"/>
                </a:lnTo>
                <a:lnTo>
                  <a:pt x="655701" y="217931"/>
                </a:lnTo>
                <a:lnTo>
                  <a:pt x="658622" y="213995"/>
                </a:lnTo>
                <a:lnTo>
                  <a:pt x="664591" y="211200"/>
                </a:lnTo>
                <a:lnTo>
                  <a:pt x="668020" y="209676"/>
                </a:lnTo>
                <a:lnTo>
                  <a:pt x="675132" y="208915"/>
                </a:lnTo>
                <a:lnTo>
                  <a:pt x="771524" y="208915"/>
                </a:lnTo>
                <a:lnTo>
                  <a:pt x="771427" y="207899"/>
                </a:lnTo>
                <a:lnTo>
                  <a:pt x="746416" y="178869"/>
                </a:lnTo>
                <a:lnTo>
                  <a:pt x="718800" y="175641"/>
                </a:lnTo>
                <a:lnTo>
                  <a:pt x="675385" y="175641"/>
                </a:lnTo>
                <a:lnTo>
                  <a:pt x="670686" y="174625"/>
                </a:lnTo>
                <a:lnTo>
                  <a:pt x="667766" y="172466"/>
                </a:lnTo>
                <a:lnTo>
                  <a:pt x="664972" y="170306"/>
                </a:lnTo>
                <a:lnTo>
                  <a:pt x="663574" y="167640"/>
                </a:lnTo>
                <a:lnTo>
                  <a:pt x="663574" y="160654"/>
                </a:lnTo>
                <a:lnTo>
                  <a:pt x="665098" y="157479"/>
                </a:lnTo>
                <a:lnTo>
                  <a:pt x="668273" y="154686"/>
                </a:lnTo>
                <a:lnTo>
                  <a:pt x="671448" y="152019"/>
                </a:lnTo>
                <a:lnTo>
                  <a:pt x="675385" y="150749"/>
                </a:lnTo>
                <a:lnTo>
                  <a:pt x="706420" y="150749"/>
                </a:lnTo>
                <a:lnTo>
                  <a:pt x="711168" y="149955"/>
                </a:lnTo>
                <a:lnTo>
                  <a:pt x="718006" y="148169"/>
                </a:lnTo>
                <a:lnTo>
                  <a:pt x="725297" y="145669"/>
                </a:lnTo>
                <a:lnTo>
                  <a:pt x="730457" y="143382"/>
                </a:lnTo>
                <a:lnTo>
                  <a:pt x="688466" y="143382"/>
                </a:lnTo>
                <a:lnTo>
                  <a:pt x="683641" y="140843"/>
                </a:lnTo>
                <a:lnTo>
                  <a:pt x="673354" y="107823"/>
                </a:lnTo>
                <a:lnTo>
                  <a:pt x="673736" y="96321"/>
                </a:lnTo>
                <a:lnTo>
                  <a:pt x="688847" y="66675"/>
                </a:lnTo>
                <a:lnTo>
                  <a:pt x="771016" y="66675"/>
                </a:lnTo>
                <a:lnTo>
                  <a:pt x="771016" y="63500"/>
                </a:lnTo>
                <a:lnTo>
                  <a:pt x="721867" y="63500"/>
                </a:lnTo>
                <a:lnTo>
                  <a:pt x="714202" y="61166"/>
                </a:lnTo>
                <a:lnTo>
                  <a:pt x="706643" y="59499"/>
                </a:lnTo>
                <a:lnTo>
                  <a:pt x="699204" y="58499"/>
                </a:lnTo>
                <a:lnTo>
                  <a:pt x="691896" y="58166"/>
                </a:lnTo>
                <a:close/>
              </a:path>
              <a:path>
                <a:moveTo>
                  <a:pt x="771524" y="208915"/>
                </a:moveTo>
                <a:lnTo>
                  <a:pt x="685672" y="208915"/>
                </a:lnTo>
                <a:lnTo>
                  <a:pt x="702294" y="209010"/>
                </a:lnTo>
                <a:lnTo>
                  <a:pt x="715391" y="209296"/>
                </a:lnTo>
                <a:lnTo>
                  <a:pt x="743711" y="216026"/>
                </a:lnTo>
                <a:lnTo>
                  <a:pt x="745363" y="217550"/>
                </a:lnTo>
                <a:lnTo>
                  <a:pt x="746124" y="219455"/>
                </a:lnTo>
                <a:lnTo>
                  <a:pt x="746124" y="227838"/>
                </a:lnTo>
                <a:lnTo>
                  <a:pt x="709801" y="240734"/>
                </a:lnTo>
                <a:lnTo>
                  <a:pt x="699516" y="241046"/>
                </a:lnTo>
                <a:lnTo>
                  <a:pt x="748691" y="241046"/>
                </a:lnTo>
                <a:lnTo>
                  <a:pt x="771524" y="216407"/>
                </a:lnTo>
                <a:lnTo>
                  <a:pt x="771524" y="208915"/>
                </a:lnTo>
                <a:close/>
              </a:path>
              <a:path>
                <a:moveTo>
                  <a:pt x="708786" y="175387"/>
                </a:moveTo>
                <a:lnTo>
                  <a:pt x="681735" y="175641"/>
                </a:lnTo>
                <a:lnTo>
                  <a:pt x="718800" y="175641"/>
                </a:lnTo>
                <a:lnTo>
                  <a:pt x="708786" y="175387"/>
                </a:lnTo>
                <a:close/>
              </a:path>
              <a:path>
                <a:moveTo>
                  <a:pt x="706420" y="150749"/>
                </a:moveTo>
                <a:lnTo>
                  <a:pt x="680085" y="150749"/>
                </a:lnTo>
                <a:lnTo>
                  <a:pt x="698118" y="151384"/>
                </a:lnTo>
                <a:lnTo>
                  <a:pt x="698754" y="151384"/>
                </a:lnTo>
                <a:lnTo>
                  <a:pt x="704758" y="151026"/>
                </a:lnTo>
                <a:lnTo>
                  <a:pt x="706420" y="150749"/>
                </a:lnTo>
                <a:close/>
              </a:path>
              <a:path>
                <a:moveTo>
                  <a:pt x="771016" y="66675"/>
                </a:moveTo>
                <a:lnTo>
                  <a:pt x="700913" y="66675"/>
                </a:lnTo>
                <a:lnTo>
                  <a:pt x="705611" y="68834"/>
                </a:lnTo>
                <a:lnTo>
                  <a:pt x="708914" y="73151"/>
                </a:lnTo>
                <a:lnTo>
                  <a:pt x="715975" y="107823"/>
                </a:lnTo>
                <a:lnTo>
                  <a:pt x="715623" y="116601"/>
                </a:lnTo>
                <a:lnTo>
                  <a:pt x="700404" y="143382"/>
                </a:lnTo>
                <a:lnTo>
                  <a:pt x="730457" y="143382"/>
                </a:lnTo>
                <a:lnTo>
                  <a:pt x="757428" y="115316"/>
                </a:lnTo>
                <a:lnTo>
                  <a:pt x="757428" y="100838"/>
                </a:lnTo>
                <a:lnTo>
                  <a:pt x="743077" y="78486"/>
                </a:lnTo>
                <a:lnTo>
                  <a:pt x="771016" y="78486"/>
                </a:lnTo>
                <a:lnTo>
                  <a:pt x="771016" y="666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8361" name="Picture 169">
            <a:extLst>
              <a:ext uri="{FF2B5EF4-FFF2-40B4-BE49-F238E27FC236}">
                <a16:creationId xmlns:a16="http://schemas.microsoft.com/office/drawing/2014/main" id="{FCA9DB99-1070-4BDF-9077-C892C8480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570" y="684213"/>
            <a:ext cx="139700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362" name="Picture 170">
            <a:extLst>
              <a:ext uri="{FF2B5EF4-FFF2-40B4-BE49-F238E27FC236}">
                <a16:creationId xmlns:a16="http://schemas.microsoft.com/office/drawing/2014/main" id="{0843A6D5-320A-4345-A617-E61F50C7E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632" y="630238"/>
            <a:ext cx="1379538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D91509C-D804-4608-89DF-4FD0B0F064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7" y="1544462"/>
            <a:ext cx="7556500" cy="344058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B990CEF5-D120-4B42-B468-58710EAAF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858" y="155774"/>
            <a:ext cx="7056784" cy="756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3320" rIns="0" bIns="0" numCol="1" anchor="t" anchorCtr="0" compatLnSpc="1">
            <a:prstTxWarp prst="textNoShape">
              <a:avLst/>
            </a:prstTxWarp>
          </a:bodyPr>
          <a:lstStyle>
            <a:lvl1pPr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 marL="11430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 marL="16002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 marL="20574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altLang="en-US" sz="3600" b="1" dirty="0">
                <a:solidFill>
                  <a:srgbClr val="7E7E7E"/>
                </a:solidFill>
                <a:latin typeface="Tw Cen MT" panose="020B0602020104020603" pitchFamily="34" charset="0"/>
              </a:rPr>
              <a:t>Q</a:t>
            </a:r>
            <a:r>
              <a:rPr lang="en-US" altLang="en-US" sz="2400" b="1" dirty="0">
                <a:latin typeface="Tw Cen MT" panose="020B0602020104020603" pitchFamily="34" charset="0"/>
              </a:rPr>
              <a:t>2 </a:t>
            </a: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2400" b="1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altLang="en-US" sz="1400" dirty="0">
                <a:latin typeface="Tw Cen MT" panose="020B0602020104020603" pitchFamily="34" charset="0"/>
              </a:rPr>
              <a:t>Describe the location of your chosen site. </a:t>
            </a: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altLang="en-US" sz="1400" dirty="0">
                <a:latin typeface="Tw Cen MT" panose="020B0602020104020603" pitchFamily="34" charset="0"/>
              </a:rPr>
              <a:t>Explain why you chose the site that you did. Give clear reasons for your choice.</a:t>
            </a: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altLang="en-US" sz="1400" dirty="0">
                <a:latin typeface="Tw Cen MT" panose="020B0602020104020603" pitchFamily="34" charset="0"/>
              </a:rPr>
              <a:t>What could be the main problems of living at the site that you chose? Explain your answer</a:t>
            </a: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  <a:p>
            <a:pPr marL="241300" indent="-228600" algn="l">
              <a:lnSpc>
                <a:spcPct val="100000"/>
              </a:lnSpc>
              <a:spcBef>
                <a:spcPts val="113"/>
              </a:spcBef>
              <a:buAutoNum type="alphaLcParenR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400" dirty="0">
              <a:latin typeface="Tw Cen MT" panose="020B0602020104020603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87D3090-1CBD-4D6C-AEA9-A47E6DB6B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9060" y="355992"/>
            <a:ext cx="6192688" cy="44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2600" rIns="0" bIns="0">
            <a:spAutoFit/>
          </a:bodyPr>
          <a:lstStyle>
            <a:lvl1pPr>
              <a:tabLst>
                <a:tab pos="236538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236538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236538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236538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236538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36538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36538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36538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36538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altLang="en-US" sz="1400" dirty="0">
                <a:latin typeface="Tw Cen MT" panose="020B0602020104020603" pitchFamily="34" charset="0"/>
              </a:rPr>
              <a:t>Look back at the map and the table on the previous page. Choose which site you think would best for locating a settlement, then answer the questions below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922D7C-72B9-445C-8A04-7EEA01863368}"/>
              </a:ext>
            </a:extLst>
          </p:cNvPr>
          <p:cNvSpPr txBox="1"/>
          <p:nvPr/>
        </p:nvSpPr>
        <p:spPr>
          <a:xfrm>
            <a:off x="249858" y="1451918"/>
            <a:ext cx="7056784" cy="21518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altLang="en-US" sz="1600" i="1" dirty="0">
                <a:latin typeface="Tw Cen MT" panose="020B0602020104020603" pitchFamily="34" charset="0"/>
              </a:rPr>
              <a:t>My site is located…</a:t>
            </a: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dirty="0">
              <a:latin typeface="Tw Cen MT" panose="020B06020201040206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95CC19-CF6C-4129-9638-190E9E04E6CB}"/>
              </a:ext>
            </a:extLst>
          </p:cNvPr>
          <p:cNvSpPr txBox="1"/>
          <p:nvPr/>
        </p:nvSpPr>
        <p:spPr>
          <a:xfrm>
            <a:off x="249858" y="4116214"/>
            <a:ext cx="7056784" cy="21518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altLang="en-US" sz="1600" i="1" dirty="0">
                <a:latin typeface="Tw Cen MT" panose="020B0602020104020603" pitchFamily="34" charset="0"/>
              </a:rPr>
              <a:t>I chose this site because…</a:t>
            </a: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dirty="0">
              <a:latin typeface="Tw Cen MT" panose="020B06020201040206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8278AC-5AC3-48FB-8B48-28CCA25FA0A3}"/>
              </a:ext>
            </a:extLst>
          </p:cNvPr>
          <p:cNvSpPr txBox="1"/>
          <p:nvPr/>
        </p:nvSpPr>
        <p:spPr>
          <a:xfrm>
            <a:off x="249858" y="6920401"/>
            <a:ext cx="7056784" cy="21518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altLang="en-US" sz="1600" i="1" dirty="0">
                <a:latin typeface="Tw Cen MT" panose="020B0602020104020603" pitchFamily="34" charset="0"/>
              </a:rPr>
              <a:t>My site isn’t perfect. Some of the problems of living at this site would be…</a:t>
            </a:r>
            <a:endParaRPr lang="en-US" altLang="en-US" sz="1600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i="1" dirty="0">
              <a:latin typeface="Tw Cen MT" panose="020B0602020104020603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endParaRPr lang="en-US" altLang="en-US" sz="16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625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id="{4028FECA-40AB-492B-82CB-1EF1E4D69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08" y="993974"/>
            <a:ext cx="6965726" cy="56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008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9050" indent="-4763">
              <a:lnSpc>
                <a:spcPct val="101000"/>
              </a:lnSpc>
              <a:spcBef>
                <a:spcPts val="88"/>
              </a:spcBef>
            </a:pPr>
            <a:r>
              <a:rPr lang="en-US" altLang="en-US" sz="1200" u="sng" dirty="0">
                <a:latin typeface="Tw Cen MT" panose="020B0602020104020603" pitchFamily="34" charset="0"/>
              </a:rPr>
              <a:t>Isolated farms</a:t>
            </a:r>
            <a:r>
              <a:rPr lang="en-US" altLang="en-US" sz="1200" dirty="0">
                <a:latin typeface="Tw Cen MT" panose="020B0602020104020603" pitchFamily="34" charset="0"/>
              </a:rPr>
              <a:t>, </a:t>
            </a:r>
            <a:r>
              <a:rPr lang="en-US" altLang="en-US" sz="1200" u="sng" dirty="0">
                <a:latin typeface="Tw Cen MT" panose="020B0602020104020603" pitchFamily="34" charset="0"/>
              </a:rPr>
              <a:t>hamlets</a:t>
            </a:r>
            <a:r>
              <a:rPr lang="en-US" altLang="en-US" sz="1200" dirty="0">
                <a:latin typeface="Tw Cen MT" panose="020B0602020104020603" pitchFamily="34" charset="0"/>
              </a:rPr>
              <a:t>, </a:t>
            </a:r>
            <a:r>
              <a:rPr lang="en-US" altLang="en-US" sz="1200" u="sng" dirty="0">
                <a:latin typeface="Tw Cen MT" panose="020B0602020104020603" pitchFamily="34" charset="0"/>
              </a:rPr>
              <a:t>villages </a:t>
            </a:r>
            <a:r>
              <a:rPr lang="en-US" altLang="en-US" sz="1200" dirty="0">
                <a:latin typeface="Tw Cen MT" panose="020B0602020104020603" pitchFamily="34" charset="0"/>
              </a:rPr>
              <a:t>and small market towns are found in the countryside. They are all  </a:t>
            </a:r>
            <a:r>
              <a:rPr lang="en-US" altLang="en-US" sz="1200" b="1" dirty="0">
                <a:latin typeface="Tw Cen MT" panose="020B0602020104020603" pitchFamily="34" charset="0"/>
              </a:rPr>
              <a:t>rural </a:t>
            </a:r>
            <a:r>
              <a:rPr lang="en-US" altLang="en-US" sz="1200" dirty="0">
                <a:latin typeface="Tw Cen MT" panose="020B0602020104020603" pitchFamily="34" charset="0"/>
              </a:rPr>
              <a:t>settlements. </a:t>
            </a:r>
            <a:r>
              <a:rPr lang="en-US" altLang="en-US" sz="1200" b="1" u="sng" dirty="0">
                <a:latin typeface="Tw Cen MT" panose="020B0602020104020603" pitchFamily="34" charset="0"/>
              </a:rPr>
              <a:t>Urban </a:t>
            </a:r>
            <a:r>
              <a:rPr lang="en-US" altLang="en-US" sz="1200" dirty="0">
                <a:latin typeface="Tw Cen MT" panose="020B0602020104020603" pitchFamily="34" charset="0"/>
              </a:rPr>
              <a:t>settlements are usually much larger and include </a:t>
            </a:r>
            <a:r>
              <a:rPr lang="en-US" altLang="en-US" sz="1200" u="sng" dirty="0">
                <a:latin typeface="Tw Cen MT" panose="020B0602020104020603" pitchFamily="34" charset="0"/>
              </a:rPr>
              <a:t>towns</a:t>
            </a:r>
            <a:r>
              <a:rPr lang="en-US" altLang="en-US" sz="1200" dirty="0">
                <a:latin typeface="Tw Cen MT" panose="020B0602020104020603" pitchFamily="34" charset="0"/>
              </a:rPr>
              <a:t>, </a:t>
            </a:r>
            <a:r>
              <a:rPr lang="en-US" altLang="en-US" sz="1200" u="sng" dirty="0">
                <a:latin typeface="Tw Cen MT" panose="020B0602020104020603" pitchFamily="34" charset="0"/>
              </a:rPr>
              <a:t>cities </a:t>
            </a:r>
            <a:r>
              <a:rPr lang="en-US" altLang="en-US" sz="1200" dirty="0">
                <a:latin typeface="Tw Cen MT" panose="020B0602020104020603" pitchFamily="34" charset="0"/>
              </a:rPr>
              <a:t>and </a:t>
            </a:r>
            <a:r>
              <a:rPr lang="en-US" altLang="en-US" sz="1200" u="sng" dirty="0">
                <a:latin typeface="Tw Cen MT" panose="020B0602020104020603" pitchFamily="34" charset="0"/>
              </a:rPr>
              <a:t>conurbations</a:t>
            </a:r>
            <a:r>
              <a:rPr lang="en-US" altLang="en-US" sz="1200" dirty="0">
                <a:latin typeface="Tw Cen MT" panose="020B0602020104020603" pitchFamily="34" charset="0"/>
              </a:rPr>
              <a:t>.  A conurbation is a large built-up area where towns and cities have joined together.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EFC5A6E6-97DB-4D9A-BEBA-32D86F59D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08" y="1677693"/>
            <a:ext cx="7005328" cy="50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3320" rIns="0" bIns="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2700">
              <a:lnSpc>
                <a:spcPct val="100000"/>
              </a:lnSpc>
              <a:spcBef>
                <a:spcPts val="113"/>
              </a:spcBef>
            </a:pPr>
            <a:r>
              <a:rPr lang="en-US" altLang="en-US" sz="3200" b="1" dirty="0">
                <a:solidFill>
                  <a:schemeClr val="tx1"/>
                </a:solidFill>
                <a:latin typeface="Tw Cen MT" panose="020B0602020104020603" pitchFamily="34" charset="0"/>
              </a:rPr>
              <a:t>Q</a:t>
            </a:r>
            <a:r>
              <a:rPr lang="en-US" altLang="en-US" sz="2000" b="1" dirty="0">
                <a:solidFill>
                  <a:schemeClr val="tx1"/>
                </a:solidFill>
                <a:latin typeface="Tw Cen MT" panose="020B0602020104020603" pitchFamily="34" charset="0"/>
              </a:rPr>
              <a:t>1 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Use the underlined words from the paragraph above to complete this diagram. It has been started for you.</a:t>
            </a:r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E76FA188-E6A6-434E-814C-AC4044653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774" y="6591594"/>
            <a:ext cx="6963860" cy="1343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2600" rIns="0" bIns="0">
            <a:spAutoFit/>
          </a:bodyPr>
          <a:lstStyle>
            <a:lvl1pPr marL="192088" indent="-179388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2700" indent="0">
              <a:lnSpc>
                <a:spcPct val="100000"/>
              </a:lnSpc>
              <a:spcBef>
                <a:spcPts val="100"/>
              </a:spcBef>
            </a:pPr>
            <a:r>
              <a:rPr lang="en-US" altLang="en-US" sz="1200" dirty="0">
                <a:latin typeface="Tw Cen MT" panose="020B0602020104020603" pitchFamily="34" charset="0"/>
              </a:rPr>
              <a:t>As well as being different sizes, settlements can have different </a:t>
            </a:r>
            <a:r>
              <a:rPr lang="en-US" altLang="en-US" sz="1200" b="1" dirty="0">
                <a:latin typeface="Tw Cen MT" panose="020B0602020104020603" pitchFamily="34" charset="0"/>
              </a:rPr>
              <a:t>shapes.</a:t>
            </a:r>
          </a:p>
          <a:p>
            <a:pPr marL="12700" indent="0">
              <a:lnSpc>
                <a:spcPct val="100000"/>
              </a:lnSpc>
              <a:spcBef>
                <a:spcPts val="100"/>
              </a:spcBef>
            </a:pPr>
            <a:endParaRPr lang="en-US" altLang="en-US" sz="1200" b="1" dirty="0">
              <a:latin typeface="Tw Cen MT" panose="020B0602020104020603" pitchFamily="34" charset="0"/>
            </a:endParaRPr>
          </a:p>
          <a:p>
            <a:pPr marL="12700" indent="0">
              <a:lnSpc>
                <a:spcPct val="100000"/>
              </a:lnSpc>
              <a:spcBef>
                <a:spcPts val="100"/>
              </a:spcBef>
            </a:pPr>
            <a:r>
              <a:rPr lang="en-US" altLang="en-US" sz="1200" dirty="0">
                <a:latin typeface="Tw Cen MT" panose="020B0602020104020603" pitchFamily="34" charset="0"/>
              </a:rPr>
              <a:t>Settlements can be:</a:t>
            </a:r>
          </a:p>
          <a:p>
            <a:pPr marL="12700" indent="0">
              <a:lnSpc>
                <a:spcPct val="100000"/>
              </a:lnSpc>
              <a:spcBef>
                <a:spcPts val="50"/>
              </a:spcBef>
            </a:pPr>
            <a:endParaRPr lang="en-US" altLang="en-US" sz="1200" dirty="0">
              <a:latin typeface="Tw Cen MT" panose="020B0602020104020603" pitchFamily="34" charset="0"/>
            </a:endParaRPr>
          </a:p>
          <a:p>
            <a:pPr>
              <a:lnSpc>
                <a:spcPct val="100000"/>
              </a:lnSpc>
              <a:buSzPct val="182000"/>
              <a:buFont typeface="Calibri" panose="020F0502020204030204" pitchFamily="34" charset="0"/>
              <a:buChar char="•"/>
            </a:pPr>
            <a:r>
              <a:rPr lang="en-US" altLang="en-US" sz="1200" b="1" dirty="0">
                <a:latin typeface="Tw Cen MT" panose="020B0602020104020603" pitchFamily="34" charset="0"/>
              </a:rPr>
              <a:t>Dispersed</a:t>
            </a:r>
          </a:p>
          <a:p>
            <a:pPr>
              <a:lnSpc>
                <a:spcPct val="100000"/>
              </a:lnSpc>
              <a:buSzPct val="182000"/>
              <a:buFont typeface="Calibri" panose="020F0502020204030204" pitchFamily="34" charset="0"/>
              <a:buChar char="•"/>
            </a:pPr>
            <a:r>
              <a:rPr lang="en-US" altLang="en-US" sz="1200" b="1" dirty="0">
                <a:latin typeface="Tw Cen MT" panose="020B0602020104020603" pitchFamily="34" charset="0"/>
              </a:rPr>
              <a:t>Linear</a:t>
            </a:r>
          </a:p>
          <a:p>
            <a:pPr>
              <a:lnSpc>
                <a:spcPct val="100000"/>
              </a:lnSpc>
              <a:buSzPct val="182000"/>
              <a:buFont typeface="Calibri" panose="020F0502020204030204" pitchFamily="34" charset="0"/>
              <a:buChar char="•"/>
            </a:pPr>
            <a:r>
              <a:rPr lang="en-US" altLang="en-US" sz="1200" b="1" dirty="0">
                <a:latin typeface="Tw Cen MT" panose="020B0602020104020603" pitchFamily="34" charset="0"/>
              </a:rPr>
              <a:t>Nucleated</a:t>
            </a:r>
          </a:p>
        </p:txBody>
      </p:sp>
      <p:grpSp>
        <p:nvGrpSpPr>
          <p:cNvPr id="9222" name="Group 6">
            <a:extLst>
              <a:ext uri="{FF2B5EF4-FFF2-40B4-BE49-F238E27FC236}">
                <a16:creationId xmlns:a16="http://schemas.microsoft.com/office/drawing/2014/main" id="{48C97CEF-B051-4396-9526-40EB587E5D58}"/>
              </a:ext>
            </a:extLst>
          </p:cNvPr>
          <p:cNvGrpSpPr>
            <a:grpSpLocks/>
          </p:cNvGrpSpPr>
          <p:nvPr/>
        </p:nvGrpSpPr>
        <p:grpSpPr bwMode="auto">
          <a:xfrm>
            <a:off x="249858" y="155774"/>
            <a:ext cx="6418262" cy="708025"/>
            <a:chOff x="449" y="1129"/>
            <a:chExt cx="4043" cy="446"/>
          </a:xfrm>
        </p:grpSpPr>
        <p:pic>
          <p:nvPicPr>
            <p:cNvPr id="9223" name="Picture 7">
              <a:extLst>
                <a:ext uri="{FF2B5EF4-FFF2-40B4-BE49-F238E27FC236}">
                  <a16:creationId xmlns:a16="http://schemas.microsoft.com/office/drawing/2014/main" id="{92947B70-973A-4954-9CB6-25CB8C7D70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4" y="1229"/>
              <a:ext cx="92" cy="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224" name="Picture 8">
              <a:extLst>
                <a:ext uri="{FF2B5EF4-FFF2-40B4-BE49-F238E27FC236}">
                  <a16:creationId xmlns:a16="http://schemas.microsoft.com/office/drawing/2014/main" id="{6BF66C80-8F11-44DE-A744-D9B0C74F97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4" y="1258"/>
              <a:ext cx="88" cy="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225" name="Picture 9">
              <a:extLst>
                <a:ext uri="{FF2B5EF4-FFF2-40B4-BE49-F238E27FC236}">
                  <a16:creationId xmlns:a16="http://schemas.microsoft.com/office/drawing/2014/main" id="{066AC535-3FE4-460C-A1D9-26F794A805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4" y="1255"/>
              <a:ext cx="528" cy="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9226" name="AutoShape 10">
              <a:extLst>
                <a:ext uri="{FF2B5EF4-FFF2-40B4-BE49-F238E27FC236}">
                  <a16:creationId xmlns:a16="http://schemas.microsoft.com/office/drawing/2014/main" id="{15BA2C28-F1DB-45B0-8C27-FEFB4971D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" y="1210"/>
              <a:ext cx="448" cy="362"/>
            </a:xfrm>
            <a:custGeom>
              <a:avLst/>
              <a:gdLst>
                <a:gd name="G0" fmla="+- 1983 0 0"/>
                <a:gd name="G1" fmla="+- 1602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713232" y="0"/>
                  </a:moveTo>
                  <a:lnTo>
                    <a:pt x="0" y="0"/>
                  </a:lnTo>
                  <a:lnTo>
                    <a:pt x="0" y="576072"/>
                  </a:lnTo>
                  <a:lnTo>
                    <a:pt x="713232" y="576072"/>
                  </a:lnTo>
                  <a:lnTo>
                    <a:pt x="713232" y="0"/>
                  </a:lnTo>
                  <a:close/>
                </a:path>
              </a:pathLst>
            </a:cu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000"/>
            </a:p>
          </p:txBody>
        </p:sp>
        <p:sp>
          <p:nvSpPr>
            <p:cNvPr id="9227" name="AutoShape 11">
              <a:extLst>
                <a:ext uri="{FF2B5EF4-FFF2-40B4-BE49-F238E27FC236}">
                  <a16:creationId xmlns:a16="http://schemas.microsoft.com/office/drawing/2014/main" id="{94387B57-9F21-4321-9FE8-E5D8529B8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" y="1206"/>
              <a:ext cx="456" cy="370"/>
            </a:xfrm>
            <a:custGeom>
              <a:avLst/>
              <a:gdLst>
                <a:gd name="G0" fmla="+- 2016 0 0"/>
                <a:gd name="G1" fmla="+- 1635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588264"/>
                  </a:moveTo>
                  <a:lnTo>
                    <a:pt x="725424" y="588264"/>
                  </a:lnTo>
                  <a:lnTo>
                    <a:pt x="725424" y="0"/>
                  </a:lnTo>
                  <a:lnTo>
                    <a:pt x="0" y="0"/>
                  </a:lnTo>
                  <a:lnTo>
                    <a:pt x="0" y="588264"/>
                  </a:lnTo>
                  <a:close/>
                </a:path>
              </a:pathLst>
            </a:custGeom>
            <a:noFill/>
            <a:ln w="122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000"/>
            </a:p>
          </p:txBody>
        </p:sp>
        <p:sp>
          <p:nvSpPr>
            <p:cNvPr id="9228" name="AutoShape 12">
              <a:extLst>
                <a:ext uri="{FF2B5EF4-FFF2-40B4-BE49-F238E27FC236}">
                  <a16:creationId xmlns:a16="http://schemas.microsoft.com/office/drawing/2014/main" id="{537AFB64-2217-41FB-9713-8F01C256F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" y="1129"/>
              <a:ext cx="3954" cy="370"/>
            </a:xfrm>
            <a:custGeom>
              <a:avLst/>
              <a:gdLst>
                <a:gd name="G0" fmla="+- 17441 0 0"/>
                <a:gd name="G1" fmla="+- 1635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158305" y="523113"/>
                  </a:moveTo>
                  <a:lnTo>
                    <a:pt x="157086" y="517652"/>
                  </a:lnTo>
                  <a:lnTo>
                    <a:pt x="154647" y="512699"/>
                  </a:lnTo>
                  <a:lnTo>
                    <a:pt x="152209" y="507619"/>
                  </a:lnTo>
                  <a:lnTo>
                    <a:pt x="148704" y="503174"/>
                  </a:lnTo>
                  <a:lnTo>
                    <a:pt x="144119" y="499237"/>
                  </a:lnTo>
                  <a:lnTo>
                    <a:pt x="139547" y="495173"/>
                  </a:lnTo>
                  <a:lnTo>
                    <a:pt x="133959" y="491871"/>
                  </a:lnTo>
                  <a:lnTo>
                    <a:pt x="127368" y="489331"/>
                  </a:lnTo>
                  <a:lnTo>
                    <a:pt x="120777" y="486664"/>
                  </a:lnTo>
                  <a:lnTo>
                    <a:pt x="113334" y="485013"/>
                  </a:lnTo>
                  <a:lnTo>
                    <a:pt x="105041" y="484124"/>
                  </a:lnTo>
                  <a:lnTo>
                    <a:pt x="105041" y="483743"/>
                  </a:lnTo>
                  <a:lnTo>
                    <a:pt x="140246" y="463423"/>
                  </a:lnTo>
                  <a:lnTo>
                    <a:pt x="147510" y="443230"/>
                  </a:lnTo>
                  <a:lnTo>
                    <a:pt x="147383" y="429387"/>
                  </a:lnTo>
                  <a:lnTo>
                    <a:pt x="145948" y="423164"/>
                  </a:lnTo>
                  <a:lnTo>
                    <a:pt x="144513" y="420370"/>
                  </a:lnTo>
                  <a:lnTo>
                    <a:pt x="142836" y="417068"/>
                  </a:lnTo>
                  <a:lnTo>
                    <a:pt x="139725" y="411099"/>
                  </a:lnTo>
                  <a:lnTo>
                    <a:pt x="135153" y="406019"/>
                  </a:lnTo>
                  <a:lnTo>
                    <a:pt x="129108" y="401955"/>
                  </a:lnTo>
                  <a:lnTo>
                    <a:pt x="123075" y="397764"/>
                  </a:lnTo>
                  <a:lnTo>
                    <a:pt x="84645" y="389458"/>
                  </a:lnTo>
                  <a:lnTo>
                    <a:pt x="76301" y="389255"/>
                  </a:lnTo>
                  <a:lnTo>
                    <a:pt x="67513" y="389255"/>
                  </a:lnTo>
                  <a:lnTo>
                    <a:pt x="26263" y="397383"/>
                  </a:lnTo>
                  <a:lnTo>
                    <a:pt x="10210" y="405384"/>
                  </a:lnTo>
                  <a:lnTo>
                    <a:pt x="8991" y="406273"/>
                  </a:lnTo>
                  <a:lnTo>
                    <a:pt x="6083" y="411099"/>
                  </a:lnTo>
                  <a:lnTo>
                    <a:pt x="5816" y="411861"/>
                  </a:lnTo>
                  <a:lnTo>
                    <a:pt x="5575" y="413258"/>
                  </a:lnTo>
                  <a:lnTo>
                    <a:pt x="5334" y="416560"/>
                  </a:lnTo>
                  <a:lnTo>
                    <a:pt x="5270" y="424180"/>
                  </a:lnTo>
                  <a:lnTo>
                    <a:pt x="5397" y="426466"/>
                  </a:lnTo>
                  <a:lnTo>
                    <a:pt x="10160" y="435229"/>
                  </a:lnTo>
                  <a:lnTo>
                    <a:pt x="12598" y="435229"/>
                  </a:lnTo>
                  <a:lnTo>
                    <a:pt x="14884" y="434340"/>
                  </a:lnTo>
                  <a:lnTo>
                    <a:pt x="17995" y="432816"/>
                  </a:lnTo>
                  <a:lnTo>
                    <a:pt x="21107" y="431165"/>
                  </a:lnTo>
                  <a:lnTo>
                    <a:pt x="24892" y="429514"/>
                  </a:lnTo>
                  <a:lnTo>
                    <a:pt x="29349" y="427736"/>
                  </a:lnTo>
                  <a:lnTo>
                    <a:pt x="33794" y="425831"/>
                  </a:lnTo>
                  <a:lnTo>
                    <a:pt x="38836" y="424180"/>
                  </a:lnTo>
                  <a:lnTo>
                    <a:pt x="50063" y="421132"/>
                  </a:lnTo>
                  <a:lnTo>
                    <a:pt x="56045" y="420370"/>
                  </a:lnTo>
                  <a:lnTo>
                    <a:pt x="67995" y="420370"/>
                  </a:lnTo>
                  <a:lnTo>
                    <a:pt x="95161" y="440817"/>
                  </a:lnTo>
                  <a:lnTo>
                    <a:pt x="95084" y="448691"/>
                  </a:lnTo>
                  <a:lnTo>
                    <a:pt x="69888" y="470535"/>
                  </a:lnTo>
                  <a:lnTo>
                    <a:pt x="64401" y="471932"/>
                  </a:lnTo>
                  <a:lnTo>
                    <a:pt x="58115" y="472567"/>
                  </a:lnTo>
                  <a:lnTo>
                    <a:pt x="28892" y="472567"/>
                  </a:lnTo>
                  <a:lnTo>
                    <a:pt x="27635" y="472694"/>
                  </a:lnTo>
                  <a:lnTo>
                    <a:pt x="26593" y="473202"/>
                  </a:lnTo>
                  <a:lnTo>
                    <a:pt x="25565" y="473583"/>
                  </a:lnTo>
                  <a:lnTo>
                    <a:pt x="24701" y="474218"/>
                  </a:lnTo>
                  <a:lnTo>
                    <a:pt x="22110" y="489585"/>
                  </a:lnTo>
                  <a:lnTo>
                    <a:pt x="22263" y="492125"/>
                  </a:lnTo>
                  <a:lnTo>
                    <a:pt x="29311" y="501269"/>
                  </a:lnTo>
                  <a:lnTo>
                    <a:pt x="60071" y="501269"/>
                  </a:lnTo>
                  <a:lnTo>
                    <a:pt x="67602" y="502031"/>
                  </a:lnTo>
                  <a:lnTo>
                    <a:pt x="101587" y="521970"/>
                  </a:lnTo>
                  <a:lnTo>
                    <a:pt x="102654" y="526034"/>
                  </a:lnTo>
                  <a:lnTo>
                    <a:pt x="102654" y="534543"/>
                  </a:lnTo>
                  <a:lnTo>
                    <a:pt x="67818" y="557403"/>
                  </a:lnTo>
                  <a:lnTo>
                    <a:pt x="53174" y="557403"/>
                  </a:lnTo>
                  <a:lnTo>
                    <a:pt x="15125" y="548132"/>
                  </a:lnTo>
                  <a:lnTo>
                    <a:pt x="12141" y="546735"/>
                  </a:lnTo>
                  <a:lnTo>
                    <a:pt x="9144" y="545465"/>
                  </a:lnTo>
                  <a:lnTo>
                    <a:pt x="7048" y="544703"/>
                  </a:lnTo>
                  <a:lnTo>
                    <a:pt x="3873" y="544703"/>
                  </a:lnTo>
                  <a:lnTo>
                    <a:pt x="2400" y="545592"/>
                  </a:lnTo>
                  <a:lnTo>
                    <a:pt x="1358" y="547624"/>
                  </a:lnTo>
                  <a:lnTo>
                    <a:pt x="457" y="549275"/>
                  </a:lnTo>
                  <a:lnTo>
                    <a:pt x="0" y="552323"/>
                  </a:lnTo>
                  <a:lnTo>
                    <a:pt x="50" y="562737"/>
                  </a:lnTo>
                  <a:lnTo>
                    <a:pt x="419" y="566801"/>
                  </a:lnTo>
                  <a:lnTo>
                    <a:pt x="5092" y="575945"/>
                  </a:lnTo>
                  <a:lnTo>
                    <a:pt x="6184" y="576834"/>
                  </a:lnTo>
                  <a:lnTo>
                    <a:pt x="8509" y="577977"/>
                  </a:lnTo>
                  <a:lnTo>
                    <a:pt x="12052" y="579374"/>
                  </a:lnTo>
                  <a:lnTo>
                    <a:pt x="15582" y="580898"/>
                  </a:lnTo>
                  <a:lnTo>
                    <a:pt x="58915" y="588645"/>
                  </a:lnTo>
                  <a:lnTo>
                    <a:pt x="66967" y="588645"/>
                  </a:lnTo>
                  <a:lnTo>
                    <a:pt x="111874" y="582498"/>
                  </a:lnTo>
                  <a:lnTo>
                    <a:pt x="147815" y="559739"/>
                  </a:lnTo>
                  <a:lnTo>
                    <a:pt x="149428" y="557403"/>
                  </a:lnTo>
                  <a:lnTo>
                    <a:pt x="151536" y="554355"/>
                  </a:lnTo>
                  <a:lnTo>
                    <a:pt x="154495" y="548627"/>
                  </a:lnTo>
                  <a:lnTo>
                    <a:pt x="156616" y="542455"/>
                  </a:lnTo>
                  <a:lnTo>
                    <a:pt x="157873" y="535863"/>
                  </a:lnTo>
                  <a:lnTo>
                    <a:pt x="158305" y="528828"/>
                  </a:lnTo>
                  <a:lnTo>
                    <a:pt x="158305" y="523113"/>
                  </a:lnTo>
                  <a:close/>
                </a:path>
                <a:path>
                  <a:moveTo>
                    <a:pt x="250634" y="554990"/>
                  </a:moveTo>
                  <a:lnTo>
                    <a:pt x="248678" y="549021"/>
                  </a:lnTo>
                  <a:lnTo>
                    <a:pt x="240868" y="542671"/>
                  </a:lnTo>
                  <a:lnTo>
                    <a:pt x="233845" y="541147"/>
                  </a:lnTo>
                  <a:lnTo>
                    <a:pt x="213347" y="541147"/>
                  </a:lnTo>
                  <a:lnTo>
                    <a:pt x="206184" y="542798"/>
                  </a:lnTo>
                  <a:lnTo>
                    <a:pt x="198247" y="549148"/>
                  </a:lnTo>
                  <a:lnTo>
                    <a:pt x="196380" y="554990"/>
                  </a:lnTo>
                  <a:lnTo>
                    <a:pt x="196265" y="573405"/>
                  </a:lnTo>
                  <a:lnTo>
                    <a:pt x="198221" y="579374"/>
                  </a:lnTo>
                  <a:lnTo>
                    <a:pt x="202120" y="582422"/>
                  </a:lnTo>
                  <a:lnTo>
                    <a:pt x="206032" y="585597"/>
                  </a:lnTo>
                  <a:lnTo>
                    <a:pt x="213106" y="587121"/>
                  </a:lnTo>
                  <a:lnTo>
                    <a:pt x="233603" y="587121"/>
                  </a:lnTo>
                  <a:lnTo>
                    <a:pt x="240715" y="585597"/>
                  </a:lnTo>
                  <a:lnTo>
                    <a:pt x="248653" y="579247"/>
                  </a:lnTo>
                  <a:lnTo>
                    <a:pt x="250507" y="573405"/>
                  </a:lnTo>
                  <a:lnTo>
                    <a:pt x="250634" y="554990"/>
                  </a:lnTo>
                  <a:close/>
                </a:path>
                <a:path>
                  <a:moveTo>
                    <a:pt x="456336" y="524256"/>
                  </a:moveTo>
                  <a:lnTo>
                    <a:pt x="455574" y="520192"/>
                  </a:lnTo>
                  <a:lnTo>
                    <a:pt x="454177" y="517779"/>
                  </a:lnTo>
                  <a:lnTo>
                    <a:pt x="452780" y="515239"/>
                  </a:lnTo>
                  <a:lnTo>
                    <a:pt x="451129" y="514096"/>
                  </a:lnTo>
                  <a:lnTo>
                    <a:pt x="428142" y="514096"/>
                  </a:lnTo>
                  <a:lnTo>
                    <a:pt x="428142" y="425577"/>
                  </a:lnTo>
                  <a:lnTo>
                    <a:pt x="428142" y="397002"/>
                  </a:lnTo>
                  <a:lnTo>
                    <a:pt x="427507" y="396113"/>
                  </a:lnTo>
                  <a:lnTo>
                    <a:pt x="426237" y="395351"/>
                  </a:lnTo>
                  <a:lnTo>
                    <a:pt x="425094" y="394462"/>
                  </a:lnTo>
                  <a:lnTo>
                    <a:pt x="400278" y="391795"/>
                  </a:lnTo>
                  <a:lnTo>
                    <a:pt x="383438" y="391795"/>
                  </a:lnTo>
                  <a:lnTo>
                    <a:pt x="381787" y="391909"/>
                  </a:lnTo>
                  <a:lnTo>
                    <a:pt x="381787" y="425577"/>
                  </a:lnTo>
                  <a:lnTo>
                    <a:pt x="381787" y="514096"/>
                  </a:lnTo>
                  <a:lnTo>
                    <a:pt x="318998" y="514096"/>
                  </a:lnTo>
                  <a:lnTo>
                    <a:pt x="381419" y="425577"/>
                  </a:lnTo>
                  <a:lnTo>
                    <a:pt x="381787" y="425577"/>
                  </a:lnTo>
                  <a:lnTo>
                    <a:pt x="381787" y="391909"/>
                  </a:lnTo>
                  <a:lnTo>
                    <a:pt x="379399" y="392049"/>
                  </a:lnTo>
                  <a:lnTo>
                    <a:pt x="375373" y="392176"/>
                  </a:lnTo>
                  <a:lnTo>
                    <a:pt x="372059" y="392557"/>
                  </a:lnTo>
                  <a:lnTo>
                    <a:pt x="369430" y="393065"/>
                  </a:lnTo>
                  <a:lnTo>
                    <a:pt x="366801" y="393446"/>
                  </a:lnTo>
                  <a:lnTo>
                    <a:pt x="364756" y="393954"/>
                  </a:lnTo>
                  <a:lnTo>
                    <a:pt x="286600" y="502412"/>
                  </a:lnTo>
                  <a:lnTo>
                    <a:pt x="283578" y="507873"/>
                  </a:lnTo>
                  <a:lnTo>
                    <a:pt x="282778" y="509524"/>
                  </a:lnTo>
                  <a:lnTo>
                    <a:pt x="280555" y="531622"/>
                  </a:lnTo>
                  <a:lnTo>
                    <a:pt x="280771" y="534797"/>
                  </a:lnTo>
                  <a:lnTo>
                    <a:pt x="289458" y="545338"/>
                  </a:lnTo>
                  <a:lnTo>
                    <a:pt x="381787" y="545338"/>
                  </a:lnTo>
                  <a:lnTo>
                    <a:pt x="381787" y="581152"/>
                  </a:lnTo>
                  <a:lnTo>
                    <a:pt x="400278" y="586105"/>
                  </a:lnTo>
                  <a:lnTo>
                    <a:pt x="409308" y="586105"/>
                  </a:lnTo>
                  <a:lnTo>
                    <a:pt x="428142" y="581152"/>
                  </a:lnTo>
                  <a:lnTo>
                    <a:pt x="428142" y="545338"/>
                  </a:lnTo>
                  <a:lnTo>
                    <a:pt x="451383" y="545338"/>
                  </a:lnTo>
                  <a:lnTo>
                    <a:pt x="453034" y="544068"/>
                  </a:lnTo>
                  <a:lnTo>
                    <a:pt x="454545" y="541147"/>
                  </a:lnTo>
                  <a:lnTo>
                    <a:pt x="455701" y="538734"/>
                  </a:lnTo>
                  <a:lnTo>
                    <a:pt x="456336" y="534924"/>
                  </a:lnTo>
                  <a:lnTo>
                    <a:pt x="456336" y="524256"/>
                  </a:lnTo>
                  <a:close/>
                </a:path>
                <a:path>
                  <a:moveTo>
                    <a:pt x="6278524" y="0"/>
                  </a:moveTo>
                  <a:lnTo>
                    <a:pt x="581812" y="0"/>
                  </a:lnTo>
                  <a:lnTo>
                    <a:pt x="581812" y="384048"/>
                  </a:lnTo>
                  <a:lnTo>
                    <a:pt x="6278524" y="384048"/>
                  </a:lnTo>
                  <a:lnTo>
                    <a:pt x="62785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000"/>
            </a:p>
          </p:txBody>
        </p:sp>
      </p:grpSp>
      <p:sp>
        <p:nvSpPr>
          <p:cNvPr id="9229" name="AutoShape 13">
            <a:extLst>
              <a:ext uri="{FF2B5EF4-FFF2-40B4-BE49-F238E27FC236}">
                <a16:creationId xmlns:a16="http://schemas.microsoft.com/office/drawing/2014/main" id="{48B838AC-1D16-4FD5-BAE9-6B05DE4AB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7270" y="646311"/>
            <a:ext cx="769938" cy="246063"/>
          </a:xfrm>
          <a:custGeom>
            <a:avLst/>
            <a:gdLst>
              <a:gd name="G0" fmla="+- 2138 0 0"/>
              <a:gd name="G1" fmla="+- 684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146303" y="180593"/>
                </a:moveTo>
                <a:lnTo>
                  <a:pt x="38353" y="180593"/>
                </a:lnTo>
                <a:lnTo>
                  <a:pt x="38353" y="185674"/>
                </a:lnTo>
                <a:lnTo>
                  <a:pt x="146303" y="185674"/>
                </a:lnTo>
                <a:lnTo>
                  <a:pt x="146303" y="180593"/>
                </a:lnTo>
                <a:close/>
              </a:path>
              <a:path>
                <a:moveTo>
                  <a:pt x="116966" y="10667"/>
                </a:moveTo>
                <a:lnTo>
                  <a:pt x="67563" y="10667"/>
                </a:lnTo>
                <a:lnTo>
                  <a:pt x="67541" y="163449"/>
                </a:lnTo>
                <a:lnTo>
                  <a:pt x="67056" y="168909"/>
                </a:lnTo>
                <a:lnTo>
                  <a:pt x="64388" y="174243"/>
                </a:lnTo>
                <a:lnTo>
                  <a:pt x="62356" y="176402"/>
                </a:lnTo>
                <a:lnTo>
                  <a:pt x="59689" y="177672"/>
                </a:lnTo>
                <a:lnTo>
                  <a:pt x="56006" y="179704"/>
                </a:lnTo>
                <a:lnTo>
                  <a:pt x="51181" y="180593"/>
                </a:lnTo>
                <a:lnTo>
                  <a:pt x="133603" y="180593"/>
                </a:lnTo>
                <a:lnTo>
                  <a:pt x="128905" y="179704"/>
                </a:lnTo>
                <a:lnTo>
                  <a:pt x="125602" y="177926"/>
                </a:lnTo>
                <a:lnTo>
                  <a:pt x="122174" y="176149"/>
                </a:lnTo>
                <a:lnTo>
                  <a:pt x="119887" y="174116"/>
                </a:lnTo>
                <a:lnTo>
                  <a:pt x="117601" y="169290"/>
                </a:lnTo>
                <a:lnTo>
                  <a:pt x="116966" y="163449"/>
                </a:lnTo>
                <a:lnTo>
                  <a:pt x="116966" y="10667"/>
                </a:lnTo>
                <a:close/>
              </a:path>
              <a:path>
                <a:moveTo>
                  <a:pt x="185038" y="0"/>
                </a:moveTo>
                <a:lnTo>
                  <a:pt x="0" y="0"/>
                </a:lnTo>
                <a:lnTo>
                  <a:pt x="0" y="50291"/>
                </a:lnTo>
                <a:lnTo>
                  <a:pt x="5714" y="50291"/>
                </a:lnTo>
                <a:lnTo>
                  <a:pt x="8048" y="40600"/>
                </a:lnTo>
                <a:lnTo>
                  <a:pt x="11620" y="32099"/>
                </a:lnTo>
                <a:lnTo>
                  <a:pt x="52705" y="10667"/>
                </a:lnTo>
                <a:lnTo>
                  <a:pt x="185038" y="10667"/>
                </a:lnTo>
                <a:lnTo>
                  <a:pt x="185038" y="0"/>
                </a:lnTo>
                <a:close/>
              </a:path>
              <a:path>
                <a:moveTo>
                  <a:pt x="185038" y="10667"/>
                </a:moveTo>
                <a:lnTo>
                  <a:pt x="141986" y="10667"/>
                </a:lnTo>
                <a:lnTo>
                  <a:pt x="148716" y="11556"/>
                </a:lnTo>
                <a:lnTo>
                  <a:pt x="159384" y="16128"/>
                </a:lnTo>
                <a:lnTo>
                  <a:pt x="179577" y="50291"/>
                </a:lnTo>
                <a:lnTo>
                  <a:pt x="185038" y="50291"/>
                </a:lnTo>
                <a:lnTo>
                  <a:pt x="185038" y="10667"/>
                </a:lnTo>
                <a:close/>
              </a:path>
              <a:path>
                <a:moveTo>
                  <a:pt x="228345" y="205612"/>
                </a:moveTo>
                <a:lnTo>
                  <a:pt x="218058" y="205612"/>
                </a:lnTo>
                <a:lnTo>
                  <a:pt x="213613" y="207390"/>
                </a:lnTo>
                <a:lnTo>
                  <a:pt x="206375" y="214375"/>
                </a:lnTo>
                <a:lnTo>
                  <a:pt x="204714" y="218408"/>
                </a:lnTo>
                <a:lnTo>
                  <a:pt x="204596" y="230124"/>
                </a:lnTo>
                <a:lnTo>
                  <a:pt x="207263" y="235330"/>
                </a:lnTo>
                <a:lnTo>
                  <a:pt x="217677" y="243966"/>
                </a:lnTo>
                <a:lnTo>
                  <a:pt x="224536" y="246252"/>
                </a:lnTo>
                <a:lnTo>
                  <a:pt x="232918" y="246252"/>
                </a:lnTo>
                <a:lnTo>
                  <a:pt x="261324" y="231775"/>
                </a:lnTo>
                <a:lnTo>
                  <a:pt x="243712" y="231775"/>
                </a:lnTo>
                <a:lnTo>
                  <a:pt x="242569" y="231266"/>
                </a:lnTo>
                <a:lnTo>
                  <a:pt x="240919" y="229361"/>
                </a:lnTo>
                <a:lnTo>
                  <a:pt x="240411" y="227075"/>
                </a:lnTo>
                <a:lnTo>
                  <a:pt x="240298" y="224051"/>
                </a:lnTo>
                <a:lnTo>
                  <a:pt x="240283" y="217424"/>
                </a:lnTo>
                <a:lnTo>
                  <a:pt x="238632" y="212978"/>
                </a:lnTo>
                <a:lnTo>
                  <a:pt x="235584" y="210057"/>
                </a:lnTo>
                <a:lnTo>
                  <a:pt x="232409" y="207136"/>
                </a:lnTo>
                <a:lnTo>
                  <a:pt x="228345" y="205612"/>
                </a:lnTo>
                <a:close/>
              </a:path>
              <a:path>
                <a:moveTo>
                  <a:pt x="274065" y="57657"/>
                </a:moveTo>
                <a:lnTo>
                  <a:pt x="198500" y="57657"/>
                </a:lnTo>
                <a:lnTo>
                  <a:pt x="198500" y="62737"/>
                </a:lnTo>
                <a:lnTo>
                  <a:pt x="203200" y="64007"/>
                </a:lnTo>
                <a:lnTo>
                  <a:pt x="207137" y="66293"/>
                </a:lnTo>
                <a:lnTo>
                  <a:pt x="271652" y="190880"/>
                </a:lnTo>
                <a:lnTo>
                  <a:pt x="267207" y="201549"/>
                </a:lnTo>
                <a:lnTo>
                  <a:pt x="247650" y="231775"/>
                </a:lnTo>
                <a:lnTo>
                  <a:pt x="261324" y="231775"/>
                </a:lnTo>
                <a:lnTo>
                  <a:pt x="281939" y="190880"/>
                </a:lnTo>
                <a:lnTo>
                  <a:pt x="303048" y="141604"/>
                </a:lnTo>
                <a:lnTo>
                  <a:pt x="292481" y="141604"/>
                </a:lnTo>
                <a:lnTo>
                  <a:pt x="263144" y="81279"/>
                </a:lnTo>
                <a:lnTo>
                  <a:pt x="260603" y="74421"/>
                </a:lnTo>
                <a:lnTo>
                  <a:pt x="260603" y="68706"/>
                </a:lnTo>
                <a:lnTo>
                  <a:pt x="261619" y="66928"/>
                </a:lnTo>
                <a:lnTo>
                  <a:pt x="265556" y="63753"/>
                </a:lnTo>
                <a:lnTo>
                  <a:pt x="269113" y="62864"/>
                </a:lnTo>
                <a:lnTo>
                  <a:pt x="274065" y="62737"/>
                </a:lnTo>
                <a:lnTo>
                  <a:pt x="274065" y="57657"/>
                </a:lnTo>
                <a:close/>
              </a:path>
              <a:path>
                <a:moveTo>
                  <a:pt x="348741" y="57657"/>
                </a:moveTo>
                <a:lnTo>
                  <a:pt x="301116" y="57657"/>
                </a:lnTo>
                <a:lnTo>
                  <a:pt x="301116" y="62737"/>
                </a:lnTo>
                <a:lnTo>
                  <a:pt x="307466" y="62864"/>
                </a:lnTo>
                <a:lnTo>
                  <a:pt x="311784" y="64007"/>
                </a:lnTo>
                <a:lnTo>
                  <a:pt x="314325" y="66039"/>
                </a:lnTo>
                <a:lnTo>
                  <a:pt x="316738" y="68071"/>
                </a:lnTo>
                <a:lnTo>
                  <a:pt x="318007" y="70738"/>
                </a:lnTo>
                <a:lnTo>
                  <a:pt x="317963" y="74421"/>
                </a:lnTo>
                <a:lnTo>
                  <a:pt x="292481" y="141604"/>
                </a:lnTo>
                <a:lnTo>
                  <a:pt x="303048" y="141604"/>
                </a:lnTo>
                <a:lnTo>
                  <a:pt x="322580" y="96011"/>
                </a:lnTo>
                <a:lnTo>
                  <a:pt x="344043" y="63118"/>
                </a:lnTo>
                <a:lnTo>
                  <a:pt x="348741" y="62737"/>
                </a:lnTo>
                <a:lnTo>
                  <a:pt x="348741" y="57657"/>
                </a:lnTo>
                <a:close/>
              </a:path>
              <a:path>
                <a:moveTo>
                  <a:pt x="413893" y="57657"/>
                </a:moveTo>
                <a:lnTo>
                  <a:pt x="354330" y="57657"/>
                </a:lnTo>
                <a:lnTo>
                  <a:pt x="354330" y="62737"/>
                </a:lnTo>
                <a:lnTo>
                  <a:pt x="360933" y="63118"/>
                </a:lnTo>
                <a:lnTo>
                  <a:pt x="365506" y="64515"/>
                </a:lnTo>
                <a:lnTo>
                  <a:pt x="367791" y="67055"/>
                </a:lnTo>
                <a:lnTo>
                  <a:pt x="370205" y="69595"/>
                </a:lnTo>
                <a:lnTo>
                  <a:pt x="371347" y="75310"/>
                </a:lnTo>
                <a:lnTo>
                  <a:pt x="371347" y="228218"/>
                </a:lnTo>
                <a:lnTo>
                  <a:pt x="370331" y="233679"/>
                </a:lnTo>
                <a:lnTo>
                  <a:pt x="368300" y="235838"/>
                </a:lnTo>
                <a:lnTo>
                  <a:pt x="365251" y="238759"/>
                </a:lnTo>
                <a:lnTo>
                  <a:pt x="360552" y="240410"/>
                </a:lnTo>
                <a:lnTo>
                  <a:pt x="354330" y="240537"/>
                </a:lnTo>
                <a:lnTo>
                  <a:pt x="354330" y="245617"/>
                </a:lnTo>
                <a:lnTo>
                  <a:pt x="435356" y="245617"/>
                </a:lnTo>
                <a:lnTo>
                  <a:pt x="435356" y="240537"/>
                </a:lnTo>
                <a:lnTo>
                  <a:pt x="428244" y="240537"/>
                </a:lnTo>
                <a:lnTo>
                  <a:pt x="423418" y="240029"/>
                </a:lnTo>
                <a:lnTo>
                  <a:pt x="421005" y="238886"/>
                </a:lnTo>
                <a:lnTo>
                  <a:pt x="418591" y="237870"/>
                </a:lnTo>
                <a:lnTo>
                  <a:pt x="416813" y="236092"/>
                </a:lnTo>
                <a:lnTo>
                  <a:pt x="415670" y="233679"/>
                </a:lnTo>
                <a:lnTo>
                  <a:pt x="414400" y="231393"/>
                </a:lnTo>
                <a:lnTo>
                  <a:pt x="413893" y="226949"/>
                </a:lnTo>
                <a:lnTo>
                  <a:pt x="413893" y="172719"/>
                </a:lnTo>
                <a:lnTo>
                  <a:pt x="430527" y="172719"/>
                </a:lnTo>
                <a:lnTo>
                  <a:pt x="427386" y="171338"/>
                </a:lnTo>
                <a:lnTo>
                  <a:pt x="420508" y="166137"/>
                </a:lnTo>
                <a:lnTo>
                  <a:pt x="413893" y="158876"/>
                </a:lnTo>
                <a:lnTo>
                  <a:pt x="413893" y="90550"/>
                </a:lnTo>
                <a:lnTo>
                  <a:pt x="419179" y="81789"/>
                </a:lnTo>
                <a:lnTo>
                  <a:pt x="425132" y="75517"/>
                </a:lnTo>
                <a:lnTo>
                  <a:pt x="426831" y="74549"/>
                </a:lnTo>
                <a:lnTo>
                  <a:pt x="413893" y="74549"/>
                </a:lnTo>
                <a:lnTo>
                  <a:pt x="413893" y="57657"/>
                </a:lnTo>
                <a:close/>
              </a:path>
              <a:path>
                <a:moveTo>
                  <a:pt x="430527" y="172719"/>
                </a:moveTo>
                <a:lnTo>
                  <a:pt x="413893" y="172719"/>
                </a:lnTo>
                <a:lnTo>
                  <a:pt x="419481" y="178434"/>
                </a:lnTo>
                <a:lnTo>
                  <a:pt x="424814" y="182499"/>
                </a:lnTo>
                <a:lnTo>
                  <a:pt x="429768" y="184911"/>
                </a:lnTo>
                <a:lnTo>
                  <a:pt x="436625" y="187959"/>
                </a:lnTo>
                <a:lnTo>
                  <a:pt x="443864" y="189483"/>
                </a:lnTo>
                <a:lnTo>
                  <a:pt x="451738" y="189483"/>
                </a:lnTo>
                <a:lnTo>
                  <a:pt x="487999" y="175513"/>
                </a:lnTo>
                <a:lnTo>
                  <a:pt x="441832" y="175513"/>
                </a:lnTo>
                <a:lnTo>
                  <a:pt x="434502" y="174468"/>
                </a:lnTo>
                <a:lnTo>
                  <a:pt x="430527" y="172719"/>
                </a:lnTo>
                <a:close/>
              </a:path>
              <a:path>
                <a:moveTo>
                  <a:pt x="490433" y="70484"/>
                </a:moveTo>
                <a:lnTo>
                  <a:pt x="445643" y="70484"/>
                </a:lnTo>
                <a:lnTo>
                  <a:pt x="450722" y="73151"/>
                </a:lnTo>
                <a:lnTo>
                  <a:pt x="454659" y="78612"/>
                </a:lnTo>
                <a:lnTo>
                  <a:pt x="458420" y="86018"/>
                </a:lnTo>
                <a:lnTo>
                  <a:pt x="461121" y="96043"/>
                </a:lnTo>
                <a:lnTo>
                  <a:pt x="462750" y="108688"/>
                </a:lnTo>
                <a:lnTo>
                  <a:pt x="463295" y="123951"/>
                </a:lnTo>
                <a:lnTo>
                  <a:pt x="462795" y="138763"/>
                </a:lnTo>
                <a:lnTo>
                  <a:pt x="447294" y="175513"/>
                </a:lnTo>
                <a:lnTo>
                  <a:pt x="487999" y="175513"/>
                </a:lnTo>
                <a:lnTo>
                  <a:pt x="506221" y="139620"/>
                </a:lnTo>
                <a:lnTo>
                  <a:pt x="508000" y="121030"/>
                </a:lnTo>
                <a:lnTo>
                  <a:pt x="507573" y="112144"/>
                </a:lnTo>
                <a:lnTo>
                  <a:pt x="493061" y="73326"/>
                </a:lnTo>
                <a:lnTo>
                  <a:pt x="490433" y="70484"/>
                </a:lnTo>
                <a:close/>
              </a:path>
              <a:path>
                <a:moveTo>
                  <a:pt x="453263" y="53847"/>
                </a:moveTo>
                <a:lnTo>
                  <a:pt x="444500" y="53847"/>
                </a:lnTo>
                <a:lnTo>
                  <a:pt x="436499" y="56006"/>
                </a:lnTo>
                <a:lnTo>
                  <a:pt x="429006" y="60197"/>
                </a:lnTo>
                <a:lnTo>
                  <a:pt x="423925" y="63118"/>
                </a:lnTo>
                <a:lnTo>
                  <a:pt x="418845" y="67944"/>
                </a:lnTo>
                <a:lnTo>
                  <a:pt x="413893" y="74549"/>
                </a:lnTo>
                <a:lnTo>
                  <a:pt x="426831" y="74549"/>
                </a:lnTo>
                <a:lnTo>
                  <a:pt x="431752" y="71745"/>
                </a:lnTo>
                <a:lnTo>
                  <a:pt x="439038" y="70484"/>
                </a:lnTo>
                <a:lnTo>
                  <a:pt x="490433" y="70484"/>
                </a:lnTo>
                <a:lnTo>
                  <a:pt x="487785" y="67621"/>
                </a:lnTo>
                <a:lnTo>
                  <a:pt x="481711" y="62737"/>
                </a:lnTo>
                <a:lnTo>
                  <a:pt x="475140" y="58830"/>
                </a:lnTo>
                <a:lnTo>
                  <a:pt x="468201" y="56054"/>
                </a:lnTo>
                <a:lnTo>
                  <a:pt x="460904" y="54397"/>
                </a:lnTo>
                <a:lnTo>
                  <a:pt x="453263" y="53847"/>
                </a:lnTo>
                <a:close/>
              </a:path>
              <a:path>
                <a:moveTo>
                  <a:pt x="595376" y="53847"/>
                </a:moveTo>
                <a:lnTo>
                  <a:pt x="550290" y="72770"/>
                </a:lnTo>
                <a:lnTo>
                  <a:pt x="532306" y="108632"/>
                </a:lnTo>
                <a:lnTo>
                  <a:pt x="531113" y="123825"/>
                </a:lnTo>
                <a:lnTo>
                  <a:pt x="531923" y="136350"/>
                </a:lnTo>
                <a:lnTo>
                  <a:pt x="553192" y="177214"/>
                </a:lnTo>
                <a:lnTo>
                  <a:pt x="591946" y="189483"/>
                </a:lnTo>
                <a:lnTo>
                  <a:pt x="600900" y="188936"/>
                </a:lnTo>
                <a:lnTo>
                  <a:pt x="637809" y="168655"/>
                </a:lnTo>
                <a:lnTo>
                  <a:pt x="612266" y="168655"/>
                </a:lnTo>
                <a:lnTo>
                  <a:pt x="605121" y="167943"/>
                </a:lnTo>
                <a:lnTo>
                  <a:pt x="576389" y="139890"/>
                </a:lnTo>
                <a:lnTo>
                  <a:pt x="571881" y="117093"/>
                </a:lnTo>
                <a:lnTo>
                  <a:pt x="649858" y="117093"/>
                </a:lnTo>
                <a:lnTo>
                  <a:pt x="648929" y="107950"/>
                </a:lnTo>
                <a:lnTo>
                  <a:pt x="571119" y="107950"/>
                </a:lnTo>
                <a:lnTo>
                  <a:pt x="571162" y="102352"/>
                </a:lnTo>
                <a:lnTo>
                  <a:pt x="583438" y="65024"/>
                </a:lnTo>
                <a:lnTo>
                  <a:pt x="587756" y="62737"/>
                </a:lnTo>
                <a:lnTo>
                  <a:pt x="624400" y="62737"/>
                </a:lnTo>
                <a:lnTo>
                  <a:pt x="615489" y="57832"/>
                </a:lnTo>
                <a:lnTo>
                  <a:pt x="605784" y="54846"/>
                </a:lnTo>
                <a:lnTo>
                  <a:pt x="595376" y="53847"/>
                </a:lnTo>
                <a:close/>
              </a:path>
              <a:path>
                <a:moveTo>
                  <a:pt x="644778" y="147574"/>
                </a:moveTo>
                <a:lnTo>
                  <a:pt x="639063" y="155575"/>
                </a:lnTo>
                <a:lnTo>
                  <a:pt x="633730" y="161035"/>
                </a:lnTo>
                <a:lnTo>
                  <a:pt x="623824" y="167131"/>
                </a:lnTo>
                <a:lnTo>
                  <a:pt x="618236" y="168655"/>
                </a:lnTo>
                <a:lnTo>
                  <a:pt x="637809" y="168655"/>
                </a:lnTo>
                <a:lnTo>
                  <a:pt x="643977" y="160432"/>
                </a:lnTo>
                <a:lnTo>
                  <a:pt x="649858" y="150621"/>
                </a:lnTo>
                <a:lnTo>
                  <a:pt x="644778" y="147574"/>
                </a:lnTo>
                <a:close/>
              </a:path>
              <a:path>
                <a:moveTo>
                  <a:pt x="624400" y="62737"/>
                </a:moveTo>
                <a:lnTo>
                  <a:pt x="596645" y="62737"/>
                </a:lnTo>
                <a:lnTo>
                  <a:pt x="599439" y="63500"/>
                </a:lnTo>
                <a:lnTo>
                  <a:pt x="601599" y="65150"/>
                </a:lnTo>
                <a:lnTo>
                  <a:pt x="612520" y="107950"/>
                </a:lnTo>
                <a:lnTo>
                  <a:pt x="648929" y="107950"/>
                </a:lnTo>
                <a:lnTo>
                  <a:pt x="632840" y="69722"/>
                </a:lnTo>
                <a:lnTo>
                  <a:pt x="624504" y="62795"/>
                </a:lnTo>
                <a:close/>
              </a:path>
              <a:path>
                <a:moveTo>
                  <a:pt x="750127" y="182244"/>
                </a:moveTo>
                <a:lnTo>
                  <a:pt x="690499" y="182244"/>
                </a:lnTo>
                <a:lnTo>
                  <a:pt x="692531" y="182752"/>
                </a:lnTo>
                <a:lnTo>
                  <a:pt x="695578" y="183768"/>
                </a:lnTo>
                <a:lnTo>
                  <a:pt x="703647" y="186269"/>
                </a:lnTo>
                <a:lnTo>
                  <a:pt x="710882" y="188055"/>
                </a:lnTo>
                <a:lnTo>
                  <a:pt x="717260" y="189126"/>
                </a:lnTo>
                <a:lnTo>
                  <a:pt x="722757" y="189483"/>
                </a:lnTo>
                <a:lnTo>
                  <a:pt x="731519" y="189483"/>
                </a:lnTo>
                <a:lnTo>
                  <a:pt x="739394" y="187705"/>
                </a:lnTo>
                <a:lnTo>
                  <a:pt x="750127" y="182244"/>
                </a:lnTo>
                <a:close/>
              </a:path>
              <a:path>
                <a:moveTo>
                  <a:pt x="678688" y="143128"/>
                </a:moveTo>
                <a:lnTo>
                  <a:pt x="673481" y="143128"/>
                </a:lnTo>
                <a:lnTo>
                  <a:pt x="676020" y="189102"/>
                </a:lnTo>
                <a:lnTo>
                  <a:pt x="680974" y="189102"/>
                </a:lnTo>
                <a:lnTo>
                  <a:pt x="683259" y="184530"/>
                </a:lnTo>
                <a:lnTo>
                  <a:pt x="686053" y="182244"/>
                </a:lnTo>
                <a:lnTo>
                  <a:pt x="750127" y="182244"/>
                </a:lnTo>
                <a:lnTo>
                  <a:pt x="753871" y="180339"/>
                </a:lnTo>
                <a:lnTo>
                  <a:pt x="755098" y="179196"/>
                </a:lnTo>
                <a:lnTo>
                  <a:pt x="712977" y="179196"/>
                </a:lnTo>
                <a:lnTo>
                  <a:pt x="705484" y="176275"/>
                </a:lnTo>
                <a:lnTo>
                  <a:pt x="697483" y="170179"/>
                </a:lnTo>
                <a:lnTo>
                  <a:pt x="691814" y="165131"/>
                </a:lnTo>
                <a:lnTo>
                  <a:pt x="686800" y="158940"/>
                </a:lnTo>
                <a:lnTo>
                  <a:pt x="682428" y="151606"/>
                </a:lnTo>
                <a:lnTo>
                  <a:pt x="678688" y="143128"/>
                </a:lnTo>
                <a:close/>
              </a:path>
              <a:path>
                <a:moveTo>
                  <a:pt x="723391" y="53847"/>
                </a:moveTo>
                <a:lnTo>
                  <a:pt x="715644" y="53847"/>
                </a:lnTo>
                <a:lnTo>
                  <a:pt x="705542" y="54588"/>
                </a:lnTo>
                <a:lnTo>
                  <a:pt x="674417" y="78470"/>
                </a:lnTo>
                <a:lnTo>
                  <a:pt x="671576" y="92582"/>
                </a:lnTo>
                <a:lnTo>
                  <a:pt x="672197" y="99202"/>
                </a:lnTo>
                <a:lnTo>
                  <a:pt x="701111" y="132689"/>
                </a:lnTo>
                <a:lnTo>
                  <a:pt x="722249" y="146050"/>
                </a:lnTo>
                <a:lnTo>
                  <a:pt x="728980" y="150875"/>
                </a:lnTo>
                <a:lnTo>
                  <a:pt x="735076" y="157225"/>
                </a:lnTo>
                <a:lnTo>
                  <a:pt x="736600" y="161035"/>
                </a:lnTo>
                <a:lnTo>
                  <a:pt x="736600" y="169290"/>
                </a:lnTo>
                <a:lnTo>
                  <a:pt x="735076" y="172465"/>
                </a:lnTo>
                <a:lnTo>
                  <a:pt x="732027" y="175259"/>
                </a:lnTo>
                <a:lnTo>
                  <a:pt x="728852" y="177926"/>
                </a:lnTo>
                <a:lnTo>
                  <a:pt x="724915" y="179196"/>
                </a:lnTo>
                <a:lnTo>
                  <a:pt x="755098" y="179196"/>
                </a:lnTo>
                <a:lnTo>
                  <a:pt x="759459" y="175132"/>
                </a:lnTo>
                <a:lnTo>
                  <a:pt x="767333" y="161416"/>
                </a:lnTo>
                <a:lnTo>
                  <a:pt x="769238" y="154431"/>
                </a:lnTo>
                <a:lnTo>
                  <a:pt x="769238" y="139445"/>
                </a:lnTo>
                <a:lnTo>
                  <a:pt x="743001" y="109464"/>
                </a:lnTo>
                <a:lnTo>
                  <a:pt x="722739" y="96587"/>
                </a:lnTo>
                <a:lnTo>
                  <a:pt x="714867" y="91281"/>
                </a:lnTo>
                <a:lnTo>
                  <a:pt x="709162" y="86975"/>
                </a:lnTo>
                <a:lnTo>
                  <a:pt x="705612" y="83692"/>
                </a:lnTo>
                <a:lnTo>
                  <a:pt x="703580" y="81406"/>
                </a:lnTo>
                <a:lnTo>
                  <a:pt x="702563" y="78993"/>
                </a:lnTo>
                <a:lnTo>
                  <a:pt x="702563" y="73278"/>
                </a:lnTo>
                <a:lnTo>
                  <a:pt x="704088" y="70357"/>
                </a:lnTo>
                <a:lnTo>
                  <a:pt x="707008" y="67817"/>
                </a:lnTo>
                <a:lnTo>
                  <a:pt x="709930" y="65404"/>
                </a:lnTo>
                <a:lnTo>
                  <a:pt x="713486" y="64134"/>
                </a:lnTo>
                <a:lnTo>
                  <a:pt x="760111" y="64134"/>
                </a:lnTo>
                <a:lnTo>
                  <a:pt x="759945" y="60959"/>
                </a:lnTo>
                <a:lnTo>
                  <a:pt x="742950" y="60959"/>
                </a:lnTo>
                <a:lnTo>
                  <a:pt x="740663" y="60197"/>
                </a:lnTo>
                <a:lnTo>
                  <a:pt x="730757" y="55499"/>
                </a:lnTo>
                <a:lnTo>
                  <a:pt x="723391" y="53847"/>
                </a:lnTo>
                <a:close/>
              </a:path>
              <a:path>
                <a:moveTo>
                  <a:pt x="760111" y="64134"/>
                </a:moveTo>
                <a:lnTo>
                  <a:pt x="724153" y="64134"/>
                </a:lnTo>
                <a:lnTo>
                  <a:pt x="730757" y="66420"/>
                </a:lnTo>
                <a:lnTo>
                  <a:pt x="737488" y="71246"/>
                </a:lnTo>
                <a:lnTo>
                  <a:pt x="742396" y="75555"/>
                </a:lnTo>
                <a:lnTo>
                  <a:pt x="747220" y="81422"/>
                </a:lnTo>
                <a:lnTo>
                  <a:pt x="751972" y="88838"/>
                </a:lnTo>
                <a:lnTo>
                  <a:pt x="756665" y="97789"/>
                </a:lnTo>
                <a:lnTo>
                  <a:pt x="761872" y="97789"/>
                </a:lnTo>
                <a:lnTo>
                  <a:pt x="760111" y="64134"/>
                </a:lnTo>
                <a:close/>
              </a:path>
              <a:path>
                <a:moveTo>
                  <a:pt x="759587" y="54101"/>
                </a:moveTo>
                <a:lnTo>
                  <a:pt x="754380" y="54101"/>
                </a:lnTo>
                <a:lnTo>
                  <a:pt x="751966" y="57276"/>
                </a:lnTo>
                <a:lnTo>
                  <a:pt x="750188" y="59181"/>
                </a:lnTo>
                <a:lnTo>
                  <a:pt x="749045" y="59943"/>
                </a:lnTo>
                <a:lnTo>
                  <a:pt x="747902" y="60578"/>
                </a:lnTo>
                <a:lnTo>
                  <a:pt x="746506" y="60959"/>
                </a:lnTo>
                <a:lnTo>
                  <a:pt x="759945" y="60959"/>
                </a:lnTo>
                <a:lnTo>
                  <a:pt x="759587" y="5410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000"/>
          </a:p>
        </p:txBody>
      </p:sp>
      <p:sp>
        <p:nvSpPr>
          <p:cNvPr id="9230" name="AutoShape 14">
            <a:extLst>
              <a:ext uri="{FF2B5EF4-FFF2-40B4-BE49-F238E27FC236}">
                <a16:creationId xmlns:a16="http://schemas.microsoft.com/office/drawing/2014/main" id="{1EE4DEA1-DCCD-43EA-9BE9-6DEAAB920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0395" y="643136"/>
            <a:ext cx="266700" cy="193675"/>
          </a:xfrm>
          <a:custGeom>
            <a:avLst/>
            <a:gdLst>
              <a:gd name="G0" fmla="+- 744 0 0"/>
              <a:gd name="G1" fmla="+- 538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66167" y="58038"/>
                </a:moveTo>
                <a:lnTo>
                  <a:pt x="27322" y="69504"/>
                </a:lnTo>
                <a:lnTo>
                  <a:pt x="4397" y="100679"/>
                </a:lnTo>
                <a:lnTo>
                  <a:pt x="0" y="126492"/>
                </a:lnTo>
                <a:lnTo>
                  <a:pt x="1073" y="139424"/>
                </a:lnTo>
                <a:lnTo>
                  <a:pt x="26866" y="182316"/>
                </a:lnTo>
                <a:lnTo>
                  <a:pt x="66675" y="193675"/>
                </a:lnTo>
                <a:lnTo>
                  <a:pt x="82101" y="192293"/>
                </a:lnTo>
                <a:lnTo>
                  <a:pt x="95789" y="188150"/>
                </a:lnTo>
                <a:lnTo>
                  <a:pt x="102479" y="184276"/>
                </a:lnTo>
                <a:lnTo>
                  <a:pt x="61594" y="184276"/>
                </a:lnTo>
                <a:lnTo>
                  <a:pt x="57404" y="182499"/>
                </a:lnTo>
                <a:lnTo>
                  <a:pt x="44590" y="144246"/>
                </a:lnTo>
                <a:lnTo>
                  <a:pt x="44489" y="139037"/>
                </a:lnTo>
                <a:lnTo>
                  <a:pt x="44567" y="123963"/>
                </a:lnTo>
                <a:lnTo>
                  <a:pt x="47346" y="83659"/>
                </a:lnTo>
                <a:lnTo>
                  <a:pt x="61594" y="67691"/>
                </a:lnTo>
                <a:lnTo>
                  <a:pt x="102319" y="67691"/>
                </a:lnTo>
                <a:lnTo>
                  <a:pt x="100711" y="66675"/>
                </a:lnTo>
                <a:lnTo>
                  <a:pt x="92563" y="62861"/>
                </a:lnTo>
                <a:lnTo>
                  <a:pt x="84105" y="60166"/>
                </a:lnTo>
                <a:lnTo>
                  <a:pt x="75314" y="58566"/>
                </a:lnTo>
                <a:lnTo>
                  <a:pt x="66167" y="58038"/>
                </a:lnTo>
                <a:close/>
              </a:path>
              <a:path>
                <a:moveTo>
                  <a:pt x="102319" y="67691"/>
                </a:moveTo>
                <a:lnTo>
                  <a:pt x="71119" y="67691"/>
                </a:lnTo>
                <a:lnTo>
                  <a:pt x="74549" y="68706"/>
                </a:lnTo>
                <a:lnTo>
                  <a:pt x="77088" y="70611"/>
                </a:lnTo>
                <a:lnTo>
                  <a:pt x="88426" y="123963"/>
                </a:lnTo>
                <a:lnTo>
                  <a:pt x="88328" y="133334"/>
                </a:lnTo>
                <a:lnTo>
                  <a:pt x="84200" y="173354"/>
                </a:lnTo>
                <a:lnTo>
                  <a:pt x="70738" y="184276"/>
                </a:lnTo>
                <a:lnTo>
                  <a:pt x="102479" y="184276"/>
                </a:lnTo>
                <a:lnTo>
                  <a:pt x="129397" y="150971"/>
                </a:lnTo>
                <a:lnTo>
                  <a:pt x="133185" y="126492"/>
                </a:lnTo>
                <a:lnTo>
                  <a:pt x="133109" y="123963"/>
                </a:lnTo>
                <a:lnTo>
                  <a:pt x="120320" y="83659"/>
                </a:lnTo>
                <a:lnTo>
                  <a:pt x="108215" y="71415"/>
                </a:lnTo>
                <a:lnTo>
                  <a:pt x="102319" y="67691"/>
                </a:lnTo>
                <a:close/>
              </a:path>
              <a:path>
                <a:moveTo>
                  <a:pt x="213868" y="75310"/>
                </a:moveTo>
                <a:lnTo>
                  <a:pt x="171831" y="75310"/>
                </a:lnTo>
                <a:lnTo>
                  <a:pt x="171831" y="171069"/>
                </a:lnTo>
                <a:lnTo>
                  <a:pt x="171323" y="175641"/>
                </a:lnTo>
                <a:lnTo>
                  <a:pt x="151130" y="184911"/>
                </a:lnTo>
                <a:lnTo>
                  <a:pt x="151130" y="189865"/>
                </a:lnTo>
                <a:lnTo>
                  <a:pt x="234823" y="189865"/>
                </a:lnTo>
                <a:lnTo>
                  <a:pt x="234823" y="185166"/>
                </a:lnTo>
                <a:lnTo>
                  <a:pt x="226187" y="185166"/>
                </a:lnTo>
                <a:lnTo>
                  <a:pt x="220218" y="183642"/>
                </a:lnTo>
                <a:lnTo>
                  <a:pt x="216915" y="180340"/>
                </a:lnTo>
                <a:lnTo>
                  <a:pt x="214883" y="178053"/>
                </a:lnTo>
                <a:lnTo>
                  <a:pt x="213868" y="172720"/>
                </a:lnTo>
                <a:lnTo>
                  <a:pt x="213868" y="75310"/>
                </a:lnTo>
                <a:close/>
              </a:path>
              <a:path>
                <a:moveTo>
                  <a:pt x="234823" y="184911"/>
                </a:moveTo>
                <a:lnTo>
                  <a:pt x="226187" y="185166"/>
                </a:lnTo>
                <a:lnTo>
                  <a:pt x="234823" y="185166"/>
                </a:lnTo>
                <a:lnTo>
                  <a:pt x="234823" y="184911"/>
                </a:lnTo>
                <a:close/>
              </a:path>
              <a:path>
                <a:moveTo>
                  <a:pt x="234823" y="61849"/>
                </a:moveTo>
                <a:lnTo>
                  <a:pt x="151130" y="61849"/>
                </a:lnTo>
                <a:lnTo>
                  <a:pt x="151130" y="75310"/>
                </a:lnTo>
                <a:lnTo>
                  <a:pt x="234823" y="75310"/>
                </a:lnTo>
                <a:lnTo>
                  <a:pt x="234823" y="61849"/>
                </a:lnTo>
                <a:close/>
              </a:path>
              <a:path>
                <a:moveTo>
                  <a:pt x="231012" y="0"/>
                </a:moveTo>
                <a:lnTo>
                  <a:pt x="187706" y="13080"/>
                </a:lnTo>
                <a:lnTo>
                  <a:pt x="171744" y="45593"/>
                </a:lnTo>
                <a:lnTo>
                  <a:pt x="171831" y="61849"/>
                </a:lnTo>
                <a:lnTo>
                  <a:pt x="213868" y="61849"/>
                </a:lnTo>
                <a:lnTo>
                  <a:pt x="213744" y="33908"/>
                </a:lnTo>
                <a:lnTo>
                  <a:pt x="213626" y="22732"/>
                </a:lnTo>
                <a:lnTo>
                  <a:pt x="213613" y="16763"/>
                </a:lnTo>
                <a:lnTo>
                  <a:pt x="214630" y="13207"/>
                </a:lnTo>
                <a:lnTo>
                  <a:pt x="216535" y="11049"/>
                </a:lnTo>
                <a:lnTo>
                  <a:pt x="218567" y="8890"/>
                </a:lnTo>
                <a:lnTo>
                  <a:pt x="220980" y="7747"/>
                </a:lnTo>
                <a:lnTo>
                  <a:pt x="260996" y="7747"/>
                </a:lnTo>
                <a:lnTo>
                  <a:pt x="258825" y="6223"/>
                </a:lnTo>
                <a:lnTo>
                  <a:pt x="253676" y="3482"/>
                </a:lnTo>
                <a:lnTo>
                  <a:pt x="247348" y="1539"/>
                </a:lnTo>
                <a:lnTo>
                  <a:pt x="239805" y="382"/>
                </a:lnTo>
                <a:lnTo>
                  <a:pt x="231012" y="0"/>
                </a:lnTo>
                <a:close/>
              </a:path>
              <a:path>
                <a:moveTo>
                  <a:pt x="260996" y="7747"/>
                </a:moveTo>
                <a:lnTo>
                  <a:pt x="226313" y="7747"/>
                </a:lnTo>
                <a:lnTo>
                  <a:pt x="228219" y="8381"/>
                </a:lnTo>
                <a:lnTo>
                  <a:pt x="229869" y="9778"/>
                </a:lnTo>
                <a:lnTo>
                  <a:pt x="231012" y="10668"/>
                </a:lnTo>
                <a:lnTo>
                  <a:pt x="231648" y="12192"/>
                </a:lnTo>
                <a:lnTo>
                  <a:pt x="231520" y="16891"/>
                </a:lnTo>
                <a:lnTo>
                  <a:pt x="231012" y="18415"/>
                </a:lnTo>
                <a:lnTo>
                  <a:pt x="230505" y="20954"/>
                </a:lnTo>
                <a:lnTo>
                  <a:pt x="230124" y="22732"/>
                </a:lnTo>
                <a:lnTo>
                  <a:pt x="230124" y="26543"/>
                </a:lnTo>
                <a:lnTo>
                  <a:pt x="231648" y="29209"/>
                </a:lnTo>
                <a:lnTo>
                  <a:pt x="237870" y="34162"/>
                </a:lnTo>
                <a:lnTo>
                  <a:pt x="242062" y="35432"/>
                </a:lnTo>
                <a:lnTo>
                  <a:pt x="253492" y="35432"/>
                </a:lnTo>
                <a:lnTo>
                  <a:pt x="258444" y="33908"/>
                </a:lnTo>
                <a:lnTo>
                  <a:pt x="265938" y="27940"/>
                </a:lnTo>
                <a:lnTo>
                  <a:pt x="267843" y="24383"/>
                </a:lnTo>
                <a:lnTo>
                  <a:pt x="267843" y="15112"/>
                </a:lnTo>
                <a:lnTo>
                  <a:pt x="264794" y="10413"/>
                </a:lnTo>
                <a:lnTo>
                  <a:pt x="260996" y="77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000"/>
          </a:p>
        </p:txBody>
      </p:sp>
      <p:pic>
        <p:nvPicPr>
          <p:cNvPr id="9231" name="Picture 15">
            <a:extLst>
              <a:ext uri="{FF2B5EF4-FFF2-40B4-BE49-F238E27FC236}">
                <a16:creationId xmlns:a16="http://schemas.microsoft.com/office/drawing/2014/main" id="{4BEFC058-A5B4-4957-817C-3C65EA7E5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295" y="646311"/>
            <a:ext cx="134302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BE8E84A-BD0E-47F6-9F5B-40549FB74C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264" y="2218888"/>
            <a:ext cx="6828112" cy="40846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45F2BB2-B539-4761-B9D6-F158BB62AEA2}"/>
              </a:ext>
            </a:extLst>
          </p:cNvPr>
          <p:cNvSpPr/>
          <p:nvPr/>
        </p:nvSpPr>
        <p:spPr bwMode="auto">
          <a:xfrm>
            <a:off x="5074394" y="2964086"/>
            <a:ext cx="1244476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GB" sz="1400" b="0" i="0" u="none" strike="noStrike" cap="none" normalizeH="0" baseline="0" dirty="0">
                <a:ln>
                  <a:noFill/>
                </a:ln>
                <a:effectLst/>
                <a:latin typeface="Tw Cen MT" panose="020B0602020104020603" pitchFamily="34" charset="0"/>
              </a:rPr>
              <a:t>__________</a:t>
            </a:r>
          </a:p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GB" sz="1400" dirty="0">
                <a:latin typeface="Tw Cen MT" panose="020B0602020104020603" pitchFamily="34" charset="0"/>
              </a:rPr>
              <a:t>(towns)</a:t>
            </a:r>
            <a:endParaRPr kumimoji="0" lang="en-GB" sz="1400" b="0" i="0" u="none" strike="noStrike" cap="none" normalizeH="0" baseline="0" dirty="0">
              <a:ln>
                <a:noFill/>
              </a:ln>
              <a:effectLst/>
              <a:latin typeface="Tw Cen MT" panose="020B06020201040206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9CD76A-0B40-40DB-AF49-E4AB268BB476}"/>
              </a:ext>
            </a:extLst>
          </p:cNvPr>
          <p:cNvSpPr/>
          <p:nvPr/>
        </p:nvSpPr>
        <p:spPr bwMode="auto">
          <a:xfrm>
            <a:off x="4354314" y="4764286"/>
            <a:ext cx="1224136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GB" sz="1200" b="0" i="0" u="none" strike="noStrike" cap="none" normalizeH="0" baseline="0" dirty="0">
                <a:ln>
                  <a:noFill/>
                </a:ln>
                <a:effectLst/>
                <a:latin typeface="Tw Cen MT" panose="020B0602020104020603" pitchFamily="34" charset="0"/>
              </a:rPr>
              <a:t>Larger industrial</a:t>
            </a:r>
          </a:p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GB" sz="1400" dirty="0">
                <a:latin typeface="Tw Cen MT" panose="020B0602020104020603" pitchFamily="34" charset="0"/>
              </a:rPr>
              <a:t>___________</a:t>
            </a:r>
            <a:endParaRPr kumimoji="0" lang="en-GB" sz="1400" b="0" i="0" u="none" strike="noStrike" cap="none" normalizeH="0" baseline="0" dirty="0">
              <a:ln>
                <a:noFill/>
              </a:ln>
              <a:effectLst/>
              <a:latin typeface="Tw Cen MT" panose="020B06020201040206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F7A3D1-CFEE-4C6D-8F68-F21B2D77BAB1}"/>
              </a:ext>
            </a:extLst>
          </p:cNvPr>
          <p:cNvSpPr/>
          <p:nvPr/>
        </p:nvSpPr>
        <p:spPr bwMode="auto">
          <a:xfrm>
            <a:off x="5866482" y="4764286"/>
            <a:ext cx="1224136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GB" sz="1400" dirty="0">
                <a:latin typeface="Tw Cen MT" panose="020B0602020104020603" pitchFamily="34" charset="0"/>
              </a:rPr>
              <a:t>___________</a:t>
            </a:r>
          </a:p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effectLst/>
                <a:latin typeface="Tw Cen MT" panose="020B0602020104020603" pitchFamily="34" charset="0"/>
              </a:rPr>
              <a:t>(and/or capital city)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429BC8-CD2B-448C-9B19-FCF183C2603D}"/>
              </a:ext>
            </a:extLst>
          </p:cNvPr>
          <p:cNvSpPr/>
          <p:nvPr/>
        </p:nvSpPr>
        <p:spPr bwMode="auto">
          <a:xfrm>
            <a:off x="5129659" y="5628382"/>
            <a:ext cx="1224136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effectLst/>
              <a:latin typeface="Tw Cen MT" panose="020B06020201040206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EEFB88-F004-4507-BE9B-BB9E6BE2AA73}"/>
              </a:ext>
            </a:extLst>
          </p:cNvPr>
          <p:cNvSpPr/>
          <p:nvPr/>
        </p:nvSpPr>
        <p:spPr bwMode="auto">
          <a:xfrm>
            <a:off x="2626122" y="5628382"/>
            <a:ext cx="1224136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GB" sz="1200" b="0" i="0" u="none" strike="noStrike" cap="none" normalizeH="0" baseline="0" dirty="0">
                <a:ln>
                  <a:noFill/>
                </a:ln>
                <a:effectLst/>
                <a:latin typeface="Tw Cen MT" panose="020B0602020104020603" pitchFamily="34" charset="0"/>
              </a:rPr>
              <a:t>Small market town</a:t>
            </a:r>
            <a:endParaRPr kumimoji="0" lang="en-GB" sz="1400" b="0" i="0" u="none" strike="noStrike" cap="none" normalizeH="0" baseline="0" dirty="0">
              <a:ln>
                <a:noFill/>
              </a:ln>
              <a:effectLst/>
              <a:latin typeface="Tw Cen MT" panose="020B06020201040206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707DF3-D647-4CF1-8029-04F87E94248B}"/>
              </a:ext>
            </a:extLst>
          </p:cNvPr>
          <p:cNvSpPr/>
          <p:nvPr/>
        </p:nvSpPr>
        <p:spPr bwMode="auto">
          <a:xfrm>
            <a:off x="1873858" y="4764286"/>
            <a:ext cx="1224136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sz="1400" b="0" i="0" u="none" strike="noStrike" cap="none" normalizeH="0" baseline="0" dirty="0">
              <a:ln>
                <a:noFill/>
              </a:ln>
              <a:effectLst/>
              <a:latin typeface="Tw Cen MT" panose="020B06020201040206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C02F37-3545-4BDE-AFC4-BCFF8B244718}"/>
              </a:ext>
            </a:extLst>
          </p:cNvPr>
          <p:cNvSpPr/>
          <p:nvPr/>
        </p:nvSpPr>
        <p:spPr bwMode="auto">
          <a:xfrm>
            <a:off x="1162983" y="5628382"/>
            <a:ext cx="1224136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sz="1400" b="0" i="0" u="none" strike="noStrike" cap="none" normalizeH="0" baseline="0" dirty="0">
              <a:ln>
                <a:noFill/>
              </a:ln>
              <a:effectLst/>
              <a:latin typeface="Tw Cen MT" panose="020B06020201040206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79B5B-1AC8-4BEA-BBD8-CF19AAF04504}"/>
              </a:ext>
            </a:extLst>
          </p:cNvPr>
          <p:cNvSpPr/>
          <p:nvPr/>
        </p:nvSpPr>
        <p:spPr bwMode="auto">
          <a:xfrm>
            <a:off x="361690" y="4764286"/>
            <a:ext cx="1224136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sz="1400" b="0" i="0" u="none" strike="noStrike" cap="none" normalizeH="0" baseline="0" dirty="0">
              <a:ln>
                <a:noFill/>
              </a:ln>
              <a:effectLst/>
              <a:latin typeface="Tw Cen MT" panose="020B0602020104020603" pitchFamily="34" charset="0"/>
            </a:endParaRPr>
          </a:p>
        </p:txBody>
      </p:sp>
      <p:sp>
        <p:nvSpPr>
          <p:cNvPr id="52" name="Rectangle 2">
            <a:extLst>
              <a:ext uri="{FF2B5EF4-FFF2-40B4-BE49-F238E27FC236}">
                <a16:creationId xmlns:a16="http://schemas.microsoft.com/office/drawing/2014/main" id="{0FC6DABE-775E-40FB-8040-B6AA4BFAD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670" y="7951308"/>
            <a:ext cx="3180540" cy="56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3320" rIns="0" bIns="0" numCol="1" anchor="t" anchorCtr="0" compatLnSpc="1">
            <a:prstTxWarp prst="textNoShape">
              <a:avLst/>
            </a:prstTxWarp>
          </a:bodyPr>
          <a:lstStyle>
            <a:lvl1pPr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 marL="11430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 marL="16002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 marL="20574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algn="ctr" defTabSz="457200" rtl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</a:pPr>
            <a:r>
              <a:rPr lang="en-US" altLang="en-US" sz="3200" b="1" dirty="0">
                <a:solidFill>
                  <a:schemeClr val="tx1"/>
                </a:solidFill>
                <a:latin typeface="Tw Cen MT" panose="020B0602020104020603" pitchFamily="34" charset="0"/>
              </a:rPr>
              <a:t>Q</a:t>
            </a:r>
            <a:r>
              <a:rPr lang="en-US" altLang="en-US" sz="2000" b="1" dirty="0">
                <a:solidFill>
                  <a:schemeClr val="tx1"/>
                </a:solidFill>
                <a:latin typeface="Tw Cen MT" panose="020B0602020104020603" pitchFamily="34" charset="0"/>
              </a:rPr>
              <a:t>2 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Look at settlements A, B and C on the map.</a:t>
            </a:r>
          </a:p>
        </p:txBody>
      </p:sp>
      <p:sp>
        <p:nvSpPr>
          <p:cNvPr id="53" name="Rectangle 3">
            <a:extLst>
              <a:ext uri="{FF2B5EF4-FFF2-40B4-BE49-F238E27FC236}">
                <a16:creationId xmlns:a16="http://schemas.microsoft.com/office/drawing/2014/main" id="{246CB291-D4FF-4681-9FCA-869CFEFA3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8567298"/>
            <a:ext cx="7556501" cy="19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2600" rIns="0" bIns="0">
            <a:spAutoFit/>
          </a:bodyPr>
          <a:lstStyle>
            <a:lvl1pPr>
              <a:tabLst>
                <a:tab pos="6254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6254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6254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6254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6254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254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254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254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254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381000">
              <a:lnSpc>
                <a:spcPct val="100000"/>
              </a:lnSpc>
              <a:spcBef>
                <a:spcPts val="100"/>
              </a:spcBef>
            </a:pPr>
            <a:r>
              <a:rPr lang="en-US" altLang="en-US" sz="1200" u="sng" dirty="0">
                <a:solidFill>
                  <a:schemeClr val="tx1"/>
                </a:solidFill>
                <a:latin typeface="Tw Cen MT" panose="020B0602020104020603" pitchFamily="34" charset="0"/>
              </a:rPr>
              <a:t> 	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is a dispersed settlement.		</a:t>
            </a:r>
            <a:r>
              <a:rPr lang="en-US" altLang="en-US" sz="1200" u="sng" dirty="0">
                <a:solidFill>
                  <a:schemeClr val="tx1"/>
                </a:solidFill>
                <a:latin typeface="Tw Cen MT" panose="020B0602020104020603" pitchFamily="34" charset="0"/>
              </a:rPr>
              <a:t> 	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is a nucleated settlement.		</a:t>
            </a:r>
            <a:r>
              <a:rPr lang="en-US" altLang="en-US" sz="1200" u="sng" dirty="0">
                <a:solidFill>
                  <a:schemeClr val="tx1"/>
                </a:solidFill>
                <a:latin typeface="Tw Cen MT" panose="020B0602020104020603" pitchFamily="34" charset="0"/>
              </a:rPr>
              <a:t> 	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is a linear  settlement.</a:t>
            </a:r>
          </a:p>
        </p:txBody>
      </p:sp>
      <p:pic>
        <p:nvPicPr>
          <p:cNvPr id="13" name="Picture 47">
            <a:extLst>
              <a:ext uri="{FF2B5EF4-FFF2-40B4-BE49-F238E27FC236}">
                <a16:creationId xmlns:a16="http://schemas.microsoft.com/office/drawing/2014/main" id="{9466B0EE-B712-4DF3-A581-89B15E09E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564" y="6618463"/>
            <a:ext cx="2871787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3DDABD71-32BE-4EC8-9A91-CBB8FC63C421}"/>
              </a:ext>
            </a:extLst>
          </p:cNvPr>
          <p:cNvSpPr txBox="1"/>
          <p:nvPr/>
        </p:nvSpPr>
        <p:spPr>
          <a:xfrm>
            <a:off x="237670" y="8868742"/>
            <a:ext cx="7036566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</a:pP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Complete the sentences to describe what these different shapes are:</a:t>
            </a:r>
          </a:p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</a:pPr>
            <a:endParaRPr lang="en-US" altLang="en-US" sz="1200" dirty="0">
              <a:latin typeface="Tw Cen MT" panose="020B0602020104020603" pitchFamily="34" charset="0"/>
            </a:endParaRPr>
          </a:p>
          <a:p>
            <a:pPr marL="184150" indent="-171450" algn="l">
              <a:lnSpc>
                <a:spcPct val="100000"/>
              </a:lnSpc>
              <a:spcBef>
                <a:spcPts val="113"/>
              </a:spcBef>
              <a:buFont typeface="Arial" panose="020B0604020202020204" pitchFamily="34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</a:pPr>
            <a:r>
              <a:rPr lang="en-US" altLang="en-US" sz="1200" b="1" i="1" dirty="0">
                <a:latin typeface="Tw Cen MT" panose="020B0602020104020603" pitchFamily="34" charset="0"/>
              </a:rPr>
              <a:t>Dispersed means…</a:t>
            </a:r>
          </a:p>
          <a:p>
            <a:pPr marL="184150" indent="-171450" algn="l">
              <a:lnSpc>
                <a:spcPct val="100000"/>
              </a:lnSpc>
              <a:spcBef>
                <a:spcPts val="113"/>
              </a:spcBef>
              <a:buFont typeface="Arial" panose="020B0604020202020204" pitchFamily="34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</a:pPr>
            <a:endParaRPr lang="en-US" altLang="en-US" sz="1200" b="1" i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marL="184150" indent="-171450" algn="l">
              <a:lnSpc>
                <a:spcPct val="100000"/>
              </a:lnSpc>
              <a:spcBef>
                <a:spcPts val="113"/>
              </a:spcBef>
              <a:buFont typeface="Arial" panose="020B0604020202020204" pitchFamily="34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</a:pPr>
            <a:r>
              <a:rPr lang="en-US" altLang="en-US" sz="1200" b="1" i="1" dirty="0">
                <a:latin typeface="Tw Cen MT" panose="020B0602020104020603" pitchFamily="34" charset="0"/>
              </a:rPr>
              <a:t>Linear means…</a:t>
            </a:r>
          </a:p>
          <a:p>
            <a:pPr marL="184150" indent="-171450" algn="l">
              <a:lnSpc>
                <a:spcPct val="100000"/>
              </a:lnSpc>
              <a:spcBef>
                <a:spcPts val="113"/>
              </a:spcBef>
              <a:buFont typeface="Arial" panose="020B0604020202020204" pitchFamily="34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</a:pPr>
            <a:endParaRPr lang="en-US" altLang="en-US" sz="1200" b="1" i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marL="184150" indent="-171450" algn="l">
              <a:lnSpc>
                <a:spcPct val="100000"/>
              </a:lnSpc>
              <a:spcBef>
                <a:spcPts val="113"/>
              </a:spcBef>
              <a:buFont typeface="Arial" panose="020B0604020202020204" pitchFamily="34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</a:pPr>
            <a:r>
              <a:rPr lang="en-US" altLang="en-US" sz="1200" b="1" i="1" dirty="0">
                <a:latin typeface="Tw Cen MT" panose="020B0602020104020603" pitchFamily="34" charset="0"/>
              </a:rPr>
              <a:t>Nucleated means…</a:t>
            </a:r>
            <a:endParaRPr lang="en-US" altLang="en-US" sz="1200" b="1" i="1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>
            <a:extLst>
              <a:ext uri="{FF2B5EF4-FFF2-40B4-BE49-F238E27FC236}">
                <a16:creationId xmlns:a16="http://schemas.microsoft.com/office/drawing/2014/main" id="{77028B91-3657-4927-8F3F-25BFE7A46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31" y="1091878"/>
            <a:ext cx="7082011" cy="96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332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9050" indent="-4763">
              <a:lnSpc>
                <a:spcPct val="100000"/>
              </a:lnSpc>
              <a:spcBef>
                <a:spcPts val="113"/>
              </a:spcBef>
            </a:pP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Settlements are places that are useful to people. They provide jobs, shops, offices, entertainments and  other services. These are called the </a:t>
            </a:r>
            <a:r>
              <a:rPr lang="en-US" alt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functions 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of a settlement.</a:t>
            </a:r>
            <a:endParaRPr lang="en-US" altLang="en-US" sz="14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marL="12700" indent="-4763">
              <a:lnSpc>
                <a:spcPct val="100000"/>
              </a:lnSpc>
              <a:spcBef>
                <a:spcPts val="713"/>
              </a:spcBef>
            </a:pPr>
            <a:r>
              <a:rPr lang="en-US" altLang="en-US" sz="3200" b="1" dirty="0">
                <a:solidFill>
                  <a:schemeClr val="tx1"/>
                </a:solidFill>
                <a:latin typeface="Tw Cen MT" panose="020B0602020104020603" pitchFamily="34" charset="0"/>
              </a:rPr>
              <a:t>Q</a:t>
            </a:r>
            <a:r>
              <a:rPr lang="en-US" altLang="en-US" sz="2000" b="1" dirty="0">
                <a:solidFill>
                  <a:schemeClr val="tx1"/>
                </a:solidFill>
                <a:latin typeface="Tw Cen MT" panose="020B0602020104020603" pitchFamily="34" charset="0"/>
              </a:rPr>
              <a:t>1 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Choose words from the Word box to complete the grid.</a:t>
            </a:r>
          </a:p>
        </p:txBody>
      </p:sp>
      <p:grpSp>
        <p:nvGrpSpPr>
          <p:cNvPr id="10247" name="Group 7">
            <a:extLst>
              <a:ext uri="{FF2B5EF4-FFF2-40B4-BE49-F238E27FC236}">
                <a16:creationId xmlns:a16="http://schemas.microsoft.com/office/drawing/2014/main" id="{5C533237-8798-43BB-976A-FFB4BE0F120A}"/>
              </a:ext>
            </a:extLst>
          </p:cNvPr>
          <p:cNvGrpSpPr>
            <a:grpSpLocks/>
          </p:cNvGrpSpPr>
          <p:nvPr/>
        </p:nvGrpSpPr>
        <p:grpSpPr bwMode="auto">
          <a:xfrm>
            <a:off x="243681" y="355599"/>
            <a:ext cx="6618288" cy="674688"/>
            <a:chOff x="340" y="3464"/>
            <a:chExt cx="4169" cy="425"/>
          </a:xfrm>
        </p:grpSpPr>
        <p:pic>
          <p:nvPicPr>
            <p:cNvPr id="10248" name="Picture 8">
              <a:extLst>
                <a:ext uri="{FF2B5EF4-FFF2-40B4-BE49-F238E27FC236}">
                  <a16:creationId xmlns:a16="http://schemas.microsoft.com/office/drawing/2014/main" id="{8B13AAF1-0537-40DD-A5D4-032BA267FA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5" y="3547"/>
              <a:ext cx="98" cy="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249" name="Picture 9">
              <a:extLst>
                <a:ext uri="{FF2B5EF4-FFF2-40B4-BE49-F238E27FC236}">
                  <a16:creationId xmlns:a16="http://schemas.microsoft.com/office/drawing/2014/main" id="{564346A9-C3D9-4047-A151-B1982C8B81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1" y="3575"/>
              <a:ext cx="88" cy="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250" name="Picture 10">
              <a:extLst>
                <a:ext uri="{FF2B5EF4-FFF2-40B4-BE49-F238E27FC236}">
                  <a16:creationId xmlns:a16="http://schemas.microsoft.com/office/drawing/2014/main" id="{CEFC772B-1D00-4046-85F1-DB3688EB33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0" y="3572"/>
              <a:ext cx="528" cy="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251" name="AutoShape 11">
              <a:extLst>
                <a:ext uri="{FF2B5EF4-FFF2-40B4-BE49-F238E27FC236}">
                  <a16:creationId xmlns:a16="http://schemas.microsoft.com/office/drawing/2014/main" id="{761D3673-B168-4749-991F-CB8BFA49C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3527"/>
              <a:ext cx="448" cy="362"/>
            </a:xfrm>
            <a:custGeom>
              <a:avLst/>
              <a:gdLst>
                <a:gd name="G0" fmla="+- 1983 0 0"/>
                <a:gd name="G1" fmla="+- 1602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713232" y="0"/>
                  </a:moveTo>
                  <a:lnTo>
                    <a:pt x="0" y="0"/>
                  </a:lnTo>
                  <a:lnTo>
                    <a:pt x="0" y="576071"/>
                  </a:lnTo>
                  <a:lnTo>
                    <a:pt x="713232" y="576071"/>
                  </a:lnTo>
                  <a:lnTo>
                    <a:pt x="713232" y="0"/>
                  </a:lnTo>
                  <a:close/>
                </a:path>
              </a:pathLst>
            </a:cu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000"/>
            </a:p>
          </p:txBody>
        </p:sp>
        <p:sp>
          <p:nvSpPr>
            <p:cNvPr id="10252" name="AutoShape 12">
              <a:extLst>
                <a:ext uri="{FF2B5EF4-FFF2-40B4-BE49-F238E27FC236}">
                  <a16:creationId xmlns:a16="http://schemas.microsoft.com/office/drawing/2014/main" id="{AB454A7F-06E0-48A6-801D-02CD2D03C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3464"/>
              <a:ext cx="4083" cy="352"/>
            </a:xfrm>
            <a:custGeom>
              <a:avLst/>
              <a:gdLst>
                <a:gd name="G0" fmla="+- 18009 0 0"/>
                <a:gd name="G1" fmla="+- 1559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158305" y="495681"/>
                  </a:moveTo>
                  <a:lnTo>
                    <a:pt x="157086" y="490220"/>
                  </a:lnTo>
                  <a:lnTo>
                    <a:pt x="154647" y="485267"/>
                  </a:lnTo>
                  <a:lnTo>
                    <a:pt x="152209" y="480187"/>
                  </a:lnTo>
                  <a:lnTo>
                    <a:pt x="148691" y="475742"/>
                  </a:lnTo>
                  <a:lnTo>
                    <a:pt x="144119" y="471805"/>
                  </a:lnTo>
                  <a:lnTo>
                    <a:pt x="139547" y="467741"/>
                  </a:lnTo>
                  <a:lnTo>
                    <a:pt x="133959" y="464439"/>
                  </a:lnTo>
                  <a:lnTo>
                    <a:pt x="127368" y="461899"/>
                  </a:lnTo>
                  <a:lnTo>
                    <a:pt x="120777" y="459232"/>
                  </a:lnTo>
                  <a:lnTo>
                    <a:pt x="113334" y="457581"/>
                  </a:lnTo>
                  <a:lnTo>
                    <a:pt x="105041" y="456692"/>
                  </a:lnTo>
                  <a:lnTo>
                    <a:pt x="105041" y="456311"/>
                  </a:lnTo>
                  <a:lnTo>
                    <a:pt x="140246" y="435991"/>
                  </a:lnTo>
                  <a:lnTo>
                    <a:pt x="147510" y="415798"/>
                  </a:lnTo>
                  <a:lnTo>
                    <a:pt x="147383" y="401955"/>
                  </a:lnTo>
                  <a:lnTo>
                    <a:pt x="145948" y="395732"/>
                  </a:lnTo>
                  <a:lnTo>
                    <a:pt x="144513" y="392938"/>
                  </a:lnTo>
                  <a:lnTo>
                    <a:pt x="142836" y="389636"/>
                  </a:lnTo>
                  <a:lnTo>
                    <a:pt x="139725" y="383667"/>
                  </a:lnTo>
                  <a:lnTo>
                    <a:pt x="135153" y="378587"/>
                  </a:lnTo>
                  <a:lnTo>
                    <a:pt x="129108" y="374523"/>
                  </a:lnTo>
                  <a:lnTo>
                    <a:pt x="123075" y="370332"/>
                  </a:lnTo>
                  <a:lnTo>
                    <a:pt x="84645" y="362026"/>
                  </a:lnTo>
                  <a:lnTo>
                    <a:pt x="76301" y="361823"/>
                  </a:lnTo>
                  <a:lnTo>
                    <a:pt x="67513" y="361823"/>
                  </a:lnTo>
                  <a:lnTo>
                    <a:pt x="26263" y="369951"/>
                  </a:lnTo>
                  <a:lnTo>
                    <a:pt x="10210" y="377952"/>
                  </a:lnTo>
                  <a:lnTo>
                    <a:pt x="8991" y="378841"/>
                  </a:lnTo>
                  <a:lnTo>
                    <a:pt x="6083" y="383667"/>
                  </a:lnTo>
                  <a:lnTo>
                    <a:pt x="5816" y="384429"/>
                  </a:lnTo>
                  <a:lnTo>
                    <a:pt x="5575" y="385826"/>
                  </a:lnTo>
                  <a:lnTo>
                    <a:pt x="5334" y="389128"/>
                  </a:lnTo>
                  <a:lnTo>
                    <a:pt x="5397" y="399034"/>
                  </a:lnTo>
                  <a:lnTo>
                    <a:pt x="10160" y="407797"/>
                  </a:lnTo>
                  <a:lnTo>
                    <a:pt x="12598" y="407797"/>
                  </a:lnTo>
                  <a:lnTo>
                    <a:pt x="14884" y="406908"/>
                  </a:lnTo>
                  <a:lnTo>
                    <a:pt x="17995" y="405384"/>
                  </a:lnTo>
                  <a:lnTo>
                    <a:pt x="21107" y="403733"/>
                  </a:lnTo>
                  <a:lnTo>
                    <a:pt x="24892" y="402082"/>
                  </a:lnTo>
                  <a:lnTo>
                    <a:pt x="29349" y="400304"/>
                  </a:lnTo>
                  <a:lnTo>
                    <a:pt x="33794" y="398399"/>
                  </a:lnTo>
                  <a:lnTo>
                    <a:pt x="38836" y="396748"/>
                  </a:lnTo>
                  <a:lnTo>
                    <a:pt x="50063" y="393700"/>
                  </a:lnTo>
                  <a:lnTo>
                    <a:pt x="56045" y="392938"/>
                  </a:lnTo>
                  <a:lnTo>
                    <a:pt x="67995" y="392938"/>
                  </a:lnTo>
                  <a:lnTo>
                    <a:pt x="95161" y="413385"/>
                  </a:lnTo>
                  <a:lnTo>
                    <a:pt x="95084" y="421259"/>
                  </a:lnTo>
                  <a:lnTo>
                    <a:pt x="69888" y="443103"/>
                  </a:lnTo>
                  <a:lnTo>
                    <a:pt x="64401" y="444500"/>
                  </a:lnTo>
                  <a:lnTo>
                    <a:pt x="58115" y="445135"/>
                  </a:lnTo>
                  <a:lnTo>
                    <a:pt x="28892" y="445135"/>
                  </a:lnTo>
                  <a:lnTo>
                    <a:pt x="27635" y="445262"/>
                  </a:lnTo>
                  <a:lnTo>
                    <a:pt x="26593" y="445770"/>
                  </a:lnTo>
                  <a:lnTo>
                    <a:pt x="25565" y="446151"/>
                  </a:lnTo>
                  <a:lnTo>
                    <a:pt x="24701" y="446786"/>
                  </a:lnTo>
                  <a:lnTo>
                    <a:pt x="22110" y="462153"/>
                  </a:lnTo>
                  <a:lnTo>
                    <a:pt x="22263" y="464693"/>
                  </a:lnTo>
                  <a:lnTo>
                    <a:pt x="29311" y="473837"/>
                  </a:lnTo>
                  <a:lnTo>
                    <a:pt x="60071" y="473837"/>
                  </a:lnTo>
                  <a:lnTo>
                    <a:pt x="67602" y="474599"/>
                  </a:lnTo>
                  <a:lnTo>
                    <a:pt x="101587" y="494538"/>
                  </a:lnTo>
                  <a:lnTo>
                    <a:pt x="102654" y="498602"/>
                  </a:lnTo>
                  <a:lnTo>
                    <a:pt x="102654" y="507111"/>
                  </a:lnTo>
                  <a:lnTo>
                    <a:pt x="67818" y="529971"/>
                  </a:lnTo>
                  <a:lnTo>
                    <a:pt x="53174" y="529971"/>
                  </a:lnTo>
                  <a:lnTo>
                    <a:pt x="15125" y="520700"/>
                  </a:lnTo>
                  <a:lnTo>
                    <a:pt x="12141" y="519303"/>
                  </a:lnTo>
                  <a:lnTo>
                    <a:pt x="9144" y="518033"/>
                  </a:lnTo>
                  <a:lnTo>
                    <a:pt x="7048" y="517271"/>
                  </a:lnTo>
                  <a:lnTo>
                    <a:pt x="3873" y="517271"/>
                  </a:lnTo>
                  <a:lnTo>
                    <a:pt x="2400" y="518160"/>
                  </a:lnTo>
                  <a:lnTo>
                    <a:pt x="1358" y="520192"/>
                  </a:lnTo>
                  <a:lnTo>
                    <a:pt x="457" y="521843"/>
                  </a:lnTo>
                  <a:lnTo>
                    <a:pt x="0" y="524891"/>
                  </a:lnTo>
                  <a:lnTo>
                    <a:pt x="50" y="535305"/>
                  </a:lnTo>
                  <a:lnTo>
                    <a:pt x="419" y="539369"/>
                  </a:lnTo>
                  <a:lnTo>
                    <a:pt x="5092" y="548513"/>
                  </a:lnTo>
                  <a:lnTo>
                    <a:pt x="6184" y="549402"/>
                  </a:lnTo>
                  <a:lnTo>
                    <a:pt x="8509" y="550545"/>
                  </a:lnTo>
                  <a:lnTo>
                    <a:pt x="12052" y="551942"/>
                  </a:lnTo>
                  <a:lnTo>
                    <a:pt x="15582" y="553466"/>
                  </a:lnTo>
                  <a:lnTo>
                    <a:pt x="58915" y="561213"/>
                  </a:lnTo>
                  <a:lnTo>
                    <a:pt x="66967" y="561213"/>
                  </a:lnTo>
                  <a:lnTo>
                    <a:pt x="111874" y="555066"/>
                  </a:lnTo>
                  <a:lnTo>
                    <a:pt x="147815" y="532307"/>
                  </a:lnTo>
                  <a:lnTo>
                    <a:pt x="158305" y="501396"/>
                  </a:lnTo>
                  <a:lnTo>
                    <a:pt x="158305" y="495681"/>
                  </a:lnTo>
                  <a:close/>
                </a:path>
                <a:path>
                  <a:moveTo>
                    <a:pt x="250634" y="527558"/>
                  </a:moveTo>
                  <a:lnTo>
                    <a:pt x="248678" y="521589"/>
                  </a:lnTo>
                  <a:lnTo>
                    <a:pt x="240868" y="515239"/>
                  </a:lnTo>
                  <a:lnTo>
                    <a:pt x="233845" y="513715"/>
                  </a:lnTo>
                  <a:lnTo>
                    <a:pt x="213347" y="513715"/>
                  </a:lnTo>
                  <a:lnTo>
                    <a:pt x="206184" y="515366"/>
                  </a:lnTo>
                  <a:lnTo>
                    <a:pt x="198247" y="521716"/>
                  </a:lnTo>
                  <a:lnTo>
                    <a:pt x="196380" y="527558"/>
                  </a:lnTo>
                  <a:lnTo>
                    <a:pt x="196265" y="545973"/>
                  </a:lnTo>
                  <a:lnTo>
                    <a:pt x="198221" y="551942"/>
                  </a:lnTo>
                  <a:lnTo>
                    <a:pt x="202120" y="554990"/>
                  </a:lnTo>
                  <a:lnTo>
                    <a:pt x="206032" y="558165"/>
                  </a:lnTo>
                  <a:lnTo>
                    <a:pt x="213106" y="559689"/>
                  </a:lnTo>
                  <a:lnTo>
                    <a:pt x="233603" y="559689"/>
                  </a:lnTo>
                  <a:lnTo>
                    <a:pt x="240715" y="558165"/>
                  </a:lnTo>
                  <a:lnTo>
                    <a:pt x="248653" y="551815"/>
                  </a:lnTo>
                  <a:lnTo>
                    <a:pt x="250507" y="545973"/>
                  </a:lnTo>
                  <a:lnTo>
                    <a:pt x="250634" y="527558"/>
                  </a:lnTo>
                  <a:close/>
                </a:path>
                <a:path>
                  <a:moveTo>
                    <a:pt x="446773" y="486029"/>
                  </a:moveTo>
                  <a:lnTo>
                    <a:pt x="445008" y="477901"/>
                  </a:lnTo>
                  <a:lnTo>
                    <a:pt x="440169" y="468376"/>
                  </a:lnTo>
                  <a:lnTo>
                    <a:pt x="437921" y="463931"/>
                  </a:lnTo>
                  <a:lnTo>
                    <a:pt x="400913" y="442722"/>
                  </a:lnTo>
                  <a:lnTo>
                    <a:pt x="366776" y="439039"/>
                  </a:lnTo>
                  <a:lnTo>
                    <a:pt x="357708" y="439039"/>
                  </a:lnTo>
                  <a:lnTo>
                    <a:pt x="349288" y="439293"/>
                  </a:lnTo>
                  <a:lnTo>
                    <a:pt x="345046" y="439547"/>
                  </a:lnTo>
                  <a:lnTo>
                    <a:pt x="340779" y="439928"/>
                  </a:lnTo>
                  <a:lnTo>
                    <a:pt x="340779" y="398653"/>
                  </a:lnTo>
                  <a:lnTo>
                    <a:pt x="427431" y="398653"/>
                  </a:lnTo>
                  <a:lnTo>
                    <a:pt x="429285" y="397383"/>
                  </a:lnTo>
                  <a:lnTo>
                    <a:pt x="431850" y="392049"/>
                  </a:lnTo>
                  <a:lnTo>
                    <a:pt x="432498" y="387731"/>
                  </a:lnTo>
                  <a:lnTo>
                    <a:pt x="432498" y="378714"/>
                  </a:lnTo>
                  <a:lnTo>
                    <a:pt x="428104" y="366141"/>
                  </a:lnTo>
                  <a:lnTo>
                    <a:pt x="427126" y="365506"/>
                  </a:lnTo>
                  <a:lnTo>
                    <a:pt x="426085" y="365252"/>
                  </a:lnTo>
                  <a:lnTo>
                    <a:pt x="308622" y="365252"/>
                  </a:lnTo>
                  <a:lnTo>
                    <a:pt x="305600" y="366014"/>
                  </a:lnTo>
                  <a:lnTo>
                    <a:pt x="301815" y="369570"/>
                  </a:lnTo>
                  <a:lnTo>
                    <a:pt x="300875" y="372364"/>
                  </a:lnTo>
                  <a:lnTo>
                    <a:pt x="300875" y="463931"/>
                  </a:lnTo>
                  <a:lnTo>
                    <a:pt x="301637" y="466471"/>
                  </a:lnTo>
                  <a:lnTo>
                    <a:pt x="303161" y="467995"/>
                  </a:lnTo>
                  <a:lnTo>
                    <a:pt x="304685" y="469392"/>
                  </a:lnTo>
                  <a:lnTo>
                    <a:pt x="307225" y="470154"/>
                  </a:lnTo>
                  <a:lnTo>
                    <a:pt x="315887" y="470154"/>
                  </a:lnTo>
                  <a:lnTo>
                    <a:pt x="321348" y="469773"/>
                  </a:lnTo>
                  <a:lnTo>
                    <a:pt x="327139" y="469265"/>
                  </a:lnTo>
                  <a:lnTo>
                    <a:pt x="332943" y="468630"/>
                  </a:lnTo>
                  <a:lnTo>
                    <a:pt x="339382" y="468376"/>
                  </a:lnTo>
                  <a:lnTo>
                    <a:pt x="355358" y="468376"/>
                  </a:lnTo>
                  <a:lnTo>
                    <a:pt x="362927" y="469011"/>
                  </a:lnTo>
                  <a:lnTo>
                    <a:pt x="375373" y="471551"/>
                  </a:lnTo>
                  <a:lnTo>
                    <a:pt x="380441" y="473456"/>
                  </a:lnTo>
                  <a:lnTo>
                    <a:pt x="384352" y="476123"/>
                  </a:lnTo>
                  <a:lnTo>
                    <a:pt x="388251" y="478663"/>
                  </a:lnTo>
                  <a:lnTo>
                    <a:pt x="391121" y="481838"/>
                  </a:lnTo>
                  <a:lnTo>
                    <a:pt x="394779" y="489204"/>
                  </a:lnTo>
                  <a:lnTo>
                    <a:pt x="395693" y="493522"/>
                  </a:lnTo>
                  <a:lnTo>
                    <a:pt x="395693" y="503809"/>
                  </a:lnTo>
                  <a:lnTo>
                    <a:pt x="362534" y="529336"/>
                  </a:lnTo>
                  <a:lnTo>
                    <a:pt x="356095" y="529971"/>
                  </a:lnTo>
                  <a:lnTo>
                    <a:pt x="340842" y="529971"/>
                  </a:lnTo>
                  <a:lnTo>
                    <a:pt x="333819" y="529336"/>
                  </a:lnTo>
                  <a:lnTo>
                    <a:pt x="322110" y="527050"/>
                  </a:lnTo>
                  <a:lnTo>
                    <a:pt x="317131" y="525780"/>
                  </a:lnTo>
                  <a:lnTo>
                    <a:pt x="313042" y="524383"/>
                  </a:lnTo>
                  <a:lnTo>
                    <a:pt x="308952" y="523113"/>
                  </a:lnTo>
                  <a:lnTo>
                    <a:pt x="305663" y="521843"/>
                  </a:lnTo>
                  <a:lnTo>
                    <a:pt x="300659" y="519557"/>
                  </a:lnTo>
                  <a:lnTo>
                    <a:pt x="298805" y="518922"/>
                  </a:lnTo>
                  <a:lnTo>
                    <a:pt x="296608" y="518922"/>
                  </a:lnTo>
                  <a:lnTo>
                    <a:pt x="295744" y="519176"/>
                  </a:lnTo>
                  <a:lnTo>
                    <a:pt x="291642" y="539394"/>
                  </a:lnTo>
                  <a:lnTo>
                    <a:pt x="291846" y="542544"/>
                  </a:lnTo>
                  <a:lnTo>
                    <a:pt x="326504" y="559308"/>
                  </a:lnTo>
                  <a:lnTo>
                    <a:pt x="346633" y="561213"/>
                  </a:lnTo>
                  <a:lnTo>
                    <a:pt x="353961" y="561213"/>
                  </a:lnTo>
                  <a:lnTo>
                    <a:pt x="391947" y="556768"/>
                  </a:lnTo>
                  <a:lnTo>
                    <a:pt x="426974" y="539394"/>
                  </a:lnTo>
                  <a:lnTo>
                    <a:pt x="435686" y="529971"/>
                  </a:lnTo>
                  <a:lnTo>
                    <a:pt x="436397" y="529107"/>
                  </a:lnTo>
                  <a:lnTo>
                    <a:pt x="446773" y="495300"/>
                  </a:lnTo>
                  <a:lnTo>
                    <a:pt x="446773" y="486029"/>
                  </a:lnTo>
                  <a:close/>
                </a:path>
                <a:path>
                  <a:moveTo>
                    <a:pt x="6482740" y="0"/>
                  </a:moveTo>
                  <a:lnTo>
                    <a:pt x="584860" y="0"/>
                  </a:lnTo>
                  <a:lnTo>
                    <a:pt x="584860" y="356616"/>
                  </a:lnTo>
                  <a:lnTo>
                    <a:pt x="6482740" y="356616"/>
                  </a:lnTo>
                  <a:lnTo>
                    <a:pt x="64827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000"/>
            </a:p>
          </p:txBody>
        </p:sp>
      </p:grpSp>
      <p:pic>
        <p:nvPicPr>
          <p:cNvPr id="10253" name="Picture 13">
            <a:extLst>
              <a:ext uri="{FF2B5EF4-FFF2-40B4-BE49-F238E27FC236}">
                <a16:creationId xmlns:a16="http://schemas.microsoft.com/office/drawing/2014/main" id="{B95C2B7A-449D-4B35-BDF5-C324A8E86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94" y="814387"/>
            <a:ext cx="1430337" cy="19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54" name="Picture 14">
            <a:extLst>
              <a:ext uri="{FF2B5EF4-FFF2-40B4-BE49-F238E27FC236}">
                <a16:creationId xmlns:a16="http://schemas.microsoft.com/office/drawing/2014/main" id="{ABD446D1-9122-47CD-8B41-1032549C0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269" y="814387"/>
            <a:ext cx="1236662" cy="19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19DBF8E-9EDA-4025-B6BE-085D4F5F2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6208" y="1511350"/>
            <a:ext cx="1314450" cy="168275"/>
          </a:xfrm>
          <a:prstGeom prst="rect">
            <a:avLst/>
          </a:prstGeom>
          <a:noFill/>
          <a:ln w="612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5840" rIns="0" bIns="0">
            <a:spAutoFit/>
          </a:bodyPr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 marL="120650">
              <a:lnSpc>
                <a:spcPct val="100000"/>
              </a:lnSpc>
              <a:spcBef>
                <a:spcPts val="125"/>
              </a:spcBef>
            </a:pPr>
            <a:r>
              <a:rPr lang="en-US" altLang="en-US" sz="1000" b="1">
                <a:latin typeface="Tw Cen MT" panose="020B0602020104020603" pitchFamily="34" charset="0"/>
              </a:rPr>
              <a:t>Wordbox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3843C66-684D-4292-831C-37C37927F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6208" y="1739950"/>
            <a:ext cx="1314450" cy="2339102"/>
          </a:xfrm>
          <a:prstGeom prst="rect">
            <a:avLst/>
          </a:prstGeom>
          <a:noFill/>
          <a:ln w="612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37160" rIns="0" bIns="0">
            <a:spAutoFit/>
          </a:bodyPr>
          <a:lstStyle>
            <a:lvl1pPr marL="203200" indent="-188913"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1pPr>
            <a:lvl2pPr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2pPr>
            <a:lvl3pPr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3pPr>
            <a:lvl4pPr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4pPr>
            <a:lvl5pPr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3200" algn="l"/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Noto Sans SC Regular" charset="0"/>
              </a:defRPr>
            </a:lvl9pPr>
          </a:lstStyle>
          <a:p>
            <a:pPr>
              <a:lnSpc>
                <a:spcPct val="100000"/>
              </a:lnSpc>
              <a:spcBef>
                <a:spcPts val="108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resort</a:t>
            </a:r>
          </a:p>
          <a:p>
            <a:pPr>
              <a:lnSpc>
                <a:spcPct val="100000"/>
              </a:lnSpc>
              <a:spcBef>
                <a:spcPts val="950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capital</a:t>
            </a:r>
          </a:p>
          <a:p>
            <a:pPr>
              <a:lnSpc>
                <a:spcPct val="100000"/>
              </a:lnSpc>
              <a:spcBef>
                <a:spcPts val="950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industrial</a:t>
            </a:r>
          </a:p>
          <a:p>
            <a:pPr>
              <a:lnSpc>
                <a:spcPct val="100000"/>
              </a:lnSpc>
              <a:spcBef>
                <a:spcPts val="93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university</a:t>
            </a:r>
          </a:p>
          <a:p>
            <a:pPr>
              <a:lnSpc>
                <a:spcPct val="100000"/>
              </a:lnSpc>
              <a:spcBef>
                <a:spcPts val="93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port</a:t>
            </a:r>
          </a:p>
          <a:p>
            <a:pPr>
              <a:lnSpc>
                <a:spcPct val="100000"/>
              </a:lnSpc>
              <a:spcBef>
                <a:spcPts val="950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residential</a:t>
            </a:r>
          </a:p>
          <a:p>
            <a:pPr>
              <a:lnSpc>
                <a:spcPct val="100000"/>
              </a:lnSpc>
              <a:spcBef>
                <a:spcPts val="93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market town</a:t>
            </a:r>
          </a:p>
          <a:p>
            <a:pPr>
              <a:lnSpc>
                <a:spcPct val="100000"/>
              </a:lnSpc>
              <a:spcBef>
                <a:spcPts val="938"/>
              </a:spcBef>
              <a:buSzPct val="182000"/>
              <a:buFont typeface="Calibri" panose="020F0502020204030204" pitchFamily="34" charset="0"/>
              <a:buChar char="•"/>
            </a:pPr>
            <a:r>
              <a:rPr lang="en-US" altLang="en-US" sz="1100" dirty="0">
                <a:latin typeface="Tw Cen MT" panose="020B0602020104020603" pitchFamily="34" charset="0"/>
              </a:rPr>
              <a:t>religious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E56C19CD-ECF9-4204-9260-D7FB15AC3D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0660" y="5484366"/>
            <a:ext cx="7253590" cy="1797050"/>
          </a:xfrm>
          <a:ln/>
        </p:spPr>
        <p:txBody>
          <a:bodyPr tIns="13320"/>
          <a:lstStyle/>
          <a:p>
            <a:pPr marL="12700" algn="l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</a:pPr>
            <a:r>
              <a:rPr lang="en-US" altLang="en-US" sz="3200" b="1" dirty="0">
                <a:solidFill>
                  <a:schemeClr val="tx1"/>
                </a:solidFill>
                <a:latin typeface="Tw Cen MT" panose="020B0602020104020603" pitchFamily="34" charset="0"/>
              </a:rPr>
              <a:t>Q</a:t>
            </a:r>
            <a:r>
              <a:rPr lang="en-US" altLang="en-US" sz="2000" b="1" dirty="0">
                <a:solidFill>
                  <a:schemeClr val="tx1"/>
                </a:solidFill>
                <a:latin typeface="Tw Cen MT" panose="020B0602020104020603" pitchFamily="34" charset="0"/>
              </a:rPr>
              <a:t>2 </a:t>
            </a:r>
            <a:r>
              <a:rPr lang="en-US" alt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Write in the table the main function of these settlements. Use the words from the word box above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20B801D-E539-429D-9A1C-A1FC7B5033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742696"/>
              </p:ext>
            </p:extLst>
          </p:nvPr>
        </p:nvGraphicFramePr>
        <p:xfrm>
          <a:off x="159552" y="2125006"/>
          <a:ext cx="583264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32">
                  <a:extLst>
                    <a:ext uri="{9D8B030D-6E8A-4147-A177-3AD203B41FA5}">
                      <a16:colId xmlns:a16="http://schemas.microsoft.com/office/drawing/2014/main" val="3752472752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99288256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532983503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241706798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37710837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887540503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6777121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91590771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685294427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67180149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385665970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67967758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184316177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908915347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823837674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4143700149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2340621510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3978122769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4181689093"/>
                    </a:ext>
                  </a:extLst>
                </a:gridCol>
                <a:gridCol w="291632">
                  <a:extLst>
                    <a:ext uri="{9D8B030D-6E8A-4147-A177-3AD203B41FA5}">
                      <a16:colId xmlns:a16="http://schemas.microsoft.com/office/drawing/2014/main" val="1207602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34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0186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27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296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83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647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264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37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10746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EEA257B-8540-4D94-B017-27E351343E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701803"/>
              </p:ext>
            </p:extLst>
          </p:nvPr>
        </p:nvGraphicFramePr>
        <p:xfrm>
          <a:off x="142250" y="6060430"/>
          <a:ext cx="7272000" cy="451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0000">
                  <a:extLst>
                    <a:ext uri="{9D8B030D-6E8A-4147-A177-3AD203B41FA5}">
                      <a16:colId xmlns:a16="http://schemas.microsoft.com/office/drawing/2014/main" val="928023718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5182868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Tw Cen MT" panose="020B0602020104020603" pitchFamily="34" charset="0"/>
                        </a:rPr>
                        <a:t>Description of settlement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Tw Cen MT" panose="020B0602020104020603" pitchFamily="34" charset="0"/>
                        </a:rPr>
                        <a:t>Main Function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61331"/>
                  </a:ext>
                </a:extLst>
              </a:tr>
              <a:tr h="51480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Tw Cen MT" panose="020B0602020104020603" pitchFamily="34" charset="0"/>
                        </a:rPr>
                        <a:t>Ships come in here. There cargo is loaded and unloaded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549897"/>
                  </a:ext>
                </a:extLst>
              </a:tr>
              <a:tr h="51480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Tw Cen MT" panose="020B0602020104020603" pitchFamily="34" charset="0"/>
                        </a:rPr>
                        <a:t>There is a large open space in the centre. People come here to buy and sell things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913731"/>
                  </a:ext>
                </a:extLst>
              </a:tr>
              <a:tr h="51480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Tw Cen MT" panose="020B0602020104020603" pitchFamily="34" charset="0"/>
                        </a:rPr>
                        <a:t>There are many factories where raw materials are made into goods for sale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71670"/>
                  </a:ext>
                </a:extLst>
              </a:tr>
              <a:tr h="51480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Tw Cen MT" panose="020B0602020104020603" pitchFamily="34" charset="0"/>
                        </a:rPr>
                        <a:t>The town is by the sea. There are many hotels and places of entertainments near the sea front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78129"/>
                  </a:ext>
                </a:extLst>
              </a:tr>
              <a:tr h="51480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Tw Cen MT" panose="020B0602020104020603" pitchFamily="34" charset="0"/>
                        </a:rPr>
                        <a:t>Centred around buildings that are used for education. A high percentage of the population are students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69983"/>
                  </a:ext>
                </a:extLst>
              </a:tr>
              <a:tr h="51480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Tw Cen MT" panose="020B0602020104020603" pitchFamily="34" charset="0"/>
                        </a:rPr>
                        <a:t>Somewhere that welcomes people from different places to observe events or pilgrimages (journeys) linked to their faith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144042"/>
                  </a:ext>
                </a:extLst>
              </a:tr>
              <a:tr h="51480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Tw Cen MT" panose="020B0602020104020603" pitchFamily="34" charset="0"/>
                        </a:rPr>
                        <a:t>Often, but not always, the largest settlement in a country. It is usually where the government of the country is based.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410364"/>
                  </a:ext>
                </a:extLst>
              </a:tr>
              <a:tr h="51480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Tw Cen MT" panose="020B0602020104020603" pitchFamily="34" charset="0"/>
                        </a:rPr>
                        <a:t>These settlements are used just for people to live in. There may be some small shops but it is mainly just housing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86743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"/>
        <a:cs typeface="Noto Sans SC Regular"/>
      </a:majorFont>
      <a:minorFont>
        <a:latin typeface="Calibri"/>
        <a:ea typeface=""/>
        <a:cs typeface="Noto Sans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Noto Sans SC Regula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Noto Sans SC Regular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"/>
        <a:cs typeface="Noto Sans SC Regular"/>
      </a:majorFont>
      <a:minorFont>
        <a:latin typeface="Calibri"/>
        <a:ea typeface=""/>
        <a:cs typeface="Noto Sans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Noto Sans SC Regula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Noto Sans SC Regular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909</Words>
  <Application>Microsoft Office PowerPoint</Application>
  <PresentationFormat>Custom</PresentationFormat>
  <Paragraphs>183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Times New Roman</vt:lpstr>
      <vt:lpstr>Calibri</vt:lpstr>
      <vt:lpstr>Noto Sans SC Regular</vt:lpstr>
      <vt:lpstr>Arial</vt:lpstr>
      <vt:lpstr>DejaVu Sans</vt:lpstr>
      <vt:lpstr>Tw Cen MT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Q2 Write in the table the main function of these settlements. Use the words from the word box above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 H</dc:creator>
  <cp:lastModifiedBy>Mr H</cp:lastModifiedBy>
  <cp:revision>9</cp:revision>
  <cp:lastPrinted>1601-01-01T00:00:00Z</cp:lastPrinted>
  <dcterms:created xsi:type="dcterms:W3CDTF">2020-09-28T06:18:50Z</dcterms:created>
  <dcterms:modified xsi:type="dcterms:W3CDTF">2020-10-10T10:49:32Z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yperlinksChanged">
    <vt:bool>false</vt:bool>
  </property>
  <property fmtid="{D5CDD505-2E9C-101B-9397-08002B2CF9AE}" pid="3" name="LinksUpToDate">
    <vt:bool>false</vt:bool>
  </property>
  <property fmtid="{D5CDD505-2E9C-101B-9397-08002B2CF9AE}" pid="4" name="PresentationFormat">
    <vt:lpwstr>On-screen Show (4:3)</vt:lpwstr>
  </property>
  <property fmtid="{D5CDD505-2E9C-101B-9397-08002B2CF9AE}" pid="5" name="ScaleCrop">
    <vt:bool>false</vt:bool>
  </property>
  <property fmtid="{D5CDD505-2E9C-101B-9397-08002B2CF9AE}" pid="6" name="ShareDoc">
    <vt:bool>false</vt:bool>
  </property>
</Properties>
</file>