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312" r:id="rId3"/>
    <p:sldId id="258" r:id="rId4"/>
    <p:sldId id="259" r:id="rId5"/>
    <p:sldId id="260" r:id="rId6"/>
    <p:sldId id="261" r:id="rId7"/>
    <p:sldId id="262" r:id="rId8"/>
    <p:sldId id="283" r:id="rId9"/>
    <p:sldId id="284" r:id="rId10"/>
    <p:sldId id="286" r:id="rId11"/>
    <p:sldId id="287" r:id="rId12"/>
    <p:sldId id="288" r:id="rId13"/>
    <p:sldId id="289" r:id="rId14"/>
    <p:sldId id="290" r:id="rId15"/>
    <p:sldId id="291" r:id="rId16"/>
    <p:sldId id="292" r:id="rId17"/>
    <p:sldId id="293" r:id="rId18"/>
    <p:sldId id="271" r:id="rId19"/>
    <p:sldId id="272" r:id="rId20"/>
    <p:sldId id="273" r:id="rId21"/>
    <p:sldId id="274" r:id="rId22"/>
    <p:sldId id="275" r:id="rId23"/>
    <p:sldId id="276" r:id="rId24"/>
    <p:sldId id="277" r:id="rId25"/>
    <p:sldId id="278" r:id="rId26"/>
    <p:sldId id="301" r:id="rId27"/>
    <p:sldId id="302" r:id="rId28"/>
    <p:sldId id="280" r:id="rId29"/>
    <p:sldId id="279" r:id="rId30"/>
    <p:sldId id="281" r:id="rId31"/>
    <p:sldId id="304" r:id="rId32"/>
    <p:sldId id="305" r:id="rId33"/>
    <p:sldId id="306" r:id="rId34"/>
    <p:sldId id="307" r:id="rId35"/>
    <p:sldId id="308" r:id="rId36"/>
    <p:sldId id="309" r:id="rId37"/>
    <p:sldId id="310" r:id="rId38"/>
    <p:sldId id="311" r:id="rId39"/>
    <p:sldId id="295" r:id="rId40"/>
    <p:sldId id="296" r:id="rId41"/>
    <p:sldId id="297" r:id="rId42"/>
    <p:sldId id="298" r:id="rId43"/>
    <p:sldId id="299" r:id="rId44"/>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20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08" autoAdjust="0"/>
    <p:restoredTop sz="92497" autoAdjust="0"/>
  </p:normalViewPr>
  <p:slideViewPr>
    <p:cSldViewPr snapToGrid="0">
      <p:cViewPr varScale="1">
        <p:scale>
          <a:sx n="77" d="100"/>
          <a:sy n="77" d="100"/>
        </p:scale>
        <p:origin x="120" y="5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13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4" y="0"/>
            <a:ext cx="2945659" cy="498136"/>
          </a:xfrm>
          <a:prstGeom prst="rect">
            <a:avLst/>
          </a:prstGeom>
        </p:spPr>
        <p:txBody>
          <a:bodyPr vert="horz" lIns="91440" tIns="45720" rIns="91440" bIns="45720" rtlCol="0"/>
          <a:lstStyle>
            <a:lvl1pPr algn="r">
              <a:defRPr sz="1200"/>
            </a:lvl1pPr>
          </a:lstStyle>
          <a:p>
            <a:fld id="{0D0EC3D6-5CD0-4EFE-A674-72C888DB8FD3}" type="datetimeFigureOut">
              <a:rPr lang="en-GB" smtClean="0"/>
              <a:t>02/11/2020</a:t>
            </a:fld>
            <a:endParaRPr lang="en-GB"/>
          </a:p>
        </p:txBody>
      </p:sp>
      <p:sp>
        <p:nvSpPr>
          <p:cNvPr id="4" name="Slide Image Placeholder 3"/>
          <p:cNvSpPr>
            <a:spLocks noGrp="1" noRot="1" noChangeAspect="1"/>
          </p:cNvSpPr>
          <p:nvPr>
            <p:ph type="sldImg" idx="2"/>
          </p:nvPr>
        </p:nvSpPr>
        <p:spPr>
          <a:xfrm>
            <a:off x="420688" y="1239838"/>
            <a:ext cx="5956300" cy="335121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30092"/>
            <a:ext cx="2945659" cy="49813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4" y="9430092"/>
            <a:ext cx="2945659" cy="498135"/>
          </a:xfrm>
          <a:prstGeom prst="rect">
            <a:avLst/>
          </a:prstGeom>
        </p:spPr>
        <p:txBody>
          <a:bodyPr vert="horz" lIns="91440" tIns="45720" rIns="91440" bIns="45720" rtlCol="0" anchor="b"/>
          <a:lstStyle>
            <a:lvl1pPr algn="r">
              <a:defRPr sz="1200"/>
            </a:lvl1pPr>
          </a:lstStyle>
          <a:p>
            <a:fld id="{A4F3C058-C64D-4240-BEEF-EF3CC99CAF8D}" type="slidenum">
              <a:rPr lang="en-GB" smtClean="0"/>
              <a:t>‹#›</a:t>
            </a:fld>
            <a:endParaRPr lang="en-GB"/>
          </a:p>
        </p:txBody>
      </p:sp>
    </p:spTree>
    <p:extLst>
      <p:ext uri="{BB962C8B-B14F-4D97-AF65-F5344CB8AC3E}">
        <p14:creationId xmlns:p14="http://schemas.microsoft.com/office/powerpoint/2010/main" val="3881364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F5mkjDawFBI"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8FDA7902-420D-4624-A792-648B7007F660}" type="slidenum">
              <a:rPr lang="en-GB" smtClean="0"/>
              <a:pPr/>
              <a:t>7</a:t>
            </a:fld>
            <a:endParaRPr lang="en-GB" dirty="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54497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latin typeface="Comic Sans MS" panose="030F0702030302020204" pitchFamily="66" charset="0"/>
                <a:hlinkClick r:id="rId3"/>
              </a:rPr>
              <a:t>https://www.youtube.com/watch?v=F5mkjDawFBI</a:t>
            </a:r>
            <a:endParaRPr lang="en-GB" altLang="en-US" dirty="0">
              <a:latin typeface="Comic Sans MS" panose="030F0702030302020204" pitchFamily="66" charset="0"/>
            </a:endParaRPr>
          </a:p>
          <a:p>
            <a:endParaRPr lang="en-GB" altLang="en-US" dirty="0"/>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fld id="{06EFF81D-323B-4CEB-8C35-4B1E0A93D985}" type="slidenum">
              <a:rPr lang="en-GB" altLang="en-US" sz="1200" smtClean="0">
                <a:latin typeface="Calibri" panose="020F0502020204030204" pitchFamily="34" charset="0"/>
              </a:rPr>
              <a:pPr/>
              <a:t>9</a:t>
            </a:fld>
            <a:endParaRPr lang="en-GB" altLang="en-US" sz="1200">
              <a:latin typeface="Calibri" panose="020F0502020204030204" pitchFamily="34" charset="0"/>
            </a:endParaRPr>
          </a:p>
        </p:txBody>
      </p:sp>
    </p:spTree>
    <p:extLst>
      <p:ext uri="{BB962C8B-B14F-4D97-AF65-F5344CB8AC3E}">
        <p14:creationId xmlns:p14="http://schemas.microsoft.com/office/powerpoint/2010/main" val="3822116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fld id="{974E4A64-7DFC-4F16-8A85-8BD9CFEF34AC}" type="slidenum">
              <a:rPr lang="en-GB" altLang="en-US" sz="1200" smtClean="0">
                <a:latin typeface="Calibri" panose="020F0502020204030204" pitchFamily="34" charset="0"/>
              </a:rPr>
              <a:pPr/>
              <a:t>27</a:t>
            </a:fld>
            <a:endParaRPr lang="en-GB" altLang="en-US" sz="1200">
              <a:latin typeface="Calibri" panose="020F0502020204030204" pitchFamily="34" charset="0"/>
            </a:endParaRPr>
          </a:p>
        </p:txBody>
      </p:sp>
    </p:spTree>
    <p:extLst>
      <p:ext uri="{BB962C8B-B14F-4D97-AF65-F5344CB8AC3E}">
        <p14:creationId xmlns:p14="http://schemas.microsoft.com/office/powerpoint/2010/main" val="3424163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18A844A-93D1-402D-949B-337467C041F1}" type="slidenum">
              <a:rPr lang="en-GB" smtClean="0"/>
              <a:t>29</a:t>
            </a:fld>
            <a:endParaRPr lang="en-GB"/>
          </a:p>
        </p:txBody>
      </p:sp>
    </p:spTree>
    <p:extLst>
      <p:ext uri="{BB962C8B-B14F-4D97-AF65-F5344CB8AC3E}">
        <p14:creationId xmlns:p14="http://schemas.microsoft.com/office/powerpoint/2010/main" val="2182163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SEN</a:t>
            </a:r>
          </a:p>
        </p:txBody>
      </p:sp>
      <p:sp>
        <p:nvSpPr>
          <p:cNvPr id="4" name="Slide Number Placeholder 3"/>
          <p:cNvSpPr>
            <a:spLocks noGrp="1"/>
          </p:cNvSpPr>
          <p:nvPr>
            <p:ph type="sldNum" sz="quarter" idx="10"/>
          </p:nvPr>
        </p:nvSpPr>
        <p:spPr/>
        <p:txBody>
          <a:bodyPr/>
          <a:lstStyle/>
          <a:p>
            <a:fld id="{C18A844A-93D1-402D-949B-337467C041F1}" type="slidenum">
              <a:rPr lang="en-GB" smtClean="0"/>
              <a:t>30</a:t>
            </a:fld>
            <a:endParaRPr lang="en-GB"/>
          </a:p>
        </p:txBody>
      </p:sp>
    </p:spTree>
    <p:extLst>
      <p:ext uri="{BB962C8B-B14F-4D97-AF65-F5344CB8AC3E}">
        <p14:creationId xmlns:p14="http://schemas.microsoft.com/office/powerpoint/2010/main" val="3539476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497AED4-7C22-494E-946B-24AF06FC351C}" type="datetimeFigureOut">
              <a:rPr lang="en-GB" smtClean="0"/>
              <a:t>02/11/2020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2368259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497AED4-7C22-494E-946B-24AF06FC351C}" type="datetimeFigureOut">
              <a:rPr lang="en-GB" smtClean="0"/>
              <a:t>02/11/2020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2600913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497AED4-7C22-494E-946B-24AF06FC351C}" type="datetimeFigureOut">
              <a:rPr lang="en-GB" smtClean="0"/>
              <a:t>02/11/2020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25377270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Date Placeholder 2"/>
          <p:cNvSpPr>
            <a:spLocks noGrp="1"/>
          </p:cNvSpPr>
          <p:nvPr>
            <p:ph type="dt" sz="half" idx="10"/>
          </p:nvPr>
        </p:nvSpPr>
        <p:spPr>
          <a:xfrm>
            <a:off x="609600" y="6245225"/>
            <a:ext cx="2844800" cy="476250"/>
          </a:xfrm>
        </p:spPr>
        <p:txBody>
          <a:bodyPr/>
          <a:lstStyle>
            <a:lvl1pPr>
              <a:defRPr/>
            </a:lvl1pPr>
          </a:lstStyle>
          <a:p>
            <a:endParaRPr lang="en-US" altLang="en-US"/>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endParaRPr lang="en-US" altLang="en-US"/>
          </a:p>
        </p:txBody>
      </p:sp>
      <p:sp>
        <p:nvSpPr>
          <p:cNvPr id="5" name="Slide Number Placeholder 4"/>
          <p:cNvSpPr>
            <a:spLocks noGrp="1"/>
          </p:cNvSpPr>
          <p:nvPr>
            <p:ph type="sldNum" sz="quarter" idx="12"/>
          </p:nvPr>
        </p:nvSpPr>
        <p:spPr>
          <a:xfrm>
            <a:off x="8737600" y="6245225"/>
            <a:ext cx="2844800" cy="476250"/>
          </a:xfrm>
        </p:spPr>
        <p:txBody>
          <a:bodyPr/>
          <a:lstStyle>
            <a:lvl1pPr>
              <a:defRPr/>
            </a:lvl1pPr>
          </a:lstStyle>
          <a:p>
            <a:fld id="{80D73BF1-7275-4B97-859D-C4F4145BFB2B}" type="slidenum">
              <a:rPr lang="en-US" altLang="en-US"/>
              <a:pPr/>
              <a:t>‹#›</a:t>
            </a:fld>
            <a:endParaRPr lang="en-US" altLang="en-US"/>
          </a:p>
        </p:txBody>
      </p:sp>
    </p:spTree>
    <p:extLst>
      <p:ext uri="{BB962C8B-B14F-4D97-AF65-F5344CB8AC3E}">
        <p14:creationId xmlns:p14="http://schemas.microsoft.com/office/powerpoint/2010/main" val="1237444475"/>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497AED4-7C22-494E-946B-24AF06FC351C}" type="datetimeFigureOut">
              <a:rPr lang="en-GB" smtClean="0"/>
              <a:t>02/11/2020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3778029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497AED4-7C22-494E-946B-24AF06FC351C}" type="datetimeFigureOut">
              <a:rPr lang="en-GB" smtClean="0"/>
              <a:t>02/11/2020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3677504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497AED4-7C22-494E-946B-24AF06FC351C}" type="datetimeFigureOut">
              <a:rPr lang="en-GB" smtClean="0"/>
              <a:t>02/11/2020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977738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497AED4-7C22-494E-946B-24AF06FC351C}" type="datetimeFigureOut">
              <a:rPr lang="en-GB" smtClean="0"/>
              <a:t>02/11/2020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3961494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497AED4-7C22-494E-946B-24AF06FC351C}" type="datetimeFigureOut">
              <a:rPr lang="en-GB" smtClean="0"/>
              <a:t>02/11/2020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729385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97AED4-7C22-494E-946B-24AF06FC351C}" type="datetimeFigureOut">
              <a:rPr lang="en-GB" smtClean="0"/>
              <a:t>02/11/2020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1374642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97AED4-7C22-494E-946B-24AF06FC351C}" type="datetimeFigureOut">
              <a:rPr lang="en-GB" smtClean="0"/>
              <a:t>02/11/2020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2259944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97AED4-7C22-494E-946B-24AF06FC351C}" type="datetimeFigureOut">
              <a:rPr lang="en-GB" smtClean="0"/>
              <a:t>02/11/2020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8FB048A-BA2A-4562-97C2-65BAB3E56620}" type="slidenum">
              <a:rPr lang="en-GB" smtClean="0"/>
              <a:t>‹#›</a:t>
            </a:fld>
            <a:endParaRPr lang="en-GB"/>
          </a:p>
        </p:txBody>
      </p:sp>
    </p:spTree>
    <p:extLst>
      <p:ext uri="{BB962C8B-B14F-4D97-AF65-F5344CB8AC3E}">
        <p14:creationId xmlns:p14="http://schemas.microsoft.com/office/powerpoint/2010/main" val="40849707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97AED4-7C22-494E-946B-24AF06FC351C}" type="datetimeFigureOut">
              <a:rPr lang="en-GB" smtClean="0"/>
              <a:t>02/11/2020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B048A-BA2A-4562-97C2-65BAB3E56620}" type="slidenum">
              <a:rPr lang="en-GB" smtClean="0"/>
              <a:t>‹#›</a:t>
            </a:fld>
            <a:endParaRPr lang="en-GB"/>
          </a:p>
        </p:txBody>
      </p:sp>
    </p:spTree>
    <p:extLst>
      <p:ext uri="{BB962C8B-B14F-4D97-AF65-F5344CB8AC3E}">
        <p14:creationId xmlns:p14="http://schemas.microsoft.com/office/powerpoint/2010/main" val="11805519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gif"/><Relationship Id="rId1" Type="http://schemas.openxmlformats.org/officeDocument/2006/relationships/slideLayout" Target="../slideLayouts/slideLayout6.xml"/><Relationship Id="rId6" Type="http://schemas.openxmlformats.org/officeDocument/2006/relationships/image" Target="../media/image15.gif"/><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1.gif"/><Relationship Id="rId7"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6.xml"/><Relationship Id="rId6" Type="http://schemas.openxmlformats.org/officeDocument/2006/relationships/image" Target="../media/image15.gif"/><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F5mkjDawFBI"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3221" y="709684"/>
            <a:ext cx="11805557" cy="1804916"/>
          </a:xfrm>
        </p:spPr>
        <p:txBody>
          <a:bodyPr>
            <a:normAutofit/>
          </a:bodyPr>
          <a:lstStyle/>
          <a:p>
            <a:r>
              <a:rPr lang="en-GB" sz="4800" b="1" u="sng" dirty="0">
                <a:latin typeface="Comic Sans MS" panose="030F0702030302020204" pitchFamily="66" charset="0"/>
              </a:rPr>
              <a:t>Learning Intent: Why was the League of Nations created?</a:t>
            </a:r>
          </a:p>
        </p:txBody>
      </p:sp>
      <p:sp>
        <p:nvSpPr>
          <p:cNvPr id="3" name="Subtitle 2"/>
          <p:cNvSpPr>
            <a:spLocks noGrp="1"/>
          </p:cNvSpPr>
          <p:nvPr>
            <p:ph type="subTitle" idx="1"/>
          </p:nvPr>
        </p:nvSpPr>
        <p:spPr>
          <a:xfrm>
            <a:off x="193220" y="2871228"/>
            <a:ext cx="11706505" cy="3579675"/>
          </a:xfrm>
        </p:spPr>
        <p:txBody>
          <a:bodyPr>
            <a:normAutofit/>
          </a:bodyPr>
          <a:lstStyle/>
          <a:p>
            <a:pPr algn="l"/>
            <a:r>
              <a:rPr lang="en-GB" sz="3200" b="1" u="sng" dirty="0">
                <a:latin typeface="Comic Sans MS" panose="030F0702030302020204" pitchFamily="66" charset="0"/>
              </a:rPr>
              <a:t>Success Criteria:</a:t>
            </a:r>
          </a:p>
          <a:p>
            <a:pPr marL="342900" indent="-342900">
              <a:lnSpc>
                <a:spcPct val="80000"/>
              </a:lnSpc>
              <a:buFont typeface="Wingdings" panose="05000000000000000000" pitchFamily="2" charset="2"/>
              <a:buChar char="Ø"/>
              <a:defRPr/>
            </a:pPr>
            <a:r>
              <a:rPr lang="en-US" altLang="en-US" sz="2800" b="1" dirty="0">
                <a:solidFill>
                  <a:schemeClr val="accent2">
                    <a:lumMod val="75000"/>
                  </a:schemeClr>
                </a:solidFill>
                <a:latin typeface="Comic Sans MS" panose="030F0702030302020204" pitchFamily="66" charset="0"/>
              </a:rPr>
              <a:t>Identify</a:t>
            </a:r>
            <a:r>
              <a:rPr lang="en-US" altLang="en-US" sz="2800" b="1" dirty="0">
                <a:solidFill>
                  <a:schemeClr val="tx1">
                    <a:lumMod val="85000"/>
                    <a:lumOff val="15000"/>
                  </a:schemeClr>
                </a:solidFill>
                <a:latin typeface="Comic Sans MS" panose="030F0702030302020204" pitchFamily="66" charset="0"/>
              </a:rPr>
              <a:t> and </a:t>
            </a:r>
            <a:r>
              <a:rPr lang="en-US" altLang="en-US" sz="2800" b="1" dirty="0">
                <a:solidFill>
                  <a:srgbClr val="00B050"/>
                </a:solidFill>
                <a:latin typeface="Comic Sans MS" panose="030F0702030302020204" pitchFamily="66" charset="0"/>
              </a:rPr>
              <a:t>describe</a:t>
            </a:r>
            <a:r>
              <a:rPr lang="en-US" altLang="en-US" sz="2800" b="1" dirty="0">
                <a:solidFill>
                  <a:schemeClr val="tx1">
                    <a:lumMod val="85000"/>
                    <a:lumOff val="15000"/>
                  </a:schemeClr>
                </a:solidFill>
                <a:latin typeface="Comic Sans MS" panose="030F0702030302020204" pitchFamily="66" charset="0"/>
              </a:rPr>
              <a:t> </a:t>
            </a:r>
            <a:r>
              <a:rPr lang="en-US" altLang="en-US" sz="2800" dirty="0">
                <a:solidFill>
                  <a:schemeClr val="tx1">
                    <a:lumMod val="85000"/>
                    <a:lumOff val="15000"/>
                  </a:schemeClr>
                </a:solidFill>
                <a:latin typeface="Comic Sans MS" panose="030F0702030302020204" pitchFamily="66" charset="0"/>
              </a:rPr>
              <a:t>the aims of </a:t>
            </a:r>
            <a:r>
              <a:rPr lang="en-US" sz="2800" dirty="0">
                <a:solidFill>
                  <a:schemeClr val="tx1">
                    <a:lumMod val="85000"/>
                    <a:lumOff val="15000"/>
                  </a:schemeClr>
                </a:solidFill>
                <a:latin typeface="Comic Sans MS" panose="030F0702030302020204" pitchFamily="66" charset="0"/>
              </a:rPr>
              <a:t>the League of Nations (2-4). </a:t>
            </a:r>
          </a:p>
          <a:p>
            <a:pPr marL="342900" indent="-342900">
              <a:lnSpc>
                <a:spcPct val="80000"/>
              </a:lnSpc>
              <a:buFont typeface="Wingdings" panose="05000000000000000000" pitchFamily="2" charset="2"/>
              <a:buChar char="Ø"/>
              <a:defRPr/>
            </a:pPr>
            <a:r>
              <a:rPr lang="en-GB" altLang="en-US" sz="2800" b="1" dirty="0">
                <a:solidFill>
                  <a:srgbClr val="EC2095"/>
                </a:solidFill>
                <a:latin typeface="Comic Sans MS" panose="030F0702030302020204" pitchFamily="66" charset="0"/>
              </a:rPr>
              <a:t>Explain</a:t>
            </a:r>
            <a:r>
              <a:rPr lang="en-GB" altLang="en-US" sz="2800" b="1" dirty="0">
                <a:solidFill>
                  <a:schemeClr val="tx1">
                    <a:lumMod val="85000"/>
                    <a:lumOff val="15000"/>
                  </a:schemeClr>
                </a:solidFill>
                <a:latin typeface="Comic Sans MS" panose="030F0702030302020204" pitchFamily="66" charset="0"/>
              </a:rPr>
              <a:t>, </a:t>
            </a:r>
            <a:r>
              <a:rPr lang="en-GB" altLang="en-US" sz="2800" dirty="0">
                <a:solidFill>
                  <a:schemeClr val="tx1">
                    <a:lumMod val="85000"/>
                    <a:lumOff val="15000"/>
                  </a:schemeClr>
                </a:solidFill>
                <a:latin typeface="Comic Sans MS" panose="030F0702030302020204" pitchFamily="66" charset="0"/>
              </a:rPr>
              <a:t>with specific examples, how the League of Nations was set up (5-6). </a:t>
            </a:r>
          </a:p>
          <a:p>
            <a:pPr marL="342900" indent="-342900">
              <a:lnSpc>
                <a:spcPct val="80000"/>
              </a:lnSpc>
              <a:buFont typeface="Wingdings" panose="05000000000000000000" pitchFamily="2" charset="2"/>
              <a:buChar char="Ø"/>
              <a:defRPr/>
            </a:pPr>
            <a:r>
              <a:rPr lang="en-US" altLang="en-US" sz="2800" b="1" dirty="0">
                <a:solidFill>
                  <a:srgbClr val="00B0F0"/>
                </a:solidFill>
                <a:latin typeface="Comic Sans MS" panose="030F0702030302020204" pitchFamily="66" charset="0"/>
              </a:rPr>
              <a:t>Assess</a:t>
            </a:r>
            <a:r>
              <a:rPr lang="en-US" altLang="en-US" sz="2800" dirty="0">
                <a:solidFill>
                  <a:schemeClr val="tx1">
                    <a:lumMod val="85000"/>
                    <a:lumOff val="15000"/>
                  </a:schemeClr>
                </a:solidFill>
                <a:latin typeface="Comic Sans MS" panose="030F0702030302020204" pitchFamily="66" charset="0"/>
              </a:rPr>
              <a:t> the structure of League of Nations in order to make an initial judgment about it’s potential success (7+).  </a:t>
            </a:r>
            <a:endParaRPr lang="en-GB" altLang="en-US" sz="2800" b="1" u="sng" dirty="0">
              <a:solidFill>
                <a:schemeClr val="tx1">
                  <a:lumMod val="85000"/>
                  <a:lumOff val="15000"/>
                </a:schemeClr>
              </a:solidFill>
              <a:latin typeface="Comic Sans MS" panose="030F0702030302020204" pitchFamily="66" charset="0"/>
            </a:endParaRPr>
          </a:p>
        </p:txBody>
      </p:sp>
    </p:spTree>
    <p:extLst>
      <p:ext uri="{BB962C8B-B14F-4D97-AF65-F5344CB8AC3E}">
        <p14:creationId xmlns:p14="http://schemas.microsoft.com/office/powerpoint/2010/main" val="1402904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514275" y="149272"/>
            <a:ext cx="9171154" cy="620688"/>
          </a:xfrm>
          <a:prstGeom prst="rect">
            <a:avLst/>
          </a:prstGeom>
          <a:solidFill>
            <a:schemeClr val="accent6">
              <a:lumMod val="40000"/>
              <a:lumOff val="60000"/>
            </a:schemeClr>
          </a:solidFill>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GB" altLang="en-US" sz="4000" b="1" dirty="0">
                <a:latin typeface="Comic Sans MS" panose="030F0702030302020204" pitchFamily="66" charset="0"/>
                <a:ea typeface="Verdana" panose="020B0604030504040204" pitchFamily="34" charset="0"/>
                <a:cs typeface="Verdana" panose="020B0604030504040204" pitchFamily="34" charset="0"/>
              </a:rPr>
              <a:t>Membership of the League of Nations</a:t>
            </a:r>
          </a:p>
        </p:txBody>
      </p:sp>
      <p:sp>
        <p:nvSpPr>
          <p:cNvPr id="5" name="TextBox 4"/>
          <p:cNvSpPr txBox="1"/>
          <p:nvPr/>
        </p:nvSpPr>
        <p:spPr>
          <a:xfrm>
            <a:off x="0" y="5092640"/>
            <a:ext cx="12196485" cy="1200329"/>
          </a:xfrm>
          <a:prstGeom prst="rect">
            <a:avLst/>
          </a:prstGeom>
          <a:solidFill>
            <a:schemeClr val="accent6">
              <a:lumMod val="40000"/>
              <a:lumOff val="60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sz="2400" dirty="0">
                <a:solidFill>
                  <a:schemeClr val="tx1"/>
                </a:solidFill>
                <a:latin typeface="Comic Sans MS" panose="030F0702030302020204" pitchFamily="66" charset="0"/>
              </a:rPr>
              <a:t>Can you identify these countries flags from 1919?  None of these countries were allowed to join the League of nations when it was first established.  What do they all have in common?  </a:t>
            </a:r>
            <a:endParaRPr lang="en-GB" sz="2400" dirty="0"/>
          </a:p>
        </p:txBody>
      </p:sp>
      <p:pic>
        <p:nvPicPr>
          <p:cNvPr id="6146" name="Picture 2" descr="Image result for german flag 19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4076" y="1124743"/>
            <a:ext cx="2465546" cy="1643698"/>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Image result for austrian flag 1919"/>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 name="Picture 5"/>
          <p:cNvPicPr>
            <a:picLocks noChangeAspect="1"/>
          </p:cNvPicPr>
          <p:nvPr/>
        </p:nvPicPr>
        <p:blipFill>
          <a:blip r:embed="rId3"/>
          <a:stretch>
            <a:fillRect/>
          </a:stretch>
        </p:blipFill>
        <p:spPr>
          <a:xfrm>
            <a:off x="4727849" y="1120617"/>
            <a:ext cx="2481317" cy="1647825"/>
          </a:xfrm>
          <a:prstGeom prst="rect">
            <a:avLst/>
          </a:prstGeom>
        </p:spPr>
      </p:pic>
      <p:sp>
        <p:nvSpPr>
          <p:cNvPr id="7" name="AutoShape 6" descr="Image result for hungarian flag 1919"/>
          <p:cNvSpPr>
            <a:spLocks noChangeAspect="1" noChangeArrowheads="1"/>
          </p:cNvSpPr>
          <p:nvPr/>
        </p:nvSpPr>
        <p:spPr bwMode="auto">
          <a:xfrm>
            <a:off x="1831975" y="79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p:cNvPicPr>
            <a:picLocks noChangeAspect="1"/>
          </p:cNvPicPr>
          <p:nvPr/>
        </p:nvPicPr>
        <p:blipFill>
          <a:blip r:embed="rId4"/>
          <a:stretch>
            <a:fillRect/>
          </a:stretch>
        </p:blipFill>
        <p:spPr>
          <a:xfrm>
            <a:off x="7752184" y="1124745"/>
            <a:ext cx="2476500" cy="1647825"/>
          </a:xfrm>
          <a:prstGeom prst="rect">
            <a:avLst/>
          </a:prstGeom>
        </p:spPr>
      </p:pic>
      <p:pic>
        <p:nvPicPr>
          <p:cNvPr id="6154" name="Picture 10" descr="Image result for turkish flag 19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59368" y="3228792"/>
            <a:ext cx="2927340" cy="176043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495177" y="3228791"/>
            <a:ext cx="30861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endParaRPr lang="en-GB" dirty="0"/>
          </a:p>
        </p:txBody>
      </p:sp>
      <p:pic>
        <p:nvPicPr>
          <p:cNvPr id="6152" name="Picture 8" descr="Image result for bulgarian flag 19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3559" y="3268369"/>
            <a:ext cx="3067719" cy="1760438"/>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a:xfrm>
            <a:off x="1831976" y="908720"/>
            <a:ext cx="2031777" cy="2088232"/>
          </a:xfrm>
          <a:prstGeom prst="line">
            <a:avLst/>
          </a:prstGeom>
        </p:spPr>
        <p:style>
          <a:lnRef idx="3">
            <a:schemeClr val="dk1"/>
          </a:lnRef>
          <a:fillRef idx="0">
            <a:schemeClr val="dk1"/>
          </a:fillRef>
          <a:effectRef idx="2">
            <a:schemeClr val="dk1"/>
          </a:effectRef>
          <a:fontRef idx="minor">
            <a:schemeClr val="tx1"/>
          </a:fontRef>
        </p:style>
      </p:cxnSp>
      <p:cxnSp>
        <p:nvCxnSpPr>
          <p:cNvPr id="16" name="Straight Connector 15"/>
          <p:cNvCxnSpPr/>
          <p:nvPr/>
        </p:nvCxnSpPr>
        <p:spPr>
          <a:xfrm>
            <a:off x="4843480" y="878560"/>
            <a:ext cx="2031777" cy="2088232"/>
          </a:xfrm>
          <a:prstGeom prst="line">
            <a:avLst/>
          </a:prstGeom>
        </p:spPr>
        <p:style>
          <a:lnRef idx="3">
            <a:schemeClr val="dk1"/>
          </a:lnRef>
          <a:fillRef idx="0">
            <a:schemeClr val="dk1"/>
          </a:fillRef>
          <a:effectRef idx="2">
            <a:schemeClr val="dk1"/>
          </a:effectRef>
          <a:fontRef idx="minor">
            <a:schemeClr val="tx1"/>
          </a:fontRef>
        </p:style>
      </p:cxnSp>
      <p:cxnSp>
        <p:nvCxnSpPr>
          <p:cNvPr id="17" name="Straight Connector 16"/>
          <p:cNvCxnSpPr/>
          <p:nvPr/>
        </p:nvCxnSpPr>
        <p:spPr>
          <a:xfrm>
            <a:off x="7974546" y="955260"/>
            <a:ext cx="2031777" cy="2088232"/>
          </a:xfrm>
          <a:prstGeom prst="line">
            <a:avLst/>
          </a:prstGeom>
        </p:spPr>
        <p:style>
          <a:lnRef idx="3">
            <a:schemeClr val="dk1"/>
          </a:lnRef>
          <a:fillRef idx="0">
            <a:schemeClr val="dk1"/>
          </a:fillRef>
          <a:effectRef idx="2">
            <a:schemeClr val="dk1"/>
          </a:effectRef>
          <a:fontRef idx="minor">
            <a:schemeClr val="tx1"/>
          </a:fontRef>
        </p:style>
      </p:cxnSp>
      <p:cxnSp>
        <p:nvCxnSpPr>
          <p:cNvPr id="18" name="Straight Connector 17"/>
          <p:cNvCxnSpPr/>
          <p:nvPr/>
        </p:nvCxnSpPr>
        <p:spPr>
          <a:xfrm>
            <a:off x="2847864" y="3068941"/>
            <a:ext cx="2031777" cy="2088232"/>
          </a:xfrm>
          <a:prstGeom prst="line">
            <a:avLst/>
          </a:prstGeom>
        </p:spPr>
        <p:style>
          <a:lnRef idx="3">
            <a:schemeClr val="dk1"/>
          </a:lnRef>
          <a:fillRef idx="0">
            <a:schemeClr val="dk1"/>
          </a:fillRef>
          <a:effectRef idx="2">
            <a:schemeClr val="dk1"/>
          </a:effectRef>
          <a:fontRef idx="minor">
            <a:schemeClr val="tx1"/>
          </a:fontRef>
        </p:style>
      </p:cxnSp>
      <p:cxnSp>
        <p:nvCxnSpPr>
          <p:cNvPr id="19" name="Straight Connector 18"/>
          <p:cNvCxnSpPr/>
          <p:nvPr/>
        </p:nvCxnSpPr>
        <p:spPr>
          <a:xfrm>
            <a:off x="6082424" y="3004408"/>
            <a:ext cx="2031777" cy="2088232"/>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flipV="1">
            <a:off x="2136776" y="955262"/>
            <a:ext cx="1582961" cy="2011531"/>
          </a:xfrm>
          <a:prstGeom prst="line">
            <a:avLst/>
          </a:prstGeom>
        </p:spPr>
        <p:style>
          <a:lnRef idx="3">
            <a:schemeClr val="dk1"/>
          </a:lnRef>
          <a:fillRef idx="0">
            <a:schemeClr val="dk1"/>
          </a:fillRef>
          <a:effectRef idx="2">
            <a:schemeClr val="dk1"/>
          </a:effectRef>
          <a:fontRef idx="minor">
            <a:schemeClr val="tx1"/>
          </a:fontRef>
        </p:style>
      </p:cxnSp>
      <p:cxnSp>
        <p:nvCxnSpPr>
          <p:cNvPr id="23" name="Straight Connector 22"/>
          <p:cNvCxnSpPr/>
          <p:nvPr/>
        </p:nvCxnSpPr>
        <p:spPr>
          <a:xfrm flipV="1">
            <a:off x="5177026" y="900228"/>
            <a:ext cx="1582961" cy="2011531"/>
          </a:xfrm>
          <a:prstGeom prst="line">
            <a:avLst/>
          </a:prstGeom>
        </p:spPr>
        <p:style>
          <a:lnRef idx="3">
            <a:schemeClr val="dk1"/>
          </a:lnRef>
          <a:fillRef idx="0">
            <a:schemeClr val="dk1"/>
          </a:fillRef>
          <a:effectRef idx="2">
            <a:schemeClr val="dk1"/>
          </a:effectRef>
          <a:fontRef idx="minor">
            <a:schemeClr val="tx1"/>
          </a:fontRef>
        </p:style>
      </p:cxnSp>
      <p:cxnSp>
        <p:nvCxnSpPr>
          <p:cNvPr id="24" name="Straight Connector 23"/>
          <p:cNvCxnSpPr/>
          <p:nvPr/>
        </p:nvCxnSpPr>
        <p:spPr>
          <a:xfrm flipV="1">
            <a:off x="8114201" y="918793"/>
            <a:ext cx="1582961" cy="2011531"/>
          </a:xfrm>
          <a:prstGeom prst="line">
            <a:avLst/>
          </a:prstGeom>
        </p:spPr>
        <p:style>
          <a:lnRef idx="3">
            <a:schemeClr val="dk1"/>
          </a:lnRef>
          <a:fillRef idx="0">
            <a:schemeClr val="dk1"/>
          </a:fillRef>
          <a:effectRef idx="2">
            <a:schemeClr val="dk1"/>
          </a:effectRef>
          <a:fontRef idx="minor">
            <a:schemeClr val="tx1"/>
          </a:fontRef>
        </p:style>
      </p:cxnSp>
      <p:cxnSp>
        <p:nvCxnSpPr>
          <p:cNvPr id="25" name="Straight Connector 24"/>
          <p:cNvCxnSpPr/>
          <p:nvPr/>
        </p:nvCxnSpPr>
        <p:spPr>
          <a:xfrm flipV="1">
            <a:off x="3115173" y="3114828"/>
            <a:ext cx="1582961" cy="2011531"/>
          </a:xfrm>
          <a:prstGeom prst="line">
            <a:avLst/>
          </a:prstGeom>
        </p:spPr>
        <p:style>
          <a:lnRef idx="3">
            <a:schemeClr val="dk1"/>
          </a:lnRef>
          <a:fillRef idx="0">
            <a:schemeClr val="dk1"/>
          </a:fillRef>
          <a:effectRef idx="2">
            <a:schemeClr val="dk1"/>
          </a:effectRef>
          <a:fontRef idx="minor">
            <a:schemeClr val="tx1"/>
          </a:fontRef>
        </p:style>
      </p:cxnSp>
      <p:cxnSp>
        <p:nvCxnSpPr>
          <p:cNvPr id="26" name="Straight Connector 25"/>
          <p:cNvCxnSpPr/>
          <p:nvPr/>
        </p:nvCxnSpPr>
        <p:spPr>
          <a:xfrm flipV="1">
            <a:off x="6417685" y="3049001"/>
            <a:ext cx="1582961" cy="2011531"/>
          </a:xfrm>
          <a:prstGeom prst="line">
            <a:avLst/>
          </a:prstGeom>
        </p:spPr>
        <p:style>
          <a:lnRef idx="3">
            <a:schemeClr val="dk1"/>
          </a:lnRef>
          <a:fillRef idx="0">
            <a:schemeClr val="dk1"/>
          </a:fillRef>
          <a:effectRef idx="2">
            <a:schemeClr val="dk1"/>
          </a:effectRef>
          <a:fontRef idx="minor">
            <a:schemeClr val="tx1"/>
          </a:fontRef>
        </p:style>
      </p:cxnSp>
      <p:sp>
        <p:nvSpPr>
          <p:cNvPr id="3" name="TextBox 2">
            <a:extLst>
              <a:ext uri="{FF2B5EF4-FFF2-40B4-BE49-F238E27FC236}">
                <a16:creationId xmlns:a16="http://schemas.microsoft.com/office/drawing/2014/main" id="{545A6704-355F-46D1-88F6-8B7CF7DE55A2}"/>
              </a:ext>
            </a:extLst>
          </p:cNvPr>
          <p:cNvSpPr txBox="1"/>
          <p:nvPr/>
        </p:nvSpPr>
        <p:spPr>
          <a:xfrm>
            <a:off x="350729" y="6292969"/>
            <a:ext cx="3808893" cy="584775"/>
          </a:xfrm>
          <a:prstGeom prst="rect">
            <a:avLst/>
          </a:prstGeom>
          <a:noFill/>
        </p:spPr>
        <p:txBody>
          <a:bodyPr wrap="square" rtlCol="0">
            <a:spAutoFit/>
          </a:bodyPr>
          <a:lstStyle/>
          <a:p>
            <a:pPr algn="ctr"/>
            <a:r>
              <a:rPr lang="en-GB" sz="3200" b="1" dirty="0">
                <a:solidFill>
                  <a:srgbClr val="00B0F0"/>
                </a:solidFill>
                <a:latin typeface="Comic Sans MS" panose="030F0702030302020204" pitchFamily="66" charset="0"/>
              </a:rPr>
              <a:t>Think</a:t>
            </a:r>
          </a:p>
        </p:txBody>
      </p:sp>
      <p:sp>
        <p:nvSpPr>
          <p:cNvPr id="27" name="TextBox 26">
            <a:extLst>
              <a:ext uri="{FF2B5EF4-FFF2-40B4-BE49-F238E27FC236}">
                <a16:creationId xmlns:a16="http://schemas.microsoft.com/office/drawing/2014/main" id="{FF7FC72A-DF8B-43E3-A240-E01967FC247C}"/>
              </a:ext>
            </a:extLst>
          </p:cNvPr>
          <p:cNvSpPr txBox="1"/>
          <p:nvPr/>
        </p:nvSpPr>
        <p:spPr>
          <a:xfrm>
            <a:off x="4159622" y="6292969"/>
            <a:ext cx="3808893" cy="584775"/>
          </a:xfrm>
          <a:prstGeom prst="rect">
            <a:avLst/>
          </a:prstGeom>
          <a:noFill/>
        </p:spPr>
        <p:txBody>
          <a:bodyPr wrap="square" rtlCol="0">
            <a:spAutoFit/>
          </a:bodyPr>
          <a:lstStyle/>
          <a:p>
            <a:pPr algn="ctr"/>
            <a:r>
              <a:rPr lang="en-GB" sz="3200" b="1" dirty="0">
                <a:solidFill>
                  <a:srgbClr val="00B0F0"/>
                </a:solidFill>
                <a:latin typeface="Comic Sans MS" panose="030F0702030302020204" pitchFamily="66" charset="0"/>
              </a:rPr>
              <a:t>Pair</a:t>
            </a:r>
          </a:p>
        </p:txBody>
      </p:sp>
      <p:sp>
        <p:nvSpPr>
          <p:cNvPr id="28" name="TextBox 27">
            <a:extLst>
              <a:ext uri="{FF2B5EF4-FFF2-40B4-BE49-F238E27FC236}">
                <a16:creationId xmlns:a16="http://schemas.microsoft.com/office/drawing/2014/main" id="{8688C4A0-99DE-42CB-871D-47D29762D8F2}"/>
              </a:ext>
            </a:extLst>
          </p:cNvPr>
          <p:cNvSpPr txBox="1"/>
          <p:nvPr/>
        </p:nvSpPr>
        <p:spPr>
          <a:xfrm>
            <a:off x="7792715" y="6262661"/>
            <a:ext cx="3808893" cy="584775"/>
          </a:xfrm>
          <a:prstGeom prst="rect">
            <a:avLst/>
          </a:prstGeom>
          <a:noFill/>
        </p:spPr>
        <p:txBody>
          <a:bodyPr wrap="square" rtlCol="0">
            <a:spAutoFit/>
          </a:bodyPr>
          <a:lstStyle/>
          <a:p>
            <a:pPr algn="ctr"/>
            <a:r>
              <a:rPr lang="en-GB" sz="3200" b="1" dirty="0">
                <a:solidFill>
                  <a:srgbClr val="00B0F0"/>
                </a:solidFill>
                <a:latin typeface="Comic Sans MS" panose="030F0702030302020204" pitchFamily="66" charset="0"/>
              </a:rPr>
              <a:t>Share</a:t>
            </a:r>
          </a:p>
        </p:txBody>
      </p:sp>
    </p:spTree>
    <p:extLst>
      <p:ext uri="{BB962C8B-B14F-4D97-AF65-F5344CB8AC3E}">
        <p14:creationId xmlns:p14="http://schemas.microsoft.com/office/powerpoint/2010/main" val="2842038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the defeated power ww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20688"/>
            <a:ext cx="6237312" cy="623731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761312" y="620688"/>
            <a:ext cx="2906688" cy="5970865"/>
          </a:xfrm>
          <a:prstGeom prst="rect">
            <a:avLst/>
          </a:prstGeom>
          <a:noFill/>
        </p:spPr>
        <p:txBody>
          <a:bodyPr wrap="square" rtlCol="0">
            <a:spAutoFit/>
          </a:bodyPr>
          <a:lstStyle/>
          <a:p>
            <a:r>
              <a:rPr lang="en-GB" dirty="0">
                <a:latin typeface="Comic Sans MS" panose="030F0702030302020204" pitchFamily="66" charset="0"/>
              </a:rPr>
              <a:t>The flags on the previous slide are from the defeated powers that fought in WW1:</a:t>
            </a:r>
          </a:p>
          <a:p>
            <a:endParaRPr lang="en-GB" dirty="0">
              <a:latin typeface="Comic Sans MS" panose="030F0702030302020204" pitchFamily="66" charset="0"/>
            </a:endParaRPr>
          </a:p>
          <a:p>
            <a:r>
              <a:rPr lang="en-GB" dirty="0">
                <a:latin typeface="Comic Sans MS" panose="030F0702030302020204" pitchFamily="66" charset="0"/>
              </a:rPr>
              <a:t>Germany</a:t>
            </a:r>
          </a:p>
          <a:p>
            <a:endParaRPr lang="en-GB" dirty="0">
              <a:latin typeface="Comic Sans MS" panose="030F0702030302020204" pitchFamily="66" charset="0"/>
            </a:endParaRPr>
          </a:p>
          <a:p>
            <a:r>
              <a:rPr lang="en-GB" dirty="0">
                <a:latin typeface="Comic Sans MS" panose="030F0702030302020204" pitchFamily="66" charset="0"/>
              </a:rPr>
              <a:t>Austria</a:t>
            </a:r>
          </a:p>
          <a:p>
            <a:r>
              <a:rPr lang="en-GB" dirty="0">
                <a:latin typeface="Comic Sans MS" panose="030F0702030302020204" pitchFamily="66" charset="0"/>
              </a:rPr>
              <a:t>  </a:t>
            </a:r>
          </a:p>
          <a:p>
            <a:r>
              <a:rPr lang="en-GB" dirty="0">
                <a:latin typeface="Comic Sans MS" panose="030F0702030302020204" pitchFamily="66" charset="0"/>
              </a:rPr>
              <a:t>Hungary</a:t>
            </a:r>
          </a:p>
          <a:p>
            <a:endParaRPr lang="en-GB" dirty="0">
              <a:latin typeface="Comic Sans MS" panose="030F0702030302020204" pitchFamily="66" charset="0"/>
            </a:endParaRPr>
          </a:p>
          <a:p>
            <a:r>
              <a:rPr lang="en-GB" dirty="0">
                <a:latin typeface="Comic Sans MS" panose="030F0702030302020204" pitchFamily="66" charset="0"/>
              </a:rPr>
              <a:t>Bulgaria</a:t>
            </a:r>
          </a:p>
          <a:p>
            <a:r>
              <a:rPr lang="en-GB" dirty="0">
                <a:latin typeface="Comic Sans MS" panose="030F0702030302020204" pitchFamily="66" charset="0"/>
              </a:rPr>
              <a:t> </a:t>
            </a:r>
          </a:p>
          <a:p>
            <a:r>
              <a:rPr lang="en-GB" dirty="0">
                <a:latin typeface="Comic Sans MS" panose="030F0702030302020204" pitchFamily="66" charset="0"/>
              </a:rPr>
              <a:t>Turkey</a:t>
            </a:r>
          </a:p>
          <a:p>
            <a:endParaRPr lang="en-GB" dirty="0">
              <a:latin typeface="Comic Sans MS" panose="030F0702030302020204" pitchFamily="66" charset="0"/>
            </a:endParaRPr>
          </a:p>
          <a:p>
            <a:r>
              <a:rPr lang="en-GB" sz="1600" dirty="0">
                <a:latin typeface="Comic Sans MS" panose="030F0702030302020204" pitchFamily="66" charset="0"/>
              </a:rPr>
              <a:t>None of these countries were allowed to join the League when it was first set up.  They had to prove that they would abide by the Peace Treaties before being allowed to join.</a:t>
            </a:r>
          </a:p>
        </p:txBody>
      </p:sp>
      <p:pic>
        <p:nvPicPr>
          <p:cNvPr id="6" name="Picture 2" descr="Image result for german flag 19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62823" y="2071361"/>
            <a:ext cx="521329" cy="3475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a:stretch>
            <a:fillRect/>
          </a:stretch>
        </p:blipFill>
        <p:spPr>
          <a:xfrm>
            <a:off x="8683549" y="2584318"/>
            <a:ext cx="439938" cy="292160"/>
          </a:xfrm>
          <a:prstGeom prst="rect">
            <a:avLst/>
          </a:prstGeom>
        </p:spPr>
      </p:pic>
      <p:pic>
        <p:nvPicPr>
          <p:cNvPr id="8" name="Picture 7"/>
          <p:cNvPicPr>
            <a:picLocks noChangeAspect="1"/>
          </p:cNvPicPr>
          <p:nvPr/>
        </p:nvPicPr>
        <p:blipFill>
          <a:blip r:embed="rId5"/>
          <a:stretch>
            <a:fillRect/>
          </a:stretch>
        </p:blipFill>
        <p:spPr>
          <a:xfrm>
            <a:off x="8825594" y="3110931"/>
            <a:ext cx="460276" cy="306260"/>
          </a:xfrm>
          <a:prstGeom prst="rect">
            <a:avLst/>
          </a:prstGeom>
        </p:spPr>
      </p:pic>
      <p:pic>
        <p:nvPicPr>
          <p:cNvPr id="9" name="Picture 8" descr="Image result for bulgarian flag 191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56712" y="3651644"/>
            <a:ext cx="529158" cy="3036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Image result for turkish flag 191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06028" y="4275066"/>
            <a:ext cx="439132" cy="26408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winner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01181" y="5617211"/>
            <a:ext cx="2218039" cy="120032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896401" y="5755710"/>
            <a:ext cx="2448272"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5400" dirty="0">
                <a:latin typeface="Comic Sans MS" panose="030F0702030302020204" pitchFamily="66" charset="0"/>
              </a:rPr>
              <a:t>ONLY!</a:t>
            </a:r>
          </a:p>
        </p:txBody>
      </p:sp>
    </p:spTree>
    <p:extLst>
      <p:ext uri="{BB962C8B-B14F-4D97-AF65-F5344CB8AC3E}">
        <p14:creationId xmlns:p14="http://schemas.microsoft.com/office/powerpoint/2010/main" val="8077358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data/uss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3792" y="1412776"/>
            <a:ext cx="3429000" cy="1714500"/>
          </a:xfrm>
          <a:prstGeom prst="rect">
            <a:avLst/>
          </a:prstGeom>
          <a:noFill/>
          <a:extLst>
            <a:ext uri="{909E8E84-426E-40DD-AFC4-6F175D3DCCD1}">
              <a14:hiddenFill xmlns:a14="http://schemas.microsoft.com/office/drawing/2010/main">
                <a:solidFill>
                  <a:srgbClr val="FFFFFF"/>
                </a:solidFill>
              </a14:hiddenFill>
            </a:ext>
          </a:extLst>
        </p:spPr>
      </p:pic>
      <p:sp>
        <p:nvSpPr>
          <p:cNvPr id="5" name="Line 12"/>
          <p:cNvSpPr>
            <a:spLocks noChangeShapeType="1"/>
          </p:cNvSpPr>
          <p:nvPr/>
        </p:nvSpPr>
        <p:spPr bwMode="auto">
          <a:xfrm flipV="1">
            <a:off x="4109492" y="1317526"/>
            <a:ext cx="3657600" cy="19050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p>
        </p:txBody>
      </p:sp>
      <p:sp>
        <p:nvSpPr>
          <p:cNvPr id="6" name="Line 14"/>
          <p:cNvSpPr>
            <a:spLocks noChangeShapeType="1"/>
          </p:cNvSpPr>
          <p:nvPr/>
        </p:nvSpPr>
        <p:spPr bwMode="auto">
          <a:xfrm>
            <a:off x="4152264" y="1394416"/>
            <a:ext cx="3505200" cy="19050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p>
        </p:txBody>
      </p:sp>
      <p:sp>
        <p:nvSpPr>
          <p:cNvPr id="7" name="TextBox 6"/>
          <p:cNvSpPr txBox="1"/>
          <p:nvPr/>
        </p:nvSpPr>
        <p:spPr>
          <a:xfrm>
            <a:off x="272530" y="4947599"/>
            <a:ext cx="11689621" cy="1631216"/>
          </a:xfrm>
          <a:prstGeom prst="rect">
            <a:avLst/>
          </a:prstGeom>
          <a:solidFill>
            <a:schemeClr val="accent6">
              <a:lumMod val="40000"/>
              <a:lumOff val="60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sz="2000" b="1" u="sng" dirty="0">
                <a:latin typeface="Comic Sans MS" panose="030F0702030302020204" pitchFamily="66" charset="0"/>
              </a:rPr>
              <a:t>Discuss:</a:t>
            </a:r>
          </a:p>
          <a:p>
            <a:r>
              <a:rPr lang="en-GB" sz="2000" dirty="0">
                <a:latin typeface="Comic Sans MS" panose="030F0702030302020204" pitchFamily="66" charset="0"/>
              </a:rPr>
              <a:t>Work with a partner.  Study the flag above.  Can you identify this country’s flag from 1919?  This country was not allowed to join the League of nations when it was first established.  Why do you think this was?  </a:t>
            </a:r>
          </a:p>
          <a:p>
            <a:endParaRPr lang="en-GB" sz="2000" dirty="0"/>
          </a:p>
        </p:txBody>
      </p:sp>
    </p:spTree>
    <p:extLst>
      <p:ext uri="{BB962C8B-B14F-4D97-AF65-F5344CB8AC3E}">
        <p14:creationId xmlns:p14="http://schemas.microsoft.com/office/powerpoint/2010/main" val="1825486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data/uss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536" y="982000"/>
            <a:ext cx="3429000" cy="1714500"/>
          </a:xfrm>
          <a:prstGeom prst="rect">
            <a:avLst/>
          </a:prstGeom>
          <a:noFill/>
          <a:extLst>
            <a:ext uri="{909E8E84-426E-40DD-AFC4-6F175D3DCCD1}">
              <a14:hiddenFill xmlns:a14="http://schemas.microsoft.com/office/drawing/2010/main">
                <a:solidFill>
                  <a:srgbClr val="FFFFFF"/>
                </a:solidFill>
              </a14:hiddenFill>
            </a:ext>
          </a:extLst>
        </p:spPr>
      </p:pic>
      <p:sp>
        <p:nvSpPr>
          <p:cNvPr id="5" name="Line 12"/>
          <p:cNvSpPr>
            <a:spLocks noChangeShapeType="1"/>
          </p:cNvSpPr>
          <p:nvPr/>
        </p:nvSpPr>
        <p:spPr bwMode="auto">
          <a:xfrm flipV="1">
            <a:off x="1881436" y="886750"/>
            <a:ext cx="3657600" cy="19050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p>
        </p:txBody>
      </p:sp>
      <p:sp>
        <p:nvSpPr>
          <p:cNvPr id="6" name="Line 14"/>
          <p:cNvSpPr>
            <a:spLocks noChangeShapeType="1"/>
          </p:cNvSpPr>
          <p:nvPr/>
        </p:nvSpPr>
        <p:spPr bwMode="auto">
          <a:xfrm>
            <a:off x="1881436" y="899521"/>
            <a:ext cx="3505200" cy="19050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p>
        </p:txBody>
      </p:sp>
      <p:sp>
        <p:nvSpPr>
          <p:cNvPr id="7" name="TextBox 6"/>
          <p:cNvSpPr txBox="1"/>
          <p:nvPr/>
        </p:nvSpPr>
        <p:spPr>
          <a:xfrm>
            <a:off x="124142" y="5604270"/>
            <a:ext cx="11688107" cy="1015663"/>
          </a:xfrm>
          <a:prstGeom prst="rect">
            <a:avLst/>
          </a:prstGeom>
          <a:solidFill>
            <a:schemeClr val="accent6">
              <a:lumMod val="40000"/>
              <a:lumOff val="6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2000" dirty="0">
                <a:solidFill>
                  <a:schemeClr val="tx1"/>
                </a:solidFill>
                <a:latin typeface="Comic Sans MS" panose="030F0702030302020204" pitchFamily="66" charset="0"/>
              </a:rPr>
              <a:t>The USSR was not allowed to join the League of Nations when it was first established – even though it had fought on the side of the victorious powers.</a:t>
            </a:r>
          </a:p>
          <a:p>
            <a:pPr algn="ctr"/>
            <a:r>
              <a:rPr lang="en-GB" sz="2000" dirty="0">
                <a:solidFill>
                  <a:schemeClr val="tx1"/>
                </a:solidFill>
                <a:latin typeface="Comic Sans MS" panose="030F0702030302020204" pitchFamily="66" charset="0"/>
              </a:rPr>
              <a:t>Britain and France blocked it joining because it was a Communist country</a:t>
            </a:r>
            <a:r>
              <a:rPr lang="en-GB" sz="2000" dirty="0"/>
              <a:t>.</a:t>
            </a:r>
          </a:p>
        </p:txBody>
      </p:sp>
      <p:sp>
        <p:nvSpPr>
          <p:cNvPr id="2" name="AutoShape 2" descr="Image result for ussr"/>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p:cNvPicPr>
            <a:picLocks noChangeAspect="1"/>
          </p:cNvPicPr>
          <p:nvPr/>
        </p:nvPicPr>
        <p:blipFill>
          <a:blip r:embed="rId3"/>
          <a:stretch>
            <a:fillRect/>
          </a:stretch>
        </p:blipFill>
        <p:spPr>
          <a:xfrm>
            <a:off x="5735960" y="1005712"/>
            <a:ext cx="4626689" cy="3287384"/>
          </a:xfrm>
          <a:prstGeom prst="rect">
            <a:avLst/>
          </a:prstGeom>
        </p:spPr>
      </p:pic>
      <p:pic>
        <p:nvPicPr>
          <p:cNvPr id="8196" name="Picture 4" descr="Image result for communis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27479" y="2889399"/>
            <a:ext cx="2140013" cy="214001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735959" y="4296997"/>
            <a:ext cx="4626689" cy="64633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GB" dirty="0">
                <a:solidFill>
                  <a:schemeClr val="tx1"/>
                </a:solidFill>
                <a:latin typeface="Comic Sans MS" panose="030F0702030302020204" pitchFamily="66" charset="0"/>
              </a:rPr>
              <a:t>Biggest country on earth – not a member of the League of Nations</a:t>
            </a:r>
          </a:p>
        </p:txBody>
      </p:sp>
    </p:spTree>
    <p:extLst>
      <p:ext uri="{BB962C8B-B14F-4D97-AF65-F5344CB8AC3E}">
        <p14:creationId xmlns:p14="http://schemas.microsoft.com/office/powerpoint/2010/main" val="3387413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0003128"/>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1703" y="269960"/>
            <a:ext cx="9136297" cy="47599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02511" y="5029944"/>
            <a:ext cx="11719600" cy="1631216"/>
          </a:xfrm>
          <a:prstGeom prst="rect">
            <a:avLst/>
          </a:prstGeom>
          <a:solidFill>
            <a:schemeClr val="accent6">
              <a:lumMod val="40000"/>
              <a:lumOff val="60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sz="2000" dirty="0">
                <a:solidFill>
                  <a:schemeClr val="tx1"/>
                </a:solidFill>
                <a:latin typeface="Comic Sans MS" panose="030F0702030302020204" pitchFamily="66" charset="0"/>
              </a:rPr>
              <a:t>Task:</a:t>
            </a:r>
          </a:p>
          <a:p>
            <a:r>
              <a:rPr lang="en-GB" sz="2000" dirty="0">
                <a:solidFill>
                  <a:schemeClr val="tx1"/>
                </a:solidFill>
                <a:latin typeface="Comic Sans MS" panose="030F0702030302020204" pitchFamily="66" charset="0"/>
              </a:rPr>
              <a:t>Work with a partner.  Study the source above.  The source is commenting on membership of the League of nations.  What message is the author trying to convey?  Who is missing from the League of nations?  What effect does the cartoonist think this will have?  Be ready to feedback to the class.</a:t>
            </a:r>
          </a:p>
        </p:txBody>
      </p:sp>
    </p:spTree>
    <p:extLst>
      <p:ext uri="{BB962C8B-B14F-4D97-AF65-F5344CB8AC3E}">
        <p14:creationId xmlns:p14="http://schemas.microsoft.com/office/powerpoint/2010/main" val="3402136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2349" y="5792585"/>
            <a:ext cx="11779762" cy="1015663"/>
          </a:xfrm>
          <a:prstGeom prst="rect">
            <a:avLst/>
          </a:prstGeom>
          <a:solidFill>
            <a:schemeClr val="accent6">
              <a:lumMod val="40000"/>
              <a:lumOff val="60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sz="2000" b="1" u="sng" dirty="0">
                <a:solidFill>
                  <a:schemeClr val="tx1"/>
                </a:solidFill>
                <a:latin typeface="Comic Sans MS" panose="030F0702030302020204" pitchFamily="66" charset="0"/>
              </a:rPr>
              <a:t>Task:</a:t>
            </a:r>
          </a:p>
          <a:p>
            <a:r>
              <a:rPr lang="en-GB" sz="2000" dirty="0">
                <a:solidFill>
                  <a:schemeClr val="tx1"/>
                </a:solidFill>
                <a:latin typeface="Comic Sans MS" panose="030F0702030302020204" pitchFamily="66" charset="0"/>
              </a:rPr>
              <a:t>What effect do you think the USA not joining the League of Nations would have on its chances for success?</a:t>
            </a:r>
          </a:p>
        </p:txBody>
      </p:sp>
      <p:pic>
        <p:nvPicPr>
          <p:cNvPr id="6" name="Picture 4" descr="usa fla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5560" y="980687"/>
            <a:ext cx="2674938" cy="1558925"/>
          </a:xfrm>
          <a:prstGeom prst="rect">
            <a:avLst/>
          </a:prstGeom>
          <a:noFill/>
          <a:extLst>
            <a:ext uri="{909E8E84-426E-40DD-AFC4-6F175D3DCCD1}">
              <a14:hiddenFill xmlns:a14="http://schemas.microsoft.com/office/drawing/2010/main">
                <a:solidFill>
                  <a:srgbClr val="FFFFFF"/>
                </a:solidFill>
              </a14:hiddenFill>
            </a:ext>
          </a:extLst>
        </p:spPr>
      </p:pic>
      <p:sp>
        <p:nvSpPr>
          <p:cNvPr id="7" name="Line 14"/>
          <p:cNvSpPr>
            <a:spLocks noChangeShapeType="1"/>
          </p:cNvSpPr>
          <p:nvPr/>
        </p:nvSpPr>
        <p:spPr bwMode="auto">
          <a:xfrm>
            <a:off x="1720429" y="878324"/>
            <a:ext cx="3505200" cy="19050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p>
        </p:txBody>
      </p:sp>
      <p:sp>
        <p:nvSpPr>
          <p:cNvPr id="8" name="Line 12"/>
          <p:cNvSpPr>
            <a:spLocks noChangeShapeType="1"/>
          </p:cNvSpPr>
          <p:nvPr/>
        </p:nvSpPr>
        <p:spPr bwMode="auto">
          <a:xfrm flipV="1">
            <a:off x="1788861" y="679971"/>
            <a:ext cx="3657600" cy="19050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GB"/>
          </a:p>
        </p:txBody>
      </p:sp>
      <p:sp>
        <p:nvSpPr>
          <p:cNvPr id="2" name="TextBox 1"/>
          <p:cNvSpPr txBox="1"/>
          <p:nvPr/>
        </p:nvSpPr>
        <p:spPr>
          <a:xfrm>
            <a:off x="5405142" y="895777"/>
            <a:ext cx="5262859" cy="830997"/>
          </a:xfrm>
          <a:prstGeom prst="rect">
            <a:avLst/>
          </a:prstGeom>
          <a:noFill/>
        </p:spPr>
        <p:txBody>
          <a:bodyPr wrap="square" rtlCol="0">
            <a:spAutoFit/>
          </a:bodyPr>
          <a:lstStyle/>
          <a:p>
            <a:r>
              <a:rPr lang="en-GB" sz="1600" dirty="0">
                <a:latin typeface="Comic Sans MS" panose="030F0702030302020204" pitchFamily="66" charset="0"/>
              </a:rPr>
              <a:t>Despite the fact that the League of Nations had been the President of the United Sates idea, the USA did not join.</a:t>
            </a:r>
          </a:p>
        </p:txBody>
      </p:sp>
      <p:sp>
        <p:nvSpPr>
          <p:cNvPr id="9" name="TextBox 8"/>
          <p:cNvSpPr txBox="1"/>
          <p:nvPr/>
        </p:nvSpPr>
        <p:spPr>
          <a:xfrm>
            <a:off x="6636060" y="3216452"/>
            <a:ext cx="792088" cy="338554"/>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600" dirty="0">
                <a:solidFill>
                  <a:schemeClr val="tx1"/>
                </a:solidFill>
                <a:latin typeface="Comic Sans MS" panose="030F0702030302020204" pitchFamily="66" charset="0"/>
              </a:rPr>
              <a:t>WHY?</a:t>
            </a:r>
          </a:p>
        </p:txBody>
      </p:sp>
      <p:sp>
        <p:nvSpPr>
          <p:cNvPr id="10" name="TextBox 9"/>
          <p:cNvSpPr txBox="1"/>
          <p:nvPr/>
        </p:nvSpPr>
        <p:spPr>
          <a:xfrm>
            <a:off x="5148167" y="3993987"/>
            <a:ext cx="1944216" cy="107721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600" dirty="0">
                <a:solidFill>
                  <a:schemeClr val="tx1"/>
                </a:solidFill>
                <a:latin typeface="Comic Sans MS" panose="030F0702030302020204" pitchFamily="66" charset="0"/>
              </a:rPr>
              <a:t>Many immigrants in the USA came from the ‘defeated powers’</a:t>
            </a:r>
          </a:p>
        </p:txBody>
      </p:sp>
      <p:sp>
        <p:nvSpPr>
          <p:cNvPr id="11" name="TextBox 10"/>
          <p:cNvSpPr txBox="1"/>
          <p:nvPr/>
        </p:nvSpPr>
        <p:spPr>
          <a:xfrm>
            <a:off x="6456040" y="1786498"/>
            <a:ext cx="4104456"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600" dirty="0">
                <a:solidFill>
                  <a:schemeClr val="tx1"/>
                </a:solidFill>
                <a:latin typeface="Comic Sans MS" panose="030F0702030302020204" pitchFamily="66" charset="0"/>
              </a:rPr>
              <a:t>American business leaders were worried that the US would end up paying all the costs of policing the world</a:t>
            </a:r>
          </a:p>
        </p:txBody>
      </p:sp>
      <p:sp>
        <p:nvSpPr>
          <p:cNvPr id="12" name="TextBox 11"/>
          <p:cNvSpPr txBox="1"/>
          <p:nvPr/>
        </p:nvSpPr>
        <p:spPr>
          <a:xfrm>
            <a:off x="7754951" y="2914775"/>
            <a:ext cx="2808312" cy="107721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600" dirty="0">
                <a:solidFill>
                  <a:schemeClr val="tx1"/>
                </a:solidFill>
                <a:latin typeface="Comic Sans MS" panose="030F0702030302020204" pitchFamily="66" charset="0"/>
              </a:rPr>
              <a:t>Many veterans of WW1 were concerned that the League would drag the US into another war.</a:t>
            </a:r>
          </a:p>
        </p:txBody>
      </p:sp>
      <p:sp>
        <p:nvSpPr>
          <p:cNvPr id="13" name="TextBox 12"/>
          <p:cNvSpPr txBox="1"/>
          <p:nvPr/>
        </p:nvSpPr>
        <p:spPr>
          <a:xfrm>
            <a:off x="7320136" y="4277896"/>
            <a:ext cx="2809224"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600" dirty="0">
                <a:solidFill>
                  <a:schemeClr val="tx1"/>
                </a:solidFill>
                <a:latin typeface="Comic Sans MS" panose="030F0702030302020204" pitchFamily="66" charset="0"/>
              </a:rPr>
              <a:t>In September 1919 Wilson suffered a stoke and was unable to champion his idea</a:t>
            </a:r>
          </a:p>
        </p:txBody>
      </p:sp>
      <p:pic>
        <p:nvPicPr>
          <p:cNvPr id="14" name="Picture 5" descr="Headline 2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5889" y="2953315"/>
            <a:ext cx="2886514" cy="21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4932143" y="2947391"/>
            <a:ext cx="1404156" cy="58477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600" dirty="0">
                <a:solidFill>
                  <a:schemeClr val="tx1"/>
                </a:solidFill>
                <a:latin typeface="Comic Sans MS" panose="030F0702030302020204" pitchFamily="66" charset="0"/>
              </a:rPr>
              <a:t>USA became isolationist</a:t>
            </a:r>
          </a:p>
        </p:txBody>
      </p:sp>
      <p:cxnSp>
        <p:nvCxnSpPr>
          <p:cNvPr id="17" name="Straight Arrow Connector 16"/>
          <p:cNvCxnSpPr>
            <a:stCxn id="9" idx="0"/>
          </p:cNvCxnSpPr>
          <p:nvPr/>
        </p:nvCxnSpPr>
        <p:spPr>
          <a:xfrm flipV="1">
            <a:off x="7032104" y="2703680"/>
            <a:ext cx="0" cy="51277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p:cNvCxnSpPr>
            <a:stCxn id="9" idx="1"/>
            <a:endCxn id="15" idx="3"/>
          </p:cNvCxnSpPr>
          <p:nvPr/>
        </p:nvCxnSpPr>
        <p:spPr>
          <a:xfrm flipH="1" flipV="1">
            <a:off x="6336299" y="3239779"/>
            <a:ext cx="299761" cy="14595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1" name="Straight Arrow Connector 20"/>
          <p:cNvCxnSpPr>
            <a:stCxn id="9" idx="3"/>
          </p:cNvCxnSpPr>
          <p:nvPr/>
        </p:nvCxnSpPr>
        <p:spPr>
          <a:xfrm>
            <a:off x="7428148" y="3385729"/>
            <a:ext cx="326804" cy="1538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3" name="Straight Arrow Connector 22"/>
          <p:cNvCxnSpPr/>
          <p:nvPr/>
        </p:nvCxnSpPr>
        <p:spPr>
          <a:xfrm>
            <a:off x="7428149" y="3593721"/>
            <a:ext cx="326803" cy="69363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5" name="Straight Arrow Connector 24"/>
          <p:cNvCxnSpPr>
            <a:stCxn id="9" idx="2"/>
          </p:cNvCxnSpPr>
          <p:nvPr/>
        </p:nvCxnSpPr>
        <p:spPr>
          <a:xfrm flipH="1">
            <a:off x="6286774" y="3555006"/>
            <a:ext cx="745330" cy="40717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199774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8"/>
                                        </p:tgtEl>
                                        <p:attrNameLst>
                                          <p:attrName>style.visibility</p:attrName>
                                        </p:attrNameLst>
                                      </p:cBhvr>
                                      <p:to>
                                        <p:strVal val="visible"/>
                                      </p:to>
                                    </p:set>
                                  </p:childTnLst>
                                </p:cTn>
                              </p:par>
                            </p:childTnLst>
                          </p:cTn>
                        </p:par>
                        <p:par>
                          <p:cTn id="17" fill="hold">
                            <p:stCondLst>
                              <p:cond delay="500"/>
                            </p:stCondLst>
                            <p:childTnLst>
                              <p:par>
                                <p:cTn id="18" presetID="23" presetClass="entr" presetSubtype="16"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2569" y="5693638"/>
            <a:ext cx="11794552" cy="1015663"/>
          </a:xfrm>
          <a:prstGeom prst="rect">
            <a:avLst/>
          </a:prstGeom>
          <a:solidFill>
            <a:schemeClr val="accent6">
              <a:lumMod val="40000"/>
              <a:lumOff val="60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sz="2000" b="1" u="sng" dirty="0">
                <a:solidFill>
                  <a:schemeClr val="tx1"/>
                </a:solidFill>
                <a:latin typeface="Comic Sans MS" panose="030F0702030302020204" pitchFamily="66" charset="0"/>
              </a:rPr>
              <a:t>Task</a:t>
            </a:r>
            <a:r>
              <a:rPr lang="en-GB" sz="2000" dirty="0">
                <a:solidFill>
                  <a:schemeClr val="tx1"/>
                </a:solidFill>
                <a:latin typeface="Comic Sans MS" panose="030F0702030302020204" pitchFamily="66" charset="0"/>
              </a:rPr>
              <a:t>:</a:t>
            </a:r>
          </a:p>
          <a:p>
            <a:r>
              <a:rPr lang="en-GB" sz="2000" dirty="0">
                <a:solidFill>
                  <a:schemeClr val="tx1"/>
                </a:solidFill>
                <a:latin typeface="Comic Sans MS" panose="030F0702030302020204" pitchFamily="66" charset="0"/>
              </a:rPr>
              <a:t>Work with a partner.  Study the timeline above.  What effect do you think this membership had on the League.  What seems to happen when countries fall out with the League? </a:t>
            </a:r>
          </a:p>
        </p:txBody>
      </p:sp>
      <p:cxnSp>
        <p:nvCxnSpPr>
          <p:cNvPr id="6" name="Straight Connector 5"/>
          <p:cNvCxnSpPr/>
          <p:nvPr/>
        </p:nvCxnSpPr>
        <p:spPr>
          <a:xfrm>
            <a:off x="1743367" y="3861048"/>
            <a:ext cx="8712968" cy="0"/>
          </a:xfrm>
          <a:prstGeom prst="line">
            <a:avLst/>
          </a:prstGeom>
        </p:spPr>
        <p:style>
          <a:lnRef idx="3">
            <a:schemeClr val="dk1"/>
          </a:lnRef>
          <a:fillRef idx="0">
            <a:schemeClr val="dk1"/>
          </a:fillRef>
          <a:effectRef idx="2">
            <a:schemeClr val="dk1"/>
          </a:effectRef>
          <a:fontRef idx="minor">
            <a:schemeClr val="tx1"/>
          </a:fontRef>
        </p:style>
      </p:cxnSp>
      <p:sp>
        <p:nvSpPr>
          <p:cNvPr id="7" name="TextBox 6"/>
          <p:cNvSpPr txBox="1"/>
          <p:nvPr/>
        </p:nvSpPr>
        <p:spPr>
          <a:xfrm>
            <a:off x="1775520" y="795934"/>
            <a:ext cx="4104456" cy="584775"/>
          </a:xfrm>
          <a:prstGeom prst="rect">
            <a:avLst/>
          </a:prstGeom>
          <a:solidFill>
            <a:schemeClr val="accent6">
              <a:lumMod val="40000"/>
              <a:lumOff val="6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dirty="0">
                <a:solidFill>
                  <a:schemeClr val="tx1"/>
                </a:solidFill>
                <a:latin typeface="Comic Sans MS" panose="030F0702030302020204" pitchFamily="66" charset="0"/>
              </a:rPr>
              <a:t>During its history  63 countries became members of the League of Nations</a:t>
            </a:r>
          </a:p>
        </p:txBody>
      </p:sp>
      <p:sp>
        <p:nvSpPr>
          <p:cNvPr id="8" name="TextBox 7"/>
          <p:cNvSpPr txBox="1"/>
          <p:nvPr/>
        </p:nvSpPr>
        <p:spPr>
          <a:xfrm>
            <a:off x="6384032" y="795933"/>
            <a:ext cx="4104456" cy="584775"/>
          </a:xfrm>
          <a:prstGeom prst="rect">
            <a:avLst/>
          </a:prstGeom>
          <a:solidFill>
            <a:schemeClr val="accent6">
              <a:lumMod val="40000"/>
              <a:lumOff val="6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dirty="0">
                <a:solidFill>
                  <a:schemeClr val="tx1"/>
                </a:solidFill>
                <a:latin typeface="Comic Sans MS" panose="030F0702030302020204" pitchFamily="66" charset="0"/>
              </a:rPr>
              <a:t>The most members the League of Nations had at any one time was 58</a:t>
            </a:r>
          </a:p>
        </p:txBody>
      </p:sp>
      <p:sp>
        <p:nvSpPr>
          <p:cNvPr id="9" name="TextBox 8"/>
          <p:cNvSpPr txBox="1"/>
          <p:nvPr/>
        </p:nvSpPr>
        <p:spPr>
          <a:xfrm>
            <a:off x="1753899" y="1924287"/>
            <a:ext cx="1296144" cy="132343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42 countries join the League at the start</a:t>
            </a:r>
          </a:p>
        </p:txBody>
      </p:sp>
      <p:sp>
        <p:nvSpPr>
          <p:cNvPr id="10" name="TextBox 9"/>
          <p:cNvSpPr txBox="1"/>
          <p:nvPr/>
        </p:nvSpPr>
        <p:spPr>
          <a:xfrm>
            <a:off x="1847528" y="3717032"/>
            <a:ext cx="936104"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1920</a:t>
            </a:r>
            <a:endParaRPr lang="en-GB" dirty="0">
              <a:solidFill>
                <a:schemeClr val="accent1">
                  <a:lumMod val="75000"/>
                </a:schemeClr>
              </a:solidFill>
              <a:latin typeface="Comic Sans MS" panose="030F0702030302020204" pitchFamily="66" charset="0"/>
            </a:endParaRPr>
          </a:p>
        </p:txBody>
      </p:sp>
      <p:sp>
        <p:nvSpPr>
          <p:cNvPr id="11" name="TextBox 10"/>
          <p:cNvSpPr txBox="1"/>
          <p:nvPr/>
        </p:nvSpPr>
        <p:spPr>
          <a:xfrm>
            <a:off x="2315580" y="4009654"/>
            <a:ext cx="936104"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1920</a:t>
            </a:r>
            <a:endParaRPr lang="en-GB" dirty="0">
              <a:solidFill>
                <a:schemeClr val="accent1">
                  <a:lumMod val="75000"/>
                </a:schemeClr>
              </a:solidFill>
              <a:latin typeface="Comic Sans MS" panose="030F0702030302020204" pitchFamily="66" charset="0"/>
            </a:endParaRPr>
          </a:p>
        </p:txBody>
      </p:sp>
      <p:sp>
        <p:nvSpPr>
          <p:cNvPr id="12" name="TextBox 11"/>
          <p:cNvSpPr txBox="1"/>
          <p:nvPr/>
        </p:nvSpPr>
        <p:spPr>
          <a:xfrm>
            <a:off x="3719736" y="3721055"/>
            <a:ext cx="936104"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1926</a:t>
            </a:r>
            <a:endParaRPr lang="en-GB" dirty="0">
              <a:solidFill>
                <a:schemeClr val="accent1">
                  <a:lumMod val="75000"/>
                </a:schemeClr>
              </a:solidFill>
              <a:latin typeface="Comic Sans MS" panose="030F0702030302020204" pitchFamily="66" charset="0"/>
            </a:endParaRPr>
          </a:p>
        </p:txBody>
      </p:sp>
      <p:sp>
        <p:nvSpPr>
          <p:cNvPr id="13" name="TextBox 12"/>
          <p:cNvSpPr txBox="1"/>
          <p:nvPr/>
        </p:nvSpPr>
        <p:spPr>
          <a:xfrm>
            <a:off x="3602901" y="1911239"/>
            <a:ext cx="1296144"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Germany joined League of Nations</a:t>
            </a:r>
          </a:p>
        </p:txBody>
      </p:sp>
      <p:sp>
        <p:nvSpPr>
          <p:cNvPr id="14" name="TextBox 13"/>
          <p:cNvSpPr txBox="1"/>
          <p:nvPr/>
        </p:nvSpPr>
        <p:spPr>
          <a:xfrm>
            <a:off x="1775521" y="4520782"/>
            <a:ext cx="2013137"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 Austria joined League of Nations</a:t>
            </a:r>
          </a:p>
        </p:txBody>
      </p:sp>
      <p:cxnSp>
        <p:nvCxnSpPr>
          <p:cNvPr id="16" name="Straight Arrow Connector 15"/>
          <p:cNvCxnSpPr>
            <a:stCxn id="9" idx="2"/>
          </p:cNvCxnSpPr>
          <p:nvPr/>
        </p:nvCxnSpPr>
        <p:spPr>
          <a:xfrm>
            <a:off x="2401971" y="3247726"/>
            <a:ext cx="0" cy="46930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8" name="Straight Arrow Connector 17"/>
          <p:cNvCxnSpPr>
            <a:endCxn id="11" idx="2"/>
          </p:cNvCxnSpPr>
          <p:nvPr/>
        </p:nvCxnSpPr>
        <p:spPr>
          <a:xfrm flipV="1">
            <a:off x="2783632" y="4348208"/>
            <a:ext cx="0" cy="17257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p:cNvCxnSpPr>
            <a:stCxn id="13" idx="2"/>
          </p:cNvCxnSpPr>
          <p:nvPr/>
        </p:nvCxnSpPr>
        <p:spPr>
          <a:xfrm>
            <a:off x="4250973" y="2988457"/>
            <a:ext cx="0" cy="70237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1" name="TextBox 20"/>
          <p:cNvSpPr txBox="1"/>
          <p:nvPr/>
        </p:nvSpPr>
        <p:spPr>
          <a:xfrm>
            <a:off x="5807968" y="3717032"/>
            <a:ext cx="936104"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1933</a:t>
            </a:r>
            <a:endParaRPr lang="en-GB" dirty="0">
              <a:solidFill>
                <a:schemeClr val="accent1">
                  <a:lumMod val="75000"/>
                </a:schemeClr>
              </a:solidFill>
              <a:latin typeface="Comic Sans MS" panose="030F0702030302020204" pitchFamily="66" charset="0"/>
            </a:endParaRPr>
          </a:p>
        </p:txBody>
      </p:sp>
      <p:sp>
        <p:nvSpPr>
          <p:cNvPr id="22" name="TextBox 21"/>
          <p:cNvSpPr txBox="1"/>
          <p:nvPr/>
        </p:nvSpPr>
        <p:spPr>
          <a:xfrm>
            <a:off x="5303912" y="1901696"/>
            <a:ext cx="1296144" cy="132343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Hitler take Germany out of League of Nations</a:t>
            </a:r>
          </a:p>
        </p:txBody>
      </p:sp>
      <p:sp>
        <p:nvSpPr>
          <p:cNvPr id="23" name="TextBox 22"/>
          <p:cNvSpPr txBox="1"/>
          <p:nvPr/>
        </p:nvSpPr>
        <p:spPr>
          <a:xfrm>
            <a:off x="4899045" y="4243549"/>
            <a:ext cx="2592288"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Japan leaves League of Nations following Manchurian Invasion</a:t>
            </a:r>
          </a:p>
        </p:txBody>
      </p:sp>
      <p:cxnSp>
        <p:nvCxnSpPr>
          <p:cNvPr id="25" name="Straight Arrow Connector 24"/>
          <p:cNvCxnSpPr>
            <a:stCxn id="22" idx="2"/>
            <a:endCxn id="21" idx="0"/>
          </p:cNvCxnSpPr>
          <p:nvPr/>
        </p:nvCxnSpPr>
        <p:spPr>
          <a:xfrm>
            <a:off x="5951984" y="3225135"/>
            <a:ext cx="324036" cy="49189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7" name="Straight Arrow Connector 26"/>
          <p:cNvCxnSpPr>
            <a:stCxn id="23" idx="0"/>
            <a:endCxn id="21" idx="2"/>
          </p:cNvCxnSpPr>
          <p:nvPr/>
        </p:nvCxnSpPr>
        <p:spPr>
          <a:xfrm flipV="1">
            <a:off x="6195189" y="4055586"/>
            <a:ext cx="80831" cy="18796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 name="TextBox 27"/>
          <p:cNvSpPr txBox="1"/>
          <p:nvPr/>
        </p:nvSpPr>
        <p:spPr>
          <a:xfrm>
            <a:off x="6879265" y="3705742"/>
            <a:ext cx="936104"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1934</a:t>
            </a:r>
          </a:p>
        </p:txBody>
      </p:sp>
      <p:sp>
        <p:nvSpPr>
          <p:cNvPr id="29" name="TextBox 28"/>
          <p:cNvSpPr txBox="1"/>
          <p:nvPr/>
        </p:nvSpPr>
        <p:spPr>
          <a:xfrm>
            <a:off x="6843261" y="1904900"/>
            <a:ext cx="1296144"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USSR joined League of Nations</a:t>
            </a:r>
          </a:p>
        </p:txBody>
      </p:sp>
      <p:cxnSp>
        <p:nvCxnSpPr>
          <p:cNvPr id="32" name="Straight Arrow Connector 31"/>
          <p:cNvCxnSpPr>
            <a:stCxn id="29" idx="2"/>
            <a:endCxn id="28" idx="0"/>
          </p:cNvCxnSpPr>
          <p:nvPr/>
        </p:nvCxnSpPr>
        <p:spPr>
          <a:xfrm flipH="1">
            <a:off x="7347317" y="2982118"/>
            <a:ext cx="144016" cy="72362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3" name="TextBox 32"/>
          <p:cNvSpPr txBox="1"/>
          <p:nvPr/>
        </p:nvSpPr>
        <p:spPr>
          <a:xfrm>
            <a:off x="8133669" y="3705742"/>
            <a:ext cx="936104"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1937</a:t>
            </a:r>
          </a:p>
        </p:txBody>
      </p:sp>
      <p:sp>
        <p:nvSpPr>
          <p:cNvPr id="34" name="TextBox 33"/>
          <p:cNvSpPr txBox="1"/>
          <p:nvPr/>
        </p:nvSpPr>
        <p:spPr>
          <a:xfrm>
            <a:off x="7608168" y="4266208"/>
            <a:ext cx="2592288" cy="83099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1600" dirty="0">
                <a:solidFill>
                  <a:schemeClr val="accent1">
                    <a:lumMod val="75000"/>
                  </a:schemeClr>
                </a:solidFill>
                <a:latin typeface="Comic Sans MS" panose="030F0702030302020204" pitchFamily="66" charset="0"/>
              </a:rPr>
              <a:t>Italy leaves League of Nations following Abyssinian Invasion</a:t>
            </a:r>
          </a:p>
        </p:txBody>
      </p:sp>
      <p:cxnSp>
        <p:nvCxnSpPr>
          <p:cNvPr id="36" name="Straight Arrow Connector 35"/>
          <p:cNvCxnSpPr>
            <a:endCxn id="33" idx="2"/>
          </p:cNvCxnSpPr>
          <p:nvPr/>
        </p:nvCxnSpPr>
        <p:spPr>
          <a:xfrm flipV="1">
            <a:off x="8601721" y="4044296"/>
            <a:ext cx="0" cy="22957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7" name="TextBox 36"/>
          <p:cNvSpPr txBox="1"/>
          <p:nvPr/>
        </p:nvSpPr>
        <p:spPr>
          <a:xfrm>
            <a:off x="8548107" y="1904900"/>
            <a:ext cx="1958775" cy="1077218"/>
          </a:xfrm>
          <a:prstGeom prst="rect">
            <a:avLst/>
          </a:prstGeom>
          <a:solidFill>
            <a:schemeClr val="accent6">
              <a:lumMod val="40000"/>
              <a:lumOff val="6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dirty="0">
                <a:solidFill>
                  <a:schemeClr val="tx1"/>
                </a:solidFill>
                <a:latin typeface="Comic Sans MS" panose="030F0702030302020204" pitchFamily="66" charset="0"/>
              </a:rPr>
              <a:t>Countries left and joined the League of Nations all the time</a:t>
            </a:r>
          </a:p>
        </p:txBody>
      </p:sp>
    </p:spTree>
    <p:extLst>
      <p:ext uri="{BB962C8B-B14F-4D97-AF65-F5344CB8AC3E}">
        <p14:creationId xmlns:p14="http://schemas.microsoft.com/office/powerpoint/2010/main" val="21016200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70" name="Picture 6" descr="800px-League_of_Nations_Anachronous_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5598" y="588723"/>
            <a:ext cx="9144000" cy="6091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7615478"/>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u="sng" dirty="0">
                <a:solidFill>
                  <a:schemeClr val="tx1"/>
                </a:solidFill>
                <a:latin typeface="Comic Sans MS" panose="030F0702030302020204" pitchFamily="66" charset="0"/>
              </a:rPr>
              <a:t>What was the League of Nations?</a:t>
            </a:r>
          </a:p>
          <a:p>
            <a:pPr algn="ctr"/>
            <a:endParaRPr lang="en-GB" sz="4400" b="1" u="sng" dirty="0">
              <a:solidFill>
                <a:schemeClr val="tx1"/>
              </a:solidFill>
              <a:latin typeface="Comic Sans MS" panose="030F0702030302020204" pitchFamily="66" charset="0"/>
            </a:endParaRPr>
          </a:p>
          <a:p>
            <a:pPr algn="ctr"/>
            <a:r>
              <a:rPr lang="en-GB" sz="4000" dirty="0">
                <a:solidFill>
                  <a:schemeClr val="tx1"/>
                </a:solidFill>
                <a:latin typeface="Comic Sans MS" panose="030F0702030302020204" pitchFamily="66" charset="0"/>
              </a:rPr>
              <a:t>The League of Nations was a vision for bringing the world together for peace. It was to be a group of countries that would work together and solve problems, like a world parliament</a:t>
            </a:r>
            <a:r>
              <a:rPr lang="en-GB" sz="2800" dirty="0">
                <a:solidFill>
                  <a:schemeClr val="tx1"/>
                </a:solidFill>
                <a:latin typeface="Comic Sans MS" panose="030F0702030302020204" pitchFamily="66" charset="0"/>
              </a:rPr>
              <a:t>.</a:t>
            </a:r>
          </a:p>
        </p:txBody>
      </p:sp>
    </p:spTree>
    <p:extLst>
      <p:ext uri="{BB962C8B-B14F-4D97-AF65-F5344CB8AC3E}">
        <p14:creationId xmlns:p14="http://schemas.microsoft.com/office/powerpoint/2010/main" val="4239008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u="sng" dirty="0">
                <a:solidFill>
                  <a:schemeClr val="tx1"/>
                </a:solidFill>
                <a:latin typeface="Comic Sans MS" panose="030F0702030302020204" pitchFamily="66" charset="0"/>
              </a:rPr>
              <a:t>Why was the League of Nations formed?</a:t>
            </a:r>
          </a:p>
          <a:p>
            <a:pPr algn="ctr"/>
            <a:endParaRPr lang="en-GB" sz="4400" b="1" u="sng" dirty="0">
              <a:solidFill>
                <a:schemeClr val="tx1"/>
              </a:solidFill>
              <a:latin typeface="Comic Sans MS" panose="030F0702030302020204" pitchFamily="66" charset="0"/>
            </a:endParaRPr>
          </a:p>
          <a:p>
            <a:pPr algn="ctr"/>
            <a:r>
              <a:rPr lang="en-GB" sz="4000" dirty="0">
                <a:solidFill>
                  <a:schemeClr val="tx1"/>
                </a:solidFill>
                <a:latin typeface="Comic Sans MS" panose="030F0702030302020204" pitchFamily="66" charset="0"/>
              </a:rPr>
              <a:t>Countries would work together to achieve four aims:</a:t>
            </a:r>
          </a:p>
          <a:p>
            <a:pPr marL="457200" indent="-457200" algn="ctr">
              <a:buFont typeface="Arial" panose="020B0604020202020204" pitchFamily="34" charset="0"/>
              <a:buChar char="•"/>
            </a:pPr>
            <a:r>
              <a:rPr lang="en-GB" sz="4000" dirty="0">
                <a:solidFill>
                  <a:schemeClr val="tx1"/>
                </a:solidFill>
                <a:latin typeface="Comic Sans MS" panose="030F0702030302020204" pitchFamily="66" charset="0"/>
              </a:rPr>
              <a:t>To stop was from breaking out again</a:t>
            </a:r>
          </a:p>
          <a:p>
            <a:pPr marL="457200" indent="-457200" algn="ctr">
              <a:buFont typeface="Arial" panose="020B0604020202020204" pitchFamily="34" charset="0"/>
              <a:buChar char="•"/>
            </a:pPr>
            <a:r>
              <a:rPr lang="en-GB" sz="4000" dirty="0">
                <a:solidFill>
                  <a:schemeClr val="tx1"/>
                </a:solidFill>
                <a:latin typeface="Comic Sans MS" panose="030F0702030302020204" pitchFamily="66" charset="0"/>
              </a:rPr>
              <a:t>To encourage disarmament</a:t>
            </a:r>
          </a:p>
          <a:p>
            <a:pPr marL="457200" indent="-457200" algn="ctr">
              <a:buFont typeface="Arial" panose="020B0604020202020204" pitchFamily="34" charset="0"/>
              <a:buChar char="•"/>
            </a:pPr>
            <a:r>
              <a:rPr lang="en-GB" sz="4000" dirty="0">
                <a:solidFill>
                  <a:schemeClr val="tx1"/>
                </a:solidFill>
                <a:latin typeface="Comic Sans MS" panose="030F0702030302020204" pitchFamily="66" charset="0"/>
              </a:rPr>
              <a:t>To improve working conditions</a:t>
            </a:r>
          </a:p>
          <a:p>
            <a:pPr marL="457200" indent="-457200" algn="ctr">
              <a:buFont typeface="Arial" panose="020B0604020202020204" pitchFamily="34" charset="0"/>
              <a:buChar char="•"/>
            </a:pPr>
            <a:r>
              <a:rPr lang="en-GB" sz="4000" dirty="0">
                <a:solidFill>
                  <a:schemeClr val="tx1"/>
                </a:solidFill>
                <a:latin typeface="Comic Sans MS" panose="030F0702030302020204" pitchFamily="66" charset="0"/>
              </a:rPr>
              <a:t>To tackle deadly diseases</a:t>
            </a:r>
            <a:endParaRPr lang="en-GB" sz="28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1616427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338051" y="76200"/>
            <a:ext cx="7772400" cy="914400"/>
          </a:xfrm>
        </p:spPr>
        <p:txBody>
          <a:bodyPr/>
          <a:lstStyle/>
          <a:p>
            <a:pPr algn="l" eaLnBrk="1" hangingPunct="1"/>
            <a:r>
              <a:rPr lang="en-GB" altLang="en-US" sz="3600" b="1" u="sng" dirty="0">
                <a:latin typeface="Comic Sans MS" panose="030F0702030302020204" pitchFamily="66" charset="0"/>
              </a:rPr>
              <a:t>Starter:</a:t>
            </a:r>
          </a:p>
        </p:txBody>
      </p:sp>
      <p:sp>
        <p:nvSpPr>
          <p:cNvPr id="6147" name="Rectangle 3"/>
          <p:cNvSpPr>
            <a:spLocks noGrp="1" noChangeArrowheads="1"/>
          </p:cNvSpPr>
          <p:nvPr>
            <p:ph type="body" idx="4294967295"/>
          </p:nvPr>
        </p:nvSpPr>
        <p:spPr>
          <a:xfrm>
            <a:off x="1752600" y="990600"/>
            <a:ext cx="8915400" cy="1066800"/>
          </a:xfrm>
        </p:spPr>
        <p:txBody>
          <a:bodyPr/>
          <a:lstStyle/>
          <a:p>
            <a:pPr algn="ctr" eaLnBrk="1" hangingPunct="1">
              <a:buFontTx/>
              <a:buNone/>
            </a:pPr>
            <a:r>
              <a:rPr lang="en-GB" altLang="en-US" dirty="0">
                <a:latin typeface="Comic Sans MS" panose="030F0702030302020204" pitchFamily="66" charset="0"/>
              </a:rPr>
              <a:t>Complete your copy of the diagram below…</a:t>
            </a: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050" y="1524000"/>
            <a:ext cx="1134873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
                <a:solidFill>
                  <a:srgbClr val="000000"/>
                </a:solidFill>
                <a:miter lim="800000"/>
                <a:headEnd/>
                <a:tailEnd/>
              </a14:hiddenLine>
            </a:ext>
          </a:extLst>
        </p:spPr>
      </p:pic>
    </p:spTree>
    <p:extLst>
      <p:ext uri="{BB962C8B-B14F-4D97-AF65-F5344CB8AC3E}">
        <p14:creationId xmlns:p14="http://schemas.microsoft.com/office/powerpoint/2010/main" val="33059050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u="sng" dirty="0">
                <a:solidFill>
                  <a:schemeClr val="tx1"/>
                </a:solidFill>
                <a:latin typeface="Comic Sans MS" panose="030F0702030302020204" pitchFamily="66" charset="0"/>
              </a:rPr>
              <a:t>Where was the League based?</a:t>
            </a:r>
          </a:p>
          <a:p>
            <a:pPr algn="ctr"/>
            <a:endParaRPr lang="en-GB" sz="4400" b="1" u="sng" dirty="0">
              <a:solidFill>
                <a:schemeClr val="tx1"/>
              </a:solidFill>
              <a:latin typeface="Comic Sans MS" panose="030F0702030302020204" pitchFamily="66" charset="0"/>
            </a:endParaRPr>
          </a:p>
          <a:p>
            <a:pPr algn="ctr"/>
            <a:r>
              <a:rPr lang="en-GB" sz="4000" dirty="0">
                <a:solidFill>
                  <a:schemeClr val="tx1"/>
                </a:solidFill>
                <a:latin typeface="Comic Sans MS" panose="030F0702030302020204" pitchFamily="66" charset="0"/>
              </a:rPr>
              <a:t>In Geneva, Switzerland. Switzerland had not been involved in the war, so it was seen as a peaceful country. Another key international organisation, the Red Cross, was also based there, so it seemed like a sensible place for the headquarters.</a:t>
            </a:r>
            <a:endParaRPr lang="en-GB" sz="28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555143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u="sng" dirty="0">
                <a:solidFill>
                  <a:schemeClr val="tx1"/>
                </a:solidFill>
                <a:latin typeface="Comic Sans MS" panose="030F0702030302020204" pitchFamily="66" charset="0"/>
              </a:rPr>
              <a:t>Was the USA an important member?</a:t>
            </a:r>
          </a:p>
          <a:p>
            <a:pPr algn="ctr"/>
            <a:endParaRPr lang="en-GB" sz="4000" b="1" u="sng" dirty="0">
              <a:solidFill>
                <a:schemeClr val="tx1"/>
              </a:solidFill>
              <a:latin typeface="Comic Sans MS" panose="030F0702030302020204" pitchFamily="66" charset="0"/>
            </a:endParaRPr>
          </a:p>
          <a:p>
            <a:pPr algn="ctr"/>
            <a:r>
              <a:rPr lang="en-GB" sz="3600" dirty="0">
                <a:solidFill>
                  <a:schemeClr val="tx1"/>
                </a:solidFill>
                <a:latin typeface="Comic Sans MS" panose="030F0702030302020204" pitchFamily="66" charset="0"/>
              </a:rPr>
              <a:t>The USA was not an important member of the League of Nations. The Senate refused to agree to it and as much as Wilson tried to convince his people that it was a good idea, they have seen many young American die in the First World War and wanted to isolate themselves from Europe. Wilson was devastated. </a:t>
            </a:r>
            <a:endParaRPr lang="en-GB" sz="24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1812399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u="sng" dirty="0">
                <a:solidFill>
                  <a:schemeClr val="tx1"/>
                </a:solidFill>
                <a:latin typeface="Comic Sans MS" panose="030F0702030302020204" pitchFamily="66" charset="0"/>
              </a:rPr>
              <a:t>Who joined the League of Nations?</a:t>
            </a:r>
          </a:p>
          <a:p>
            <a:pPr algn="ctr"/>
            <a:endParaRPr lang="en-GB" sz="4000" b="1" u="sng" dirty="0">
              <a:solidFill>
                <a:schemeClr val="tx1"/>
              </a:solidFill>
              <a:latin typeface="Comic Sans MS" panose="030F0702030302020204" pitchFamily="66" charset="0"/>
            </a:endParaRPr>
          </a:p>
          <a:p>
            <a:pPr algn="ctr"/>
            <a:r>
              <a:rPr lang="en-GB" sz="3600" dirty="0">
                <a:solidFill>
                  <a:schemeClr val="tx1"/>
                </a:solidFill>
                <a:latin typeface="Comic Sans MS" panose="030F0702030302020204" pitchFamily="66" charset="0"/>
              </a:rPr>
              <a:t>When the League was founded there were 42 members and this rose to 58 by 1934. There were four permanent members of the council who made all the big decisions: Britain, France, Italy and Japan.</a:t>
            </a:r>
            <a:endParaRPr lang="en-GB" sz="24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1548147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u="sng" dirty="0">
                <a:solidFill>
                  <a:schemeClr val="tx1"/>
                </a:solidFill>
                <a:latin typeface="Comic Sans MS" panose="030F0702030302020204" pitchFamily="66" charset="0"/>
              </a:rPr>
              <a:t>Did all the other powerful countries join?</a:t>
            </a:r>
          </a:p>
          <a:p>
            <a:pPr algn="ctr"/>
            <a:endParaRPr lang="en-GB" sz="3200" b="1" u="sng" dirty="0">
              <a:solidFill>
                <a:schemeClr val="tx1"/>
              </a:solidFill>
              <a:latin typeface="Comic Sans MS" panose="030F0702030302020204" pitchFamily="66" charset="0"/>
            </a:endParaRPr>
          </a:p>
          <a:p>
            <a:pPr algn="ctr"/>
            <a:r>
              <a:rPr lang="en-GB" sz="2800" dirty="0">
                <a:solidFill>
                  <a:schemeClr val="tx1"/>
                </a:solidFill>
                <a:latin typeface="Comic Sans MS" panose="030F0702030302020204" pitchFamily="66" charset="0"/>
              </a:rPr>
              <a:t>Britain and France were suspicious of the new Communist government in Russia, so Russia was not allowed to join and the other countries who had lost the war could not join – so no Germany at first.</a:t>
            </a:r>
          </a:p>
          <a:p>
            <a:pPr algn="ctr"/>
            <a:endParaRPr lang="en-GB" sz="2800" dirty="0">
              <a:solidFill>
                <a:schemeClr val="tx1"/>
              </a:solidFill>
              <a:latin typeface="Comic Sans MS" panose="030F0702030302020204" pitchFamily="66" charset="0"/>
            </a:endParaRPr>
          </a:p>
          <a:p>
            <a:pPr algn="ctr"/>
            <a:r>
              <a:rPr lang="en-GB" sz="2800" dirty="0">
                <a:solidFill>
                  <a:schemeClr val="tx1"/>
                </a:solidFill>
                <a:latin typeface="Comic Sans MS" panose="030F0702030302020204" pitchFamily="66" charset="0"/>
              </a:rPr>
              <a:t>This changes in 1926, when the Locarno Treaty was signed and Germany was allowed to join the League. However, Germany’s membership was short lived; once Hitler came to power he took Germany out of the League again. In addition, Japan and Italy both left after they invaded other countries in the 1930s.</a:t>
            </a:r>
            <a:endParaRPr lang="en-GB"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3231443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u="sng" dirty="0">
                <a:solidFill>
                  <a:schemeClr val="tx1"/>
                </a:solidFill>
                <a:latin typeface="Comic Sans MS" panose="030F0702030302020204" pitchFamily="66" charset="0"/>
              </a:rPr>
              <a:t>What did Britain and France think of the League?</a:t>
            </a:r>
          </a:p>
          <a:p>
            <a:pPr algn="ctr"/>
            <a:endParaRPr lang="en-GB" sz="2800" b="1" u="sng" dirty="0">
              <a:solidFill>
                <a:schemeClr val="tx1"/>
              </a:solidFill>
              <a:latin typeface="Comic Sans MS" panose="030F0702030302020204" pitchFamily="66" charset="0"/>
            </a:endParaRPr>
          </a:p>
          <a:p>
            <a:pPr algn="ctr"/>
            <a:r>
              <a:rPr lang="en-GB" sz="2400" dirty="0">
                <a:solidFill>
                  <a:schemeClr val="tx1"/>
                </a:solidFill>
                <a:latin typeface="Comic Sans MS" panose="030F0702030302020204" pitchFamily="66" charset="0"/>
              </a:rPr>
              <a:t>At the Paris Peace Conference David Lloyd George had been critical of the idea – but then on 25 March 1919 he issued the Fontainebleau Memorandum in which he said that he completely supported the League. It helped that in the final peace treaties colonies belonging to Germany and the other losing countries were given to the League of Nations to be run as mandates. The idea was that the League would rune these colonies until they were ready to be independent, but some historians have said that Britain saw this as an opportunity to add to their already vast empire.</a:t>
            </a:r>
          </a:p>
          <a:p>
            <a:pPr algn="ctr"/>
            <a:endParaRPr lang="en-GB" sz="1600" dirty="0">
              <a:solidFill>
                <a:schemeClr val="tx1"/>
              </a:solidFill>
              <a:latin typeface="Comic Sans MS" panose="030F0702030302020204" pitchFamily="66" charset="0"/>
            </a:endParaRPr>
          </a:p>
          <a:p>
            <a:pPr algn="ctr"/>
            <a:r>
              <a:rPr lang="en-GB" sz="2400" dirty="0">
                <a:solidFill>
                  <a:schemeClr val="tx1"/>
                </a:solidFill>
                <a:latin typeface="Comic Sans MS" panose="030F0702030302020204" pitchFamily="66" charset="0"/>
              </a:rPr>
              <a:t>Britain generally regarded the League of Nations as a place for countries to discuss ideas, but without any real power. France, however, was glad of anything that might help protect it from another German invasion.</a:t>
            </a:r>
          </a:p>
        </p:txBody>
      </p:sp>
    </p:spTree>
    <p:extLst>
      <p:ext uri="{BB962C8B-B14F-4D97-AF65-F5344CB8AC3E}">
        <p14:creationId xmlns:p14="http://schemas.microsoft.com/office/powerpoint/2010/main" val="23920824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2400" b="1" u="sng" dirty="0">
                <a:solidFill>
                  <a:schemeClr val="tx1"/>
                </a:solidFill>
                <a:latin typeface="Comic Sans MS" panose="030F0702030302020204" pitchFamily="66" charset="0"/>
              </a:rPr>
              <a:t>How did the League plan to keep peace and what would they do if they couldn’t prevent disputes?</a:t>
            </a:r>
          </a:p>
          <a:p>
            <a:pPr algn="ctr"/>
            <a:endParaRPr lang="en-GB" sz="2400" b="1" u="sng" dirty="0">
              <a:solidFill>
                <a:schemeClr val="tx1"/>
              </a:solidFill>
              <a:latin typeface="Comic Sans MS" panose="030F0702030302020204" pitchFamily="66" charset="0"/>
            </a:endParaRPr>
          </a:p>
          <a:p>
            <a:pPr algn="ctr"/>
            <a:r>
              <a:rPr lang="en-GB" sz="2000" dirty="0">
                <a:solidFill>
                  <a:schemeClr val="tx1"/>
                </a:solidFill>
                <a:latin typeface="Comic Sans MS" panose="030F0702030302020204" pitchFamily="66" charset="0"/>
              </a:rPr>
              <a:t>It was thought that the League would work through collective security; the idea that is all countries worked together they could make sure the peace was kept and that the interests of every nation were looked after. </a:t>
            </a:r>
          </a:p>
          <a:p>
            <a:pPr algn="ctr"/>
            <a:endParaRPr lang="en-GB" sz="2000" dirty="0">
              <a:solidFill>
                <a:schemeClr val="tx1"/>
              </a:solidFill>
              <a:latin typeface="Comic Sans MS" panose="030F0702030302020204" pitchFamily="66" charset="0"/>
            </a:endParaRPr>
          </a:p>
          <a:p>
            <a:pPr algn="ctr"/>
            <a:r>
              <a:rPr lang="en-GB" sz="2000" dirty="0">
                <a:solidFill>
                  <a:schemeClr val="tx1"/>
                </a:solidFill>
                <a:latin typeface="Comic Sans MS" panose="030F0702030302020204" pitchFamily="66" charset="0"/>
              </a:rPr>
              <a:t>In 1920, the League also set up an international court that would establish international laws. This was called the Permanent Court of International Justice. If every country was following the same laws there would be less chance of them disagreeing.</a:t>
            </a:r>
          </a:p>
          <a:p>
            <a:pPr algn="ctr"/>
            <a:endParaRPr lang="en-GB" sz="2000" dirty="0">
              <a:solidFill>
                <a:schemeClr val="tx1"/>
              </a:solidFill>
              <a:latin typeface="Comic Sans MS" panose="030F0702030302020204" pitchFamily="66" charset="0"/>
            </a:endParaRPr>
          </a:p>
          <a:p>
            <a:pPr algn="ctr"/>
            <a:r>
              <a:rPr lang="en-GB" sz="2000" dirty="0">
                <a:solidFill>
                  <a:schemeClr val="tx1"/>
                </a:solidFill>
                <a:latin typeface="Comic Sans MS" panose="030F0702030302020204" pitchFamily="66" charset="0"/>
              </a:rPr>
              <a:t>The Covenant set out how the League would deal with aggression:</a:t>
            </a:r>
          </a:p>
          <a:p>
            <a:pPr marL="457200" indent="-457200" algn="ctr">
              <a:buFont typeface="+mj-lt"/>
              <a:buAutoNum type="arabicPeriod"/>
            </a:pPr>
            <a:r>
              <a:rPr lang="en-GB" sz="2000" dirty="0">
                <a:solidFill>
                  <a:schemeClr val="tx1"/>
                </a:solidFill>
                <a:latin typeface="Comic Sans MS" panose="030F0702030302020204" pitchFamily="66" charset="0"/>
              </a:rPr>
              <a:t>Mitigation: getting countries together to talk through problems.</a:t>
            </a:r>
          </a:p>
          <a:p>
            <a:pPr marL="457200" indent="-457200" algn="ctr">
              <a:buFont typeface="+mj-lt"/>
              <a:buAutoNum type="arabicPeriod"/>
            </a:pPr>
            <a:r>
              <a:rPr lang="en-GB" sz="2000" dirty="0">
                <a:solidFill>
                  <a:schemeClr val="tx1"/>
                </a:solidFill>
                <a:latin typeface="Comic Sans MS" panose="030F0702030302020204" pitchFamily="66" charset="0"/>
              </a:rPr>
              <a:t>If this didn’t work they could use moral condemnation – a good telling off!</a:t>
            </a:r>
          </a:p>
          <a:p>
            <a:pPr marL="457200" indent="-457200" algn="ctr">
              <a:buFont typeface="+mj-lt"/>
              <a:buAutoNum type="arabicPeriod"/>
            </a:pPr>
            <a:r>
              <a:rPr lang="en-GB" sz="2000" dirty="0">
                <a:solidFill>
                  <a:schemeClr val="tx1"/>
                </a:solidFill>
                <a:latin typeface="Comic Sans MS" panose="030F0702030302020204" pitchFamily="66" charset="0"/>
              </a:rPr>
              <a:t>Finally, economic sanctions could be enforced, where members of the League would not trade with the warring countries.</a:t>
            </a:r>
          </a:p>
          <a:p>
            <a:pPr marL="457200" indent="-457200" algn="ctr">
              <a:buFont typeface="+mj-lt"/>
              <a:buAutoNum type="arabicPeriod"/>
            </a:pPr>
            <a:endParaRPr lang="en-GB" sz="2000" dirty="0">
              <a:solidFill>
                <a:schemeClr val="tx1"/>
              </a:solidFill>
              <a:latin typeface="Comic Sans MS" panose="030F0702030302020204" pitchFamily="66" charset="0"/>
            </a:endParaRPr>
          </a:p>
          <a:p>
            <a:pPr algn="ctr"/>
            <a:r>
              <a:rPr lang="en-GB" sz="2000" dirty="0">
                <a:solidFill>
                  <a:schemeClr val="tx1"/>
                </a:solidFill>
                <a:latin typeface="Comic Sans MS" panose="030F0702030302020204" pitchFamily="66" charset="0"/>
              </a:rPr>
              <a:t>The League didn’t have its own army as it was a peaceful organisation. If an army was absolutely necessary the League was to ask its member to lend their armed forces. </a:t>
            </a:r>
          </a:p>
        </p:txBody>
      </p:sp>
    </p:spTree>
    <p:extLst>
      <p:ext uri="{BB962C8B-B14F-4D97-AF65-F5344CB8AC3E}">
        <p14:creationId xmlns:p14="http://schemas.microsoft.com/office/powerpoint/2010/main" val="3679933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425115" y="0"/>
            <a:ext cx="11341769" cy="5715000"/>
          </a:xfrm>
        </p:spPr>
        <p:txBody>
          <a:bodyPr>
            <a:noAutofit/>
          </a:bodyPr>
          <a:lstStyle/>
          <a:p>
            <a:pPr marL="0" indent="0">
              <a:buNone/>
            </a:pPr>
            <a:r>
              <a:rPr lang="en-GB" altLang="en-US" dirty="0">
                <a:latin typeface="Comic Sans MS" panose="030F0702030302020204" pitchFamily="66" charset="0"/>
              </a:rPr>
              <a:t>Which part of the League of Nations’ organisation would deal with each of the following problems? </a:t>
            </a:r>
          </a:p>
          <a:p>
            <a:pPr marL="0" indent="0">
              <a:buNone/>
            </a:pPr>
            <a:endParaRPr lang="en-GB" altLang="en-US" dirty="0">
              <a:latin typeface="Comic Sans MS" panose="030F0702030302020204" pitchFamily="66" charset="0"/>
            </a:endParaRPr>
          </a:p>
          <a:p>
            <a:pPr marL="0" indent="0">
              <a:buNone/>
            </a:pPr>
            <a:r>
              <a:rPr lang="en-GB" altLang="en-US" dirty="0">
                <a:latin typeface="Comic Sans MS" panose="030F0702030302020204" pitchFamily="66" charset="0"/>
              </a:rPr>
              <a:t>A – There are millions of people dying of malaria.</a:t>
            </a:r>
          </a:p>
          <a:p>
            <a:pPr marL="0" indent="0">
              <a:buNone/>
            </a:pPr>
            <a:r>
              <a:rPr lang="en-GB" altLang="en-US" dirty="0">
                <a:latin typeface="Comic Sans MS" panose="030F0702030302020204" pitchFamily="66" charset="0"/>
              </a:rPr>
              <a:t>B – Country X has complained that Country Y is invading it and is calling for action.</a:t>
            </a:r>
          </a:p>
          <a:p>
            <a:pPr marL="0" indent="0">
              <a:buNone/>
            </a:pPr>
            <a:r>
              <a:rPr lang="en-GB" altLang="en-US" dirty="0">
                <a:latin typeface="Comic Sans MS" panose="030F0702030302020204" pitchFamily="66" charset="0"/>
              </a:rPr>
              <a:t>C – A trade union is complaining that its members aren’t being given their rights.</a:t>
            </a:r>
          </a:p>
          <a:p>
            <a:pPr marL="0" indent="0">
              <a:buNone/>
            </a:pPr>
            <a:r>
              <a:rPr lang="en-GB" altLang="en-US" dirty="0">
                <a:latin typeface="Comic Sans MS" panose="030F0702030302020204" pitchFamily="66" charset="0"/>
              </a:rPr>
              <a:t>D – The president of Country Q wants a copy of a recent discussion in the Assembly so he can discuss it with his government.</a:t>
            </a:r>
          </a:p>
          <a:p>
            <a:pPr marL="0" indent="0">
              <a:buNone/>
            </a:pPr>
            <a:r>
              <a:rPr lang="en-GB" altLang="en-US" dirty="0">
                <a:latin typeface="Comic Sans MS" panose="030F0702030302020204" pitchFamily="66" charset="0"/>
              </a:rPr>
              <a:t>E – Country P is complaining that the League is spending too much time dealing with health.</a:t>
            </a:r>
          </a:p>
          <a:p>
            <a:pPr marL="0" indent="0">
              <a:buNone/>
            </a:pPr>
            <a:r>
              <a:rPr lang="en-GB" altLang="en-US" dirty="0">
                <a:latin typeface="Comic Sans MS" panose="030F0702030302020204" pitchFamily="66" charset="0"/>
              </a:rPr>
              <a:t>F – Country M is saying it’s being forced to pay unfair duties on the goods it sells to Country N.</a:t>
            </a:r>
          </a:p>
        </p:txBody>
      </p:sp>
    </p:spTree>
    <p:extLst>
      <p:ext uri="{BB962C8B-B14F-4D97-AF65-F5344CB8AC3E}">
        <p14:creationId xmlns:p14="http://schemas.microsoft.com/office/powerpoint/2010/main" val="10161934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5011" y="276225"/>
            <a:ext cx="11341768" cy="941388"/>
          </a:xfrm>
          <a:solidFill>
            <a:schemeClr val="accent6">
              <a:lumMod val="40000"/>
              <a:lumOff val="60000"/>
            </a:schemeClr>
          </a:solidFill>
        </p:spPr>
        <p:style>
          <a:lnRef idx="2">
            <a:schemeClr val="dk1"/>
          </a:lnRef>
          <a:fillRef idx="1">
            <a:schemeClr val="lt1"/>
          </a:fillRef>
          <a:effectRef idx="0">
            <a:schemeClr val="dk1"/>
          </a:effectRef>
          <a:fontRef idx="minor">
            <a:schemeClr val="dk1"/>
          </a:fontRef>
        </p:style>
        <p:txBody>
          <a:bodyPr>
            <a:noAutofit/>
          </a:bodyPr>
          <a:lstStyle/>
          <a:p>
            <a:pPr algn="l" eaLnBrk="1" hangingPunct="1">
              <a:lnSpc>
                <a:spcPct val="80000"/>
              </a:lnSpc>
              <a:defRPr/>
            </a:pPr>
            <a:endParaRPr lang="en-GB" altLang="en-US" sz="2000" b="1" u="sng" dirty="0">
              <a:solidFill>
                <a:schemeClr val="tx1">
                  <a:lumMod val="85000"/>
                  <a:lumOff val="15000"/>
                </a:schemeClr>
              </a:solidFill>
              <a:latin typeface="Comic Sans MS" panose="030F0702030302020204" pitchFamily="66" charset="0"/>
            </a:endParaRPr>
          </a:p>
          <a:p>
            <a:pPr algn="l" eaLnBrk="1" hangingPunct="1">
              <a:lnSpc>
                <a:spcPct val="80000"/>
              </a:lnSpc>
              <a:buFont typeface="Arial" charset="0"/>
              <a:buNone/>
              <a:defRPr/>
            </a:pPr>
            <a:r>
              <a:rPr lang="en-US" altLang="en-US" sz="2000" b="1" dirty="0">
                <a:solidFill>
                  <a:schemeClr val="tx1">
                    <a:lumMod val="85000"/>
                    <a:lumOff val="15000"/>
                  </a:schemeClr>
                </a:solidFill>
                <a:latin typeface="Comic Sans MS" panose="030F0702030302020204" pitchFamily="66" charset="0"/>
              </a:rPr>
              <a:t>Evaluate</a:t>
            </a:r>
            <a:r>
              <a:rPr lang="en-US" altLang="en-US" sz="2000" dirty="0">
                <a:solidFill>
                  <a:schemeClr val="tx1">
                    <a:lumMod val="85000"/>
                    <a:lumOff val="15000"/>
                  </a:schemeClr>
                </a:solidFill>
                <a:latin typeface="Comic Sans MS" panose="030F0702030302020204" pitchFamily="66" charset="0"/>
              </a:rPr>
              <a:t> the structure of League of Nations in order to make an initial judgement.  </a:t>
            </a:r>
            <a:endParaRPr lang="en-GB" altLang="en-US" sz="2000" b="1" u="sng" dirty="0">
              <a:solidFill>
                <a:schemeClr val="tx1">
                  <a:lumMod val="85000"/>
                  <a:lumOff val="15000"/>
                </a:schemeClr>
              </a:solidFill>
              <a:latin typeface="Comic Sans MS" panose="030F0702030302020204" pitchFamily="66" charset="0"/>
            </a:endParaRPr>
          </a:p>
        </p:txBody>
      </p:sp>
      <p:sp>
        <p:nvSpPr>
          <p:cNvPr id="20483" name="AutoShape 9" descr="http://1.bp.blogspot.com/_NEg0-xQOuM4/TNbG3I2wKAI/AAAAAAAAADw/HfmwWEEhZ0o/s1600/rug1024.gif"/>
          <p:cNvSpPr>
            <a:spLocks noChangeAspect="1" noChangeArrowheads="1"/>
          </p:cNvSpPr>
          <p:nvPr/>
        </p:nvSpPr>
        <p:spPr bwMode="auto">
          <a:xfrm>
            <a:off x="1593850" y="-152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omic Sans MS" panose="030F0702030302020204" pitchFamily="66" charset="0"/>
              </a:defRPr>
            </a:lvl1pPr>
            <a:lvl2pPr marL="742950" indent="-285750">
              <a:spcBef>
                <a:spcPct val="20000"/>
              </a:spcBef>
              <a:buFont typeface="Arial" panose="020B0604020202020204" pitchFamily="34" charset="0"/>
              <a:buChar char="–"/>
              <a:defRPr sz="2800">
                <a:solidFill>
                  <a:schemeClr val="tx1"/>
                </a:solidFill>
                <a:latin typeface="Comic Sans MS" panose="030F0702030302020204" pitchFamily="66" charset="0"/>
              </a:defRPr>
            </a:lvl2pPr>
            <a:lvl3pPr marL="1143000" indent="-228600">
              <a:spcBef>
                <a:spcPct val="20000"/>
              </a:spcBef>
              <a:buFont typeface="Arial" panose="020B0604020202020204" pitchFamily="34" charset="0"/>
              <a:buChar char="•"/>
              <a:defRPr sz="2400">
                <a:solidFill>
                  <a:schemeClr val="tx1"/>
                </a:solidFill>
                <a:latin typeface="Comic Sans MS" panose="030F0702030302020204" pitchFamily="66" charset="0"/>
              </a:defRPr>
            </a:lvl3pPr>
            <a:lvl4pPr marL="16002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4pPr>
            <a:lvl5pPr marL="20574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9pPr>
          </a:lstStyle>
          <a:p>
            <a:pPr>
              <a:spcBef>
                <a:spcPct val="0"/>
              </a:spcBef>
              <a:buFontTx/>
              <a:buNone/>
            </a:pPr>
            <a:endParaRPr lang="en-US" altLang="en-US" sz="2000">
              <a:latin typeface="Arial" panose="020B0604020202020204" pitchFamily="34" charset="0"/>
            </a:endParaRPr>
          </a:p>
        </p:txBody>
      </p:sp>
      <p:sp>
        <p:nvSpPr>
          <p:cNvPr id="20484" name="AutoShape 10" descr="https://encrypted-tbn3.gstatic.com/images?q=tbn:ANd9GcTONvyiwItJcIgBy0meyidBF9CT7_qP8tmpzqT8cVUbxbPLQbAC"/>
          <p:cNvSpPr>
            <a:spLocks noChangeAspect="1" noChangeArrowheads="1"/>
          </p:cNvSpPr>
          <p:nvPr/>
        </p:nvSpPr>
        <p:spPr bwMode="auto">
          <a:xfrm>
            <a:off x="1593850" y="-152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omic Sans MS" panose="030F0702030302020204" pitchFamily="66" charset="0"/>
              </a:defRPr>
            </a:lvl1pPr>
            <a:lvl2pPr marL="742950" indent="-285750">
              <a:spcBef>
                <a:spcPct val="20000"/>
              </a:spcBef>
              <a:buFont typeface="Arial" panose="020B0604020202020204" pitchFamily="34" charset="0"/>
              <a:buChar char="–"/>
              <a:defRPr sz="2800">
                <a:solidFill>
                  <a:schemeClr val="tx1"/>
                </a:solidFill>
                <a:latin typeface="Comic Sans MS" panose="030F0702030302020204" pitchFamily="66" charset="0"/>
              </a:defRPr>
            </a:lvl2pPr>
            <a:lvl3pPr marL="1143000" indent="-228600">
              <a:spcBef>
                <a:spcPct val="20000"/>
              </a:spcBef>
              <a:buFont typeface="Arial" panose="020B0604020202020204" pitchFamily="34" charset="0"/>
              <a:buChar char="•"/>
              <a:defRPr sz="2400">
                <a:solidFill>
                  <a:schemeClr val="tx1"/>
                </a:solidFill>
                <a:latin typeface="Comic Sans MS" panose="030F0702030302020204" pitchFamily="66" charset="0"/>
              </a:defRPr>
            </a:lvl3pPr>
            <a:lvl4pPr marL="16002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4pPr>
            <a:lvl5pPr marL="20574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9pPr>
          </a:lstStyle>
          <a:p>
            <a:pPr>
              <a:spcBef>
                <a:spcPct val="0"/>
              </a:spcBef>
              <a:buFontTx/>
              <a:buNone/>
            </a:pPr>
            <a:endParaRPr lang="en-US" altLang="en-US" sz="2000">
              <a:latin typeface="Arial" panose="020B0604020202020204" pitchFamily="34" charset="0"/>
            </a:endParaRPr>
          </a:p>
        </p:txBody>
      </p:sp>
      <p:sp>
        <p:nvSpPr>
          <p:cNvPr id="20485" name="AutoShape 11" descr="data:image/jpeg;base64,/9j/4AAQSkZJRgABAQAAAQABAAD/2wCEAAkGBxQSEhUUExQWFBUXFxwYGBgXGBcaFhgaGhcXGBsaFxgaHCggGBolHBQUITEhJSkrLi4uFx8zODMsNygtLiwBCgoKBQUFDgUFDisZExkrKysrKysrKysrKysrKysrKysrKysrKysrKysrKysrKysrKysrKysrKysrKysrKysrK//AABEIANsA5gMBIgACEQEDEQH/xAAcAAABBQEBAQAAAAAAAAAAAAAEAgMFBgcAAQj/xAA7EAABAwIEBAMGBQQBBAMAAAABAAIRAyEEEjFBBQZRYSJxgRMykaHB8AcjsdHhFEJS8WIzU3KyFSSC/8QAFAEBAAAAAAAAAAAAAAAAAAAAAP/EABQRAQAAAAAAAAAAAAAAAAAAAAD/2gAMAwEAAhEDEQA/ANkKQ8pZKbLkAjnGdl5Zt9zsl5h1kzdMVvr6oGH1YBkd9UJVfbzT9d0mD1Q9Ub/CEAjm9v3TBbfdFVXjW/khHVL6oHaTB6nT+URVaIbBk/qh8IBBcZN7IltCRvb9UHSCB30B1TdWmBcFc9t7i4+vRMkmTb0QLa3TdGVWXEDZDhw6QjqVEOMWB7eSBFWiCGgi8IH+ncC0kTe/xR2JxFCiAa1emyBu4E/AKvY/n7BsOVjKtTuGw0mdp1QTjXQXEtP6jzSMRWGYWIt01VUH4jUnGP6d8eYsVzub6b4JouAA663QWN9wCJn5JNWgAJF+6Cp8w0HtAuzsQiMFiWvu17SPvZAirS7JxlGTZemqcxuERTxEO+/kgSyntKJaywvvEpkVATa/6f7RNAgtgz8N0EjhmHKYTDqNxsnqD7RBTvhBBIJQN4bDzrolChaw3hOUqwI9eq64ECUD2GqgCPsrkM7DyOq5BJFDPfaTaV5VrDr2Q1dw6oFlw1jRDOqzffokF99dB8fRIzxuEDdR99CAm3VB303TWIrAHUQmKlfdB2IMxqhC7qF7WrmBdCiqSd/qgkaFYgSL3svX4oyDOuvRAteQ3pPyXoJO9kBRrFxmfvskuq3Fzb9UCPeF/wB0QHhsuLhlAJKAqriKdJpfVJygX6nsOpVQ4xzTWqEikTTpnp7xHdyC4xxB1epmnw/2g6ADsoh5vHWR2AQOQ209yJ1vuhKjZIAk3mdzPRPgQR/d6bJynRgzB2v0HQIBW0Mpl2psO/n3UpSgW8h2BhNuZNnTrZc/DWEE6yOs90BDqoEG9rRvJ7pynUj3bEb9jsgBReBJJg6SlsccozAtg/H1QWHh3G3B8OBe3QEC56qco12PALD9CqcDIcW2PTrG6fwlcgF05S2J/jsg0Pgxb4iTeOyUK0T4lCcuY/2gIkZt/LsFasPw0FoJvKArDuaWajy3lCYp9hBQ2JpFjoZ1T9Sg6BIAQOUTLdd+idZTtvCXRogsEx6Ls+RsHdA3WED1XIeo+d14gde+P7h2smK7zA8TdPgmDV7oau4E3O2wQPF/dqafUJ3Z07ocPnpI+BCZrvE7BAqo2TMs+KYcdbt+KFeQJuD5pDoi8fFAVXMzoPqmM4nYW3KHcJvP8JL3DWxQEX0gfH6pbTcIfMTGg+9UpwMxuB8UDodLuijuZ8ZlY2mNZl3/AI7fNS+EpS65MRdU3jmLz1Xusb5W7AgIAqz5IkjaI1CZoNku3INvI9UoRN57J+jRDyQCBl180CvZFonSbf66JqhRdIgk3upyngmOy6wZPr9UoYNtvDbabfZQMYanHigEgwQ4SII6Lm4XofP+EU6mIgHzCYuDa3qgMo8OL3NgGIiDopHC8rVKmk2t2SeBPlzAdz1uFpWEohrQAgzirydVYZLJGxbsoHHYcsJGVwAO4+7La0LieH06khzQZ1QYxwyuWV2uBtN4MAbLTH4wtbAPz+SrvEuRzTxAqU49iXX/AOO+il8VTgfqUCP6zxTeZRT8UXaHzHVRdQeIRCJp1wDeNPJBL4TFDLEpnF4i7QCSPJCPqyzUW0CH9vpf0QHVKhgXXIaq49YC5A3Vq2kOPkmKlabgmY6JNamP8vSEl1t9Ra3yQemppLo9E3UeNC7Tsmqgk2dEX80K5xmM/mI3+qBx9UF3vA+iRUcOt5Q9UnQOlx7aJl9Xvv0QHFw6i6aB0HyQwq62v16peGbeUEjh6Q10PkiX4aSLWKHw1zupxzQ0FxuGtzHyAQA49nsaFWrJ8LT8eiy175u7WNCNypr+orY2pUe5wNMEuInwtaNPVCcNwmao64LYtKDsKAMjtD1P6hSNOjBOgJOsbHqmKzQ1w0MaAiwToBkkn/aCWwDhEH4fyva7pFusaWCCoVDIAtO6JrHMImPWyBpo8Mb3OiZfUG0aIHGF9w1xFjf6qPpVnsg3MazsOs9EF45TINQC3lG60qg6Qsd5a5rpsrNDwY/yAv5rW+H4ynVbmpPDx2OnmgLC6UlIqGBqgF4yAaTrxF/gqpiHyJDvQyiOaOKuYwtBOnWyh61SWg3PUeaB81JAvovSfCTMoUuLSPLVLYHGyA3AnOIJRuJwGRoNu6iAXU+0nRP1eKucIJk6ICHN2kR92XLsBU1k914gEqkWF006P8nftCErYgGLHtCbqVco0Jm+vyQECoToXGB6pl+Ykkl3awQ7HiQJdrsvKh3zPAQMYjMJMn73TIeTv99U1iakkHxD6pBNx3N0BVIEyCdlJ8Lo3E3Cj8FQBdKmuGMgkDfRAZQYM3opPieDnCYgic3sTt0XvD6cGIB6nopythc1Gq0aupub8WmEGKMx9HD4QUnNJfU8b4JBA2EjXqmeE4nxNiw6G5PdRmPwr35nN0bDXR7zctnT1UjwipSLi6i05WgNl5k6a9pKCec69wJPyTzKMxYGUzh6Z1c4IrDRoCJnr+qBxvDyRsLd1E8V4e6kJuZ6TKteHb8IjsiBhQQNDHxQZXW4m7MaeWLQA6ZPoLqS5e4wG1vZuFHSC2qSGkHaYVz5g5WL8tRjsrtc0eJpHQ/RVvlblGm3Gf1OIcXOBkNyj2bhEGRGqCC5roilWz0xlbMuZOZondjt2ovlXmB9Cr7Sm6x95pmD5hI5g4JUdiqhptyYaoXupj/txEtI2BMwi/w/5WFetleS3wkg9YQaSznmiGtLwZPSPuE5h+dsLUOXPlcdM37rKvxA4W/BVS0kOaRYzse3VU/NiTBYypYWIbDfibINg5txragJY4EReEKaoNNtybCfgsyrVsZRp5ngtkXJIIcO0brQqLppsMEeET8EEhUrCxB20lTPDsUwMvEqqOfpqnRVcGz6R0lBJ8S4nJgREwnMJSvMBV/cz9lStDFgCOmyCdDW7EfFeKDpVZJvC5ALUeRa6YrPJcIuN9kU9uUQdghvZudoCg6iDN5817Ucb2JOqU5kL2oOgtpKCNrAyJv9ErDMOYIpmHJcLQN0XgMCc1hOsIC8BS8Wm6n+F4WHRE/TyQnDsMQfFY9FNYWlGmqA3h9KNQpSmEDhZRr35Wl3QE/ASgxfjbKQ4hiDTEfmFsf2nr81HYDh4o1HkA3Gm2vRdUeHvc8n3nOM+ZOqRg8PlLoeTJkkk28kE5Rfqe0fBdgR4if9rsLoLiCDr1S8KSdx9bIJylVGUXudouj8OTlFxqFBYOucpkgWsQLohnEQABIJzILdQfmgIpuCBgkA2hRHCuIhxvHmFPUq4jVBC8x4YCnENAPXX0Vb4aW0MRTcy2zukSgeYOL1cXintpSKVI5S6bSLFF4XlOpUe0ms2NfeEnyEoCPxJ4Z7R5exrXVPZksz2YHRq7yVE5Sw+OY11OvimYbDhrqpeSx2d0WZB2nZbLx3B/lseJmn6yDYqq8U5Pw1bxOaHTsgyPgNOrjHObpQaSXmJaDOlPoDrCulRgbAEwFZK/AqWFoU6dFoYC8kxv5qKr4fNMA2QNYPCtfl1T3E6QY0CQhDiTTi6Eq4s1CJQesqDzS5GYffolhjQ3ZIa8TYIDPbAW0P0XKKqOM6LkB9R5MkyVI4eYEk6WCiXugjRSWGqOMIG6tpv3TNJ50uQiq46QZQgEdEBWE1iTqpnhVMZgTIF7qIwmZzh/CnMALDp2QSmFoBxmFJ4WkO6Dwp6KRoOBQOvqMpMdUqEMYxpc5zjZoGpKzzE/ii3FNxLcJQcaVNkPrvMe+crcrBub6nZBfjlzSGUBgKZ/MfD60f2sFw09yRp0UX+BlShXoYzAVYD6sVAd3NAAt3aQD6oA6bRF5/deF2wOn6pzmLh9TC1HUn6jQ3gjq3qgW3EggGNSgsVHEaAkWb0SsO+XW3m8KFpY7LqQLbhEDGkCxF9IQSD8cGSO3pqga2OvIIPoorF4s79EPQxEt+oQXLg/FHCA1wsNFceH8YAIkgje1gscHGqdOwubp0c/BsZWi1zOx+qC2cV5HxdbEv9hiqbaDi5wBkOaT1A96FmnEuG4/A1Xe09qYM+0aXOaQDqHDRWfGc91qga5sME2/yP7BOctY3G/m1A01MOZFQHxOg7tb0QBUPxLqtaA6q5wt4d/Vazy3jGYnD067Ccrv8heyzLFcZbXb7B9OnSAMA+zaHEdNPmrfwfi4p0WsZ4WgWH3ugmuZq7SGSTGbYKpYnHgEw6EZxfiHtA0AxFz1VVxdW5uJlAXicWCbEadEGbaEId1S8IijSMD5dUBPDsK6pF5uj6uBc0nt8Ejg+KyEAjspDifGGmbBBBYgwbQfouQ+JxAmy5BI1KcTsnsNUIIm56SmK9SB57r2mDI7DU/eqCSdUtJ/0hKVbNH3ZC1Khkx3TuAYY7FBMYOp4oAjqrFwxg+ShMDhZdE3n0UnU4vh8LJr1mMgTEy8+TQgsOHp2tKgefOdKfC6FofiXj8unPu/83jZo6bqn8a/GGGubgqBmIbUq7bZms/dZHxPE1azzUqudUqPMuc4y4n9kHmMx1Sq91Wo8ue9xc5x1JPXt2RHCOJ1MPXpV6LoqU3Zget9D2IkeqBMRHQzPntC9LcpyhB9QUv6bjuBp1fdJFiPepVB7zT1HZZnxfg9TCVDSrMIIu0i7Xt6tO/koH8K+bncOxOWo7/69YhtQbNdbLU9ND2X0VxLh9LFUslUBzSPCRqJ0cwoMBx25CQ6t4QJPl9VZOceWn4J8kl9F3uv+juhVTEnQn6D+ECK5Mkdk1mtDSQRsn2tBn5lNOomTYx1tKAfD8qurhxFQh0S0RumcPyPXc6A9nrOvfopnCY40yCPIor/5Itf7Rp8xqD5oIrEcs4/A+N+GFVse+zxgDvFwnMFz45rw4DI8CDA6dlfeVueQyxPhJu10R6FWbiOB4TjWzWp0c0WcIa4T0IQZRzBxsYqkHk5n5gRAAcDvpskYfjP5QAM3G28qP5w5b/pXGphn/lOJBBNwZOnULzl3htR2V9wGkECLR3QXGkTADj4om3XoojHWPU7qRrVCNDdReLr/ADPRB4CbaaaIzDPAAk33CI4NQa8gG3mF3GMLkMg/KyD1wb5XlR2Jfcx/C6rVIaAp3B4EPpAkgSgrJYTdv7rlc+FcLY0GSFyCKZh5vfSf5XpPQypHG42lTaPF4oiG6/JQb+IxoNbyf2QE02GZJ2+CdPFadFtzmOzR9TsoapinOBv8NEC+xBN+v8ICuK8y13mGu9mydGax5qu1Pec6ZJ1JufiUbWif3CCczVALUAtpfVMYhkSdogI6nSkXNwNDouOEBb6/cIAKdMO8VhYbR6rv6O5NjF1ItYAANZ3+ibIF9r2QRcAyAIWzfg1zuXgYHEO8bB+S4m7m/wCBnUjZZQMMNbC6ac11KoKjHFr2nM09x0QfV/FeHU8VRfRqiWPEHqDsR3C+e+aOC1sBWdReCRdzXn3XsmxHfqFsP4d84sx+HBcQK7RFRvWP7h2KmOZuA0cdQNKsLf2vHvMPVp+iD5yw2NgjS9lI4V43MzqPLomOcOWa3DquR4zUz7lUe679ndlB08a74BBPYtgLpbIGwRdHhJcRpc7qvN4xENJnfqrBwTjzRYwe+5/ZBPVeSc1DOHtbHxjqqq+g6m4NzaGZur+zmIZQCRljSyqePoe2qhtKC55jylA9w/C/1bhTqeKkw5qhG/Rg81OYsMaIa3KNhsEbS4e3CUhTEW94/wCTo1UHiqhcdBugYcQUziMKI36o3BYTN0siKlEDwmLi57oIvAmo128DXsnuIYhzyBeO6Oa9jQLDTr+qCADqg0iOqBs4RzmkAGYt3S8JXeGtAkR16q4YfDUzTAtYdVF4vCsHhjW5I6oAX4t2xK5JcOsarkEK5wkwbG8lD54N7nYzYpyoImbgD7KaqgWvr+vfsg8ZU1HwTGIEkXFh9+qXJAMHzG4CFqAAw463B6IEMcM0EwI13TZfqBB3iUl1WHSPeNrjZJawEwLHugUG2um8O8wfl+ydd4Zi4Q9KoSXj1QKBm2n6nulOAETok4fU+Uyuq3Ntd0CQ4EgCYJjun8RhJJbcgmBOqGoiXNHe59dFaDhcz9DEfd9kFb4VxKrgMQ19PwuBt0cN/Rb5y/znTxlKWeF8DOw/2nt1Cw/H4YVJpmQ5s5TvOvwQnAsZVo1LOLXA279kGy8z121GGm+Hg7H71WPcVwvs6jstmwQB07d1f8JxL+otHj+9FXOa8OKTD7oe6wm3mQEFFJg+Q1CL4fRL3EsObdwtKBq4V1F4FRumV0dQTK3vi/C8JiuH4erhGUmsc4FzmNAdOUjK4i9jsgx44uo3wwSCP9orCcVfTLX0SQQPej0i6FxNI0qkGZY/vofomQMlVzNAT6XuIQWmlzTVj82Kg8oKlcJj6dYS0jyOypeUOgHUbJVOWuzMJB7boLxhcTlET5JrGYom/wAl7wqs2tRzWDhEjoULXpQb9JQJAzwJRD8IGAXTLDlix9F2JxJPkEBFHiLpi5tHkjKz3G90HwtrfeMGVIY7FyMoAQR4qZibLkJUeQZC5AFXabjcDWNeyZfoLaWP7oqs7rOxQuIrf2gfc/NA08t1b0veyBAmbwIsT9EcXZhHTrEII0cxg+6JIvogFq1MxvMz6iF7TeDBHW47jVekAGBcndN02xsgJr6TH7IKkTLjGqU7EOvpAMR5dkrDXbJvP02QPAHYTOnWVzaZbGZhneZCRMDXLe3Weyn+F8fzMDKwDgLTl8R8zugg6DC2qzcZgVb8J4wSNWHxbTKhX5Kb/aME09u0qaweNpmCwBtrnr2KCI4o0hzDGh+5KjsdSaarXM8WY72g9FY+IU2vgzYm1rdEEzBy4jRwgtmNevxQEYN1Sixrm0HZ3HK1zvdadATHeFVsUyrUxBGKLs7neObOaeg6AwvoTlw08ThWl7QZGWo2NHix/f1QH4g8qNxNFtWkwe3pXsL1GjY9SgzThPA6T8TTqYphbRsBB1A07x1Wt0+Espu/KJZRqjI5rYytt4XgdjHxWaUOYalOq0NpMkiGh2hO7YOhV14ZziKxbQqUjQqvcGgWcx25ynYgAn0QZXzngHU8S9rzJcCJFpLdDHkq/iaeYUqk7ZHebdCtR/GzgYpewxTHGHVMr56xY9gVmjWgNqtP9rs4A1Nr+kFBLcn4JmLxdKhVLmggmRYuy3LZ7ibrd8Ry3hamH9h7FjaeWG5QA5vQh2srAeViKb6WIOYlriW/Atuel1sHLHMj2voYSuyoaj6ZeyoRLXCdDHQboHuCcgYfDNdJdVc7VxMADsBv3UFzRwIYd7S0kseDE6gjULSc4AJJAA1OwG8rJececGYjEClSM06YMO/ycdSOyCOxPhA8kE5+vkvcRVcY+7J1tKQdEDbaxAhPgGCSU47BACeybqOMTAvp6IPHv0lclMaAB3v5Fcgi6j3ZnSdrWt5FD12x4hbN8hujakReb9PqUNiMpYD8tuiAdrZBjQC8aod1MmwIESZ6IhpcQQDeL/sgKFQ363EdUCXUxFz3t93SaJ2OpOv6XTwqEQZi38FD1IB1n5WQN12+PNr1nr2TNOoW9CM0a3un6jgJ3n4eibYBIJA8uyB+qMxAboLjvGq4ucG+9EGWjbuCkF2RxcBDenTuD9E8Hh4kjva0/ugmuA4ttRrm5RP9zdh3C9pUXUn6fl6qAw2I9mS9s27RrseytXDcUyrTzQZ3G4QPCqTEwGn5eabywYc4W0d+iawRyOyOmDML2vSIMaDbeD+yC58pcXOHf4z+VUID/wDi7+1/lsVoeLx7aFJ9Vxsxs+fQDzWNcIrBzXUn2BEEeuoRI4pUfSOFrP8A+nOTq8AWagZw/CHcUxrapAaC8veRIytFyBG8J7hnFqWP4g+nh2+ybh2ThdiXMkuc/qXaX0BUh+FfEiXObF2kg+usqLr8Edw/jbKjWO9hXcYdHhBeDaR3/VBoZ42ytRHt6BHtBlFGqAS52jjvDR1WT/iBy67AYsEf9CqPAZmxEFpPUT8FrFDDHNTc6+RpadxINlX/AMZKAqYFtvE15eD5Nv8AJBmHK+O9i5kgONJxDmuu0idCO43WtYniDamIo4eBQPs/aYd4PiBiQ3s03EFYVTxWR7Kh92o2HeYsfotb5b5obVI/qGs/Ip52VGjxENi1+yC04LiTjwytWcAXxUbUAsJ90kBYdUflqMO4MG2xW1cnVWYrDYxjJy1Kj4nUe0bIssN4g0seRmkt1IO7dUFwpNFp03ScwzWsO659UPYx06gINokkIJqtX8OVN+ytNghjQdtvCVVY6CJ00HVAVhWSNFyHa51vJcgBq+7G/wAvTshsTSsI91w8wERXcNjEiD5b3TbaPhAJIBmB+6CKrvLaZgX+HqmWggk9r9/5T+I1DXTIMjoNo7pmvUgb+Y2QJqQQJ0uZ+9kMxsjv96JzMctzrcGN+nkl0i+xsdvL+UArhcpcEQ2fL/acyCTOsGO6SZtr+qAmja2vXtZRzQWPgjwf+qOpPAOp9df5XVAXAg3Btf5IEhgeCNjoBoSEvBVvY1c7TP8AkJ1G8dwhcC8sJYdW+6eson2YAzA3lBbG0BVAcCDIlvr9U8yjIAIuoLlfGhrzSfYH3egd/Ks9QEDQT+qCIbmaZtnF2726FJ4w72rG4htnNs+NRHVF16XvaNIiDrCRhaV3B0Q4Q9u0nQoJ38MsVTdUqusKrh4hsY3HdWPmzAYyq9rsPiG0KLQMxdFjuQIWQ4HEvweLF4g27jqtv4JxRmIph0Ag2IN7oK9g+IBzRhqBqVMh8VY6VCR4iPWUD+M+LyYfD0AYcWuc7qBEfOVo+EosHuta3yAhYZ+LvEvaYx+hAGRvYBBSMs0SN2OBH/ibFFcC4s5ngMubBAjUT9EFgXw+P8wWkeenzS+FCHO6gQgvvK/OL8FWsR7J9nAibjR3ZVznSrRdjq7qEezLs1j4ZcASB/8AqVH1nWuRrMfRC1ahzWggX7FBeOFsc6mwdGo6hh4MxvdDcunNTYdyLhTrxaNUChUAtHkkNoXMhNiicw6WReJYW3AKAWrhhaAYXJYxVrrkFWxbMrgNZG6W6QO46m0dU5mkOnYGPggcM6S4HSDb0CAbFeKox2/SfmmqoBtJm6beJeD0CVivCbW8KARsmbzPVP4cS0we8IKYgoqnbTp9EDjwSTr2hIqtLW+fxlLpaNQ+INnef1QdRqGQD8UXT3Gv08kGwRHn9EVQNvj9ECOI4XMwmPENwbx9V5gK4c2BrF72RTmjM31UZGWuQ2wIE/EoC2tgxMxb16yrZy9xL2rDSeR7Ruh/yHXzVXc0ZimsxaS5ti0ggjUINAqU4Bm5QdapBEDz7hLovJYCTJIE+qTVagiuZsJnDKoklkA2vH8KS5O5iNJ7bksJh4+vmmHWrFn9paZG2iruEMG1rlBuPF+MeypmJlw8MC195WC85VS/EVI2Alanw2s5/Dw5xJLZAJ2WVYg5qmKLr/lz80FfY6DPS6kcsViYs4B3of5UWpejfJP/AG/0KDsQQ4x1CFqG97bW/Up2tp99UNX089UF/wCXKgbSZBkRqp2ljhZU/l8/kt7KewBnXqgl61cmITv9SYg3kIMahLY4keqAOqe8XXJysFyD/9k="/>
          <p:cNvSpPr>
            <a:spLocks noChangeAspect="1" noChangeArrowheads="1"/>
          </p:cNvSpPr>
          <p:nvPr/>
        </p:nvSpPr>
        <p:spPr bwMode="auto">
          <a:xfrm>
            <a:off x="1685925" y="-152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omic Sans MS" panose="030F0702030302020204" pitchFamily="66" charset="0"/>
              </a:defRPr>
            </a:lvl1pPr>
            <a:lvl2pPr marL="742950" indent="-285750">
              <a:spcBef>
                <a:spcPct val="20000"/>
              </a:spcBef>
              <a:buFont typeface="Arial" panose="020B0604020202020204" pitchFamily="34" charset="0"/>
              <a:buChar char="–"/>
              <a:defRPr sz="2800">
                <a:solidFill>
                  <a:schemeClr val="tx1"/>
                </a:solidFill>
                <a:latin typeface="Comic Sans MS" panose="030F0702030302020204" pitchFamily="66" charset="0"/>
              </a:defRPr>
            </a:lvl2pPr>
            <a:lvl3pPr marL="1143000" indent="-228600">
              <a:spcBef>
                <a:spcPct val="20000"/>
              </a:spcBef>
              <a:buFont typeface="Arial" panose="020B0604020202020204" pitchFamily="34" charset="0"/>
              <a:buChar char="•"/>
              <a:defRPr sz="2400">
                <a:solidFill>
                  <a:schemeClr val="tx1"/>
                </a:solidFill>
                <a:latin typeface="Comic Sans MS" panose="030F0702030302020204" pitchFamily="66" charset="0"/>
              </a:defRPr>
            </a:lvl3pPr>
            <a:lvl4pPr marL="16002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4pPr>
            <a:lvl5pPr marL="20574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9pPr>
          </a:lstStyle>
          <a:p>
            <a:pPr>
              <a:spcBef>
                <a:spcPct val="0"/>
              </a:spcBef>
              <a:buFontTx/>
              <a:buNone/>
            </a:pPr>
            <a:endParaRPr lang="en-US" altLang="en-US" sz="2000">
              <a:latin typeface="Arial" panose="020B0604020202020204" pitchFamily="34" charset="0"/>
            </a:endParaRPr>
          </a:p>
        </p:txBody>
      </p:sp>
      <p:sp>
        <p:nvSpPr>
          <p:cNvPr id="20486" name="AutoShape 15" descr="data:image/jpeg;base64,/9j/4AAQSkZJRgABAQAAAQABAAD/2wCEAAkGBxMTEhUUExQWFhUXFhgXFhcXGBcYHRgVFxgYGBcYHxccHCggGBolHBcWITEhJSksLi4uGh8zODMsNygtLisBCgoKBQUFDgUFDisZExkrKysrKysrKysrKysrKysrKysrKysrKysrKysrKysrKysrKysrKysrKysrKysrKysrK//AABEIAIwAyAMBIgACEQEDEQH/xAAcAAACAgMBAQAAAAAAAAAAAAAFBgMEAQIHAAj/xABEEAABAwIDBAYGCAQFBAMAAAABAgMRAAQSITEFQVFhBhMicZGxMnKBocHRBxQjQlJi4fAVM5KyU3OCwtNjotLxFkOD/8QAFAEBAAAAAAAAAAAAAAAAAAAAAP/EABQRAQAAAAAAAAAAAAAAAAAAAAD/2gAMAwEAAhEDEQA/AGF64MqzOpGp3GqLl2ofeV4n51rd3EKUPzHzNTbH2Sq4lRJS2NTGvEDnQQW6bh0/ZdYuNcJOU85jhV3ZHQa9DwU7dqS0B6JUpZJ4RiAHfnXQWSkJAAyA0GVZDyd4IoBr/RRpz0lu6YewtTY4T2SM+dV2+g1smcK7mT+K5eXHdiUYo1YqHajQKj9+NXaBR210X61rAHXELSCELSpSCCdMWEgLGW8e2hux2nWmWG3s3EylZJJxQDCpOtPVwKG3IB58NKDmm0NpKTd3KcagMTZSCogbiQBOQqvdbXUEphzccUEk6mIzP7iq3Tto212taiFdYEqGHVMQAFTpMbqULvbbx0WUiDpl8KDfbu1nw6vC+8BOUOuCMhumrzO3HUEJLrxxJThBWskdnOTOc0q3NwpRJUZJ1J30xFkFxJO5pqPBU+QoIL3a9xjXD7wz061zLT81MfR+4ccQ2FvO+iokhxYJgGM5pM2kr7Rz1jTJsJyG0eory/WgN7PunMf8xw5HIrVw76mTeOEgdYvUfeVxFCrJ3tE8j4VZsVS4gfmTQHlXC+vw41R1kRJj0o4062KUwTA9L4CkG2cm6/8A0V5qNOrb2FlZ5KPu/SgWri7JJIUYz0J51avXSEN5mcAOp3z8qBqd/ffFEttOwUp4JA/fjQRfWFfiV4n51ft7g9XMnNes6AUDS7Vy4dhpPqqPtOnnQS2t6mAlaVmRmoLOURA1BE8uFXsTUemsd6lfE0v271S3Tu6gPIZnCUuKIkHWZ5TNeoVjl1sa4fmAK9QDriVvKQnNRcUB3lRiulbRaSw0lCBCQIHdxrn+yngm+SSJh5Xma6ZtdnEhfq5edAP/AIkEIk8PMVSUh/DiDoJnSAoCa9a24V1U/iTlxiqO1krtH1OIQXG3BmhKgDiGcgHKdcqAlsq9W0gIUkqUVKJVEanlR+3vZ+6ocyCAaAWO10XTfVoCm3QJU06nAuOIG8cxVu72hgawrbVMACIAJ460Eu2tqFPZQM95OQFDEbQQgKccWCBlM5E7wOJ/e6l26cIlTqzHfMCg231tOtgN4ikGU5FKUk+kqTqrdGlBZ2wGrhxTi4JUQYB8B4UndIrI4UFKAmSoBIGcZVNaXxDhSdU7xvnlW17eqOSVAnWScqBMvLRSBJ3mIo3Z3+MDsxhShOszE+GtB9qvqW4Z3HdpVyzMJT3CgqXy5W4fzK86PbIchP8Aojxigj14iFgtJJJPak8eFFLIwk80igLWznperV7ZC/tm/WFBWXYxerVzZL8OJPAE+6gObMViuEn8yj5/OnLaT2G2VzT5mkbo879r3JPwpj6QXENBPNI+NAEaVK0j8w8xVva70umhlm59onvmtb24lR7zQTdZV7bDsJA/Kke8z5UJtTJT3ir98w46qEJKgMidBpxNBXt3CM6sB2TJzrRzZTwTICSfwhQnyoTb7ZSheBxKm1adqIB3TwoGOyc+1/1IHvn4is1SsEBSkAyPtEry5LBHlXqDNu7F5P8A1z71xXYmlhSeRHnXD7hR+sLMwQ8qDwPWGK65bO4WxKwMY0AxQdDv/cCg99ROEFJkggj2H5VV28+kqbOJKZ/EYG7fWbTaZRiCu2MsEJwkAZREnlnQi92ikutrWyhaUAwlR+8T6WaTHhQbdMdkC4YDpkOtCULTIKeIBGe6uX3HTO6TLbpDqkkjEqSeMV0/aPSjG2pAZjEkiQ5MSI0wCucX/R3rFYgVA5TCZnmc6DNptFy4SlS0JSkK0APa75qbau3AE4WFEQROQy7jmPdVEpdYSEapGXAx3zlUNq0lZgJ13FUZ99AG2sspVkrPKeJnWraZLYyOIGFCDOdMKbF1IOFaUiOH+6KGtLUgkpUQT6RSqJjjxoE7aaocUOB0ohs4ktpPf+lHerHpQCTqSJNZB9nDIUCmq1dP/wBa8z+FXHuplt7BeGDA0FWisjerukR5Vht8AzgJ/wBXwig0d2eoJlJnlFRWbkE8kmjNq7xT7/0qa7sEr/KeI4cxQR9Fj9ovuSPE1f6RXMkCfvE+GVVNgW5b6zF+IabwATlUd+C46hCdSIHLPWgm2LbKccyBgTKo5aDnT/sjo4zAUUpG/QEnmSdPClhe0m7VsQkyMkj0cR3nSh6bq7u5IV1bQynOB7AM6DojlrYpMlDMjeSkfH4VTv37X7rraYHogz5UDsuh+EBbiy7O/QZ79/nRuytWmxBYbOesD4g0AN69Rn20+PzpI6bJSVIVliUCD+aIw/GuzI2fbuD+WjuwpFB9p9BmXM0nq94EBQB4xIoErZSiHWxrCkDwIr1Fb7o4u1W0rrA7LrYPZLcSsZ6qnuyrFAubXd+1dH/UX/cacOh1uoNkkH0lRnqMRjypK2t/Oe/zF/3Guk7EP2SJBEiT+lBZKSIgHv8A2aruIUoQUnxHzr13cNz2lBJ3Zj5VVC2ZjGD3qjyoNLi1UeAHOPOoPqY0UUDuP6UUTbNn7g5TnUiGzvEDkKAT/CW+GL2VVuthtKHZbwkb8qYepJ0Me6qz1uDkSf1HsoE+9ZUjskZet8DVFpOWaR7BTBfsKQokAlJPh30MfxL4AcpoKJPd4VEDzHhUzlsRv91QpZ4kg/vlQayDpnWq0AbqkI/MfdUZAOpNBIFd/fVm2uQPzfD50P7PGvdekZkmO7T20DG2pMdmMxp3jdVVu3wOFatMMJPMmhDe1mwfTjynfWH+kacJTmVboAig2250i6tUNDtiRJgxyEiR402/RBcuOpuFumVBSBviCkwInkfdXKXTKiomTXUfoiehhQGq7og9yGUK81CgbWHi1dKagdU5mkbkrGRAG4EjSir9kFaCDyoZtS3D1wltJgpBJPDOZ8qJ7R2s3bpA9JREgcd091APuLYtmSQOcxQl/pm0zoetPBP/AJHSgXSDpEq4GBUEHUJmP18qEs9Grh9OJtMjnkOcHf7KA8rpEq5cQMeWNPZGnpDdXqp7M6IKQtC1uQUqSqEjgQY7qxQLe1x9s7/muf3GuwW7OFIHAAeArkd6gKulp4vL/vNdXLuuYoMFGe7wqB1lCs1JB9grL2eugEnuqJtQgRBHLh3UGzZTolJ8D+xU6nAZqHrhy/ftrT62j8Xhp40Ev73UF2084lQKBkctd4q85fjgoke+he0r1K04QJk9xH60Am7u3MpUBPEk5d2+qv1ozqY5AiqF86UHCTw8O+qKryd591AXcfn7xj986hdc/wDZn50GXdq9nfUP1gnX50BVd2N8d+VVnbkEZQOXGh4UdfhWpVzoLT9wcMDI8Z/cUPW2ZzM1MlyayhWtBXDZqUWmLQZ0Ws7LFH70qwq2Iggd1AHTZFaMtY8qc/oldMgbg64ruKkNJ+FUNl2oTiO4mam6I3qbdN5gzUFgoncFa+3Kgedu7YbtlLSgn6w5BmNAQN+4RoKSHbx19QQgqWomDmZnvnIUC23tdbz7rijmVQOQBIAp6+jvZ8I6w7/EjcO7WgLdGei6G+04Ate+RKRyjeedN7KYyAGWVRW6IEDKp0poKe0GAoSgZjM5Rl869V659BXqnyr1Bx3ZFqHNoOYtEuOn/vMU+qUneUiNMRGvfS10MtcV1eLKsOFZExrK18stKYXrm1yT1qnFTICAVmRyAoMm4GEjOd2E6d/GoEXJEyhPLJWWUazRFlq3ckhDqh+KYE7wM5yq4dnNAZMg+stSqBUuLxMySMXMxplUaHnF6BR9RB84pwSQkCEtI4QgSK3VtZSciZ5gDyFAnnZdyvRl2N05eZqC46IXp9FtI9ZSR8aZbnpDrJWPbE86EXm3cWSACeZKvjQCHehLxEOPMoG8SVGe6RQbanRFllYSq6VmJyaUZ48vfTe09dK9FK4P4URl3mq1x0VuHj2wQN2JWfuoE47ItE543l+xKB8TVJ5DIySyO9bild2VNe0ugb6FwCVAjIhJMcsROtb2nQVz7wPumgSXLWdAkcNTWruLeuOWQpvf6NoC1pUCcJA9IwSU4tAKrtbDbwg4QJSD3SJ30CLoa3b1q9t+1CHBGhHvqtbrmKAzsy4iMqIG4SACcwPZS+w7hNEUPhQ1yHjQa2zikMhCUNkOKiVJwwvMnt8YoVsu4wvOo0xJiJnQ0X2o22WjhkLjiYgcqU7VzC5iGsZd5OZoCNiA6+lOgUqT3amuy9HcxI0ECBuyFcOsbgocSox6Xn+ldc6K7RwmNx1PIUD6yqrSRVJhQ+I7quIXllQZuT2FeqfKvV59PYV6p8qzQcd2X0gbt3bpDilAKfXBABAhShBEzT1YMpVJaSkoUSU6nElJgKP4uIGQHOuT7YtwX3oietc/uNdu6FPh2zt1QMSEBBjikYTQbtWzquIHcM/HOt3dlrIiRHOav7URLSoJBAnI8M6umgBp2IYgqj1R86k/+Otn0ipXtjyozWKBbtk2yS9hY7TJAIOGVFQOEAyddPbV5q+T1qGUCFKb6wyMkiMhHGTUVjs4de+4VIUlxSDhGZSpvNOfGrN4GUO9cqcaGzJEn7OQDlv1oBd1tZarIvp7CwqD94SFYTruzohYPn6y+gqMQ2pAJnJWLERyyFU9ouNoQw0lAWy8sCSo71AyeOvHdUmz75SmHlwkLbxoQoDMhAykHMZ7qA2awWxwoRsq+U4louLwlSAcohwnFiAG7CAM+dLLt1dltrqcanDdkBRxEJaCQSTuw5b6C10msktqddxjtQcM5iEx7d1Kt3fJSwhQIScIKQZlcACQBuHOrfTV4l97u/20k7RtFLUgiVEAATuEgAd1BW2te4goLBMTmAI9lBWVAjIgxXcbX6NrNLaS4FLcjtErMFR17IyiaP2/Rq0S2ENsoSI3JHv49xoPnYOAmJ/St0PGYFdg2l0KtlNrbDaWzJIWlOYVOR1zHKlm56BFLf8AMBWCVSGwOzwnFOWtAivvEA0CZV2j3GaZtubNWyooUlRz1gpSRug8aX3yACBrQQ274Jg8T3TThsi/hLatMP2auU6HupCQKLbK2jgyUJSclidRxHOg7hsDaRccKd0pI5SDl/20626gAOBrivRfbGFRAWkyUqSZzOHEI99dc2NeJcR6QxDUTpz7qAk/6CvVPka9WLk9hXqnyr1Bxu/2O6px0pbV/MVGg9JSjOdPHRJx22tFNlBK8RKYgjPnxpwtmhgRkPRHkK02iyCjMZSPOgqbFuVuh3ErEIAGQEEhU/CrO1b8o6kJMda4Ek8BE5VNaNBKiAIECAOWVbfVUONoStIUExAO4pyBoIL8OBD+FRJwgpT+HIgx51DaYi60tPoljtjPdEe2SaLJTGlUdsXKkBGEwC4kKP5T+4oILC3WhVwQkwtcpmBqCCe6sXWy8Tjigv8AmtluDnCssxxyFTMOLLryVZoAETmJjQcd9V7OyU2tOD+WsEkf4a41AO7UUGh2e051bKVqH1ZQOQ+8MxJ9m6trnqGHCkoIFyTjVPZka5bpmt2LFxLj6gR9oAEk65ZSQKs7V2el9ISokAEKyiSRMa0EtnbJSlPYSkgQAM8I4A1s8nOvNOGVA7iAOfZB+NavtYtSR3GKDnHTBj7V48vJNLF00QtMSSFCANTnMDwroHS2wShskSSpKpk8qS9o7SdYzaOFX44BIHASIFB1cOFSchBiYPlWtlcpSkyIVvpP6E9JeuQG3FEujRSssfdkAVchTPeW5dTAXgXuVGRy0IPOg1vbzFJ03AfOqFvdpU51YkqEFQg6HfMQRQpxu4aSrr8wnfkcRJyCTvpd2Ptd36wpHWKRKlHWTqISAREZGgMbcuWLh42biF4ikqzTASUcz361yfpX0UdtFgzibVJSuD/Sd012lyzdedDqkKU4E4QrDhAB13VF0t2b1ez7pT8EdWcKde0ckmeMxQfOy2iDB8qwhPtqy6sjfURXNBOFlJBBgjMEcaeui3SpXWJVotIzj7wGtIjfOpm1lJCkmCNO+g+p7lYhQ/KfKvUndDtv/WcfaCuwTqJGRyI416g6Bap+zR6qfIVs83INB29qrCUiE+iNQeA51t/F18E+B+dAUbGae6pWkxPeT4mgR2qvLJPv+db/AMYX+FHgfnQHCqvHPI6UCXtZfBOvA/OsnbC+CPA/OgNisE6D96Ggo2wv8KPA/OvK2svLJPgeB50BuvUD/i6/wo8D86yja6+CfA/OgKJ9Jfs8hW5oKnaq8Ssk/d48O+tlbWXwT7/nQDemvabWI0bI8aT9o2+MEEZfv5U37Zc61KgoASkyRPxmqwt0FQBSPfQcOeUtpwuBRDiVEgjIgyYINdb2B0vxW7Lr4ASsqSV6QpATqN+qsxwr20ui9q7cJcU2BuKR6KsiMwc5037qpJ6MNC3QwFOYEuOrGaZkhJ/DpQdLsHUOoBEKSR3gg1YZs20+ilI7hSXs5HUWzbbRKYyxgDF6RnOIz7qkuHnSSC+7GQ1SN3HDNAy7U22wx/NcSk7kyMRjgnU1xb6VumqroJYbBQzJKgTmtQIwkxoBnlR3bPRVl/NSnAr8SSmTrqSk1RvegFu4U4nX8kkek3x/y6DkSjWzTc91dRV9GVr/AItx/U1/xVMj6OLYDJx/+pv/AI6DmQRXiiuoJ+ju2/xH/wCpv/jrx+jy2/xH/wCpv/joFf6Otq9RdBJMB0BvPiSIHtmKxTdZ9A7dDiFhx6ULQsSW4lKgoT2NMq9Qf//Z"/>
          <p:cNvSpPr>
            <a:spLocks noChangeAspect="1" noChangeArrowheads="1"/>
          </p:cNvSpPr>
          <p:nvPr/>
        </p:nvSpPr>
        <p:spPr bwMode="auto">
          <a:xfrm>
            <a:off x="1685925" y="-152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omic Sans MS" panose="030F0702030302020204" pitchFamily="66" charset="0"/>
              </a:defRPr>
            </a:lvl1pPr>
            <a:lvl2pPr marL="742950" indent="-285750">
              <a:spcBef>
                <a:spcPct val="20000"/>
              </a:spcBef>
              <a:buFont typeface="Arial" panose="020B0604020202020204" pitchFamily="34" charset="0"/>
              <a:buChar char="–"/>
              <a:defRPr sz="2800">
                <a:solidFill>
                  <a:schemeClr val="tx1"/>
                </a:solidFill>
                <a:latin typeface="Comic Sans MS" panose="030F0702030302020204" pitchFamily="66" charset="0"/>
              </a:defRPr>
            </a:lvl2pPr>
            <a:lvl3pPr marL="1143000" indent="-228600">
              <a:spcBef>
                <a:spcPct val="20000"/>
              </a:spcBef>
              <a:buFont typeface="Arial" panose="020B0604020202020204" pitchFamily="34" charset="0"/>
              <a:buChar char="•"/>
              <a:defRPr sz="2400">
                <a:solidFill>
                  <a:schemeClr val="tx1"/>
                </a:solidFill>
                <a:latin typeface="Comic Sans MS" panose="030F0702030302020204" pitchFamily="66" charset="0"/>
              </a:defRPr>
            </a:lvl3pPr>
            <a:lvl4pPr marL="16002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4pPr>
            <a:lvl5pPr marL="20574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9pPr>
          </a:lstStyle>
          <a:p>
            <a:pPr>
              <a:spcBef>
                <a:spcPct val="0"/>
              </a:spcBef>
              <a:buFontTx/>
              <a:buNone/>
            </a:pPr>
            <a:endParaRPr lang="en-US" altLang="en-US" sz="2000">
              <a:latin typeface="Arial" panose="020B0604020202020204" pitchFamily="34" charset="0"/>
            </a:endParaRPr>
          </a:p>
        </p:txBody>
      </p:sp>
      <p:sp>
        <p:nvSpPr>
          <p:cNvPr id="20487" name="AutoShape 17" descr="data:image/jpeg;base64,/9j/4AAQSkZJRgABAQAAAQABAAD/2wCEAAkGBxMTEhUUExQWFhUXFhgXFhcXGBcYHRgVFxgYGBcYHxccHCggGBolHBcWITEhJSksLi4uGh8zODMsNygtLisBCgoKBQUFDgUFDisZExkrKysrKysrKysrKysrKysrKysrKysrKysrKysrKysrKysrKysrKysrKysrKysrKysrK//AABEIAIwAyAMBIgACEQEDEQH/xAAcAAACAgMBAQAAAAAAAAAAAAAFBgMEAQIHAAj/xABEEAABAwIDBAYGCAQFBAMAAAABAgMRAAQSITEFQVFhBhMicZGxMnKBocHRBxQjQlJi4fAVM5KyU3OCwtNjotLxFkOD/8QAFAEBAAAAAAAAAAAAAAAAAAAAAP/EABQRAQAAAAAAAAAAAAAAAAAAAAD/2gAMAwEAAhEDEQA/AGF64MqzOpGp3GqLl2ofeV4n51rd3EKUPzHzNTbH2Sq4lRJS2NTGvEDnQQW6bh0/ZdYuNcJOU85jhV3ZHQa9DwU7dqS0B6JUpZJ4RiAHfnXQWSkJAAyA0GVZDyd4IoBr/RRpz0lu6YewtTY4T2SM+dV2+g1smcK7mT+K5eXHdiUYo1YqHajQKj9+NXaBR210X61rAHXELSCELSpSCCdMWEgLGW8e2hux2nWmWG3s3EylZJJxQDCpOtPVwKG3IB58NKDmm0NpKTd3KcagMTZSCogbiQBOQqvdbXUEphzccUEk6mIzP7iq3Tto212taiFdYEqGHVMQAFTpMbqULvbbx0WUiDpl8KDfbu1nw6vC+8BOUOuCMhumrzO3HUEJLrxxJThBWskdnOTOc0q3NwpRJUZJ1J30xFkFxJO5pqPBU+QoIL3a9xjXD7wz061zLT81MfR+4ccQ2FvO+iokhxYJgGM5pM2kr7Rz1jTJsJyG0eory/WgN7PunMf8xw5HIrVw76mTeOEgdYvUfeVxFCrJ3tE8j4VZsVS4gfmTQHlXC+vw41R1kRJj0o4062KUwTA9L4CkG2cm6/8A0V5qNOrb2FlZ5KPu/SgWri7JJIUYz0J51avXSEN5mcAOp3z8qBqd/ffFEttOwUp4JA/fjQRfWFfiV4n51ft7g9XMnNes6AUDS7Vy4dhpPqqPtOnnQS2t6mAlaVmRmoLOURA1BE8uFXsTUemsd6lfE0v271S3Tu6gPIZnCUuKIkHWZ5TNeoVjl1sa4fmAK9QDriVvKQnNRcUB3lRiulbRaSw0lCBCQIHdxrn+yngm+SSJh5Xma6ZtdnEhfq5edAP/AIkEIk8PMVSUh/DiDoJnSAoCa9a24V1U/iTlxiqO1krtH1OIQXG3BmhKgDiGcgHKdcqAlsq9W0gIUkqUVKJVEanlR+3vZ+6ocyCAaAWO10XTfVoCm3QJU06nAuOIG8cxVu72hgawrbVMACIAJ460Eu2tqFPZQM95OQFDEbQQgKccWCBlM5E7wOJ/e6l26cIlTqzHfMCg231tOtgN4ikGU5FKUk+kqTqrdGlBZ2wGrhxTi4JUQYB8B4UndIrI4UFKAmSoBIGcZVNaXxDhSdU7xvnlW17eqOSVAnWScqBMvLRSBJ3mIo3Z3+MDsxhShOszE+GtB9qvqW4Z3HdpVyzMJT3CgqXy5W4fzK86PbIchP8Aojxigj14iFgtJJJPak8eFFLIwk80igLWznperV7ZC/tm/WFBWXYxerVzZL8OJPAE+6gObMViuEn8yj5/OnLaT2G2VzT5mkbo879r3JPwpj6QXENBPNI+NAEaVK0j8w8xVva70umhlm59onvmtb24lR7zQTdZV7bDsJA/Kke8z5UJtTJT3ir98w46qEJKgMidBpxNBXt3CM6sB2TJzrRzZTwTICSfwhQnyoTb7ZSheBxKm1adqIB3TwoGOyc+1/1IHvn4is1SsEBSkAyPtEry5LBHlXqDNu7F5P8A1z71xXYmlhSeRHnXD7hR+sLMwQ8qDwPWGK65bO4WxKwMY0AxQdDv/cCg99ROEFJkggj2H5VV28+kqbOJKZ/EYG7fWbTaZRiCu2MsEJwkAZREnlnQi92ikutrWyhaUAwlR+8T6WaTHhQbdMdkC4YDpkOtCULTIKeIBGe6uX3HTO6TLbpDqkkjEqSeMV0/aPSjG2pAZjEkiQ5MSI0wCucX/R3rFYgVA5TCZnmc6DNptFy4SlS0JSkK0APa75qbau3AE4WFEQROQy7jmPdVEpdYSEapGXAx3zlUNq0lZgJ13FUZ99AG2sspVkrPKeJnWraZLYyOIGFCDOdMKbF1IOFaUiOH+6KGtLUgkpUQT6RSqJjjxoE7aaocUOB0ohs4ktpPf+lHerHpQCTqSJNZB9nDIUCmq1dP/wBa8z+FXHuplt7BeGDA0FWisjerukR5Vht8AzgJ/wBXwig0d2eoJlJnlFRWbkE8kmjNq7xT7/0qa7sEr/KeI4cxQR9Fj9ovuSPE1f6RXMkCfvE+GVVNgW5b6zF+IabwATlUd+C46hCdSIHLPWgm2LbKccyBgTKo5aDnT/sjo4zAUUpG/QEnmSdPClhe0m7VsQkyMkj0cR3nSh6bq7u5IV1bQynOB7AM6DojlrYpMlDMjeSkfH4VTv37X7rraYHogz5UDsuh+EBbiy7O/QZ79/nRuytWmxBYbOesD4g0AN69Rn20+PzpI6bJSVIVliUCD+aIw/GuzI2fbuD+WjuwpFB9p9BmXM0nq94EBQB4xIoErZSiHWxrCkDwIr1Fb7o4u1W0rrA7LrYPZLcSsZ6qnuyrFAubXd+1dH/UX/cacOh1uoNkkH0lRnqMRjypK2t/Oe/zF/3Guk7EP2SJBEiT+lBZKSIgHv8A2aruIUoQUnxHzr13cNz2lBJ3Zj5VVC2ZjGD3qjyoNLi1UeAHOPOoPqY0UUDuP6UUTbNn7g5TnUiGzvEDkKAT/CW+GL2VVuthtKHZbwkb8qYepJ0Me6qz1uDkSf1HsoE+9ZUjskZet8DVFpOWaR7BTBfsKQokAlJPh30MfxL4AcpoKJPd4VEDzHhUzlsRv91QpZ4kg/vlQayDpnWq0AbqkI/MfdUZAOpNBIFd/fVm2uQPzfD50P7PGvdekZkmO7T20DG2pMdmMxp3jdVVu3wOFatMMJPMmhDe1mwfTjynfWH+kacJTmVboAig2250i6tUNDtiRJgxyEiR402/RBcuOpuFumVBSBviCkwInkfdXKXTKiomTXUfoiehhQGq7og9yGUK81CgbWHi1dKagdU5mkbkrGRAG4EjSir9kFaCDyoZtS3D1wltJgpBJPDOZ8qJ7R2s3bpA9JREgcd091APuLYtmSQOcxQl/pm0zoetPBP/AJHSgXSDpEq4GBUEHUJmP18qEs9Grh9OJtMjnkOcHf7KA8rpEq5cQMeWNPZGnpDdXqp7M6IKQtC1uQUqSqEjgQY7qxQLe1x9s7/muf3GuwW7OFIHAAeArkd6gKulp4vL/vNdXLuuYoMFGe7wqB1lCs1JB9grL2eugEnuqJtQgRBHLh3UGzZTolJ8D+xU6nAZqHrhy/ftrT62j8Xhp40Ev73UF2084lQKBkctd4q85fjgoke+he0r1K04QJk9xH60Am7u3MpUBPEk5d2+qv1ozqY5AiqF86UHCTw8O+qKryd591AXcfn7xj986hdc/wDZn50GXdq9nfUP1gnX50BVd2N8d+VVnbkEZQOXGh4UdfhWpVzoLT9wcMDI8Z/cUPW2ZzM1MlyayhWtBXDZqUWmLQZ0Ws7LFH70qwq2Iggd1AHTZFaMtY8qc/oldMgbg64ruKkNJ+FUNl2oTiO4mam6I3qbdN5gzUFgoncFa+3Kgedu7YbtlLSgn6w5BmNAQN+4RoKSHbx19QQgqWomDmZnvnIUC23tdbz7rijmVQOQBIAp6+jvZ8I6w7/EjcO7WgLdGei6G+04Ate+RKRyjeedN7KYyAGWVRW6IEDKp0poKe0GAoSgZjM5Rl869V659BXqnyr1Bx3ZFqHNoOYtEuOn/vMU+qUneUiNMRGvfS10MtcV1eLKsOFZExrK18stKYXrm1yT1qnFTICAVmRyAoMm4GEjOd2E6d/GoEXJEyhPLJWWUazRFlq3ckhDqh+KYE7wM5yq4dnNAZMg+stSqBUuLxMySMXMxplUaHnF6BR9RB84pwSQkCEtI4QgSK3VtZSciZ5gDyFAnnZdyvRl2N05eZqC46IXp9FtI9ZSR8aZbnpDrJWPbE86EXm3cWSACeZKvjQCHehLxEOPMoG8SVGe6RQbanRFllYSq6VmJyaUZ48vfTe09dK9FK4P4URl3mq1x0VuHj2wQN2JWfuoE47ItE543l+xKB8TVJ5DIySyO9bild2VNe0ugb6FwCVAjIhJMcsROtb2nQVz7wPumgSXLWdAkcNTWruLeuOWQpvf6NoC1pUCcJA9IwSU4tAKrtbDbwg4QJSD3SJ30CLoa3b1q9t+1CHBGhHvqtbrmKAzsy4iMqIG4SACcwPZS+w7hNEUPhQ1yHjQa2zikMhCUNkOKiVJwwvMnt8YoVsu4wvOo0xJiJnQ0X2o22WjhkLjiYgcqU7VzC5iGsZd5OZoCNiA6+lOgUqT3amuy9HcxI0ECBuyFcOsbgocSox6Xn+ldc6K7RwmNx1PIUD6yqrSRVJhQ+I7quIXllQZuT2FeqfKvV59PYV6p8qzQcd2X0gbt3bpDilAKfXBABAhShBEzT1YMpVJaSkoUSU6nElJgKP4uIGQHOuT7YtwX3oietc/uNdu6FPh2zt1QMSEBBjikYTQbtWzquIHcM/HOt3dlrIiRHOav7URLSoJBAnI8M6umgBp2IYgqj1R86k/+Otn0ipXtjyozWKBbtk2yS9hY7TJAIOGVFQOEAyddPbV5q+T1qGUCFKb6wyMkiMhHGTUVjs4de+4VIUlxSDhGZSpvNOfGrN4GUO9cqcaGzJEn7OQDlv1oBd1tZarIvp7CwqD94SFYTruzohYPn6y+gqMQ2pAJnJWLERyyFU9ouNoQw0lAWy8sCSo71AyeOvHdUmz75SmHlwkLbxoQoDMhAykHMZ7qA2awWxwoRsq+U4louLwlSAcohwnFiAG7CAM+dLLt1dltrqcanDdkBRxEJaCQSTuw5b6C10msktqddxjtQcM5iEx7d1Kt3fJSwhQIScIKQZlcACQBuHOrfTV4l97u/20k7RtFLUgiVEAATuEgAd1BW2te4goLBMTmAI9lBWVAjIgxXcbX6NrNLaS4FLcjtErMFR17IyiaP2/Rq0S2ENsoSI3JHv49xoPnYOAmJ/St0PGYFdg2l0KtlNrbDaWzJIWlOYVOR1zHKlm56BFLf8AMBWCVSGwOzwnFOWtAivvEA0CZV2j3GaZtubNWyooUlRz1gpSRug8aX3yACBrQQ274Jg8T3TThsi/hLatMP2auU6HupCQKLbK2jgyUJSclidRxHOg7hsDaRccKd0pI5SDl/20626gAOBrivRfbGFRAWkyUqSZzOHEI99dc2NeJcR6QxDUTpz7qAk/6CvVPka9WLk9hXqnyr1Bxu/2O6px0pbV/MVGg9JSjOdPHRJx22tFNlBK8RKYgjPnxpwtmhgRkPRHkK02iyCjMZSPOgqbFuVuh3ErEIAGQEEhU/CrO1b8o6kJMda4Ek8BE5VNaNBKiAIECAOWVbfVUONoStIUExAO4pyBoIL8OBD+FRJwgpT+HIgx51DaYi60tPoljtjPdEe2SaLJTGlUdsXKkBGEwC4kKP5T+4oILC3WhVwQkwtcpmBqCCe6sXWy8Tjigv8AmtluDnCssxxyFTMOLLryVZoAETmJjQcd9V7OyU2tOD+WsEkf4a41AO7UUGh2e051bKVqH1ZQOQ+8MxJ9m6trnqGHCkoIFyTjVPZka5bpmt2LFxLj6gR9oAEk65ZSQKs7V2el9ISokAEKyiSRMa0EtnbJSlPYSkgQAM8I4A1s8nOvNOGVA7iAOfZB+NavtYtSR3GKDnHTBj7V48vJNLF00QtMSSFCANTnMDwroHS2wShskSSpKpk8qS9o7SdYzaOFX44BIHASIFB1cOFSchBiYPlWtlcpSkyIVvpP6E9JeuQG3FEujRSssfdkAVchTPeW5dTAXgXuVGRy0IPOg1vbzFJ03AfOqFvdpU51YkqEFQg6HfMQRQpxu4aSrr8wnfkcRJyCTvpd2Ptd36wpHWKRKlHWTqISAREZGgMbcuWLh42biF4ikqzTASUcz361yfpX0UdtFgzibVJSuD/Sd012lyzdedDqkKU4E4QrDhAB13VF0t2b1ez7pT8EdWcKde0ckmeMxQfOy2iDB8qwhPtqy6sjfURXNBOFlJBBgjMEcaeui3SpXWJVotIzj7wGtIjfOpm1lJCkmCNO+g+p7lYhQ/KfKvUndDtv/WcfaCuwTqJGRyI416g6Bap+zR6qfIVs83INB29qrCUiE+iNQeA51t/F18E+B+dAUbGae6pWkxPeT4mgR2qvLJPv+db/AMYX+FHgfnQHCqvHPI6UCXtZfBOvA/OsnbC+CPA/OgNisE6D96Ggo2wv8KPA/OvK2svLJPgeB50BuvUD/i6/wo8D86yja6+CfA/OgKJ9Jfs8hW5oKnaq8Ssk/d48O+tlbWXwT7/nQDemvabWI0bI8aT9o2+MEEZfv5U37Zc61KgoASkyRPxmqwt0FQBSPfQcOeUtpwuBRDiVEgjIgyYINdb2B0vxW7Lr4ASsqSV6QpATqN+qsxwr20ui9q7cJcU2BuKR6KsiMwc5037qpJ6MNC3QwFOYEuOrGaZkhJ/DpQdLsHUOoBEKSR3gg1YZs20+ilI7hSXs5HUWzbbRKYyxgDF6RnOIz7qkuHnSSC+7GQ1SN3HDNAy7U22wx/NcSk7kyMRjgnU1xb6VumqroJYbBQzJKgTmtQIwkxoBnlR3bPRVl/NSnAr8SSmTrqSk1RvegFu4U4nX8kkek3x/y6DkSjWzTc91dRV9GVr/AItx/U1/xVMj6OLYDJx/+pv/AI6DmQRXiiuoJ+ju2/xH/wCpv/jrx+jy2/xH/wCpv/joFf6Otq9RdBJMB0BvPiSIHtmKxTdZ9A7dDiFhx6ULQsSW4lKgoT2NMq9Qf//Z"/>
          <p:cNvSpPr>
            <a:spLocks noChangeAspect="1" noChangeArrowheads="1"/>
          </p:cNvSpPr>
          <p:nvPr/>
        </p:nvSpPr>
        <p:spPr bwMode="auto">
          <a:xfrm>
            <a:off x="1685925" y="-152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omic Sans MS" panose="030F0702030302020204" pitchFamily="66" charset="0"/>
              </a:defRPr>
            </a:lvl1pPr>
            <a:lvl2pPr marL="742950" indent="-285750">
              <a:spcBef>
                <a:spcPct val="20000"/>
              </a:spcBef>
              <a:buFont typeface="Arial" panose="020B0604020202020204" pitchFamily="34" charset="0"/>
              <a:buChar char="–"/>
              <a:defRPr sz="2800">
                <a:solidFill>
                  <a:schemeClr val="tx1"/>
                </a:solidFill>
                <a:latin typeface="Comic Sans MS" panose="030F0702030302020204" pitchFamily="66" charset="0"/>
              </a:defRPr>
            </a:lvl2pPr>
            <a:lvl3pPr marL="1143000" indent="-228600">
              <a:spcBef>
                <a:spcPct val="20000"/>
              </a:spcBef>
              <a:buFont typeface="Arial" panose="020B0604020202020204" pitchFamily="34" charset="0"/>
              <a:buChar char="•"/>
              <a:defRPr sz="2400">
                <a:solidFill>
                  <a:schemeClr val="tx1"/>
                </a:solidFill>
                <a:latin typeface="Comic Sans MS" panose="030F0702030302020204" pitchFamily="66" charset="0"/>
              </a:defRPr>
            </a:lvl3pPr>
            <a:lvl4pPr marL="16002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4pPr>
            <a:lvl5pPr marL="20574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9pPr>
          </a:lstStyle>
          <a:p>
            <a:pPr>
              <a:spcBef>
                <a:spcPct val="0"/>
              </a:spcBef>
              <a:buFontTx/>
              <a:buNone/>
            </a:pPr>
            <a:endParaRPr lang="en-US" altLang="en-US" sz="2000">
              <a:latin typeface="Arial" panose="020B0604020202020204" pitchFamily="34" charset="0"/>
            </a:endParaRPr>
          </a:p>
        </p:txBody>
      </p:sp>
      <p:sp>
        <p:nvSpPr>
          <p:cNvPr id="20488" name="AutoShape 21" descr="data:image/jpeg;base64,/9j/4AAQSkZJRgABAQAAAQABAAD/2wCEAAkGBxQTEhUUExQWFhUXFx0XFxgYGRgcIBscHBgaFxgcHB0cHCogIB8lHR8cITEhJSkrLi4uHB8zODMsNygtLisBCgoKBQUFDgUFDisZExkrKysrKysrKysrKysrKysrKysrKysrKysrKysrKysrKysrKysrKysrKysrKysrKysrK//AABEIAKwBJgMBIgACEQEDEQH/xAAcAAACAgMBAQAAAAAAAAAAAAAFBgQHAAEDAgj/xABCEAACAQIEAwYDBgUCBAYDAAABAhEDIQAEEjEFQVEGEyJhcYEykaEHFCNCsfBSYsHR4XKCFTOS8SRjc6KywiVDU//EABQBAQAAAAAAAAAAAAAAAAAAAAD/xAAUEQEAAAAAAAAAAAAAAAAAAAAA/9oADAMBAAIRAxEAPwCkcZjMZgMxmMxvAbZSIkbiR6Y1hh4lwycpRqrpED4RMxaSZ6tO3Q4XowG8ZjYHTGsBrGsbxmAzGYyMeowHnGY3jMBrG8bGNxgPON43GOtPLEozjZYB9TsB7SfbAcMZjZxmA1jBjYxJ4dS1VUET4hIPMC5HvtgIuMxIz2XNOo6ERpYj2m30jHDAaxmMxmAzGHGxjCtpwHnGTjMZgMxk4zGYDJxk41jeAycZOMBxmAkZFyG+Ii3UjmMbxrIJLe39RjMBGxmJOcSGjSB8/fyxHjAZjYxI4cgNWmG2LifniTnuGMtXQB8ZJWOkm3sMAV4afwCmguSoINwBAJC7+f0wvV6Wkx+x5YbaWWqqg7rSSIs25hdHLyxma4AHXcawJJ29YHMYBWyazr/0H9QD9JxHAww8EyBp1j3vhAPd+pN/lEfPHniGW7iqzqCUkI4ggENcidiPTnGAXzjWJXEMmaTlTMbqTzHLEXAbGJWQy3eVET+IgH05/TEZRhk7EZbVmVtzC23ljy9gfbADO0GT7rMOvKdQ9Gv/AHHtgdhv+0bK6a6EbMkA9YMz9cKUYDFXDfxDga0OGa2Ud69RCWi4B1QoPK2BnZbhL1qy6RYG/M7dP64sHtpkk/4e4bwlArL/AKlIA+cx74Cq+H5M1agQMqzN2MCAJP0G3PDjwjKUWpNli2kxcSAzF1m0mCdMWiBMYk8A7KRlhUqqFLeIalExZgb3HLA6n2eqVq3falCM2u8kiDYR/nbAQuI8AAyr1KblxSquDt8IbST62G1rYA5XI1Ks93Td4EnSpMfLFl8FWj9zcM9NJepKllFmYmIJnY7YhZfSEOUpKyVVpMmokQX0EttcR1PMe+ArmMFuzNInMLAmJnHHh2QarXFNpnUdfUQfF7zbD4eEUhTIpjQYsyCGB5GefpzwC9264fFQVRsQAfPp9LfLC3kst3lRUH5jH9/ph9Th1QqwzNRq17BhAHtO5wJ4Fwvus4G0s1MbEAGNQtqvsBz8xgAXaDLBKoCiF0iB6W/frgaMOHbXIlvxVRlVWIYMPS48p/dsKIGA1GDnEeEGnlkYjxSWY/voLY7cL4JGYqJUZZpEKQpN2O8bfDf3wycSyMUWMM2lQgUtuLTv+blJwFb41jZGMwGsZj1GC3AeCtXaSCKSnxN5/wAIPU/TAB8Zg32krEMKKnTTVQQgJiSdyOZgDATAZjIxmNxgO+QPi9v6jG8SOC5GpVcimhYhZMRa46nGYCdxRBUCEIwLbHoTEA9JJx14lwGjQpgvUqajAlVUqCRO0zHv5+WJgb8akh2LK56QrA/qMHONcMFWkVVg3TrEz/kYCvsin4i3mDvh9yeWFWvTSYdtRGxgAXJ6CDhKNBsvVGtZi4g2PocN3Y7M1cxnBUppp0oEYiTZmneN4B+RwHbP5N8qQlWWBYKCNIKkjwkX8SyDe0TiTU4XX1K4gppIAW0zESpEyPXphyz3DZfQGSrWU6lDFSU1WuDcdJi9sKfFu2ymi1OlSZXHhbvNwQdLDSD1nn7YDtleFLUojN0pI8SVV/0Myhh6Cx8gDhf49mmJ7nuGh9I1m0HVPKRsOs4ffsjM5Wqm+mrI9HpI366sce0/BWpVKehC1I1Cd/hGhhHqpII6j0wCl2jyVGrllbUO8BFORfxCFAMbGIxX1aiUYqwgjcYuoZBAr04sT3gMdYJtvuP0wg9rezdUNUzEDRaQLFQFCg9CIG+AU0GLR+z7gDUqlPvEK1NNSrDDYFaaJ9GJ6icIPZ/Kd5XpIdjUQEdQXUH6Ti6snw5lrllOqrqdlLzpbWBIMXEMkGNrHnGAWe3HZ3WlbQp16hmFtYwvduvlO48464rvg/CGrZhaJBUky0gggAajbfb9Rj6FzlOozOSF0qEamRcwZFQMPacKfGaFNHOaBAZaZpFeYlla9t4BEeeAG8Ly1B6PdCkPu7KfEq7FWgHVOrXs0wcBMvwOo9VaNWu1SiKm2piNCqXJM22EQNjho7LMVymX1fDVpqNX8LTH1Q/MeeCmXzFJHCOYOkmFiFDSfnAJ9ORvgPD8JqFEpvVJAqclA8LAnSfTVv5YC0qJpr3YuQY22EkmR5THy64cW4XNVqnfVYiNAI06oI1C0g+mI9bhVJS1Q2IVpaTYRLE9TaST0wCNxPstTJWvqK6YepYEMA0sT0N7nHZMuBnUrxAriq0cxqA0n3W/viZn61SulGloI77SWubUyRqB9t/M4M8VyYpVkLBSpkDUB4fDNj8OwIm1uuAr7I5E08xXZviZyV5WJJsPUx7YYcplTUBMjSrQb/ERBIHkDY++C/FKSqjvUVSqozqRMmFLC82NsS+CcH05ZBIsi22gldTE/wAxY3wC72fIzHEK1NpZBSLQR4fiUA7SDcfX26VczTydc0KyAU3P4daN52R/S0HoR64ldmssaOazj2kU0BE3EsTy62ieh6HBbtbw9RTVipqBWDFFu1h4bXMSFwC3x3KnMUHUAAVPg8tLWt7fXCFwXg7HOJSInS2pv9K+Kb9bD3xaHFsxH3dVRlaCYI+EkBWBYWmWBt0xx7O8IepWq1WAAlaKG02/EqD0mP8ApwEfj9L/AMXUWAADBPUHxf8A2+uB2SWkk0UF1gt8XPzO/wDYjDZ2qyTK71hcH4lvawGpSN9ri2FoqFmIkgsfOAJPy+gwCf2x4QEIqpsSA4HUiQf6fLC0Bh+4yneUHtus+4uPqBgN2T7KVM40zopAwXImT/Co5n6D6YADksqajqgMajv0gEn6DFmZAd1RSgKB0FdWu3xbld5mbzGJXH+yS0DlVy1NR3Yd3cnxOWAQS3lcxsOQxlVqtVdKUu7KkeMspW1rCZJ8owFbdqssaeaqITJGn6qDHtOBvcHQX5BgvuQT/T9MHu2eUYZhqhBh4N+RA0wflOD9Ds6f+GC3idTVNtpuo9QulvngK9jBDg3CamZqd3TiYkk7KBuT+mIMYbOy1buMrma4PikJHQ/kn1Zp9FOAJZCscr+ElSksSSBUSSbXOx+eMwpZJ1DSdXw7giSbSSSptP8A3xmAPcVbXUyzmV8EMBaDciI5Wg4ZKHDlp/iIDqqvSVr7a3Ckx5An9jEfNZOaStFgYPkGsfkY+ZxLq0nBy5DeE11VgeXhYiDa0iYvgOvbLs8KgJECwKk8j++ftgH2GNenls41IAsCigbHVpfVBHMCCBzwwV+LVkzFJqiFcmzCi7mCCWESJuNLXMWthxynANHeiFu+qB6BZI57fXAUuM+4hlY02QAqyyJP5pMzzv1vh+zf2epX01O97pz/AMyACrNsWEkQzG/MEnbHvN9gqdXMPUNULRdjrA+JGNgVmQRqIJB6nBTtZlSlbJUqbETUdtMmISmb/MjAdOzrLlM5UoWFKpl0dGLDw9xNGoGPyv5YldpO22TRGRSa7wY7sAqIEg6ja3lOAPanLCg4qr3lOlWLU6jAhkRqxVnqEH4VBBnkSRjjW4NmKfCKtFYaoKlQsEJuEqQwUgXsCY54Bwq0LbWIiwtfA+vRRoBggwjA9CYj32xJbhDisa4Z5ZFU0yRFlER0a3nucLPa7KstXL1hpNFitIqJBYk61IjYKVDb8jgEnsRwz/8AIaOVJmP/AEkqPni8K9Hu2LP4UMy/8JAkN6ESCOvrhdp0jl8w60AveVqvewUaNML3niFtULYE7nDFxOKlQ0qtZSlalpWjYNezNqnUZG0RzwA/I8bFVO9WI7wo4E8otcTIB+YO+B/bjhRrZap3cCoAAByaZAHzNj54JcI7NijSqoCEVqzVFuW0iwWdrwNp8pO+BzCo+dWgCO6Re8ZhIJhCkET4buI8hOA32fo00y33cnWUUSI2hYAnYEwSATMeWIByz1a9GiFAVlFRmAEkJqSmrx0vzvpHngxxtKOWpVcwKQB8OvuwAWAMCdgYHXC52Zzb5istSmVKj8NtQZSEU+GApgsQZN4knAM+QqtD02HjpsB6qQ2g/Qg+Y88D+P1C4p5cfFWPj8qSiXPvZf8Adifk8vVEPUKF9RkpIGjcC99vrgKucDl64u1UmlQAN9KsVn0JDMT0jpgJ/E8kClKsjMo8BlDuNQKGf4SAAR0Y7YjdoOC6yWapUIq+DQSNC+Fj4RAImIN+ZxL4rwbMdzRSlUAAB7yeYCjQqWsAbAWwZpU1dUY38IN/NY/qRgELjqfgJQpsJfwAsSQFQa2kmSfCDfzwV4fw9myFFatWpTNWmKruCdQ3qQSbxoIEeXtiP2yyiwuiFqVagy6RP/7W01Wg2mJEi/nfDdxzLL3PwkinDQN4XkPbACshkoptUIM5htd+S6RTpDyhYMdWOKodCcyoLQ/ehdV7SQAbXn0H64ubL8ZoVNNOmdYDGmGAldSU1cqD6HfaQRgNk+yNFMw1YguxbWob4UPkOZ9bDpgIfFQEOnxMSAUCif5SzcoEXxC7O8RqUamYdaTVqfeq+hIlTUUaze+6wR54c2yZiyhTz8+kjn74C8ByQ+8ZhlgIFpq45Gp43nyGllt5+VwMcSziNROq4N9vlisezhd85VNRSNFFoBgwKjBRMcyP64d+J5v8XuiQsrr1HYKnxg2sYmMZkcg1SlWqldLOwK2uEUDR+pOAq3J5utmMx3CgQCRJkkBSQdjF/wCuLf7O8OVFCqAEQaVHpiv+xVGivFMwlQhXPiQEgTq8TqPO4P8AtOLasogEW5YAB2rqgGWMKtPU0XtJmwvsMA6XEKdWmGp2QrqAi+nqf0+mJnaCi+ZqHu1UqF0g6rmCdUCNpYCfI749DhAyuVqWGrR0iDGkAdAJj3OASOPVRUBohV1u9NWUQIV20g3N2mL+eH2rkylAEiy04dTIEKPpHW+EvjGUFOi7r/zEOpXgTNJTUO/8wFugwETtDn83/wCH7537yVKwLg/FIA29MABzPDw70zQkrVYqATMMDcTAkRcYP1uAmjl6lO9TUdUAR41EL5kDeMNFThH3VVDEMacHXaDIhmB9/wD2jEmnldVjfxE+sxgK14JwapXYx4Qogkg7zcYzFq08sXcwBAEAch+98ZgIdLO5M0CWzCkaSsAN06ATgJleJqO7eouvLAsNcEFWEhXNtolZi2qcI1BrQQQw6zt6EYeuE5WpV4YEQGSKo2N5clYv5nAHu2HaPKVMpXyzH8UKNKqJAIgr4rD5EnDz2czH3nJ0Ks+I0wGI3DqACfff3xWHafswKlF8zSgVFUvWF/GIljEQGm/nfDj2C7Q5TL5OlTq1BqNNT3USxYiSY5Sdpi0YDzR4fU+8ZmnVWEcpWpMDYsu/yidPpgrx/h1SpnctVjwJSqiejsUBn/bfz2wr8e7bPVzVGlTREoDMUpYai3xgEapi8wQBtOLRFBanhMwRyJBBvcEbHAQKtIU0DkWAhp5g7yOf+TgV2b4c33KnAAcSwAEDxHUVjpcjCr2sOcytSnQbMVatGpUXSxJBMt/y289vUT6Ab2p4tXpVnorXqdyWIVSYKjV4ltcj4SJ/Ky4B8HEnFVqT0nUhdSvurAbg9CLdZnAbtDlTWz2VoaSUBqVjHIldCT5Szn2PTC/9n+bprmK9IyzuIonqd2U+fhUz5HHDiHauv93LuFRq5rUmMEmmtNkphUIO58dz0Y8sBYGQ4vSzPfUqTM1PL6FNQsfxCdWpjG6SN+Zk7RKb2arVq2eqq5YOtV5YSPCrQFMEWgKvOx2wv/Z/x85WtUqImtTopvTBjUGex2PiWLC0zyxdb5ekoFZFUlkA1Luy20+tgPkMBXfGO12ep1jlTQTvZ0o4UsXHIpMAnaxmDvjv2AyNZGzFWurirWqXaoCCQqiDEbSxAi1h0wyZfJCrxFGgd3laZv8A+bViAOdkkn/UuC/aRagoHudPekjug22qecxaJPtgBvGSVpA6fzLbqNQn53+eF3sbwBcozgMWYkFp/wBJjblf98iPGWzjpRpotN5Wa7TEMoXxLJuC0mIO+OuVzCVAraVJI3IExNwfQzbASmcy4APhMg8iGvE7bz8sD+yfZ5ab3ZSyCFTUCVBOo2BkXPS1sZ2OztWpTzdKrBejmXVSAAIMOgFot+hGK84LxGqkafDVLF+88QJJ+Iyee/lczgLm4tqFOKYBfUoUHmSwH6SfbEXiCd0pFPZQLSP4TeT5ifnjXZHiFTN0BmKgAiUWNmKmGqAcp2jyPW3XiyTUI3BQMR10sBf54BUr5fv89lgL08uobVO9Rx4B6wNXuOuHPO5da4qU9UHTpbTErrBj0MXwl8DyozOWNJwHL1q2sEkfBXZZteAAm3lh6yOV7tfMnU3mYgk+dgPQYAFT4ZTyVClTVgtNAQXbSNRN2ZuUk3+WMo59agVxZXVWWbSDtHtf3x27YcIGay/dF9Kl1JPkJa3uBjVfLKyaTYAR7ch9B8sBF4txLuqLOLtEKDzY2X/PlOBfD+J08vQpmutVDVbxHST4yd3iYmbD+2IPFGdxT8LFqNURF9RKMmqBvGpbcvEdsPGTykCSdhYf1OAXe0HAy695LBlBGkcwVMaveLYgZh8+mTpLlnpPUCQ7MukvZYKidIIBMzzHthmzvEAKioQb/pe8bkAiCRtI5Yg8Dq6kDHcl/mHYfv0wCIaeao5vKUDmGfWpav4U0+EiYhQekGd4PliwUVmSARax/X5f5wJyGVNfOVan5aYNJP8AVpOsj3ge2CrQlQ6iFRlOqbRpBJk9InAVXm+MPSzepy6siqvhYg/CHPPmze84KHtnUrrUpumvwF1IEMSgL6DAvOkgGJnrhS4nX1VqhnXJGl4+JVARXM7EgA++Gr7Ml8Veo9KaYXw1SpiRuobbly+mxBf4XVr5utodXZajOFCgqq1CpUgsQbadWoeXLDjluE0+HgUlLB6umk1dQNZZyVJEmyreB5TcnBjsnlmIauRFPVop78yDUf8A3GwPr1wTakGzkEAgoHEgGCDBI6bb+eABPXy9DuuGHvqrCFDuBHjOoCZBgTaBA2whcb7J1lzDd3UXeVLMysACRYxyIMQcXRSylNnFQopqCQGIGpbnY4rvtZUepxA0KTQ9TQtr6FKBmePIaj8sBD4BlM85NOtUARQCphWLargzYkRzN8ZgxmxBZFJUBonaQBpvHO2MwAHg9KhxGo1OoGplW1UVVl8QIurMRrJm9jF+XN44TkdCBEGgoumDcQLdL9et8VPwN6uVzQkadcpJuCNQ2IO4IHpzxdvF37pPvESopliL7gHmAd7cuuAEdpMq5y1ZUAV3pMFMAgyIIHr9CcB89wIZ/KUM/QE1igD0okMU8LAfzAgx1EDBzJ8YGZSgihk78FgHsVURqIt4hLAA8wZ8sOnD+H06K6UUKOgGA+f6HEFmkjwirWQs5BlQrTcLv523xa3CPtMy7kinSfSAZd2AsOekAwPfBHtH2Yo1aWY7vL0TXqU2hmUCWIsSwuDPPrinOG5z7rmSj0mpg+GpSYsOqsJESpHtbAPXEu1NR+IUTmEH3ZWOlVUHxXQVCSZJVvSBNsN3FuzVKsHDrIffqrAQHQn4SB88U2MwAFQhineqwMG8MAwAnmI98Xjw/jNGtASqjOU1lQwJAtuAbbjfAKWR7J0uHucy1RqhpqxUaQALaZIBJZoMDaSfLFbdrOA5jL01qG9NpkGCaeqo1UKDFviEkbmeUYeO3HaEHO0suGEIyuy+KGaRpUldgo8XqMSOL5ivVE0quVRKuzisGDW06VRqZOwE3jewwFc9guG1cxV7uipJ10yxGyqGMsx2jf1xfDv3FIhzC01JWQBZV2kc98I/2VZM5bO16bOsvSuAAPErBhEEiNJYxb0xZ9anII3B5HAKPYPi1FMrTarVRatfVWbU1zrdogbwF0gYbPvCZhH7t1aLT/C0SDfFR9taP3WpS7uyKalNRMhY0OqXmFuSB0NowLfj1fLUiaVRlaqIfY25CDN72PQ4C06VfUPACYJGx2t5bQN+eMyXABqJLaV1agq7yd5O0Ezjz2So1VytI1ydbIDpO6LyU85g39Bg/SwCX26ZaBydOlqpd5mGZ2pyJhDJePimQPFMb8sJR7I1vvZph27mpL6zBIRfE4I6yQAdiSD1xaPaJl7ynPxQdI9SJPsBiLwygKne1dwV7pDO6rOsz5uT7KuAM8Jq0KWXp926dzA0NIAIIAUA48cSQEo4PyPI7XGIfD+DUXyy0I/DUkpzIgmDeb3O+J9OiAVT8qqAPYQP0wFJZfOVf+J1mosYDsyjUVHiYww9YBPWcWHwTt2CIzKlYkFyAIMxeLR5/wDfFZ5nJtQ4lUoKvea4ULfxXlQIM8p9sWFkewz1NJzNZlA8QpLDReYLm3sAfXAH+N1JRHptqE6oH5l53+UekYh1c+GACeJmPhgE7CbgDYWwd4fwqlRTQi2knxGbmJ3sNhYCMSajaVJAmBZRzPID1wALgPCqgJZ/CB4V6m/iJA2lpPpp88HRTAxB4XXqJllfMwtQKz1b2WSzH5D9Md6lcRM2gGfOMAI7S5Nnam6vp7sOSInUG085tBE4jrmCqBRZiJAFpJJ1MY87+ZOJdWrrLA9BbyO2ItfKMHSoJICd2UHQwSw5kiBboW5xgPPCi9HvUSjK06YZCGvUqGSy35zz88RXztPM5VnztMUKb6kIZja+kNJUEXM7WjBXI1JXw3vYi9yRGA2e4TVrcRptUqA0aCB1QAtLtIJcHwg3MG5gC2AgcI+z1aLasy6V1BBpiDpkDdgTB5QLi04JdpuI93RIVC2lQdCjdZgLYeETvbYG2GpnOkhoKm0ER+xgLw+ujgEEFydLjmkA+Eg33vPObWwHpuO0KOXpNW/BFVRCOpkWBIOkWjrjh9yFSvJLBRS3VmU3YEXWOXI4JZ/h1OsoSqgdQwYA8iP3tjegB2J2JHygf5wHNeG0kRjLC0lmqVGjnuzG2IdDhdNWqZjRFWqFXUd9A+EX2mJPsOWOsnMVAAfwUa//AJjA2H+lTfzxP4qwC+kT6A3wCBmasVqs6SNZgGOguL41iDmGTMd9WpPGmv3ZJEA+DVI8+voMZgE2qXTJrLKZryyxLKbkNP8ANBuOhxfXA0FXLU5MgqCD0jY/vzxTlPhDUuHZhaoBckPYzp0gAA+vIi18Wt9nmdD5KiAbqoU/X+mAHf8ABHy+aoNK9yiPTmT4dWnSdtpWPKRhtyWa1JezKYP6YIGkCIMHyImcBjQFNyVgKxEjobRHl5YAhVqADUTAW5J6c/74pnt1xjL1+JL31Gp3C0u61gFXa+rvUDDZTYSIInqMWU+dFYlAwK6+7YfzABm+QjE/iHAadel3VRFZI+EiYJ5od1bzGAqvM9jb0KmQqNm6T6z+UGmV07yRBOroCI2vh2+zrgdfKGsK1MojhSsmmTIkG6EnY/TzxF7DdkqmQzlUM6tTenCNszQwNxsCBPO/LYw+1PPqP1j+uArD7SeCJSz+UzQJQVGNOoQBFl8J23ItfoOmOnDKmXrIyFYRpIGxYa2ID22i0fpbBLiqPxOrpBptkE1rqZT4nUXdSGB6gMOjbyMC+z9ahrWhmKjWP4agAaxFmeoACellHyvgA/Es7mMuqZyiFp01rSoiNQICREgCn4dNrz6Ti2+C8Up5qglekfC4mP4T+ZT5g2xB4j2Wy2ZZBXpl1WAiamVFAEABUIBgbTMSepkHlKS8NzncU1PcZk2VSToeLWJMbQeojpgO/bLhFOvQzAdiq6e8JAU6XprYxEnwgCNWxO2Ez7JMpSr1qrVFBfL6O7F4ly4LmdyNIA6TO8EO3aLiS0qFZPznLvUPuRTFvNmPywjfZVk69LPOQn4dSiWYk7LrBRttyQQBaQSeWAtlzJx2U4gVOJU0qpTZgGqqxUGxJWJ+YP0xMY4ALxakTmFc/CKUe4Yn9DhK4HxjOZF6uVWh97oUocFW0vTSqWZQZEMbE6QLTvBw7cXosTqkxZSLQBMz7zHywOz6IlOoVVQ1QqHIABbZST1hAfYYAhwXtBTXLd9USpSQIzHXo6kn4XJ8oicFHYkalja2K77V8Mq1aVJXbSiUC9SDH4rAOQfKdWDvEOIqeH1qoVglSiWSxsaiiJjYaiTPKMBw7HdzmMzma6921Sk3cBl3C6RcTyJESP4Th2UY+duE8VqcPq06+WI8QZagJJVgG+Fhy2kHli/+FcQXMUKVdQVFVFcKYkahMGLYCWcRs1mNOkDc/wBP8xjprwINUnM9V0+COREhp/fMDngJnFMmuYQ0nnQSC4HMBg2k+RiD5TgRXzcOUA1MCdKDzMz0Av8AEbDDCwhT+/ngBlqqrUfYFz0iYHM/TAeaGXqKAalQVHuXIAUEm8DyXYHoL47ZatqJY7LJ/v8AIWx1Lz8W2ItFtLimFs3jC3sBcg9BN/c4DueH0hUatoXWFMk7dbjaf5jfCR2e+0DS349EaXeXqKTIBtMaYN7AWgdcNOfzVZavdKjFO4qu9WBZyJQdNgwj+Zd4xVfZXKNmqlOgAAWaC0ch4mYmeQm0Qbc8BdFDiFHMoTl6iuBvEjT5NMR6HA7IcIfUXLFXkgaGQ+GSwkXB3JuLXjc4P5bI06NJadNQlMCBHI9T1J5nCr2xzuYpqyZZQa1QqTAk6LozKvPZQeg+eAZaVIhfExPnAH6YXu2hf7vU0lv+WwMbxB8S+a29pwX4fXepSpvVTu3IGpOjbEf19MS8xSDAKRIMg+nPAUdwTtNmqLMadU6nOohjIJ2Jg+2JnEO3meqg0D3bd4pQjRDCbWKkQZMXBx4zXYrN02K06feIWIDKyxY2nUQff1xP7K9jnp5oGtBqC2kQdLHqRaQvTafkDd2e7PLTyiUiBqJNV/Nj4ScawwZ8FGXRFli/T+/98awAGrwxKyFdtQIkbEGzD+U/SfU48fZVRFPLfFq8bCYIMA2BB2MQfRh0xOr5Q0yWWIJkqTzEQfLfHnszw10QkCGhNdKZBKoFIBsQ0Dfba1pwDLxmm70nSlU7t2EB4mL/ANsRuD5VloLSqVDVdd3MySb8/piUzhlBE3tcQQeYI5HG18JJgnyEf1IGAUeAMRnszTYANrSrPXWndm3+z64d6NUSRzBmPI4EZ2ggJzGiKgWCbTAOoAxYif1PXEHtfxQ5WiuYRNRXw/EFidibGRYSOflE4BndNRHkJHr/ANv64gdqFnKVRuSsATFxtf1jAvs124y2ZUB2WjVNtDHc89J587biPfCH2i7R12qVTVNZqLVBVpGgoIVFDqqsTGm8MSNUzNrYCTxHja0cr93qJVTvqjU/DFOEqVizQRYDQNPQSeQwY7QU8rT7sOEFVPDSAbUV1gKwn+A7yeuEnj9RM/3FGg3iagkDaKg1eA8hAYkmbD0wU4D2eqZqmpqUz/C1fUpBIIHw2MxO0z5XwDTwDt7lxUKQ3choLGNNK+lDJMgM1tI2F7QcRe3GZ/FDidVF1qCPIzB9xHrhD4p2ebLu1J3qfdjV1NTUqCQY0gFhHLmYMARInDNmWUpSdXL075Z2NzYA0i382mAZ/MpwBLtXkqXd1alM/iV6ahXZ2bWpdKihVkhRYAAbX9cN3ZDhH3fLLJ1VGVSzegAVR5AfqeuETsPk2zVdA96WVJRRyZmYuZ/0hiPQ4tmrTwC9xDgdGtUSpUXU1Ji1PpfS1xzgi2CYU45qAXbqAL+7YkA+eAiZvK60iSJINvIyP0GF3jnC3NIaTqIqIYiDpLaH58kZj7YblGOeboAqfS364BB7a5olDTHxVmRB5avwx7gtPz6YcMnSUJCxpA0gcoW1x0IxCyfAg9U1qn5Bpp/y76mnrePKD1wXymWEeXIeUR0wFPfaBwI5WqHQAZaoZCiPw3iSgnaYJUiLAjli1uD5bRlaCc1ooD6hBP1x74jw1K9M0ayB1sb2kghh9cTlvfARKlMyNRJF7WiZtsP1xE4Lw0CtXrkeKowVf9C/3YsfTTiRxZqioWphCVVmOssNlkbC4te49cL3Z7t0ahirRGwINJr8/wArbxHI+2AbM2LHpEYD06KvSBi+p79IcxH0x2z/AB/LQAal6iyqlHDR6RM44cLrq2WVkMiXiQVn8RuuA81KwW5IIE/0j1nE/h2XjxMPGRLTyG4X+p/xjMpkA0O4ut1B5dJ6mcSGaAx5xOAGVSahqCCASVmeURaNsLv2e5BDmc3VCjXTIoswJh2ks7gTYsAhIHOcF6+fSjRZ3MBQZPnEj54F/ZvxDK00eKqzVisxZgPEwBYQdomAOYHXAPUxM3U/T1wE4nw9TVpMw1FJ7t+az8Q/QfLBOpxShYmqgkWJYCfcmMc80wEGxUkR72t5f2wEWi+p4/h/X9zjtxCvpW2+wxzo2Lk2g/2wNqVGqkuB4QPCDaY2npgOhzfdUtW5Fqan+I/uSegOOnZnh+klmOoxJbqzGWP764Usz2nzGXo0qtenScVS2mlJB0hgFIYSIIMyRgzwX7RMu8hqZptHw6gfXcDAM3EMsNzt/XGYAZ37RckhIY1AQeSqRtyIbGYDfaXKGtTekHKB1A1ActSlx7gR74LcMXwK956dRafrgZwnjOWziRRcaxc02s49V5jzWRglkKvhA2KNB252IIwBN0EgwDbfr6Y0OUeg9sdKYER8sRaxifn+/wB/pgMrDcxI/Mv6455DL/hKtm0Qt/IWN+ox3bbV8/6450K4QnVtvseZ+eA5JwqllqNapl6dNGFN2lUgyFJA32nltj5wfiOqpTNRFZaZHhPi8PNZeREdbbdIx9P0qoMkXE88VR2y7CpRzeVrZdR3dTMAOjXVSD3sbfCVVhB8hzwAKn2WqaKGZPgqVqqhKNNVCw0aFEEeKIJO14MYt/szw4ZeitLdqYhyNi8eNhPVp+mFrg+aFfPHMVABToo3dXAQOW0g3/Np1H1Aw2ZfPUok1KYAufF8zOAS/tY8OSOm1VmXRE6oWqjEiPPSPfC32YdWNbJs4f7xlu+R5EipSGpNUWDadRneAJviD9onbZMxXiiJp0wVVjMsTI9lFzHMx0GFns1mhl6tPMlwWpMpK3uplWXaJKzsTY4Cwex/aN8tToBGUd5TWo6uky7lyzagQwsAeY5eeG6t27q0011suhUG7I7L12DKZMQehncYrXiPDKuSrUJcVaDhloG4/CBOhWKiSdLcusenSvUfN1qWXA0lmFOBMAAx9BPywFvcI4itZe9RXCuAQHWCL25x7i2CE4wU9ChVEBQAPQCB9IxHapJi84CSrYDdtOJtQywdRIFRC0fwhgWA9QI98FzA98eMwiuhDAFSIIO0c5wAKt22yi5fvaLq5EDuydDehBv7gHETgvbRq7H8EIt4MltvYfphY452MCpXrUTChC2iJAUDUSD1kSML/DK1Puy8tqDK1uRsPi/h3MYCyM7x+ua9KlTCHWwBkcuZ3Gwk4a6VU7MII+RHX/GK07Krq4huJTvYPWJQfQz7Ys8DAcM5T1qykfEpHzBGKd4FS0BrqHU/mJBUjwtbYwZxc9Q4B1uCZd6pqPSRmPUbnzGxta4m2ArLMIGzNJ6jkd7UVEVQC7Bm0llVrBRPxG1rTi0qVaglSnlQwDKgKIZkqJ5mxNj574g5ngGWOYSstKmtRXFR3g6j4WVBvAuN+iRiVluDK2abMliSUVQpiAVmCLTN2+ZwDAgtiHnD4SfLCx2vyGdesr5Z6gsAArwo2uRIAIMmTMgxyuzZqkxQAXYC/na/zOAQOJ1VClPysj1GUwRYKp32+Mm38OK/7O0kZCJgX03g3kqSOlhfqd8OrspzOYWpZKdNKd9xqeWn/bpPthNocNq5MnvUqhQqsHAfQUcAjxDwjeCDznAE+MVagSKzAwITYNpi0qNjGDn2S5Wqj1QzE0mpjw30hydYMbSADsOe+EzJ5GrmGikjuf5QWOLZ7C8DzNBC+YVUMlokEmxF9NhyETywBLNNJO4lQfSf7Y8PTHd6R+YRbz6f3xF4zXK1FhXgrJI0kAC9wWHUXx4ydQmo1UgqqqKZEg+KZdonpog+eAXu2vZxaPDCdRLI1PRvJBaABcz8RY++K+p5okXM20+UkiT/ANM4sLtnmWzWdoZKmxVaYDVNFtJ06jJIsVpxHm2PHHPs/oI4GVSvUdjIpAgU0tfXVIsBvpmT5DAVrVVXcqCqWnU8xvsABbr7YzFmcJ+ypInNViWI+GlEA+bMDPsB74zANVbK0ysd2LbbkyNjqJ1SOs4zh50lokht5JJkbEk3P64J08pfzx6bKwQRAP0nzwHfIVdayDP7kfSMbzFIETMYg8Oync1G0k9219B/KZnw+VzbbpGCVeoD7/XAR8s0yIO3P5H9McXG3qVPvY461HADSSDFj6TiNQqsBLxyk9TzjASMjUgR5n9SB9MCvtBMZNn/AP5VKVYnySquv/2lsSuFZjU1QGJDyP8ASxkWn+LUv+3zwRzDXG17R1nrgKN7UZrLGiamXoo9BKy02ZmJao7I78iCiAKYi5MTERgLlc7kGBU5WotixKVdVxtGsSB74g8U4t4Mzlwka833xadtHeIqhYt8ZJM9BGAinAPOWp5FmCZfLNVqudKKzudRJKixbT/NJER0w9dk/s0SiRUzSpUq8qYGqklokyPEecmw6c8L32IZSk1WvVdQz0hTFIm+kv3oYgdTAE8hPXFp9pOIVqNEtl6YqVmIRF9TudrAXvbAcu0HCKNSmiVKauNgG5eGNS9CJm0bHHDs72Qy2ULVEUl/4mbUUHRTFvXc9cK/D6fEKWbo1M4/eU6rFCFaVptpLAsICgAAiRa9zthyyWdXNIO4qAojQziYtFpIuYjbrgCIUb/2xGq1YaBztPT/ADiTTooLi/8AMbk9cQ82NiOTRgOj1bj9++I/EM0yqgEENURHkT4SYaOW178pxwrSTAhRuT19ccOHutepYHTRexmzNpINo2Akep8sB07SUqlal3VNZVpLAsUDBdkkAkAm5MGyxBnCfQ+zmvRWadVHgnWjBhp5jTGrVI6gb4sumpJE/LoP7461W01FPJ/AfI3KH9R6lcAtdkOywyq66h1VmEGLhBYwDzNhfygebMrycdalPEcp0wHPNVZxwiZ8sc8s02P7viYBpXzkYBf45mamWfvzRD0GRUqOk95ThmIJU2KeLkZwwZMWnkdv1P8AbHPieUNbL1KYbSXUqG6TgJwavxCmTTr9xUCQAxLKzSLXVSPms4BqjGLvjgrM24C9YYt/9RjlUoqzaZY8zeAOY2sTzwCHwrgbuc3SZAaoqEBvyOrnUrGdyEMfTlh9Xh1Nj4hPIiTFhtG0c9sSKdPSIAt5Y909wetvf9/pgPdGiqiFAUdBbHPiA/Cqde7aP+k47zjnmD4G9D+mAqmhxx3yitXlai02dy35lMFWHMKw8NhAINhaGPhtNnRJ0glRUeBYuwkk/wC4xHrha7e8OV83ldQtUJRz/LTms6/7l/XDZlmZKUadVTTqIFrgWWdhJn54DXC8nlVquyOtSszOHYupadWplgbRIsNrTfB2kYsJ/frhF7KdnKyZps5XNIPVRtdNUHgZiNIQ8oX4jzM7zOHqk14wG+7POQeoP+DjMdlqiSAdt/kMZgIuXrSeV+mJc7zgRkjAaORP0j++CVHxCT0wHoDcTebf2wNztUIdWtUBtLjwjrzEX88T8rcAneT+uA/arKo6d26hlcXB9bERzH9MBrMNW2hWBsAG2ta7AW+eINTNFYaoKihTcsBpHO51EAec4HfZrT0itTliq6SoJmDLzHIbDDh3QamZvJM+5vgBHCuLUqtRu4qLUXVDMuxYAsYMXAkXFsFc1mBE9CD9cVF9l9Zlq1KYJ0iq4+Rpr+mLMzI+IdMB84cdP/ia/wD61T/5tiJSWTA/fXHfi3/Pq/8Aqv8A/M45qIA898A2/Z12j+55gEqWp1CqsFEnfwkDmZO2PoGjLGOYtyMCdunniivsdyyVM6wqIrxRZl1AHSwZIZZ2I64vHLC1TyaB7bYCHx3gvf0zS1sFcjXBE6QQSJ5TtPTHbhXC0y9FKVMQijaZJkySTsSTgpRphhJ+QsPkMeaq+EHrvgItSoSP36DHPMNpCjc8h5xiVUUATzj+mF7KZhqkuxuULWttsOoHpgAfbrjxy+XISdbtoUj0gn5jDXwSmFBVdgFiOkROFPtnQAr5JOQDNfqEEE4ZezVYsqsd4H6C3peMAwIQok2gXP6458LrLmaKVtJCPDqG6BpRveAw9sCe3VUpkcwVMEppnoGOkx7HDRlaCoioohVUKo6ACAPlgI+aRoBTcG4PMcx5Hn7Y5QJB6xgiy4g586WWOczgBKN439THoP2MSnbUVHuRgfmLEkb6z7Sb/piTlqhJqE7qtvlP64Akm2BOZY940ixYQPQaSfpiXlz4U5lpJOJOWW/788BmXo2viFwyWDnc99UIPQK5QD5DBWqPC0GDBgiLW3vbC32F4nUq5Wk1VtbMHliBPhq1FG0clGAZlXHh0m4sev8AfriQFkDHiqsDAci/XfHCtUtj22IuZXf0OAAcZyCVe5ZhJp1RUUdSoCx6ETjnka0iW3JNvPcj5Y6caqle5Ai4PtZWkec4m53Krp1RfUP0ifXAeqZEfv8Ae+OrUpXwtDDmdgY6dN8DSdEkdBv6Y75sE0iska20kiAY0g2t5n54Ctu1/C6tHKpVqOGzGYrlh4iumkqkAA73kNHmOmMwzfaTTBzNFTsKLED/AHgf0GMwH//Z"/>
          <p:cNvSpPr>
            <a:spLocks noChangeAspect="1" noChangeArrowheads="1"/>
          </p:cNvSpPr>
          <p:nvPr/>
        </p:nvSpPr>
        <p:spPr bwMode="auto">
          <a:xfrm>
            <a:off x="1685925" y="-152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omic Sans MS" panose="030F0702030302020204" pitchFamily="66" charset="0"/>
              </a:defRPr>
            </a:lvl1pPr>
            <a:lvl2pPr marL="742950" indent="-285750">
              <a:spcBef>
                <a:spcPct val="20000"/>
              </a:spcBef>
              <a:buFont typeface="Arial" panose="020B0604020202020204" pitchFamily="34" charset="0"/>
              <a:buChar char="–"/>
              <a:defRPr sz="2800">
                <a:solidFill>
                  <a:schemeClr val="tx1"/>
                </a:solidFill>
                <a:latin typeface="Comic Sans MS" panose="030F0702030302020204" pitchFamily="66" charset="0"/>
              </a:defRPr>
            </a:lvl2pPr>
            <a:lvl3pPr marL="1143000" indent="-228600">
              <a:spcBef>
                <a:spcPct val="20000"/>
              </a:spcBef>
              <a:buFont typeface="Arial" panose="020B0604020202020204" pitchFamily="34" charset="0"/>
              <a:buChar char="•"/>
              <a:defRPr sz="2400">
                <a:solidFill>
                  <a:schemeClr val="tx1"/>
                </a:solidFill>
                <a:latin typeface="Comic Sans MS" panose="030F0702030302020204" pitchFamily="66" charset="0"/>
              </a:defRPr>
            </a:lvl3pPr>
            <a:lvl4pPr marL="16002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4pPr>
            <a:lvl5pPr marL="20574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9pPr>
          </a:lstStyle>
          <a:p>
            <a:pPr>
              <a:spcBef>
                <a:spcPct val="0"/>
              </a:spcBef>
              <a:buFontTx/>
              <a:buNone/>
            </a:pPr>
            <a:endParaRPr lang="en-US" altLang="en-US" sz="2000">
              <a:latin typeface="Arial" panose="020B0604020202020204" pitchFamily="34" charset="0"/>
            </a:endParaRPr>
          </a:p>
        </p:txBody>
      </p:sp>
      <p:sp>
        <p:nvSpPr>
          <p:cNvPr id="20489" name="AutoShape 19" descr="https://encrypted-tbn2.gstatic.com/images?q=tbn:ANd9GcSK4m1hnhE4EsybLNXPEc47ptLxtWLXvx_1BJr_CeWtdDbMnyMn"/>
          <p:cNvSpPr>
            <a:spLocks noChangeAspect="1" noChangeArrowheads="1"/>
          </p:cNvSpPr>
          <p:nvPr/>
        </p:nvSpPr>
        <p:spPr bwMode="auto">
          <a:xfrm>
            <a:off x="1593850" y="-152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omic Sans MS" panose="030F0702030302020204" pitchFamily="66" charset="0"/>
              </a:defRPr>
            </a:lvl1pPr>
            <a:lvl2pPr marL="742950" indent="-285750">
              <a:spcBef>
                <a:spcPct val="20000"/>
              </a:spcBef>
              <a:buFont typeface="Arial" panose="020B0604020202020204" pitchFamily="34" charset="0"/>
              <a:buChar char="–"/>
              <a:defRPr sz="2800">
                <a:solidFill>
                  <a:schemeClr val="tx1"/>
                </a:solidFill>
                <a:latin typeface="Comic Sans MS" panose="030F0702030302020204" pitchFamily="66" charset="0"/>
              </a:defRPr>
            </a:lvl2pPr>
            <a:lvl3pPr marL="1143000" indent="-228600">
              <a:spcBef>
                <a:spcPct val="20000"/>
              </a:spcBef>
              <a:buFont typeface="Arial" panose="020B0604020202020204" pitchFamily="34" charset="0"/>
              <a:buChar char="•"/>
              <a:defRPr sz="2400">
                <a:solidFill>
                  <a:schemeClr val="tx1"/>
                </a:solidFill>
                <a:latin typeface="Comic Sans MS" panose="030F0702030302020204" pitchFamily="66" charset="0"/>
              </a:defRPr>
            </a:lvl3pPr>
            <a:lvl4pPr marL="16002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4pPr>
            <a:lvl5pPr marL="20574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9pPr>
          </a:lstStyle>
          <a:p>
            <a:pPr>
              <a:spcBef>
                <a:spcPct val="0"/>
              </a:spcBef>
              <a:buFontTx/>
              <a:buNone/>
            </a:pPr>
            <a:endParaRPr lang="en-US" altLang="en-US" sz="2000">
              <a:latin typeface="Arial" panose="020B0604020202020204" pitchFamily="34" charset="0"/>
            </a:endParaRPr>
          </a:p>
        </p:txBody>
      </p:sp>
      <p:sp>
        <p:nvSpPr>
          <p:cNvPr id="20491" name="AutoShape 18" descr="http://upload.wikimedia.org/wikipedia/commons/6/60/The_Gap_in_the_Bridge.png"/>
          <p:cNvSpPr>
            <a:spLocks noChangeAspect="1" noChangeArrowheads="1"/>
          </p:cNvSpPr>
          <p:nvPr/>
        </p:nvSpPr>
        <p:spPr bwMode="auto">
          <a:xfrm>
            <a:off x="1593850" y="-152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omic Sans MS" panose="030F0702030302020204" pitchFamily="66" charset="0"/>
              </a:defRPr>
            </a:lvl1pPr>
            <a:lvl2pPr marL="742950" indent="-285750">
              <a:spcBef>
                <a:spcPct val="20000"/>
              </a:spcBef>
              <a:buFont typeface="Arial" panose="020B0604020202020204" pitchFamily="34" charset="0"/>
              <a:buChar char="–"/>
              <a:defRPr sz="2800">
                <a:solidFill>
                  <a:schemeClr val="tx1"/>
                </a:solidFill>
                <a:latin typeface="Comic Sans MS" panose="030F0702030302020204" pitchFamily="66" charset="0"/>
              </a:defRPr>
            </a:lvl2pPr>
            <a:lvl3pPr marL="1143000" indent="-228600">
              <a:spcBef>
                <a:spcPct val="20000"/>
              </a:spcBef>
              <a:buFont typeface="Arial" panose="020B0604020202020204" pitchFamily="34" charset="0"/>
              <a:buChar char="•"/>
              <a:defRPr sz="2400">
                <a:solidFill>
                  <a:schemeClr val="tx1"/>
                </a:solidFill>
                <a:latin typeface="Comic Sans MS" panose="030F0702030302020204" pitchFamily="66" charset="0"/>
              </a:defRPr>
            </a:lvl3pPr>
            <a:lvl4pPr marL="16002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4pPr>
            <a:lvl5pPr marL="20574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9pPr>
          </a:lstStyle>
          <a:p>
            <a:pPr>
              <a:spcBef>
                <a:spcPct val="0"/>
              </a:spcBef>
              <a:buFontTx/>
              <a:buNone/>
            </a:pPr>
            <a:endParaRPr lang="en-US" altLang="en-US" sz="2000">
              <a:latin typeface="Arial" panose="020B0604020202020204" pitchFamily="34" charset="0"/>
            </a:endParaRPr>
          </a:p>
        </p:txBody>
      </p:sp>
      <p:sp>
        <p:nvSpPr>
          <p:cNvPr id="20492" name="AutoShape 21" descr="https://encrypted-tbn1.gstatic.com/images?q=tbn:ANd9GcSyZYfQ7EWtr5ahuadfnjReeUE5DfO8ibRy53qLIZZdxFCbO7ZFtw"/>
          <p:cNvSpPr>
            <a:spLocks noChangeAspect="1" noChangeArrowheads="1"/>
          </p:cNvSpPr>
          <p:nvPr/>
        </p:nvSpPr>
        <p:spPr bwMode="auto">
          <a:xfrm>
            <a:off x="1593850" y="-1524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omic Sans MS" panose="030F0702030302020204" pitchFamily="66" charset="0"/>
              </a:defRPr>
            </a:lvl1pPr>
            <a:lvl2pPr marL="742950" indent="-285750">
              <a:spcBef>
                <a:spcPct val="20000"/>
              </a:spcBef>
              <a:buFont typeface="Arial" panose="020B0604020202020204" pitchFamily="34" charset="0"/>
              <a:buChar char="–"/>
              <a:defRPr sz="2800">
                <a:solidFill>
                  <a:schemeClr val="tx1"/>
                </a:solidFill>
                <a:latin typeface="Comic Sans MS" panose="030F0702030302020204" pitchFamily="66" charset="0"/>
              </a:defRPr>
            </a:lvl2pPr>
            <a:lvl3pPr marL="1143000" indent="-228600">
              <a:spcBef>
                <a:spcPct val="20000"/>
              </a:spcBef>
              <a:buFont typeface="Arial" panose="020B0604020202020204" pitchFamily="34" charset="0"/>
              <a:buChar char="•"/>
              <a:defRPr sz="2400">
                <a:solidFill>
                  <a:schemeClr val="tx1"/>
                </a:solidFill>
                <a:latin typeface="Comic Sans MS" panose="030F0702030302020204" pitchFamily="66" charset="0"/>
              </a:defRPr>
            </a:lvl3pPr>
            <a:lvl4pPr marL="16002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4pPr>
            <a:lvl5pPr marL="2057400" indent="-228600">
              <a:spcBef>
                <a:spcPct val="20000"/>
              </a:spcBef>
              <a:buFont typeface="Arial" panose="020B0604020202020204" pitchFamily="34" charset="0"/>
              <a:buChar char="»"/>
              <a:defRPr sz="2000">
                <a:solidFill>
                  <a:schemeClr val="tx1"/>
                </a:solidFill>
                <a:latin typeface="Comic Sans MS" panose="030F0702030302020204" pitchFamily="66"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omic Sans MS" panose="030F0702030302020204" pitchFamily="66" charset="0"/>
              </a:defRPr>
            </a:lvl9pPr>
          </a:lstStyle>
          <a:p>
            <a:pPr>
              <a:spcBef>
                <a:spcPct val="0"/>
              </a:spcBef>
              <a:buFontTx/>
              <a:buNone/>
            </a:pPr>
            <a:endParaRPr lang="en-US" altLang="en-US" sz="2000">
              <a:latin typeface="Arial" panose="020B0604020202020204" pitchFamily="34" charset="0"/>
            </a:endParaRPr>
          </a:p>
        </p:txBody>
      </p:sp>
      <p:pic>
        <p:nvPicPr>
          <p:cNvPr id="2049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12997" y="2214730"/>
            <a:ext cx="3442117" cy="43304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049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249" y="2214730"/>
            <a:ext cx="3885204" cy="44575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2" name="Rectangle: Rounded Corners 1"/>
          <p:cNvSpPr/>
          <p:nvPr/>
        </p:nvSpPr>
        <p:spPr>
          <a:xfrm>
            <a:off x="3798093" y="1489076"/>
            <a:ext cx="5275263" cy="1223962"/>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2400" dirty="0">
                <a:solidFill>
                  <a:schemeClr val="tx1"/>
                </a:solidFill>
                <a:latin typeface="Comic Sans MS" panose="030F0702030302020204" pitchFamily="66" charset="0"/>
              </a:rPr>
              <a:t>Based on what we have studied so far- which cartoon do you think is more accurate and why? </a:t>
            </a:r>
          </a:p>
        </p:txBody>
      </p:sp>
      <p:pic>
        <p:nvPicPr>
          <p:cNvPr id="20496" name="Picture 5" descr="Image result for think clipar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21300" y="3232151"/>
            <a:ext cx="2228850"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80910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RESOURCES</a:t>
            </a:r>
          </a:p>
        </p:txBody>
      </p:sp>
    </p:spTree>
    <p:extLst>
      <p:ext uri="{BB962C8B-B14F-4D97-AF65-F5344CB8AC3E}">
        <p14:creationId xmlns:p14="http://schemas.microsoft.com/office/powerpoint/2010/main" val="31972343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20193000" y="-2072640"/>
            <a:ext cx="76200" cy="45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4" name="Table 3"/>
          <p:cNvGraphicFramePr>
            <a:graphicFrameLocks noGrp="1"/>
          </p:cNvGraphicFramePr>
          <p:nvPr>
            <p:extLst>
              <p:ext uri="{D42A27DB-BD31-4B8C-83A1-F6EECF244321}">
                <p14:modId xmlns:p14="http://schemas.microsoft.com/office/powerpoint/2010/main" val="1027810609"/>
              </p:ext>
            </p:extLst>
          </p:nvPr>
        </p:nvGraphicFramePr>
        <p:xfrm>
          <a:off x="120071" y="102149"/>
          <a:ext cx="11980884" cy="6766560"/>
        </p:xfrm>
        <a:graphic>
          <a:graphicData uri="http://schemas.openxmlformats.org/drawingml/2006/table">
            <a:tbl>
              <a:tblPr firstRow="1" bandRow="1">
                <a:tableStyleId>{5C22544A-7EE6-4342-B048-85BDC9FD1C3A}</a:tableStyleId>
              </a:tblPr>
              <a:tblGrid>
                <a:gridCol w="5990442">
                  <a:extLst>
                    <a:ext uri="{9D8B030D-6E8A-4147-A177-3AD203B41FA5}">
                      <a16:colId xmlns:a16="http://schemas.microsoft.com/office/drawing/2014/main" val="20000"/>
                    </a:ext>
                  </a:extLst>
                </a:gridCol>
                <a:gridCol w="5990442">
                  <a:extLst>
                    <a:ext uri="{9D8B030D-6E8A-4147-A177-3AD203B41FA5}">
                      <a16:colId xmlns:a16="http://schemas.microsoft.com/office/drawing/2014/main" val="20001"/>
                    </a:ext>
                  </a:extLst>
                </a:gridCol>
              </a:tblGrid>
              <a:tr h="270830">
                <a:tc gridSpan="2">
                  <a:txBody>
                    <a:bodyPr/>
                    <a:lstStyle/>
                    <a:p>
                      <a:pPr algn="ctr"/>
                      <a:r>
                        <a:rPr lang="en-GB" u="sng" dirty="0">
                          <a:solidFill>
                            <a:schemeClr val="tx1"/>
                          </a:solidFill>
                          <a:latin typeface="Comic Sans MS" panose="030F0702030302020204" pitchFamily="66" charset="0"/>
                        </a:rPr>
                        <a:t>Why was the League</a:t>
                      </a:r>
                      <a:r>
                        <a:rPr lang="en-GB" u="sng" baseline="0" dirty="0">
                          <a:solidFill>
                            <a:schemeClr val="tx1"/>
                          </a:solidFill>
                          <a:latin typeface="Comic Sans MS" panose="030F0702030302020204" pitchFamily="66" charset="0"/>
                        </a:rPr>
                        <a:t> of Nations created?</a:t>
                      </a:r>
                      <a:endParaRPr lang="en-GB" u="sng" dirty="0">
                        <a:solidFill>
                          <a:schemeClr val="tx1"/>
                        </a:solidFill>
                        <a:latin typeface="Comic Sans MS" panose="030F0702030302020204" pitchFamily="66" charset="0"/>
                      </a:endParaRPr>
                    </a:p>
                    <a:p>
                      <a:pPr algn="ctr"/>
                      <a:endParaRPr lang="en-GB" u="sng" dirty="0">
                        <a:solidFill>
                          <a:schemeClr val="tx1"/>
                        </a:solidFill>
                        <a:latin typeface="Comic Sans MS" panose="030F0702030302020204" pitchFamily="66"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311982">
                <a:tc>
                  <a:txBody>
                    <a:bodyPr/>
                    <a:lstStyle/>
                    <a:p>
                      <a:pPr algn="ctr"/>
                      <a:r>
                        <a:rPr lang="en-GB" sz="1400" b="1" u="sng" dirty="0">
                          <a:latin typeface="Comic Sans MS" panose="030F0702030302020204" pitchFamily="66" charset="0"/>
                        </a:rPr>
                        <a:t>What was the League</a:t>
                      </a:r>
                      <a:r>
                        <a:rPr lang="en-GB" sz="1400" b="1" u="sng" baseline="0" dirty="0">
                          <a:latin typeface="Comic Sans MS" panose="030F0702030302020204" pitchFamily="66" charset="0"/>
                        </a:rPr>
                        <a:t> of Nations?</a:t>
                      </a:r>
                      <a:endParaRPr lang="en-GB" sz="1400" b="1" u="sng"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400" b="1" u="sng" dirty="0">
                          <a:latin typeface="Comic Sans MS" panose="030F0702030302020204" pitchFamily="66" charset="0"/>
                        </a:rPr>
                        <a:t>Who joined the League of Nations?</a:t>
                      </a:r>
                    </a:p>
                    <a:p>
                      <a:pPr algn="ctr"/>
                      <a:endParaRPr lang="en-GB" sz="1400" b="1" u="sng" dirty="0">
                        <a:latin typeface="Comic Sans MS" panose="030F0702030302020204" pitchFamily="66" charset="0"/>
                      </a:endParaRPr>
                    </a:p>
                    <a:p>
                      <a:pPr algn="ctr"/>
                      <a:endParaRPr lang="en-GB" sz="1400" b="1" u="sng" dirty="0">
                        <a:latin typeface="Comic Sans MS" panose="030F0702030302020204" pitchFamily="66" charset="0"/>
                      </a:endParaRPr>
                    </a:p>
                    <a:p>
                      <a:pPr algn="ctr"/>
                      <a:endParaRPr lang="en-GB" sz="1400" b="1" u="sng" dirty="0">
                        <a:latin typeface="Comic Sans MS" panose="030F0702030302020204" pitchFamily="66" charset="0"/>
                      </a:endParaRPr>
                    </a:p>
                    <a:p>
                      <a:pPr algn="ctr"/>
                      <a:endParaRPr lang="en-GB" sz="1400" b="1" u="sng" dirty="0">
                        <a:latin typeface="Comic Sans MS" panose="030F0702030302020204" pitchFamily="66" charset="0"/>
                      </a:endParaRPr>
                    </a:p>
                    <a:p>
                      <a:pPr algn="ctr"/>
                      <a:endParaRPr lang="en-GB" sz="1400" b="1" u="sng"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311982">
                <a:tc>
                  <a:txBody>
                    <a:bodyPr/>
                    <a:lstStyle/>
                    <a:p>
                      <a:pPr algn="ctr"/>
                      <a:r>
                        <a:rPr lang="en-GB" sz="1400" b="1" u="sng" dirty="0">
                          <a:solidFill>
                            <a:schemeClr val="tx1"/>
                          </a:solidFill>
                          <a:latin typeface="Comic Sans MS" panose="030F0702030302020204" pitchFamily="66" charset="0"/>
                        </a:rPr>
                        <a:t>Why was the</a:t>
                      </a:r>
                      <a:r>
                        <a:rPr lang="en-GB" sz="1400" b="1" u="sng" baseline="0" dirty="0">
                          <a:solidFill>
                            <a:schemeClr val="tx1"/>
                          </a:solidFill>
                          <a:latin typeface="Comic Sans MS" panose="030F0702030302020204" pitchFamily="66" charset="0"/>
                        </a:rPr>
                        <a:t> League of Nations formed?</a:t>
                      </a:r>
                      <a:endParaRPr lang="en-GB" sz="1400" b="1" u="sng"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u="sng" dirty="0">
                          <a:solidFill>
                            <a:schemeClr val="tx1"/>
                          </a:solidFill>
                          <a:latin typeface="Comic Sans MS" panose="030F0702030302020204" pitchFamily="66" charset="0"/>
                        </a:rPr>
                        <a:t>Did</a:t>
                      </a:r>
                      <a:r>
                        <a:rPr lang="en-GB" sz="1400" b="1" u="sng" baseline="0" dirty="0">
                          <a:solidFill>
                            <a:schemeClr val="tx1"/>
                          </a:solidFill>
                          <a:latin typeface="Comic Sans MS" panose="030F0702030302020204" pitchFamily="66" charset="0"/>
                        </a:rPr>
                        <a:t> all the other powerful countries join?</a:t>
                      </a: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1" u="sng" dirty="0">
                        <a:solidFill>
                          <a:schemeClr val="tx1"/>
                        </a:solidFill>
                        <a:latin typeface="Comic Sans MS" panose="030F0702030302020204" pitchFamily="66" charset="0"/>
                      </a:endParaRPr>
                    </a:p>
                    <a:p>
                      <a:pPr algn="ctr"/>
                      <a:endParaRPr lang="en-GB" sz="1400" dirty="0"/>
                    </a:p>
                    <a:p>
                      <a:pPr algn="ctr"/>
                      <a:endParaRPr lang="en-GB" sz="1400" dirty="0"/>
                    </a:p>
                    <a:p>
                      <a:pPr algn="ctr"/>
                      <a:endParaRPr lang="en-GB" sz="1400" dirty="0"/>
                    </a:p>
                    <a:p>
                      <a:pPr algn="ctr"/>
                      <a:endParaRPr lang="en-GB" sz="1400" dirty="0"/>
                    </a:p>
                    <a:p>
                      <a:pPr algn="ct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31198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u="sng" baseline="0" dirty="0">
                          <a:solidFill>
                            <a:schemeClr val="tx1"/>
                          </a:solidFill>
                          <a:latin typeface="Comic Sans MS" panose="030F0702030302020204" pitchFamily="66" charset="0"/>
                        </a:rPr>
                        <a:t>Was the USA an important member?</a:t>
                      </a:r>
                      <a:endParaRPr lang="en-GB" sz="1400" b="1" u="sng" dirty="0">
                        <a:solidFill>
                          <a:schemeClr val="tx1"/>
                        </a:solidFill>
                        <a:latin typeface="Comic Sans MS" panose="030F0702030302020204" pitchFamily="66" charset="0"/>
                      </a:endParaRPr>
                    </a:p>
                    <a:p>
                      <a:pPr algn="ct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u="sng" dirty="0">
                          <a:solidFill>
                            <a:schemeClr val="tx1"/>
                          </a:solidFill>
                          <a:latin typeface="Comic Sans MS" panose="030F0702030302020204" pitchFamily="66" charset="0"/>
                        </a:rPr>
                        <a:t>What did Britain</a:t>
                      </a:r>
                      <a:r>
                        <a:rPr lang="en-GB" sz="1400" b="1" u="sng" baseline="0" dirty="0">
                          <a:solidFill>
                            <a:schemeClr val="tx1"/>
                          </a:solidFill>
                          <a:latin typeface="Comic Sans MS" panose="030F0702030302020204" pitchFamily="66" charset="0"/>
                        </a:rPr>
                        <a:t> and France think of the League?</a:t>
                      </a:r>
                      <a:endParaRPr lang="en-GB" sz="1400" b="1" u="sng" dirty="0">
                        <a:solidFill>
                          <a:schemeClr val="tx1"/>
                        </a:solidFill>
                        <a:latin typeface="Comic Sans MS" panose="030F0702030302020204" pitchFamily="66" charset="0"/>
                      </a:endParaRPr>
                    </a:p>
                    <a:p>
                      <a:pPr algn="ctr"/>
                      <a:endParaRPr lang="en-GB" sz="1400" dirty="0"/>
                    </a:p>
                    <a:p>
                      <a:pPr algn="ctr"/>
                      <a:endParaRPr lang="en-GB" sz="1400" dirty="0"/>
                    </a:p>
                    <a:p>
                      <a:pPr algn="ctr"/>
                      <a:endParaRPr lang="en-GB" sz="1400" dirty="0"/>
                    </a:p>
                    <a:p>
                      <a:pPr algn="ctr"/>
                      <a:endParaRPr lang="en-GB" sz="1400" dirty="0"/>
                    </a:p>
                    <a:p>
                      <a:pPr algn="ctr"/>
                      <a:endParaRPr lang="en-GB" sz="1400" dirty="0"/>
                    </a:p>
                    <a:p>
                      <a:pPr algn="ct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31198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u="sng" dirty="0">
                          <a:solidFill>
                            <a:schemeClr val="tx1"/>
                          </a:solidFill>
                          <a:latin typeface="Comic Sans MS" panose="030F0702030302020204" pitchFamily="66" charset="0"/>
                        </a:rPr>
                        <a:t>Where was the League based?</a:t>
                      </a:r>
                    </a:p>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u="sng" dirty="0">
                          <a:solidFill>
                            <a:schemeClr val="tx1"/>
                          </a:solidFill>
                          <a:latin typeface="Comic Sans MS" panose="030F0702030302020204" pitchFamily="66" charset="0"/>
                        </a:rPr>
                        <a:t>How did the League plan to keep peace and what would they</a:t>
                      </a:r>
                      <a:r>
                        <a:rPr lang="en-GB" sz="1400" b="1" u="sng" baseline="0" dirty="0">
                          <a:solidFill>
                            <a:schemeClr val="tx1"/>
                          </a:solidFill>
                          <a:latin typeface="Comic Sans MS" panose="030F0702030302020204" pitchFamily="66" charset="0"/>
                        </a:rPr>
                        <a:t> do if they couldn’t prevent disputes</a:t>
                      </a:r>
                      <a:r>
                        <a:rPr lang="en-GB" sz="1400" b="1" u="sng" dirty="0">
                          <a:solidFill>
                            <a:schemeClr val="tx1"/>
                          </a:solidFill>
                          <a:latin typeface="Comic Sans MS" panose="030F0702030302020204" pitchFamily="66" charset="0"/>
                        </a:rPr>
                        <a:t>?</a:t>
                      </a: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1" u="sng" dirty="0">
                        <a:solidFill>
                          <a:schemeClr val="tx1"/>
                        </a:solidFill>
                        <a:latin typeface="Comic Sans MS" panose="030F0702030302020204" pitchFamily="66"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1" u="sng" dirty="0">
                        <a:solidFill>
                          <a:schemeClr val="tx1"/>
                        </a:solidFill>
                        <a:latin typeface="Comic Sans MS" panose="030F0702030302020204" pitchFamily="66"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1" u="sng" dirty="0">
                        <a:solidFill>
                          <a:schemeClr val="tx1"/>
                        </a:solidFill>
                        <a:latin typeface="Comic Sans MS" panose="030F0702030302020204" pitchFamily="66"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1" u="sng" dirty="0">
                        <a:solidFill>
                          <a:schemeClr val="tx1"/>
                        </a:solidFill>
                        <a:latin typeface="Comic Sans MS" panose="030F0702030302020204" pitchFamily="66" charset="0"/>
                      </a:endParaRPr>
                    </a:p>
                    <a:p>
                      <a:pPr algn="ct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565357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woodrow wils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829" y="632564"/>
            <a:ext cx="5793288" cy="579328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588690" y="1793977"/>
            <a:ext cx="5298510" cy="3269293"/>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Comic Sans MS" panose="030F0702030302020204" pitchFamily="66" charset="0"/>
              </a:rPr>
              <a:t>The League of Nations was his idea…</a:t>
            </a:r>
          </a:p>
        </p:txBody>
      </p:sp>
    </p:spTree>
    <p:extLst>
      <p:ext uri="{BB962C8B-B14F-4D97-AF65-F5344CB8AC3E}">
        <p14:creationId xmlns:p14="http://schemas.microsoft.com/office/powerpoint/2010/main" val="2279384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20193000" y="-2072640"/>
            <a:ext cx="76200" cy="45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4" name="Table 3"/>
          <p:cNvGraphicFramePr>
            <a:graphicFrameLocks noGrp="1"/>
          </p:cNvGraphicFramePr>
          <p:nvPr>
            <p:extLst>
              <p:ext uri="{D42A27DB-BD31-4B8C-83A1-F6EECF244321}">
                <p14:modId xmlns:p14="http://schemas.microsoft.com/office/powerpoint/2010/main" val="2302532112"/>
              </p:ext>
            </p:extLst>
          </p:nvPr>
        </p:nvGraphicFramePr>
        <p:xfrm>
          <a:off x="114864" y="32084"/>
          <a:ext cx="11980884" cy="6493582"/>
        </p:xfrm>
        <a:graphic>
          <a:graphicData uri="http://schemas.openxmlformats.org/drawingml/2006/table">
            <a:tbl>
              <a:tblPr firstRow="1" bandRow="1">
                <a:tableStyleId>{5C22544A-7EE6-4342-B048-85BDC9FD1C3A}</a:tableStyleId>
              </a:tblPr>
              <a:tblGrid>
                <a:gridCol w="5990442">
                  <a:extLst>
                    <a:ext uri="{9D8B030D-6E8A-4147-A177-3AD203B41FA5}">
                      <a16:colId xmlns:a16="http://schemas.microsoft.com/office/drawing/2014/main" val="20000"/>
                    </a:ext>
                  </a:extLst>
                </a:gridCol>
                <a:gridCol w="5990442">
                  <a:extLst>
                    <a:ext uri="{9D8B030D-6E8A-4147-A177-3AD203B41FA5}">
                      <a16:colId xmlns:a16="http://schemas.microsoft.com/office/drawing/2014/main" val="20001"/>
                    </a:ext>
                  </a:extLst>
                </a:gridCol>
              </a:tblGrid>
              <a:tr h="270830">
                <a:tc gridSpan="2">
                  <a:txBody>
                    <a:bodyPr/>
                    <a:lstStyle/>
                    <a:p>
                      <a:pPr algn="ctr"/>
                      <a:r>
                        <a:rPr lang="en-GB" u="sng" dirty="0">
                          <a:solidFill>
                            <a:schemeClr val="tx1"/>
                          </a:solidFill>
                          <a:latin typeface="Comic Sans MS" panose="030F0702030302020204" pitchFamily="66" charset="0"/>
                        </a:rPr>
                        <a:t>Why was the League</a:t>
                      </a:r>
                      <a:r>
                        <a:rPr lang="en-GB" u="sng" baseline="0" dirty="0">
                          <a:solidFill>
                            <a:schemeClr val="tx1"/>
                          </a:solidFill>
                          <a:latin typeface="Comic Sans MS" panose="030F0702030302020204" pitchFamily="66" charset="0"/>
                        </a:rPr>
                        <a:t> of Nations created?</a:t>
                      </a:r>
                      <a:endParaRPr lang="en-GB" u="sng" dirty="0">
                        <a:solidFill>
                          <a:schemeClr val="tx1"/>
                        </a:solidFill>
                        <a:latin typeface="Comic Sans MS" panose="030F0702030302020204" pitchFamily="66" charset="0"/>
                      </a:endParaRPr>
                    </a:p>
                    <a:p>
                      <a:pPr algn="ctr"/>
                      <a:endParaRPr lang="en-GB" u="sng" dirty="0">
                        <a:solidFill>
                          <a:schemeClr val="tx1"/>
                        </a:solidFill>
                        <a:latin typeface="Comic Sans MS" panose="030F0702030302020204" pitchFamily="66"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311982">
                <a:tc>
                  <a:txBody>
                    <a:bodyPr/>
                    <a:lstStyle/>
                    <a:p>
                      <a:pPr algn="ctr"/>
                      <a:r>
                        <a:rPr lang="en-GB" sz="1400" b="1" u="sng" dirty="0">
                          <a:latin typeface="Comic Sans MS" panose="030F0702030302020204" pitchFamily="66" charset="0"/>
                        </a:rPr>
                        <a:t>What was the League</a:t>
                      </a:r>
                      <a:r>
                        <a:rPr lang="en-GB" sz="1400" b="1" u="sng" baseline="0" dirty="0">
                          <a:latin typeface="Comic Sans MS" panose="030F0702030302020204" pitchFamily="66" charset="0"/>
                        </a:rPr>
                        <a:t> of Nations?</a:t>
                      </a:r>
                    </a:p>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Comic Sans MS" panose="030F0702030302020204" pitchFamily="66" charset="0"/>
                        </a:rPr>
                        <a:t>The League of Nations was a vision for bringing the world together for peace. It was to be a group of countries that would work together and solve problems, like a world parliament</a:t>
                      </a:r>
                      <a:r>
                        <a:rPr lang="en-GB" sz="1050" dirty="0">
                          <a:solidFill>
                            <a:schemeClr val="tx1"/>
                          </a:solidFill>
                          <a:latin typeface="Comic Sans MS" panose="030F0702030302020204" pitchFamily="66" charset="0"/>
                        </a:rPr>
                        <a:t>.</a:t>
                      </a:r>
                      <a:endParaRPr lang="en-GB" sz="1400" b="1" u="sng" dirty="0">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400" b="1" u="sng" dirty="0">
                          <a:latin typeface="Comic Sans MS" panose="030F0702030302020204" pitchFamily="66" charset="0"/>
                        </a:rPr>
                        <a:t>Who joined the League of Nations?</a:t>
                      </a:r>
                    </a:p>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Comic Sans MS" panose="030F0702030302020204" pitchFamily="66" charset="0"/>
                        </a:rPr>
                        <a:t>When the League was founded there were 42 members and this rose to 58 by 1934. There were four permanent members of the council who made all the big decisions: Britain, France, Italy and Japan.</a:t>
                      </a:r>
                      <a:endParaRPr lang="en-GB" sz="1050"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238971">
                <a:tc>
                  <a:txBody>
                    <a:bodyPr/>
                    <a:lstStyle/>
                    <a:p>
                      <a:pPr algn="ctr"/>
                      <a:r>
                        <a:rPr lang="en-GB" sz="1400" b="1" u="sng" dirty="0">
                          <a:solidFill>
                            <a:schemeClr val="tx1"/>
                          </a:solidFill>
                          <a:latin typeface="Comic Sans MS" panose="030F0702030302020204" pitchFamily="66" charset="0"/>
                        </a:rPr>
                        <a:t>Why was the</a:t>
                      </a:r>
                      <a:r>
                        <a:rPr lang="en-GB" sz="1400" b="1" u="sng" baseline="0" dirty="0">
                          <a:solidFill>
                            <a:schemeClr val="tx1"/>
                          </a:solidFill>
                          <a:latin typeface="Comic Sans MS" panose="030F0702030302020204" pitchFamily="66" charset="0"/>
                        </a:rPr>
                        <a:t> League of Nations formed?</a:t>
                      </a:r>
                    </a:p>
                    <a:p>
                      <a:pPr algn="ctr"/>
                      <a:r>
                        <a:rPr lang="en-GB" sz="1400" dirty="0">
                          <a:solidFill>
                            <a:schemeClr val="tx1"/>
                          </a:solidFill>
                          <a:latin typeface="Comic Sans MS" panose="030F0702030302020204" pitchFamily="66" charset="0"/>
                        </a:rPr>
                        <a:t>Countries would work together to achieve four aims:</a:t>
                      </a:r>
                    </a:p>
                    <a:p>
                      <a:pPr marL="457200" indent="-457200" algn="ctr">
                        <a:buFont typeface="Arial" panose="020B0604020202020204" pitchFamily="34" charset="0"/>
                        <a:buChar char="•"/>
                      </a:pPr>
                      <a:r>
                        <a:rPr lang="en-GB" sz="1400" dirty="0">
                          <a:solidFill>
                            <a:schemeClr val="tx1"/>
                          </a:solidFill>
                          <a:latin typeface="Comic Sans MS" panose="030F0702030302020204" pitchFamily="66" charset="0"/>
                        </a:rPr>
                        <a:t>To stop was from breaking out again</a:t>
                      </a:r>
                    </a:p>
                    <a:p>
                      <a:pPr marL="457200" indent="-457200" algn="ctr">
                        <a:buFont typeface="Arial" panose="020B0604020202020204" pitchFamily="34" charset="0"/>
                        <a:buChar char="•"/>
                      </a:pPr>
                      <a:r>
                        <a:rPr lang="en-GB" sz="1400" dirty="0">
                          <a:solidFill>
                            <a:schemeClr val="tx1"/>
                          </a:solidFill>
                          <a:latin typeface="Comic Sans MS" panose="030F0702030302020204" pitchFamily="66" charset="0"/>
                        </a:rPr>
                        <a:t>To encourage disarmament</a:t>
                      </a:r>
                    </a:p>
                    <a:p>
                      <a:pPr marL="457200" indent="-457200" algn="ctr">
                        <a:buFont typeface="Arial" panose="020B0604020202020204" pitchFamily="34" charset="0"/>
                        <a:buChar char="•"/>
                      </a:pPr>
                      <a:r>
                        <a:rPr lang="en-GB" sz="1400" dirty="0">
                          <a:solidFill>
                            <a:schemeClr val="tx1"/>
                          </a:solidFill>
                          <a:latin typeface="Comic Sans MS" panose="030F0702030302020204" pitchFamily="66" charset="0"/>
                        </a:rPr>
                        <a:t>To improve working conditions</a:t>
                      </a:r>
                    </a:p>
                    <a:p>
                      <a:pPr marL="457200" indent="-457200" algn="ctr">
                        <a:buFont typeface="Arial" panose="020B0604020202020204" pitchFamily="34" charset="0"/>
                        <a:buChar char="•"/>
                      </a:pPr>
                      <a:r>
                        <a:rPr lang="en-GB" sz="1400" dirty="0">
                          <a:solidFill>
                            <a:schemeClr val="tx1"/>
                          </a:solidFill>
                          <a:latin typeface="Comic Sans MS" panose="030F0702030302020204" pitchFamily="66" charset="0"/>
                        </a:rPr>
                        <a:t>To tackle deadly diseases</a:t>
                      </a:r>
                      <a:endParaRPr lang="en-GB" sz="1400" b="1" u="sng" dirty="0">
                        <a:solidFill>
                          <a:schemeClr val="tx1"/>
                        </a:solidFill>
                        <a:latin typeface="Comic Sans MS" panose="030F0702030302020204" pitchFamily="66"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u="sng" dirty="0">
                          <a:solidFill>
                            <a:schemeClr val="tx1"/>
                          </a:solidFill>
                          <a:latin typeface="Comic Sans MS" panose="030F0702030302020204" pitchFamily="66" charset="0"/>
                        </a:rPr>
                        <a:t>Did</a:t>
                      </a:r>
                      <a:r>
                        <a:rPr lang="en-GB" sz="1400" b="1" u="sng" baseline="0" dirty="0">
                          <a:solidFill>
                            <a:schemeClr val="tx1"/>
                          </a:solidFill>
                          <a:latin typeface="Comic Sans MS" panose="030F0702030302020204" pitchFamily="66" charset="0"/>
                        </a:rPr>
                        <a:t> all the other powerful countries join?</a:t>
                      </a: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1" u="sng" dirty="0">
                        <a:solidFill>
                          <a:schemeClr val="tx1"/>
                        </a:solidFill>
                        <a:latin typeface="Comic Sans MS" panose="030F0702030302020204" pitchFamily="66" charset="0"/>
                      </a:endParaRPr>
                    </a:p>
                    <a:p>
                      <a:pPr algn="ctr"/>
                      <a:endParaRPr lang="en-GB" sz="1400" dirty="0"/>
                    </a:p>
                    <a:p>
                      <a:pPr algn="ctr"/>
                      <a:endParaRPr lang="en-GB" sz="1400" dirty="0"/>
                    </a:p>
                    <a:p>
                      <a:pPr algn="ctr"/>
                      <a:endParaRPr lang="en-GB" sz="1400" dirty="0"/>
                    </a:p>
                    <a:p>
                      <a:pPr algn="ct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31198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u="sng" baseline="0" dirty="0">
                          <a:solidFill>
                            <a:schemeClr val="tx1"/>
                          </a:solidFill>
                          <a:latin typeface="Comic Sans MS" panose="030F0702030302020204" pitchFamily="66" charset="0"/>
                        </a:rPr>
                        <a:t>Was the USA an important member?</a:t>
                      </a:r>
                      <a:endParaRPr lang="en-GB" sz="1400" b="1" u="sng" dirty="0">
                        <a:solidFill>
                          <a:schemeClr val="tx1"/>
                        </a:solidFill>
                        <a:latin typeface="Comic Sans MS" panose="030F0702030302020204" pitchFamily="66" charset="0"/>
                      </a:endParaRPr>
                    </a:p>
                    <a:p>
                      <a:pPr algn="ct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u="sng" dirty="0">
                          <a:solidFill>
                            <a:schemeClr val="tx1"/>
                          </a:solidFill>
                          <a:latin typeface="Comic Sans MS" panose="030F0702030302020204" pitchFamily="66" charset="0"/>
                        </a:rPr>
                        <a:t>What did Britain</a:t>
                      </a:r>
                      <a:r>
                        <a:rPr lang="en-GB" sz="1400" b="1" u="sng" baseline="0" dirty="0">
                          <a:solidFill>
                            <a:schemeClr val="tx1"/>
                          </a:solidFill>
                          <a:latin typeface="Comic Sans MS" panose="030F0702030302020204" pitchFamily="66" charset="0"/>
                        </a:rPr>
                        <a:t> and France think of the League?</a:t>
                      </a: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1" u="sng" dirty="0">
                        <a:solidFill>
                          <a:schemeClr val="tx1"/>
                        </a:solidFill>
                        <a:latin typeface="Comic Sans MS" panose="030F0702030302020204" pitchFamily="66" charset="0"/>
                      </a:endParaRPr>
                    </a:p>
                    <a:p>
                      <a:pPr algn="ctr"/>
                      <a:endParaRPr lang="en-GB" sz="1400" dirty="0"/>
                    </a:p>
                    <a:p>
                      <a:pPr algn="ctr"/>
                      <a:endParaRPr lang="en-GB" sz="1400" dirty="0"/>
                    </a:p>
                    <a:p>
                      <a:pPr algn="ctr"/>
                      <a:endParaRPr lang="en-GB" sz="1400" dirty="0"/>
                    </a:p>
                    <a:p>
                      <a:pPr algn="ctr"/>
                      <a:endParaRPr lang="en-GB" sz="1400" dirty="0"/>
                    </a:p>
                    <a:p>
                      <a:pPr algn="ctr"/>
                      <a:endParaRPr lang="en-GB" sz="1400" dirty="0"/>
                    </a:p>
                    <a:p>
                      <a:pPr algn="ct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17640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u="sng" dirty="0">
                          <a:solidFill>
                            <a:schemeClr val="tx1"/>
                          </a:solidFill>
                          <a:latin typeface="Comic Sans MS" panose="030F0702030302020204" pitchFamily="66" charset="0"/>
                        </a:rPr>
                        <a:t>Where was the League based?</a:t>
                      </a:r>
                      <a:endParaRPr lang="en-GB" sz="2000" b="1" u="sng" dirty="0">
                        <a:solidFill>
                          <a:schemeClr val="tx1"/>
                        </a:solidFill>
                        <a:latin typeface="Comic Sans MS" panose="030F0702030302020204" pitchFamily="66" charset="0"/>
                      </a:endParaRPr>
                    </a:p>
                    <a:p>
                      <a:pPr algn="ctr"/>
                      <a:r>
                        <a:rPr lang="en-GB" sz="1400" dirty="0">
                          <a:solidFill>
                            <a:schemeClr val="tx1"/>
                          </a:solidFill>
                          <a:latin typeface="Comic Sans MS" panose="030F0702030302020204" pitchFamily="66" charset="0"/>
                        </a:rPr>
                        <a:t>In Geneva, Switzerland. Switzerland had not been involved in the war, so it was seen as a peaceful country. Another key international organisation, the Red Cross, was also based there, so it seemed like a sensible place for the headquarters.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u="sng" dirty="0">
                          <a:solidFill>
                            <a:schemeClr val="tx1"/>
                          </a:solidFill>
                          <a:latin typeface="Comic Sans MS" panose="030F0702030302020204" pitchFamily="66" charset="0"/>
                        </a:rPr>
                        <a:t>How did the League plan to keep peace and what would they</a:t>
                      </a:r>
                      <a:r>
                        <a:rPr lang="en-GB" sz="1400" b="1" u="sng" baseline="0" dirty="0">
                          <a:solidFill>
                            <a:schemeClr val="tx1"/>
                          </a:solidFill>
                          <a:latin typeface="Comic Sans MS" panose="030F0702030302020204" pitchFamily="66" charset="0"/>
                        </a:rPr>
                        <a:t> do if they couldn’t prevent disputes</a:t>
                      </a:r>
                      <a:r>
                        <a:rPr lang="en-GB" sz="1400" b="1" u="sng" dirty="0">
                          <a:solidFill>
                            <a:schemeClr val="tx1"/>
                          </a:solidFill>
                          <a:latin typeface="Comic Sans MS" panose="030F0702030302020204" pitchFamily="66" charset="0"/>
                        </a:rPr>
                        <a:t>?</a:t>
                      </a: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1" u="sng" dirty="0">
                        <a:solidFill>
                          <a:schemeClr val="tx1"/>
                        </a:solidFill>
                        <a:latin typeface="Comic Sans MS" panose="030F0702030302020204" pitchFamily="66"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1" u="sng" dirty="0">
                        <a:solidFill>
                          <a:schemeClr val="tx1"/>
                        </a:solidFill>
                        <a:latin typeface="Comic Sans MS" panose="030F0702030302020204" pitchFamily="66"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GB" sz="1400" b="1" u="sng" dirty="0">
                        <a:solidFill>
                          <a:schemeClr val="tx1"/>
                        </a:solidFill>
                        <a:latin typeface="Comic Sans MS" panose="030F0702030302020204" pitchFamily="66" charset="0"/>
                      </a:endParaRPr>
                    </a:p>
                    <a:p>
                      <a:pPr algn="ctr"/>
                      <a:endParaRPr lang="en-GB"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171851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400" b="1" u="sng" dirty="0">
              <a:solidFill>
                <a:schemeClr val="tx1"/>
              </a:solidFill>
              <a:latin typeface="Comic Sans MS" panose="030F0702030302020204" pitchFamily="66" charset="0"/>
            </a:endParaRPr>
          </a:p>
          <a:p>
            <a:pPr algn="ctr"/>
            <a:r>
              <a:rPr lang="en-GB" sz="4000" dirty="0">
                <a:solidFill>
                  <a:schemeClr val="tx1"/>
                </a:solidFill>
                <a:latin typeface="Comic Sans MS" panose="030F0702030302020204" pitchFamily="66" charset="0"/>
              </a:rPr>
              <a:t>The League of Nations was a vision for bringing the world together for peace. It was to be a group of countries that would work together and solve problems, like a world parliament</a:t>
            </a:r>
            <a:r>
              <a:rPr lang="en-GB" sz="2800" dirty="0">
                <a:solidFill>
                  <a:schemeClr val="tx1"/>
                </a:solidFill>
                <a:latin typeface="Comic Sans MS" panose="030F0702030302020204" pitchFamily="66" charset="0"/>
              </a:rPr>
              <a:t>.</a:t>
            </a:r>
          </a:p>
        </p:txBody>
      </p:sp>
    </p:spTree>
    <p:extLst>
      <p:ext uri="{BB962C8B-B14F-4D97-AF65-F5344CB8AC3E}">
        <p14:creationId xmlns:p14="http://schemas.microsoft.com/office/powerpoint/2010/main" val="37027957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400" b="1" u="sng" dirty="0">
              <a:solidFill>
                <a:schemeClr val="tx1"/>
              </a:solidFill>
              <a:latin typeface="Comic Sans MS" panose="030F0702030302020204" pitchFamily="66" charset="0"/>
            </a:endParaRPr>
          </a:p>
          <a:p>
            <a:pPr algn="ctr"/>
            <a:r>
              <a:rPr lang="en-GB" sz="4000" dirty="0">
                <a:solidFill>
                  <a:schemeClr val="tx1"/>
                </a:solidFill>
                <a:latin typeface="Comic Sans MS" panose="030F0702030302020204" pitchFamily="66" charset="0"/>
              </a:rPr>
              <a:t>Countries would work together to achieve four aims:</a:t>
            </a:r>
          </a:p>
          <a:p>
            <a:pPr marL="457200" indent="-457200" algn="ctr">
              <a:buFont typeface="Arial" panose="020B0604020202020204" pitchFamily="34" charset="0"/>
              <a:buChar char="•"/>
            </a:pPr>
            <a:r>
              <a:rPr lang="en-GB" sz="4000" dirty="0">
                <a:solidFill>
                  <a:schemeClr val="tx1"/>
                </a:solidFill>
                <a:latin typeface="Comic Sans MS" panose="030F0702030302020204" pitchFamily="66" charset="0"/>
              </a:rPr>
              <a:t>To stop was from breaking out again</a:t>
            </a:r>
          </a:p>
          <a:p>
            <a:pPr marL="457200" indent="-457200" algn="ctr">
              <a:buFont typeface="Arial" panose="020B0604020202020204" pitchFamily="34" charset="0"/>
              <a:buChar char="•"/>
            </a:pPr>
            <a:r>
              <a:rPr lang="en-GB" sz="4000" dirty="0">
                <a:solidFill>
                  <a:schemeClr val="tx1"/>
                </a:solidFill>
                <a:latin typeface="Comic Sans MS" panose="030F0702030302020204" pitchFamily="66" charset="0"/>
              </a:rPr>
              <a:t>To encourage disarmament</a:t>
            </a:r>
          </a:p>
          <a:p>
            <a:pPr marL="457200" indent="-457200" algn="ctr">
              <a:buFont typeface="Arial" panose="020B0604020202020204" pitchFamily="34" charset="0"/>
              <a:buChar char="•"/>
            </a:pPr>
            <a:r>
              <a:rPr lang="en-GB" sz="4000" dirty="0">
                <a:solidFill>
                  <a:schemeClr val="tx1"/>
                </a:solidFill>
                <a:latin typeface="Comic Sans MS" panose="030F0702030302020204" pitchFamily="66" charset="0"/>
              </a:rPr>
              <a:t>To improve working conditions</a:t>
            </a:r>
          </a:p>
          <a:p>
            <a:pPr marL="457200" indent="-457200" algn="ctr">
              <a:buFont typeface="Arial" panose="020B0604020202020204" pitchFamily="34" charset="0"/>
              <a:buChar char="•"/>
            </a:pPr>
            <a:r>
              <a:rPr lang="en-GB" sz="4000" dirty="0">
                <a:solidFill>
                  <a:schemeClr val="tx1"/>
                </a:solidFill>
                <a:latin typeface="Comic Sans MS" panose="030F0702030302020204" pitchFamily="66" charset="0"/>
              </a:rPr>
              <a:t>To tackle deadly diseases</a:t>
            </a:r>
            <a:endParaRPr lang="en-GB" sz="28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978604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400" b="1" u="sng" dirty="0">
              <a:solidFill>
                <a:schemeClr val="tx1"/>
              </a:solidFill>
              <a:latin typeface="Comic Sans MS" panose="030F0702030302020204" pitchFamily="66" charset="0"/>
            </a:endParaRPr>
          </a:p>
          <a:p>
            <a:pPr algn="ctr"/>
            <a:r>
              <a:rPr lang="en-GB" sz="4000" dirty="0">
                <a:solidFill>
                  <a:schemeClr val="tx1"/>
                </a:solidFill>
                <a:latin typeface="Comic Sans MS" panose="030F0702030302020204" pitchFamily="66" charset="0"/>
              </a:rPr>
              <a:t>In Geneva, Switzerland. Switzerland had not been involved in the war, so it was seen as a peaceful country. Another key international organisation, the Red Cross, was also based there, so it seemed like a sensible place for the headquarters.</a:t>
            </a:r>
            <a:endParaRPr lang="en-GB" sz="28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24287491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b="1" u="sng" dirty="0">
              <a:solidFill>
                <a:schemeClr val="tx1"/>
              </a:solidFill>
              <a:latin typeface="Comic Sans MS" panose="030F0702030302020204" pitchFamily="66" charset="0"/>
            </a:endParaRPr>
          </a:p>
          <a:p>
            <a:pPr algn="ctr"/>
            <a:r>
              <a:rPr lang="en-GB" sz="3600" dirty="0">
                <a:solidFill>
                  <a:schemeClr val="tx1"/>
                </a:solidFill>
                <a:latin typeface="Comic Sans MS" panose="030F0702030302020204" pitchFamily="66" charset="0"/>
              </a:rPr>
              <a:t>The USA was not an important member of the League of Nations. The Senate refused to agree to it and as much as Wilson tried to convince his people that it was a good idea, they have seen many young American die in the First World War and wanted to isolate themselves from Europe. Wilson was devastated. </a:t>
            </a:r>
            <a:endParaRPr lang="en-GB" sz="24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5646998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b="1" u="sng" dirty="0">
              <a:solidFill>
                <a:schemeClr val="tx1"/>
              </a:solidFill>
              <a:latin typeface="Comic Sans MS" panose="030F0702030302020204" pitchFamily="66" charset="0"/>
            </a:endParaRPr>
          </a:p>
          <a:p>
            <a:pPr algn="ctr"/>
            <a:r>
              <a:rPr lang="en-GB" sz="3600" dirty="0">
                <a:solidFill>
                  <a:schemeClr val="tx1"/>
                </a:solidFill>
                <a:latin typeface="Comic Sans MS" panose="030F0702030302020204" pitchFamily="66" charset="0"/>
              </a:rPr>
              <a:t>When the League was founded there were 42 members and this rose to 58 by 1934. There were four permanent members of the council who made all the big decisions: Britain, France, Italy and Japan.</a:t>
            </a:r>
            <a:endParaRPr lang="en-GB" sz="2400"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36276532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b="1" u="sng" dirty="0">
              <a:solidFill>
                <a:schemeClr val="tx1"/>
              </a:solidFill>
              <a:latin typeface="Comic Sans MS" panose="030F0702030302020204" pitchFamily="66" charset="0"/>
            </a:endParaRPr>
          </a:p>
          <a:p>
            <a:pPr algn="ctr"/>
            <a:r>
              <a:rPr lang="en-GB" sz="2800" dirty="0">
                <a:solidFill>
                  <a:schemeClr val="tx1"/>
                </a:solidFill>
                <a:latin typeface="Comic Sans MS" panose="030F0702030302020204" pitchFamily="66" charset="0"/>
              </a:rPr>
              <a:t>Britain and France were suspicious of the new Communist government in Russia, so Russia was not allowed to join and the other countries who had lost the war could not join – so no Germany at first.</a:t>
            </a:r>
          </a:p>
          <a:p>
            <a:pPr algn="ctr"/>
            <a:endParaRPr lang="en-GB" sz="2800" dirty="0">
              <a:solidFill>
                <a:schemeClr val="tx1"/>
              </a:solidFill>
              <a:latin typeface="Comic Sans MS" panose="030F0702030302020204" pitchFamily="66" charset="0"/>
            </a:endParaRPr>
          </a:p>
          <a:p>
            <a:pPr algn="ctr"/>
            <a:r>
              <a:rPr lang="en-GB" sz="2800" dirty="0">
                <a:solidFill>
                  <a:schemeClr val="tx1"/>
                </a:solidFill>
                <a:latin typeface="Comic Sans MS" panose="030F0702030302020204" pitchFamily="66" charset="0"/>
              </a:rPr>
              <a:t>This changes in 1926, when the Locarno Treaty was signed and Germany was allowed to join the League. However, Germany’s membership was short lived; once Hitler came to power he took Germany out of the League again. In addition, Japan and Italy both left after they invaded other countries in the 1930s.</a:t>
            </a:r>
            <a:endParaRPr lang="en-GB" dirty="0">
              <a:solidFill>
                <a:schemeClr val="tx1"/>
              </a:solidFill>
              <a:latin typeface="Comic Sans MS" panose="030F0702030302020204" pitchFamily="66" charset="0"/>
            </a:endParaRPr>
          </a:p>
        </p:txBody>
      </p:sp>
    </p:spTree>
    <p:extLst>
      <p:ext uri="{BB962C8B-B14F-4D97-AF65-F5344CB8AC3E}">
        <p14:creationId xmlns:p14="http://schemas.microsoft.com/office/powerpoint/2010/main" val="28355080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b="1" u="sng" dirty="0">
              <a:solidFill>
                <a:schemeClr val="tx1"/>
              </a:solidFill>
              <a:latin typeface="Comic Sans MS" panose="030F0702030302020204" pitchFamily="66" charset="0"/>
            </a:endParaRPr>
          </a:p>
          <a:p>
            <a:pPr algn="ctr"/>
            <a:r>
              <a:rPr lang="en-GB" sz="2400" dirty="0">
                <a:solidFill>
                  <a:schemeClr val="tx1"/>
                </a:solidFill>
                <a:latin typeface="Comic Sans MS" panose="030F0702030302020204" pitchFamily="66" charset="0"/>
              </a:rPr>
              <a:t>At the Paris Peace Conference David Lloyd George had been critical of the idea – but then on 25 March 1919 he issued the Fontainebleau Memorandum in which he said that he completely supported the League. It helped that in the final peace treaties colonies belonging to Germany and the other losing countries were given to the League of Nations to be run as mandates. The idea was that the League would rune these colonies until they were ready to be independent, but some historians have said that Britain saw this as an opportunity to add to their already vast empire.</a:t>
            </a:r>
          </a:p>
          <a:p>
            <a:pPr algn="ctr"/>
            <a:endParaRPr lang="en-GB" sz="1600" dirty="0">
              <a:solidFill>
                <a:schemeClr val="tx1"/>
              </a:solidFill>
              <a:latin typeface="Comic Sans MS" panose="030F0702030302020204" pitchFamily="66" charset="0"/>
            </a:endParaRPr>
          </a:p>
          <a:p>
            <a:pPr algn="ctr"/>
            <a:r>
              <a:rPr lang="en-GB" sz="2400" dirty="0">
                <a:solidFill>
                  <a:schemeClr val="tx1"/>
                </a:solidFill>
                <a:latin typeface="Comic Sans MS" panose="030F0702030302020204" pitchFamily="66" charset="0"/>
              </a:rPr>
              <a:t>Britain generally regarded the League of Nations as a place for countries to discuss ideas, but without any real power. France, however, was glad of anything that might help protect it from another German invasion.</a:t>
            </a:r>
          </a:p>
        </p:txBody>
      </p:sp>
    </p:spTree>
    <p:extLst>
      <p:ext uri="{BB962C8B-B14F-4D97-AF65-F5344CB8AC3E}">
        <p14:creationId xmlns:p14="http://schemas.microsoft.com/office/powerpoint/2010/main" val="32006446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81263" y="529389"/>
            <a:ext cx="11213432" cy="59676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b="1" u="sng" dirty="0">
              <a:solidFill>
                <a:schemeClr val="tx1"/>
              </a:solidFill>
              <a:latin typeface="Comic Sans MS" panose="030F0702030302020204" pitchFamily="66" charset="0"/>
            </a:endParaRPr>
          </a:p>
          <a:p>
            <a:pPr algn="ctr"/>
            <a:r>
              <a:rPr lang="en-GB" sz="2000" dirty="0">
                <a:solidFill>
                  <a:schemeClr val="tx1"/>
                </a:solidFill>
                <a:latin typeface="Comic Sans MS" panose="030F0702030302020204" pitchFamily="66" charset="0"/>
              </a:rPr>
              <a:t>It was thought that the League would work through collective security; the idea that is all countries worked together they could make sure the peace was kept and that the interests of every nation were looked after. </a:t>
            </a:r>
          </a:p>
          <a:p>
            <a:pPr algn="ctr"/>
            <a:endParaRPr lang="en-GB" sz="2000" dirty="0">
              <a:solidFill>
                <a:schemeClr val="tx1"/>
              </a:solidFill>
              <a:latin typeface="Comic Sans MS" panose="030F0702030302020204" pitchFamily="66" charset="0"/>
            </a:endParaRPr>
          </a:p>
          <a:p>
            <a:pPr algn="ctr"/>
            <a:r>
              <a:rPr lang="en-GB" sz="2000" dirty="0">
                <a:solidFill>
                  <a:schemeClr val="tx1"/>
                </a:solidFill>
                <a:latin typeface="Comic Sans MS" panose="030F0702030302020204" pitchFamily="66" charset="0"/>
              </a:rPr>
              <a:t>In 1920, the League also set up an international court that would establish international laws. This was called the Permanent Court of International Justice. If every country was following the same laws there would be less chance of them disagreeing.</a:t>
            </a:r>
          </a:p>
          <a:p>
            <a:pPr algn="ctr"/>
            <a:endParaRPr lang="en-GB" sz="2000" dirty="0">
              <a:solidFill>
                <a:schemeClr val="tx1"/>
              </a:solidFill>
              <a:latin typeface="Comic Sans MS" panose="030F0702030302020204" pitchFamily="66" charset="0"/>
            </a:endParaRPr>
          </a:p>
          <a:p>
            <a:pPr algn="ctr"/>
            <a:r>
              <a:rPr lang="en-GB" sz="2000" dirty="0">
                <a:solidFill>
                  <a:schemeClr val="tx1"/>
                </a:solidFill>
                <a:latin typeface="Comic Sans MS" panose="030F0702030302020204" pitchFamily="66" charset="0"/>
              </a:rPr>
              <a:t>The Covenant set out how the League would deal with aggression:</a:t>
            </a:r>
          </a:p>
          <a:p>
            <a:pPr marL="457200" indent="-457200" algn="ctr">
              <a:buFont typeface="+mj-lt"/>
              <a:buAutoNum type="arabicPeriod"/>
            </a:pPr>
            <a:r>
              <a:rPr lang="en-GB" sz="2000" dirty="0">
                <a:solidFill>
                  <a:schemeClr val="tx1"/>
                </a:solidFill>
                <a:latin typeface="Comic Sans MS" panose="030F0702030302020204" pitchFamily="66" charset="0"/>
              </a:rPr>
              <a:t>Mitigation: getting countries together to talk through problems.</a:t>
            </a:r>
          </a:p>
          <a:p>
            <a:pPr marL="457200" indent="-457200" algn="ctr">
              <a:buFont typeface="+mj-lt"/>
              <a:buAutoNum type="arabicPeriod"/>
            </a:pPr>
            <a:r>
              <a:rPr lang="en-GB" sz="2000" dirty="0">
                <a:solidFill>
                  <a:schemeClr val="tx1"/>
                </a:solidFill>
                <a:latin typeface="Comic Sans MS" panose="030F0702030302020204" pitchFamily="66" charset="0"/>
              </a:rPr>
              <a:t>If this didn’t work they could use moral condemnation – a good telling off!</a:t>
            </a:r>
          </a:p>
          <a:p>
            <a:pPr marL="457200" indent="-457200" algn="ctr">
              <a:buFont typeface="+mj-lt"/>
              <a:buAutoNum type="arabicPeriod"/>
            </a:pPr>
            <a:r>
              <a:rPr lang="en-GB" sz="2000" dirty="0">
                <a:solidFill>
                  <a:schemeClr val="tx1"/>
                </a:solidFill>
                <a:latin typeface="Comic Sans MS" panose="030F0702030302020204" pitchFamily="66" charset="0"/>
              </a:rPr>
              <a:t>Finally, economic sanctions could be enforced, where members of the League would not trade with the warring countries.</a:t>
            </a:r>
          </a:p>
          <a:p>
            <a:pPr marL="457200" indent="-457200" algn="ctr">
              <a:buFont typeface="+mj-lt"/>
              <a:buAutoNum type="arabicPeriod"/>
            </a:pPr>
            <a:endParaRPr lang="en-GB" sz="2000" dirty="0">
              <a:solidFill>
                <a:schemeClr val="tx1"/>
              </a:solidFill>
              <a:latin typeface="Comic Sans MS" panose="030F0702030302020204" pitchFamily="66" charset="0"/>
            </a:endParaRPr>
          </a:p>
          <a:p>
            <a:pPr algn="ctr"/>
            <a:r>
              <a:rPr lang="en-GB" sz="2000" dirty="0">
                <a:solidFill>
                  <a:schemeClr val="tx1"/>
                </a:solidFill>
                <a:latin typeface="Comic Sans MS" panose="030F0702030302020204" pitchFamily="66" charset="0"/>
              </a:rPr>
              <a:t>The League didn’t have its own army as it was a peaceful organisation. If an army was absolutely necessary the League was to ask its member to lend their armed forces. </a:t>
            </a:r>
          </a:p>
        </p:txBody>
      </p:sp>
    </p:spTree>
    <p:extLst>
      <p:ext uri="{BB962C8B-B14F-4D97-AF65-F5344CB8AC3E}">
        <p14:creationId xmlns:p14="http://schemas.microsoft.com/office/powerpoint/2010/main" val="12792994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101515" y="147822"/>
            <a:ext cx="9144000" cy="490066"/>
          </a:xfrm>
          <a:solidFill>
            <a:schemeClr val="bg1"/>
          </a:solidFill>
          <a:ln>
            <a:solidFill>
              <a:schemeClr val="tx1"/>
            </a:solidFill>
          </a:ln>
        </p:spPr>
        <p:style>
          <a:lnRef idx="1">
            <a:schemeClr val="accent3"/>
          </a:lnRef>
          <a:fillRef idx="2">
            <a:schemeClr val="accent3"/>
          </a:fillRef>
          <a:effectRef idx="1">
            <a:schemeClr val="accent3"/>
          </a:effectRef>
          <a:fontRef idx="minor">
            <a:schemeClr val="dk1"/>
          </a:fontRef>
        </p:style>
        <p:txBody>
          <a:bodyPr>
            <a:normAutofit/>
          </a:bodyPr>
          <a:lstStyle/>
          <a:p>
            <a:pPr eaLnBrk="1" hangingPunct="1"/>
            <a:r>
              <a:rPr lang="en-GB" altLang="en-US" sz="2800" dirty="0">
                <a:latin typeface="Comic Sans MS" panose="030F0702030302020204" pitchFamily="66" charset="0"/>
                <a:ea typeface="Verdana" panose="020B0604030504040204" pitchFamily="34" charset="0"/>
                <a:cs typeface="Verdana" panose="020B0604030504040204" pitchFamily="34" charset="0"/>
              </a:rPr>
              <a:t>The Structure of the League of Nations</a:t>
            </a:r>
          </a:p>
        </p:txBody>
      </p:sp>
      <p:sp>
        <p:nvSpPr>
          <p:cNvPr id="2" name="TextBox 1"/>
          <p:cNvSpPr txBox="1"/>
          <p:nvPr/>
        </p:nvSpPr>
        <p:spPr>
          <a:xfrm>
            <a:off x="179655" y="151863"/>
            <a:ext cx="1200329" cy="6367934"/>
          </a:xfrm>
          <a:prstGeom prst="rect">
            <a:avLst/>
          </a:prstGeom>
          <a:solidFill>
            <a:schemeClr val="bg1"/>
          </a:solidFill>
          <a:ln>
            <a:solidFill>
              <a:schemeClr val="tx1"/>
            </a:solidFill>
          </a:ln>
        </p:spPr>
        <p:style>
          <a:lnRef idx="1">
            <a:schemeClr val="accent2"/>
          </a:lnRef>
          <a:fillRef idx="2">
            <a:schemeClr val="accent2"/>
          </a:fillRef>
          <a:effectRef idx="1">
            <a:schemeClr val="accent2"/>
          </a:effectRef>
          <a:fontRef idx="minor">
            <a:schemeClr val="dk1"/>
          </a:fontRef>
        </p:style>
        <p:txBody>
          <a:bodyPr vert="vert270" wrap="square" rtlCol="0">
            <a:spAutoFit/>
          </a:bodyPr>
          <a:lstStyle/>
          <a:p>
            <a:pPr algn="ctr"/>
            <a:r>
              <a:rPr lang="en-GB" sz="6600" dirty="0">
                <a:latin typeface="Comic Sans MS" panose="030F0702030302020204" pitchFamily="66" charset="0"/>
              </a:rPr>
              <a:t>SECRETARIAT  </a:t>
            </a:r>
          </a:p>
        </p:txBody>
      </p:sp>
      <p:sp>
        <p:nvSpPr>
          <p:cNvPr id="4" name="TextBox 3"/>
          <p:cNvSpPr txBox="1"/>
          <p:nvPr/>
        </p:nvSpPr>
        <p:spPr>
          <a:xfrm>
            <a:off x="1744814" y="1154016"/>
            <a:ext cx="5780311" cy="584775"/>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1600" dirty="0">
                <a:latin typeface="Comic Sans MS" panose="030F0702030302020204" pitchFamily="66" charset="0"/>
              </a:rPr>
              <a:t>The Secretariat was a sort of civil service for the League of Nations</a:t>
            </a:r>
          </a:p>
        </p:txBody>
      </p:sp>
      <p:sp>
        <p:nvSpPr>
          <p:cNvPr id="9" name="TextBox 8"/>
          <p:cNvSpPr txBox="1"/>
          <p:nvPr/>
        </p:nvSpPr>
        <p:spPr>
          <a:xfrm>
            <a:off x="1744815" y="2063110"/>
            <a:ext cx="5780311" cy="584775"/>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1600" dirty="0">
                <a:latin typeface="Comic Sans MS" panose="030F0702030302020204" pitchFamily="66" charset="0"/>
              </a:rPr>
              <a:t>The Secretariat kept records of League meetings and prepared reports for the different agencies of the League</a:t>
            </a:r>
          </a:p>
        </p:txBody>
      </p:sp>
      <p:sp>
        <p:nvSpPr>
          <p:cNvPr id="10" name="TextBox 9"/>
          <p:cNvSpPr txBox="1"/>
          <p:nvPr/>
        </p:nvSpPr>
        <p:spPr>
          <a:xfrm>
            <a:off x="1830340" y="3318896"/>
            <a:ext cx="3726043" cy="2554545"/>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1600" dirty="0">
                <a:latin typeface="Comic Sans MS" panose="030F0702030302020204" pitchFamily="66" charset="0"/>
              </a:rPr>
              <a:t>The principal Sections of the Secretariat were: Political; Financial and Economics; Communications and Transit; Minorities and Administration (Saar and Danzig); Mandates; Disarmament; Health; Social (Opium and Traffic in Women and Children); Intellectual Cooperation and International Bureaux; Legal; and Information. </a:t>
            </a:r>
          </a:p>
        </p:txBody>
      </p:sp>
      <p:sp>
        <p:nvSpPr>
          <p:cNvPr id="11" name="TextBox 10"/>
          <p:cNvSpPr txBox="1"/>
          <p:nvPr/>
        </p:nvSpPr>
        <p:spPr>
          <a:xfrm>
            <a:off x="6049405" y="3164013"/>
            <a:ext cx="1475722" cy="2800767"/>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1600" dirty="0">
                <a:latin typeface="Comic Sans MS" panose="030F0702030302020204" pitchFamily="66" charset="0"/>
              </a:rPr>
              <a:t>Heads of the Secretariat:</a:t>
            </a:r>
          </a:p>
          <a:p>
            <a:r>
              <a:rPr lang="en-GB" sz="1600" dirty="0">
                <a:latin typeface="Comic Sans MS" panose="030F0702030302020204" pitchFamily="66" charset="0"/>
              </a:rPr>
              <a:t>- Eric Drummond (1919-1932)</a:t>
            </a:r>
          </a:p>
          <a:p>
            <a:r>
              <a:rPr lang="en-GB" sz="1600" dirty="0">
                <a:latin typeface="Comic Sans MS" panose="030F0702030302020204" pitchFamily="66" charset="0"/>
              </a:rPr>
              <a:t>- Joseph </a:t>
            </a:r>
            <a:r>
              <a:rPr lang="en-GB" sz="1600" dirty="0" err="1">
                <a:latin typeface="Comic Sans MS" panose="030F0702030302020204" pitchFamily="66" charset="0"/>
              </a:rPr>
              <a:t>Avenol</a:t>
            </a:r>
            <a:r>
              <a:rPr lang="en-GB" sz="1600" dirty="0">
                <a:latin typeface="Comic Sans MS" panose="030F0702030302020204" pitchFamily="66" charset="0"/>
              </a:rPr>
              <a:t> (1933-1940)</a:t>
            </a:r>
          </a:p>
          <a:p>
            <a:r>
              <a:rPr lang="en-GB" sz="1600" dirty="0">
                <a:latin typeface="Comic Sans MS" panose="030F0702030302020204" pitchFamily="66" charset="0"/>
              </a:rPr>
              <a:t>- Sean Lester (1940-1946).</a:t>
            </a:r>
          </a:p>
        </p:txBody>
      </p:sp>
      <p:pic>
        <p:nvPicPr>
          <p:cNvPr id="14338" name="Picture 2" descr="Image result for secretariat of the league of na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8149" y="860080"/>
            <a:ext cx="3378762" cy="5997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8110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p:cNvPicPr>
            <a:picLocks noGrp="1" noChangeAspect="1" noChangeArrowheads="1"/>
          </p:cNvPicPr>
          <p:nvPr>
            <p:ph type="body" idx="1"/>
          </p:nvPr>
        </p:nvPicPr>
        <p:blipFill>
          <a:blip r:embed="rId2" cstate="print"/>
          <a:srcRect l="24586" t="3718" r="25335" b="4489"/>
          <a:stretch>
            <a:fillRect/>
          </a:stretch>
        </p:blipFill>
        <p:spPr>
          <a:xfrm>
            <a:off x="1386214" y="2007"/>
            <a:ext cx="9144000" cy="6858000"/>
          </a:xfrm>
          <a:noFill/>
          <a:ln/>
        </p:spPr>
      </p:pic>
      <p:sp>
        <p:nvSpPr>
          <p:cNvPr id="20488" name="AutoShape 8"/>
          <p:cNvSpPr>
            <a:spLocks noChangeArrowheads="1"/>
          </p:cNvSpPr>
          <p:nvPr/>
        </p:nvSpPr>
        <p:spPr bwMode="auto">
          <a:xfrm rot="3720394">
            <a:off x="5396091" y="3950723"/>
            <a:ext cx="3937386" cy="780832"/>
          </a:xfrm>
          <a:prstGeom prst="rightArrow">
            <a:avLst>
              <a:gd name="adj1" fmla="val 37694"/>
              <a:gd name="adj2" fmla="val 38754"/>
            </a:avLst>
          </a:prstGeom>
          <a:solidFill>
            <a:schemeClr val="accent6">
              <a:lumMod val="40000"/>
              <a:lumOff val="60000"/>
            </a:schemeClr>
          </a:solidFill>
          <a:ln w="9525">
            <a:solidFill>
              <a:schemeClr val="tx1"/>
            </a:solidFill>
            <a:miter lim="800000"/>
            <a:headEnd/>
            <a:tailEnd/>
          </a:ln>
          <a:effectLst/>
        </p:spPr>
        <p:txBody>
          <a:bodyPr wrap="none" anchor="ctr"/>
          <a:lstStyle/>
          <a:p>
            <a:endParaRPr lang="en-GB"/>
          </a:p>
        </p:txBody>
      </p:sp>
      <p:sp>
        <p:nvSpPr>
          <p:cNvPr id="5" name="TextBox 4"/>
          <p:cNvSpPr txBox="1"/>
          <p:nvPr/>
        </p:nvSpPr>
        <p:spPr>
          <a:xfrm>
            <a:off x="3810000" y="1219201"/>
            <a:ext cx="4572000" cy="1200329"/>
          </a:xfrm>
          <a:prstGeom prst="rect">
            <a:avLst/>
          </a:prstGeom>
          <a:solidFill>
            <a:schemeClr val="accent6">
              <a:lumMod val="40000"/>
              <a:lumOff val="60000"/>
              <a:alpha val="75000"/>
            </a:schemeClr>
          </a:solidFill>
        </p:spPr>
        <p:txBody>
          <a:bodyPr wrap="square" rtlCol="0">
            <a:spAutoFit/>
          </a:bodyPr>
          <a:lstStyle/>
          <a:p>
            <a:pPr algn="ctr"/>
            <a:r>
              <a:rPr lang="en-GB" sz="3600" dirty="0">
                <a:latin typeface="Comic Sans MS" panose="030F0702030302020204" pitchFamily="66" charset="0"/>
              </a:rPr>
              <a:t>He spelt it out in his 14 point plan</a:t>
            </a:r>
          </a:p>
        </p:txBody>
      </p:sp>
    </p:spTree>
    <p:extLst>
      <p:ext uri="{BB962C8B-B14F-4D97-AF65-F5344CB8AC3E}">
        <p14:creationId xmlns:p14="http://schemas.microsoft.com/office/powerpoint/2010/main" val="1686975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4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8" grpId="0" animBg="1"/>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857150" y="112607"/>
            <a:ext cx="9144000" cy="490066"/>
          </a:xfrm>
          <a:noFill/>
          <a:ln>
            <a:solidFill>
              <a:schemeClr val="tx1"/>
            </a:solidFill>
          </a:ln>
        </p:spPr>
        <p:style>
          <a:lnRef idx="1">
            <a:schemeClr val="accent3"/>
          </a:lnRef>
          <a:fillRef idx="2">
            <a:schemeClr val="accent3"/>
          </a:fillRef>
          <a:effectRef idx="1">
            <a:schemeClr val="accent3"/>
          </a:effectRef>
          <a:fontRef idx="minor">
            <a:schemeClr val="dk1"/>
          </a:fontRef>
        </p:style>
        <p:txBody>
          <a:bodyPr>
            <a:normAutofit fontScale="90000"/>
          </a:bodyPr>
          <a:lstStyle/>
          <a:p>
            <a:pPr eaLnBrk="1" hangingPunct="1"/>
            <a:r>
              <a:rPr lang="en-GB" altLang="en-US" sz="3600" dirty="0">
                <a:latin typeface="Comic Sans MS" panose="030F0702030302020204" pitchFamily="66" charset="0"/>
                <a:ea typeface="Verdana" panose="020B0604030504040204" pitchFamily="34" charset="0"/>
                <a:cs typeface="Verdana" panose="020B0604030504040204" pitchFamily="34" charset="0"/>
              </a:rPr>
              <a:t>The Structure of the League of Nations</a:t>
            </a:r>
          </a:p>
        </p:txBody>
      </p:sp>
      <p:sp>
        <p:nvSpPr>
          <p:cNvPr id="2" name="TextBox 1"/>
          <p:cNvSpPr txBox="1"/>
          <p:nvPr/>
        </p:nvSpPr>
        <p:spPr>
          <a:xfrm>
            <a:off x="79289" y="245033"/>
            <a:ext cx="1292662" cy="6367934"/>
          </a:xfrm>
          <a:prstGeom prst="rect">
            <a:avLst/>
          </a:prstGeom>
          <a:noFill/>
          <a:ln>
            <a:solidFill>
              <a:schemeClr val="tx1"/>
            </a:solidFill>
          </a:ln>
        </p:spPr>
        <p:style>
          <a:lnRef idx="1">
            <a:schemeClr val="accent2"/>
          </a:lnRef>
          <a:fillRef idx="2">
            <a:schemeClr val="accent2"/>
          </a:fillRef>
          <a:effectRef idx="1">
            <a:schemeClr val="accent2"/>
          </a:effectRef>
          <a:fontRef idx="minor">
            <a:schemeClr val="dk1"/>
          </a:fontRef>
        </p:style>
        <p:txBody>
          <a:bodyPr vert="vert270" wrap="square" rtlCol="0">
            <a:spAutoFit/>
          </a:bodyPr>
          <a:lstStyle/>
          <a:p>
            <a:pPr algn="ctr"/>
            <a:r>
              <a:rPr lang="en-GB" sz="7200" dirty="0">
                <a:latin typeface="Comic Sans MS" panose="030F0702030302020204" pitchFamily="66" charset="0"/>
              </a:rPr>
              <a:t>COUNCIL  </a:t>
            </a:r>
          </a:p>
        </p:txBody>
      </p:sp>
      <p:sp>
        <p:nvSpPr>
          <p:cNvPr id="4" name="TextBox 3"/>
          <p:cNvSpPr txBox="1"/>
          <p:nvPr/>
        </p:nvSpPr>
        <p:spPr>
          <a:xfrm>
            <a:off x="1679575" y="1044826"/>
            <a:ext cx="3075054" cy="1477328"/>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 Council was the most important part of the League of Nations – all major decisions were made here.</a:t>
            </a:r>
          </a:p>
        </p:txBody>
      </p:sp>
      <p:sp>
        <p:nvSpPr>
          <p:cNvPr id="9" name="TextBox 8"/>
          <p:cNvSpPr txBox="1"/>
          <p:nvPr/>
        </p:nvSpPr>
        <p:spPr>
          <a:xfrm>
            <a:off x="1857150" y="4192832"/>
            <a:ext cx="4102788" cy="1200329"/>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Each of the permanent members of the Council had a veto.  One country could stop the whole Council from taking action.</a:t>
            </a:r>
          </a:p>
        </p:txBody>
      </p:sp>
      <p:sp>
        <p:nvSpPr>
          <p:cNvPr id="11" name="TextBox 10"/>
          <p:cNvSpPr txBox="1"/>
          <p:nvPr/>
        </p:nvSpPr>
        <p:spPr>
          <a:xfrm>
            <a:off x="1831975" y="2873516"/>
            <a:ext cx="9926888" cy="923330"/>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There were 4 permanent members of the Council – Britain, France, Japan and Italy and 4 non-permanent members elected by the Assembly (the number of temporary members did change during the League’s history)</a:t>
            </a:r>
          </a:p>
        </p:txBody>
      </p:sp>
      <p:sp>
        <p:nvSpPr>
          <p:cNvPr id="12" name="TextBox 11"/>
          <p:cNvSpPr txBox="1"/>
          <p:nvPr/>
        </p:nvSpPr>
        <p:spPr>
          <a:xfrm>
            <a:off x="7141729" y="4103073"/>
            <a:ext cx="3869413" cy="2308324"/>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 Council had three main ways of getting countries to do what it wanted:</a:t>
            </a:r>
          </a:p>
          <a:p>
            <a:pPr marL="342900" indent="-342900">
              <a:buAutoNum type="arabicParenR"/>
            </a:pPr>
            <a:r>
              <a:rPr lang="en-GB" dirty="0">
                <a:latin typeface="Comic Sans MS" panose="030F0702030302020204" pitchFamily="66" charset="0"/>
              </a:rPr>
              <a:t>Could tell countries off.</a:t>
            </a:r>
          </a:p>
          <a:p>
            <a:pPr marL="342900" indent="-342900">
              <a:buAutoNum type="arabicParenR"/>
            </a:pPr>
            <a:r>
              <a:rPr lang="en-GB" dirty="0">
                <a:latin typeface="Comic Sans MS" panose="030F0702030302020204" pitchFamily="66" charset="0"/>
              </a:rPr>
              <a:t>Could impose economic sanctions</a:t>
            </a:r>
          </a:p>
          <a:p>
            <a:pPr marL="342900" indent="-342900">
              <a:buAutoNum type="arabicParenR"/>
            </a:pPr>
            <a:r>
              <a:rPr lang="en-GB" dirty="0">
                <a:latin typeface="Comic Sans MS" panose="030F0702030302020204" pitchFamily="66" charset="0"/>
              </a:rPr>
              <a:t>Could get members to organise an army to force a country</a:t>
            </a:r>
          </a:p>
        </p:txBody>
      </p:sp>
      <p:pic>
        <p:nvPicPr>
          <p:cNvPr id="3" name="Picture 2"/>
          <p:cNvPicPr>
            <a:picLocks noChangeAspect="1"/>
          </p:cNvPicPr>
          <p:nvPr/>
        </p:nvPicPr>
        <p:blipFill>
          <a:blip r:embed="rId2"/>
          <a:stretch>
            <a:fillRect/>
          </a:stretch>
        </p:blipFill>
        <p:spPr>
          <a:xfrm>
            <a:off x="6387257" y="677764"/>
            <a:ext cx="1508944" cy="750896"/>
          </a:xfrm>
          <a:prstGeom prst="rect">
            <a:avLst/>
          </a:prstGeom>
        </p:spPr>
      </p:pic>
      <p:pic>
        <p:nvPicPr>
          <p:cNvPr id="5" name="Picture 4"/>
          <p:cNvPicPr>
            <a:picLocks noChangeAspect="1"/>
          </p:cNvPicPr>
          <p:nvPr/>
        </p:nvPicPr>
        <p:blipFill>
          <a:blip r:embed="rId3"/>
          <a:stretch>
            <a:fillRect/>
          </a:stretch>
        </p:blipFill>
        <p:spPr>
          <a:xfrm>
            <a:off x="8688289" y="681760"/>
            <a:ext cx="1390307" cy="731367"/>
          </a:xfrm>
          <a:prstGeom prst="rect">
            <a:avLst/>
          </a:prstGeom>
        </p:spPr>
      </p:pic>
      <p:pic>
        <p:nvPicPr>
          <p:cNvPr id="6146" name="Picture 2" descr="Image result for imperial japanese fla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7257" y="1722754"/>
            <a:ext cx="1508944" cy="1008249"/>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4" descr="Image result for italian flag"/>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p:cNvPicPr>
            <a:picLocks noChangeAspect="1"/>
          </p:cNvPicPr>
          <p:nvPr/>
        </p:nvPicPr>
        <p:blipFill>
          <a:blip r:embed="rId5"/>
          <a:stretch>
            <a:fillRect/>
          </a:stretch>
        </p:blipFill>
        <p:spPr>
          <a:xfrm>
            <a:off x="8688289" y="1752676"/>
            <a:ext cx="1387518" cy="923330"/>
          </a:xfrm>
          <a:prstGeom prst="rect">
            <a:avLst/>
          </a:prstGeom>
        </p:spPr>
      </p:pic>
    </p:spTree>
    <p:extLst>
      <p:ext uri="{BB962C8B-B14F-4D97-AF65-F5344CB8AC3E}">
        <p14:creationId xmlns:p14="http://schemas.microsoft.com/office/powerpoint/2010/main" val="327766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844842" y="181374"/>
            <a:ext cx="9144000" cy="490066"/>
          </a:xfrm>
          <a:noFill/>
          <a:ln>
            <a:solidFill>
              <a:schemeClr val="tx1"/>
            </a:solidFill>
          </a:ln>
        </p:spPr>
        <p:style>
          <a:lnRef idx="1">
            <a:schemeClr val="accent3"/>
          </a:lnRef>
          <a:fillRef idx="2">
            <a:schemeClr val="accent3"/>
          </a:fillRef>
          <a:effectRef idx="1">
            <a:schemeClr val="accent3"/>
          </a:effectRef>
          <a:fontRef idx="minor">
            <a:schemeClr val="dk1"/>
          </a:fontRef>
        </p:style>
        <p:txBody>
          <a:bodyPr>
            <a:normAutofit fontScale="90000"/>
          </a:bodyPr>
          <a:lstStyle/>
          <a:p>
            <a:pPr eaLnBrk="1" hangingPunct="1"/>
            <a:r>
              <a:rPr lang="en-GB" altLang="en-US" sz="3600" dirty="0">
                <a:solidFill>
                  <a:schemeClr val="tx1"/>
                </a:solidFill>
                <a:latin typeface="Comic Sans MS" panose="030F0702030302020204" pitchFamily="66" charset="0"/>
                <a:ea typeface="Verdana" panose="020B0604030504040204" pitchFamily="34" charset="0"/>
                <a:cs typeface="Verdana" panose="020B0604030504040204" pitchFamily="34" charset="0"/>
              </a:rPr>
              <a:t>The Structure of the League of Nations</a:t>
            </a:r>
          </a:p>
        </p:txBody>
      </p:sp>
      <p:sp>
        <p:nvSpPr>
          <p:cNvPr id="2" name="TextBox 1"/>
          <p:cNvSpPr txBox="1"/>
          <p:nvPr/>
        </p:nvSpPr>
        <p:spPr>
          <a:xfrm>
            <a:off x="220314" y="347887"/>
            <a:ext cx="1292662" cy="6367934"/>
          </a:xfrm>
          <a:prstGeom prst="rect">
            <a:avLst/>
          </a:prstGeom>
          <a:noFill/>
          <a:ln>
            <a:solidFill>
              <a:schemeClr val="tx1"/>
            </a:solidFill>
          </a:ln>
        </p:spPr>
        <p:style>
          <a:lnRef idx="1">
            <a:schemeClr val="accent2"/>
          </a:lnRef>
          <a:fillRef idx="2">
            <a:schemeClr val="accent2"/>
          </a:fillRef>
          <a:effectRef idx="1">
            <a:schemeClr val="accent2"/>
          </a:effectRef>
          <a:fontRef idx="minor">
            <a:schemeClr val="dk1"/>
          </a:fontRef>
        </p:style>
        <p:txBody>
          <a:bodyPr vert="vert270" wrap="square" rtlCol="0">
            <a:spAutoFit/>
          </a:bodyPr>
          <a:lstStyle/>
          <a:p>
            <a:pPr algn="ctr"/>
            <a:r>
              <a:rPr lang="en-GB" sz="7200" dirty="0">
                <a:solidFill>
                  <a:schemeClr val="tx1"/>
                </a:solidFill>
                <a:latin typeface="Comic Sans MS" panose="030F0702030302020204" pitchFamily="66" charset="0"/>
              </a:rPr>
              <a:t>ASSEMBLY  </a:t>
            </a:r>
          </a:p>
        </p:txBody>
      </p:sp>
      <p:sp>
        <p:nvSpPr>
          <p:cNvPr id="4" name="TextBox 3"/>
          <p:cNvSpPr txBox="1"/>
          <p:nvPr/>
        </p:nvSpPr>
        <p:spPr>
          <a:xfrm>
            <a:off x="1897113" y="897316"/>
            <a:ext cx="3075054" cy="923330"/>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solidFill>
                  <a:schemeClr val="tx1"/>
                </a:solidFill>
                <a:latin typeface="Comic Sans MS" panose="030F0702030302020204" pitchFamily="66" charset="0"/>
              </a:rPr>
              <a:t>The Assembly was the Parliament of the League of Nations</a:t>
            </a:r>
          </a:p>
        </p:txBody>
      </p:sp>
      <p:sp>
        <p:nvSpPr>
          <p:cNvPr id="9" name="TextBox 8"/>
          <p:cNvSpPr txBox="1"/>
          <p:nvPr/>
        </p:nvSpPr>
        <p:spPr>
          <a:xfrm>
            <a:off x="1844842" y="4497842"/>
            <a:ext cx="5471243" cy="1477328"/>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solidFill>
                  <a:schemeClr val="tx1"/>
                </a:solidFill>
                <a:latin typeface="Comic Sans MS" panose="030F0702030302020204" pitchFamily="66" charset="0"/>
              </a:rPr>
              <a:t>The Assembly got to vote on:</a:t>
            </a:r>
          </a:p>
          <a:p>
            <a:pPr marL="285750" indent="-285750">
              <a:buFont typeface="Arial" panose="020B0604020202020204" pitchFamily="34" charset="0"/>
              <a:buChar char="•"/>
            </a:pPr>
            <a:r>
              <a:rPr lang="en-GB" dirty="0">
                <a:solidFill>
                  <a:schemeClr val="tx1"/>
                </a:solidFill>
                <a:latin typeface="Comic Sans MS" panose="030F0702030302020204" pitchFamily="66" charset="0"/>
              </a:rPr>
              <a:t>Accepting or rejecting new members of the League.</a:t>
            </a:r>
          </a:p>
          <a:p>
            <a:pPr marL="285750" indent="-285750">
              <a:buFont typeface="Arial" panose="020B0604020202020204" pitchFamily="34" charset="0"/>
              <a:buChar char="•"/>
            </a:pPr>
            <a:r>
              <a:rPr lang="en-GB" dirty="0">
                <a:solidFill>
                  <a:schemeClr val="tx1"/>
                </a:solidFill>
                <a:latin typeface="Comic Sans MS" panose="030F0702030302020204" pitchFamily="66" charset="0"/>
              </a:rPr>
              <a:t>Appointing temporary members of the Council.</a:t>
            </a:r>
          </a:p>
          <a:p>
            <a:pPr marL="285750" indent="-285750">
              <a:buFont typeface="Arial" panose="020B0604020202020204" pitchFamily="34" charset="0"/>
              <a:buChar char="•"/>
            </a:pPr>
            <a:r>
              <a:rPr lang="en-GB" dirty="0">
                <a:solidFill>
                  <a:schemeClr val="tx1"/>
                </a:solidFill>
                <a:latin typeface="Comic Sans MS" panose="030F0702030302020204" pitchFamily="66" charset="0"/>
              </a:rPr>
              <a:t>The League of Nations budget</a:t>
            </a:r>
          </a:p>
        </p:txBody>
      </p:sp>
      <p:sp>
        <p:nvSpPr>
          <p:cNvPr id="10" name="TextBox 9"/>
          <p:cNvSpPr txBox="1"/>
          <p:nvPr/>
        </p:nvSpPr>
        <p:spPr>
          <a:xfrm>
            <a:off x="1908125" y="1933638"/>
            <a:ext cx="3067067" cy="923330"/>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solidFill>
                  <a:schemeClr val="tx1"/>
                </a:solidFill>
                <a:latin typeface="Comic Sans MS" panose="030F0702030302020204" pitchFamily="66" charset="0"/>
              </a:rPr>
              <a:t>All members of the League were members of the Assembly</a:t>
            </a:r>
          </a:p>
        </p:txBody>
      </p:sp>
      <p:sp>
        <p:nvSpPr>
          <p:cNvPr id="11" name="TextBox 10"/>
          <p:cNvSpPr txBox="1"/>
          <p:nvPr/>
        </p:nvSpPr>
        <p:spPr>
          <a:xfrm>
            <a:off x="1897113" y="2997662"/>
            <a:ext cx="3028199" cy="923330"/>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solidFill>
                  <a:schemeClr val="tx1"/>
                </a:solidFill>
                <a:latin typeface="Comic Sans MS" panose="030F0702030302020204" pitchFamily="66" charset="0"/>
              </a:rPr>
              <a:t>The role of the Assembly was to recommend actions to the Council</a:t>
            </a:r>
          </a:p>
        </p:txBody>
      </p:sp>
      <p:pic>
        <p:nvPicPr>
          <p:cNvPr id="15362" name="Picture 2" descr="Image result for assembly of league of na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6842" y="877561"/>
            <a:ext cx="4556594" cy="329897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8362127" y="4464960"/>
            <a:ext cx="3028199" cy="646331"/>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solidFill>
                  <a:schemeClr val="tx1"/>
                </a:solidFill>
                <a:latin typeface="Comic Sans MS" panose="030F0702030302020204" pitchFamily="66" charset="0"/>
              </a:rPr>
              <a:t>The Assembly only met once a year </a:t>
            </a:r>
          </a:p>
        </p:txBody>
      </p:sp>
      <p:sp>
        <p:nvSpPr>
          <p:cNvPr id="13" name="TextBox 12"/>
          <p:cNvSpPr txBox="1"/>
          <p:nvPr/>
        </p:nvSpPr>
        <p:spPr>
          <a:xfrm>
            <a:off x="8362127" y="5375006"/>
            <a:ext cx="3028199" cy="1200329"/>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solidFill>
                  <a:schemeClr val="tx1"/>
                </a:solidFill>
                <a:latin typeface="Comic Sans MS" panose="030F0702030302020204" pitchFamily="66" charset="0"/>
              </a:rPr>
              <a:t>All decisions of the Assembly had to be unanimous – everyone had to agree.</a:t>
            </a:r>
          </a:p>
        </p:txBody>
      </p:sp>
    </p:spTree>
    <p:extLst>
      <p:ext uri="{BB962C8B-B14F-4D97-AF65-F5344CB8AC3E}">
        <p14:creationId xmlns:p14="http://schemas.microsoft.com/office/powerpoint/2010/main" val="10388987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438400" y="95600"/>
            <a:ext cx="9144000" cy="490066"/>
          </a:xfrm>
          <a:noFill/>
          <a:ln>
            <a:solidFill>
              <a:schemeClr val="tx1"/>
            </a:solidFill>
          </a:ln>
        </p:spPr>
        <p:style>
          <a:lnRef idx="1">
            <a:schemeClr val="accent3"/>
          </a:lnRef>
          <a:fillRef idx="2">
            <a:schemeClr val="accent3"/>
          </a:fillRef>
          <a:effectRef idx="1">
            <a:schemeClr val="accent3"/>
          </a:effectRef>
          <a:fontRef idx="minor">
            <a:schemeClr val="dk1"/>
          </a:fontRef>
        </p:style>
        <p:txBody>
          <a:bodyPr>
            <a:normAutofit fontScale="90000"/>
          </a:bodyPr>
          <a:lstStyle/>
          <a:p>
            <a:pPr eaLnBrk="1" hangingPunct="1"/>
            <a:r>
              <a:rPr lang="en-GB" altLang="en-US" sz="3600" dirty="0">
                <a:latin typeface="Comic Sans MS" panose="030F0702030302020204" pitchFamily="66" charset="0"/>
                <a:ea typeface="Verdana" panose="020B0604030504040204" pitchFamily="34" charset="0"/>
                <a:cs typeface="Verdana" panose="020B0604030504040204" pitchFamily="34" charset="0"/>
              </a:rPr>
              <a:t>The Structure of the League of Nations</a:t>
            </a:r>
          </a:p>
        </p:txBody>
      </p:sp>
      <p:sp>
        <p:nvSpPr>
          <p:cNvPr id="2" name="TextBox 1"/>
          <p:cNvSpPr txBox="1"/>
          <p:nvPr/>
        </p:nvSpPr>
        <p:spPr>
          <a:xfrm>
            <a:off x="151831" y="245033"/>
            <a:ext cx="2031325" cy="6367934"/>
          </a:xfrm>
          <a:prstGeom prst="rect">
            <a:avLst/>
          </a:prstGeom>
          <a:noFill/>
          <a:ln>
            <a:solidFill>
              <a:schemeClr val="tx1"/>
            </a:solidFill>
          </a:ln>
        </p:spPr>
        <p:style>
          <a:lnRef idx="1">
            <a:schemeClr val="accent2"/>
          </a:lnRef>
          <a:fillRef idx="2">
            <a:schemeClr val="accent2"/>
          </a:fillRef>
          <a:effectRef idx="1">
            <a:schemeClr val="accent2"/>
          </a:effectRef>
          <a:fontRef idx="minor">
            <a:schemeClr val="dk1"/>
          </a:fontRef>
        </p:style>
        <p:txBody>
          <a:bodyPr vert="vert270" wrap="square" rtlCol="0">
            <a:spAutoFit/>
          </a:bodyPr>
          <a:lstStyle/>
          <a:p>
            <a:pPr algn="ctr"/>
            <a:r>
              <a:rPr lang="en-GB" sz="6000" dirty="0">
                <a:latin typeface="Comic Sans MS" panose="030F0702030302020204" pitchFamily="66" charset="0"/>
              </a:rPr>
              <a:t>COURT OF JUSTICE  </a:t>
            </a:r>
          </a:p>
        </p:txBody>
      </p:sp>
      <p:sp>
        <p:nvSpPr>
          <p:cNvPr id="4" name="TextBox 3"/>
          <p:cNvSpPr txBox="1"/>
          <p:nvPr/>
        </p:nvSpPr>
        <p:spPr>
          <a:xfrm>
            <a:off x="2920126" y="671441"/>
            <a:ext cx="4090274" cy="923330"/>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 key role of the International Court of Justice was to help settle disputes between countries.</a:t>
            </a:r>
          </a:p>
        </p:txBody>
      </p:sp>
      <p:sp>
        <p:nvSpPr>
          <p:cNvPr id="9" name="TextBox 8"/>
          <p:cNvSpPr txBox="1"/>
          <p:nvPr/>
        </p:nvSpPr>
        <p:spPr>
          <a:xfrm>
            <a:off x="7440071" y="4090803"/>
            <a:ext cx="4102788" cy="1200329"/>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 International Court of Justice only got involved in legal disputes between countries.  It had nothing to do with laws within countries.</a:t>
            </a:r>
          </a:p>
        </p:txBody>
      </p:sp>
      <p:sp>
        <p:nvSpPr>
          <p:cNvPr id="11" name="TextBox 10"/>
          <p:cNvSpPr txBox="1"/>
          <p:nvPr/>
        </p:nvSpPr>
        <p:spPr>
          <a:xfrm>
            <a:off x="2831750" y="1954920"/>
            <a:ext cx="4267025" cy="923330"/>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 Court was based at the Hague in the Netherlands.  Judges came from member countries of the League.</a:t>
            </a:r>
          </a:p>
        </p:txBody>
      </p:sp>
      <p:sp>
        <p:nvSpPr>
          <p:cNvPr id="13" name="TextBox 12"/>
          <p:cNvSpPr txBox="1"/>
          <p:nvPr/>
        </p:nvSpPr>
        <p:spPr>
          <a:xfrm>
            <a:off x="7503360" y="5509619"/>
            <a:ext cx="4073360" cy="646331"/>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 Court had no way to enforce its decisions.</a:t>
            </a:r>
          </a:p>
        </p:txBody>
      </p:sp>
      <p:pic>
        <p:nvPicPr>
          <p:cNvPr id="3" name="Picture 2"/>
          <p:cNvPicPr>
            <a:picLocks noChangeAspect="1"/>
          </p:cNvPicPr>
          <p:nvPr/>
        </p:nvPicPr>
        <p:blipFill>
          <a:blip r:embed="rId2"/>
          <a:stretch>
            <a:fillRect/>
          </a:stretch>
        </p:blipFill>
        <p:spPr>
          <a:xfrm>
            <a:off x="7578556" y="722874"/>
            <a:ext cx="3964303" cy="3168352"/>
          </a:xfrm>
          <a:prstGeom prst="rect">
            <a:avLst/>
          </a:prstGeom>
        </p:spPr>
      </p:pic>
      <p:sp>
        <p:nvSpPr>
          <p:cNvPr id="5" name="TextBox 4"/>
          <p:cNvSpPr txBox="1"/>
          <p:nvPr/>
        </p:nvSpPr>
        <p:spPr>
          <a:xfrm>
            <a:off x="7578556" y="3502984"/>
            <a:ext cx="4003844" cy="369332"/>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dirty="0">
                <a:latin typeface="Comic Sans MS" panose="030F0702030302020204" pitchFamily="66" charset="0"/>
              </a:rPr>
              <a:t>Seal of the Court of Justice</a:t>
            </a:r>
          </a:p>
        </p:txBody>
      </p:sp>
      <p:pic>
        <p:nvPicPr>
          <p:cNvPr id="6" name="Picture 5"/>
          <p:cNvPicPr>
            <a:picLocks noChangeAspect="1"/>
          </p:cNvPicPr>
          <p:nvPr/>
        </p:nvPicPr>
        <p:blipFill>
          <a:blip r:embed="rId3"/>
          <a:stretch>
            <a:fillRect/>
          </a:stretch>
        </p:blipFill>
        <p:spPr>
          <a:xfrm>
            <a:off x="3451162" y="3173541"/>
            <a:ext cx="3028200" cy="3034851"/>
          </a:xfrm>
          <a:prstGeom prst="rect">
            <a:avLst/>
          </a:prstGeom>
        </p:spPr>
      </p:pic>
    </p:spTree>
    <p:extLst>
      <p:ext uri="{BB962C8B-B14F-4D97-AF65-F5344CB8AC3E}">
        <p14:creationId xmlns:p14="http://schemas.microsoft.com/office/powerpoint/2010/main" val="19108091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884040" y="79484"/>
            <a:ext cx="9144000" cy="490066"/>
          </a:xfrm>
          <a:noFill/>
          <a:ln>
            <a:solidFill>
              <a:schemeClr val="tx1"/>
            </a:solidFill>
          </a:ln>
        </p:spPr>
        <p:style>
          <a:lnRef idx="1">
            <a:schemeClr val="accent3"/>
          </a:lnRef>
          <a:fillRef idx="2">
            <a:schemeClr val="accent3"/>
          </a:fillRef>
          <a:effectRef idx="1">
            <a:schemeClr val="accent3"/>
          </a:effectRef>
          <a:fontRef idx="minor">
            <a:schemeClr val="dk1"/>
          </a:fontRef>
        </p:style>
        <p:txBody>
          <a:bodyPr>
            <a:normAutofit fontScale="90000"/>
          </a:bodyPr>
          <a:lstStyle/>
          <a:p>
            <a:pPr eaLnBrk="1" hangingPunct="1"/>
            <a:r>
              <a:rPr lang="en-GB" altLang="en-US" sz="3600" dirty="0">
                <a:latin typeface="Comic Sans MS" panose="030F0702030302020204" pitchFamily="66" charset="0"/>
                <a:ea typeface="Verdana" panose="020B0604030504040204" pitchFamily="34" charset="0"/>
                <a:cs typeface="Verdana" panose="020B0604030504040204" pitchFamily="34" charset="0"/>
              </a:rPr>
              <a:t>The Structure of the League of Nations</a:t>
            </a:r>
          </a:p>
        </p:txBody>
      </p:sp>
      <p:sp>
        <p:nvSpPr>
          <p:cNvPr id="2" name="TextBox 1"/>
          <p:cNvSpPr txBox="1"/>
          <p:nvPr/>
        </p:nvSpPr>
        <p:spPr>
          <a:xfrm>
            <a:off x="376419" y="406351"/>
            <a:ext cx="1107996" cy="6367934"/>
          </a:xfrm>
          <a:prstGeom prst="rect">
            <a:avLst/>
          </a:prstGeom>
          <a:noFill/>
          <a:ln>
            <a:solidFill>
              <a:schemeClr val="tx1"/>
            </a:solidFill>
          </a:ln>
        </p:spPr>
        <p:style>
          <a:lnRef idx="1">
            <a:schemeClr val="accent2"/>
          </a:lnRef>
          <a:fillRef idx="2">
            <a:schemeClr val="accent2"/>
          </a:fillRef>
          <a:effectRef idx="1">
            <a:schemeClr val="accent2"/>
          </a:effectRef>
          <a:fontRef idx="minor">
            <a:schemeClr val="dk1"/>
          </a:fontRef>
        </p:style>
        <p:txBody>
          <a:bodyPr vert="vert270" wrap="square" rtlCol="0">
            <a:spAutoFit/>
          </a:bodyPr>
          <a:lstStyle/>
          <a:p>
            <a:pPr algn="ctr"/>
            <a:r>
              <a:rPr lang="en-GB" sz="6000" dirty="0">
                <a:latin typeface="Comic Sans MS" panose="030F0702030302020204" pitchFamily="66" charset="0"/>
              </a:rPr>
              <a:t>COMMISSIONS  </a:t>
            </a:r>
          </a:p>
        </p:txBody>
      </p:sp>
      <p:sp>
        <p:nvSpPr>
          <p:cNvPr id="4" name="TextBox 3"/>
          <p:cNvSpPr txBox="1"/>
          <p:nvPr/>
        </p:nvSpPr>
        <p:spPr>
          <a:xfrm>
            <a:off x="2326120" y="753540"/>
            <a:ext cx="8701919" cy="646331"/>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dirty="0">
                <a:latin typeface="Comic Sans MS" panose="030F0702030302020204" pitchFamily="66" charset="0"/>
              </a:rPr>
              <a:t>The League established a number of different Commissions to ty and improve the lives of people around the world.  SOME examples - </a:t>
            </a:r>
          </a:p>
        </p:txBody>
      </p:sp>
      <p:sp>
        <p:nvSpPr>
          <p:cNvPr id="11" name="TextBox 10"/>
          <p:cNvSpPr txBox="1"/>
          <p:nvPr/>
        </p:nvSpPr>
        <p:spPr>
          <a:xfrm>
            <a:off x="6595959" y="3098406"/>
            <a:ext cx="5178945" cy="2308324"/>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 Refugee Commission</a:t>
            </a:r>
          </a:p>
          <a:p>
            <a:r>
              <a:rPr lang="en-GB" dirty="0">
                <a:latin typeface="Comic Sans MS" panose="030F0702030302020204" pitchFamily="66" charset="0"/>
              </a:rPr>
              <a:t>Worked to educate return people to their homes – especially the ,</a:t>
            </a:r>
            <a:r>
              <a:rPr lang="en-GB" dirty="0" err="1">
                <a:latin typeface="Comic Sans MS" panose="030F0702030302020204" pitchFamily="66" charset="0"/>
              </a:rPr>
              <a:t>illions</a:t>
            </a:r>
            <a:r>
              <a:rPr lang="en-GB" dirty="0">
                <a:latin typeface="Comic Sans MS" panose="030F0702030302020204" pitchFamily="66" charset="0"/>
              </a:rPr>
              <a:t> of people who had been displaced during the First World War.</a:t>
            </a:r>
          </a:p>
          <a:p>
            <a:endParaRPr lang="en-GB" dirty="0"/>
          </a:p>
          <a:p>
            <a:r>
              <a:rPr lang="en-GB" dirty="0"/>
              <a:t>                    </a:t>
            </a:r>
          </a:p>
          <a:p>
            <a:endParaRPr lang="en-GB" dirty="0"/>
          </a:p>
        </p:txBody>
      </p:sp>
      <p:sp>
        <p:nvSpPr>
          <p:cNvPr id="12" name="AutoShape 2" descr="Image result for health symbol"/>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 name="TextBox 15"/>
          <p:cNvSpPr txBox="1"/>
          <p:nvPr/>
        </p:nvSpPr>
        <p:spPr>
          <a:xfrm>
            <a:off x="6661976" y="1648974"/>
            <a:ext cx="4099315" cy="1200329"/>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 Slavery Commission</a:t>
            </a:r>
          </a:p>
          <a:p>
            <a:r>
              <a:rPr lang="en-GB" dirty="0">
                <a:latin typeface="Comic Sans MS" panose="030F0702030302020204" pitchFamily="66" charset="0"/>
              </a:rPr>
              <a:t>                   Worked to eradicate</a:t>
            </a:r>
          </a:p>
          <a:p>
            <a:r>
              <a:rPr lang="en-GB" dirty="0">
                <a:latin typeface="Comic Sans MS" panose="030F0702030302020204" pitchFamily="66" charset="0"/>
              </a:rPr>
              <a:t>                    slavery all around </a:t>
            </a:r>
          </a:p>
          <a:p>
            <a:r>
              <a:rPr lang="en-GB" dirty="0">
                <a:latin typeface="Comic Sans MS" panose="030F0702030302020204" pitchFamily="66" charset="0"/>
              </a:rPr>
              <a:t>                    the world.</a:t>
            </a:r>
          </a:p>
        </p:txBody>
      </p:sp>
      <p:pic>
        <p:nvPicPr>
          <p:cNvPr id="15" name="Picture 14"/>
          <p:cNvPicPr>
            <a:picLocks noChangeAspect="1"/>
          </p:cNvPicPr>
          <p:nvPr/>
        </p:nvPicPr>
        <p:blipFill>
          <a:blip r:embed="rId2"/>
          <a:stretch>
            <a:fillRect/>
          </a:stretch>
        </p:blipFill>
        <p:spPr>
          <a:xfrm>
            <a:off x="6779584" y="2015382"/>
            <a:ext cx="960689" cy="717561"/>
          </a:xfrm>
          <a:prstGeom prst="rect">
            <a:avLst/>
          </a:prstGeom>
        </p:spPr>
      </p:pic>
      <p:sp>
        <p:nvSpPr>
          <p:cNvPr id="18" name="TextBox 17"/>
          <p:cNvSpPr txBox="1"/>
          <p:nvPr/>
        </p:nvSpPr>
        <p:spPr>
          <a:xfrm>
            <a:off x="1984375" y="1696959"/>
            <a:ext cx="4111625" cy="1754326"/>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 Health Commission</a:t>
            </a:r>
          </a:p>
          <a:p>
            <a:r>
              <a:rPr lang="en-GB" dirty="0">
                <a:latin typeface="Comic Sans MS" panose="030F0702030302020204" pitchFamily="66" charset="0"/>
              </a:rPr>
              <a:t>                   Worked to educate </a:t>
            </a:r>
          </a:p>
          <a:p>
            <a:r>
              <a:rPr lang="en-GB" dirty="0">
                <a:latin typeface="Comic Sans MS" panose="030F0702030302020204" pitchFamily="66" charset="0"/>
              </a:rPr>
              <a:t>                    people about health</a:t>
            </a:r>
          </a:p>
          <a:p>
            <a:r>
              <a:rPr lang="en-GB" dirty="0">
                <a:latin typeface="Comic Sans MS" panose="030F0702030302020204" pitchFamily="66" charset="0"/>
              </a:rPr>
              <a:t>                    and sanitation.</a:t>
            </a:r>
          </a:p>
          <a:p>
            <a:r>
              <a:rPr lang="en-GB" dirty="0">
                <a:latin typeface="Comic Sans MS" panose="030F0702030302020204" pitchFamily="66" charset="0"/>
              </a:rPr>
              <a:t>Attempted to try and deal with the problem of dangerous diseases.</a:t>
            </a:r>
          </a:p>
        </p:txBody>
      </p:sp>
      <p:pic>
        <p:nvPicPr>
          <p:cNvPr id="8196" name="Picture 4" descr="Image result for refugee clipar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1521" y="4547838"/>
            <a:ext cx="3787819" cy="68070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4"/>
          <a:stretch>
            <a:fillRect/>
          </a:stretch>
        </p:blipFill>
        <p:spPr>
          <a:xfrm>
            <a:off x="2332649" y="2043185"/>
            <a:ext cx="682184" cy="679152"/>
          </a:xfrm>
          <a:prstGeom prst="rect">
            <a:avLst/>
          </a:prstGeom>
        </p:spPr>
      </p:pic>
      <p:sp>
        <p:nvSpPr>
          <p:cNvPr id="21" name="TextBox 20"/>
          <p:cNvSpPr txBox="1"/>
          <p:nvPr/>
        </p:nvSpPr>
        <p:spPr>
          <a:xfrm>
            <a:off x="1884040" y="3797511"/>
            <a:ext cx="4471665" cy="2585323"/>
          </a:xfrm>
          <a:prstGeom prst="rect">
            <a:avLst/>
          </a:prstGeom>
          <a:no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dirty="0">
                <a:latin typeface="Comic Sans MS" panose="030F0702030302020204" pitchFamily="66" charset="0"/>
              </a:rPr>
              <a:t>The Mandates Commission</a:t>
            </a:r>
          </a:p>
          <a:p>
            <a:r>
              <a:rPr lang="en-GB" dirty="0">
                <a:latin typeface="Comic Sans MS" panose="030F0702030302020204" pitchFamily="66" charset="0"/>
              </a:rPr>
              <a:t>Many ex-colonies of the defeated countries in WW1 were turned into mandates of the victorious powers.  The Mandates Commission’s job was to help prepare these countries for independence</a:t>
            </a:r>
          </a:p>
          <a:p>
            <a:endParaRPr lang="en-GB" dirty="0"/>
          </a:p>
          <a:p>
            <a:r>
              <a:rPr lang="en-GB" dirty="0"/>
              <a:t>                    </a:t>
            </a:r>
          </a:p>
        </p:txBody>
      </p:sp>
      <p:pic>
        <p:nvPicPr>
          <p:cNvPr id="20" name="Picture 19"/>
          <p:cNvPicPr>
            <a:picLocks noChangeAspect="1"/>
          </p:cNvPicPr>
          <p:nvPr/>
        </p:nvPicPr>
        <p:blipFill>
          <a:blip r:embed="rId5"/>
          <a:stretch>
            <a:fillRect/>
          </a:stretch>
        </p:blipFill>
        <p:spPr>
          <a:xfrm rot="10800000" flipH="1" flipV="1">
            <a:off x="3736724" y="5572447"/>
            <a:ext cx="2359276" cy="552955"/>
          </a:xfrm>
          <a:prstGeom prst="rect">
            <a:avLst/>
          </a:prstGeom>
        </p:spPr>
      </p:pic>
    </p:spTree>
    <p:extLst>
      <p:ext uri="{BB962C8B-B14F-4D97-AF65-F5344CB8AC3E}">
        <p14:creationId xmlns:p14="http://schemas.microsoft.com/office/powerpoint/2010/main" val="1403959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992313" y="274639"/>
            <a:ext cx="8280400" cy="1425575"/>
          </a:xfrm>
        </p:spPr>
        <p:txBody>
          <a:bodyPr>
            <a:normAutofit fontScale="90000"/>
          </a:bodyPr>
          <a:lstStyle/>
          <a:p>
            <a:pPr algn="ctr"/>
            <a:r>
              <a:rPr lang="en-GB" sz="2800" dirty="0">
                <a:latin typeface="Comic Sans MS" panose="030F0702030302020204" pitchFamily="66" charset="0"/>
              </a:rPr>
              <a:t>There was disagreement between the Big Three about what the League should be...</a:t>
            </a:r>
            <a:br>
              <a:rPr lang="en-GB" sz="2800" dirty="0">
                <a:latin typeface="Comic Sans MS" panose="030F0702030302020204" pitchFamily="66" charset="0"/>
              </a:rPr>
            </a:br>
            <a:br>
              <a:rPr lang="en-GB" sz="2800" dirty="0">
                <a:latin typeface="Comic Sans MS" panose="030F0702030302020204" pitchFamily="66" charset="0"/>
              </a:rPr>
            </a:br>
            <a:endParaRPr lang="en-US" sz="2800" dirty="0">
              <a:latin typeface="Comic Sans MS" panose="030F0702030302020204" pitchFamily="66" charset="0"/>
            </a:endParaRPr>
          </a:p>
        </p:txBody>
      </p:sp>
      <p:pic>
        <p:nvPicPr>
          <p:cNvPr id="40964" name="Picture 4"/>
          <p:cNvPicPr>
            <a:picLocks noGrp="1" noChangeAspect="1" noChangeArrowheads="1"/>
          </p:cNvPicPr>
          <p:nvPr>
            <p:ph type="body" idx="1"/>
          </p:nvPr>
        </p:nvPicPr>
        <p:blipFill>
          <a:blip r:embed="rId2" cstate="print"/>
          <a:srcRect/>
          <a:stretch>
            <a:fillRect/>
          </a:stretch>
        </p:blipFill>
        <p:spPr>
          <a:xfrm>
            <a:off x="1549357" y="1052513"/>
            <a:ext cx="2808288" cy="3744912"/>
          </a:xfrm>
          <a:noFill/>
          <a:ln/>
        </p:spPr>
      </p:pic>
      <p:pic>
        <p:nvPicPr>
          <p:cNvPr id="40965" name="Picture 5"/>
          <p:cNvPicPr>
            <a:picLocks noChangeAspect="1" noChangeArrowheads="1"/>
          </p:cNvPicPr>
          <p:nvPr/>
        </p:nvPicPr>
        <p:blipFill>
          <a:blip r:embed="rId3" cstate="print"/>
          <a:srcRect/>
          <a:stretch>
            <a:fillRect/>
          </a:stretch>
        </p:blipFill>
        <p:spPr bwMode="auto">
          <a:xfrm>
            <a:off x="7670758" y="1052513"/>
            <a:ext cx="2819443" cy="3744912"/>
          </a:xfrm>
          <a:prstGeom prst="rect">
            <a:avLst/>
          </a:prstGeom>
          <a:noFill/>
          <a:ln w="9525">
            <a:noFill/>
            <a:miter lim="800000"/>
            <a:headEnd/>
            <a:tailEnd/>
          </a:ln>
          <a:effectLst/>
        </p:spPr>
      </p:pic>
      <p:pic>
        <p:nvPicPr>
          <p:cNvPr id="40966" name="Picture 6"/>
          <p:cNvPicPr>
            <a:picLocks noChangeAspect="1" noChangeArrowheads="1"/>
          </p:cNvPicPr>
          <p:nvPr/>
        </p:nvPicPr>
        <p:blipFill>
          <a:blip r:embed="rId4" cstate="print"/>
          <a:srcRect/>
          <a:stretch>
            <a:fillRect/>
          </a:stretch>
        </p:blipFill>
        <p:spPr bwMode="auto">
          <a:xfrm>
            <a:off x="4575133" y="1052513"/>
            <a:ext cx="2879725" cy="3744912"/>
          </a:xfrm>
          <a:prstGeom prst="rect">
            <a:avLst/>
          </a:prstGeom>
          <a:noFill/>
          <a:ln w="9525">
            <a:noFill/>
            <a:miter lim="800000"/>
            <a:headEnd/>
            <a:tailEnd/>
          </a:ln>
          <a:effectLst/>
        </p:spPr>
      </p:pic>
      <p:sp>
        <p:nvSpPr>
          <p:cNvPr id="40967" name="Text Box 7"/>
          <p:cNvSpPr txBox="1">
            <a:spLocks noChangeArrowheads="1"/>
          </p:cNvSpPr>
          <p:nvPr/>
        </p:nvSpPr>
        <p:spPr bwMode="auto">
          <a:xfrm>
            <a:off x="1595395" y="4941888"/>
            <a:ext cx="2716211" cy="1631216"/>
          </a:xfrm>
          <a:prstGeom prst="rect">
            <a:avLst/>
          </a:prstGeom>
          <a:noFill/>
          <a:ln w="9525">
            <a:noFill/>
            <a:miter lim="800000"/>
            <a:headEnd/>
            <a:tailEnd/>
          </a:ln>
          <a:effectLst/>
        </p:spPr>
        <p:txBody>
          <a:bodyPr wrap="square">
            <a:spAutoFit/>
          </a:bodyPr>
          <a:lstStyle/>
          <a:p>
            <a:pPr algn="ctr">
              <a:spcBef>
                <a:spcPct val="50000"/>
              </a:spcBef>
            </a:pPr>
            <a:r>
              <a:rPr lang="en-GB" sz="2000" b="1" dirty="0">
                <a:latin typeface="Comic Sans MS" panose="030F0702030302020204" pitchFamily="66" charset="0"/>
              </a:rPr>
              <a:t>‘A world Parliament where all countries could meet to decide all important issues’</a:t>
            </a:r>
            <a:endParaRPr lang="en-US" sz="2000" b="1" dirty="0">
              <a:latin typeface="Comic Sans MS" panose="030F0702030302020204" pitchFamily="66" charset="0"/>
            </a:endParaRPr>
          </a:p>
        </p:txBody>
      </p:sp>
      <p:sp>
        <p:nvSpPr>
          <p:cNvPr id="40968" name="Text Box 8"/>
          <p:cNvSpPr txBox="1">
            <a:spLocks noChangeArrowheads="1"/>
          </p:cNvSpPr>
          <p:nvPr/>
        </p:nvSpPr>
        <p:spPr bwMode="auto">
          <a:xfrm>
            <a:off x="4467182" y="4941888"/>
            <a:ext cx="3095625" cy="1323439"/>
          </a:xfrm>
          <a:prstGeom prst="rect">
            <a:avLst/>
          </a:prstGeom>
          <a:noFill/>
          <a:ln w="9525">
            <a:noFill/>
            <a:miter lim="800000"/>
            <a:headEnd/>
            <a:tailEnd/>
          </a:ln>
          <a:effectLst/>
        </p:spPr>
        <p:txBody>
          <a:bodyPr>
            <a:spAutoFit/>
          </a:bodyPr>
          <a:lstStyle/>
          <a:p>
            <a:pPr algn="ctr">
              <a:spcBef>
                <a:spcPct val="50000"/>
              </a:spcBef>
            </a:pPr>
            <a:r>
              <a:rPr lang="en-GB" sz="2000" b="1" dirty="0">
                <a:latin typeface="Comic Sans MS" panose="030F0702030302020204" pitchFamily="66" charset="0"/>
              </a:rPr>
              <a:t>‘It should be a simple organisation that would just get together in emergencies’</a:t>
            </a:r>
            <a:endParaRPr lang="en-US" sz="2000" b="1" dirty="0">
              <a:latin typeface="Comic Sans MS" panose="030F0702030302020204" pitchFamily="66" charset="0"/>
            </a:endParaRPr>
          </a:p>
        </p:txBody>
      </p:sp>
      <p:sp>
        <p:nvSpPr>
          <p:cNvPr id="40970" name="Text Box 10"/>
          <p:cNvSpPr txBox="1">
            <a:spLocks noChangeArrowheads="1"/>
          </p:cNvSpPr>
          <p:nvPr/>
        </p:nvSpPr>
        <p:spPr bwMode="auto">
          <a:xfrm>
            <a:off x="7730310" y="4941888"/>
            <a:ext cx="2700337" cy="1631216"/>
          </a:xfrm>
          <a:prstGeom prst="rect">
            <a:avLst/>
          </a:prstGeom>
          <a:noFill/>
          <a:ln w="9525">
            <a:noFill/>
            <a:miter lim="800000"/>
            <a:headEnd/>
            <a:tailEnd/>
          </a:ln>
          <a:effectLst/>
        </p:spPr>
        <p:txBody>
          <a:bodyPr>
            <a:spAutoFit/>
          </a:bodyPr>
          <a:lstStyle/>
          <a:p>
            <a:pPr algn="ctr">
              <a:spcBef>
                <a:spcPct val="50000"/>
              </a:spcBef>
            </a:pPr>
            <a:r>
              <a:rPr lang="en-GB" sz="2000" b="1" dirty="0">
                <a:latin typeface="Comic Sans MS" panose="030F0702030302020204" pitchFamily="66" charset="0"/>
              </a:rPr>
              <a:t>‘The League should have it’s own army and be a strong and united military force’</a:t>
            </a:r>
            <a:endParaRPr lang="en-US" sz="2000" b="1" dirty="0">
              <a:latin typeface="Comic Sans MS" panose="030F0702030302020204" pitchFamily="66" charset="0"/>
            </a:endParaRPr>
          </a:p>
        </p:txBody>
      </p:sp>
    </p:spTree>
    <p:extLst>
      <p:ext uri="{BB962C8B-B14F-4D97-AF65-F5344CB8AC3E}">
        <p14:creationId xmlns:p14="http://schemas.microsoft.com/office/powerpoint/2010/main" val="714433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6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096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9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97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9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7" grpId="0"/>
      <p:bldP spid="40968" grpId="0"/>
      <p:bldP spid="409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063634" y="1468677"/>
            <a:ext cx="4560517" cy="830997"/>
          </a:xfrm>
          <a:prstGeom prst="rect">
            <a:avLst/>
          </a:prstGeom>
          <a:solidFill>
            <a:schemeClr val="accent6">
              <a:lumMod val="40000"/>
              <a:lumOff val="60000"/>
              <a:alpha val="75000"/>
            </a:schemeClr>
          </a:solidFill>
        </p:spPr>
        <p:txBody>
          <a:bodyPr wrap="square" rtlCol="0">
            <a:spAutoFit/>
          </a:bodyPr>
          <a:lstStyle/>
          <a:p>
            <a:pPr algn="ctr"/>
            <a:r>
              <a:rPr lang="en-GB" sz="2400" dirty="0">
                <a:latin typeface="Comic Sans MS" panose="030F0702030302020204" pitchFamily="66" charset="0"/>
              </a:rPr>
              <a:t>Was the League of Nations just a Pipe Dream?</a:t>
            </a:r>
          </a:p>
        </p:txBody>
      </p:sp>
      <p:sp>
        <p:nvSpPr>
          <p:cNvPr id="4" name="TextBox 3"/>
          <p:cNvSpPr txBox="1"/>
          <p:nvPr/>
        </p:nvSpPr>
        <p:spPr>
          <a:xfrm>
            <a:off x="7063634" y="3840271"/>
            <a:ext cx="4560517" cy="1200329"/>
          </a:xfrm>
          <a:prstGeom prst="rect">
            <a:avLst/>
          </a:prstGeom>
          <a:solidFill>
            <a:schemeClr val="accent6">
              <a:lumMod val="40000"/>
              <a:lumOff val="60000"/>
              <a:alpha val="75000"/>
            </a:schemeClr>
          </a:solidFill>
        </p:spPr>
        <p:txBody>
          <a:bodyPr wrap="square" rtlCol="0">
            <a:spAutoFit/>
          </a:bodyPr>
          <a:lstStyle/>
          <a:p>
            <a:pPr algn="ctr"/>
            <a:r>
              <a:rPr lang="en-GB" sz="2400" dirty="0">
                <a:latin typeface="Comic Sans MS" panose="030F0702030302020204" pitchFamily="66" charset="0"/>
              </a:rPr>
              <a:t>If there are disagreements from the start, was it doomed to fail?</a:t>
            </a:r>
          </a:p>
        </p:txBody>
      </p:sp>
      <p:pic>
        <p:nvPicPr>
          <p:cNvPr id="3074" name="Picture 2" descr="Image result for league of nations woodrow wilson sour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194" y="399267"/>
            <a:ext cx="5261695" cy="5838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449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80864" y="914401"/>
            <a:ext cx="8834736" cy="3293209"/>
          </a:xfrm>
          <a:prstGeom prst="rect">
            <a:avLst/>
          </a:prstGeom>
          <a:noFill/>
        </p:spPr>
        <p:txBody>
          <a:bodyPr wrap="square" rtlCol="0">
            <a:spAutoFit/>
          </a:bodyPr>
          <a:lstStyle/>
          <a:p>
            <a:pPr algn="ctr"/>
            <a:r>
              <a:rPr lang="en-GB" sz="2800" dirty="0">
                <a:latin typeface="Comic Sans MS" panose="030F0702030302020204" pitchFamily="66" charset="0"/>
              </a:rPr>
              <a:t>Answer these in </a:t>
            </a:r>
            <a:r>
              <a:rPr lang="en-GB" sz="2800" b="1" i="1" u="sng" dirty="0">
                <a:latin typeface="Comic Sans MS" panose="030F0702030302020204" pitchFamily="66" charset="0"/>
              </a:rPr>
              <a:t>full sentences!</a:t>
            </a:r>
            <a:endParaRPr lang="en-GB" sz="2800" dirty="0">
              <a:latin typeface="Comic Sans MS" panose="030F0702030302020204" pitchFamily="66" charset="0"/>
            </a:endParaRPr>
          </a:p>
          <a:p>
            <a:pPr algn="ctr"/>
            <a:r>
              <a:rPr lang="en-GB" sz="2800" dirty="0">
                <a:latin typeface="Comic Sans MS" panose="030F0702030302020204" pitchFamily="66" charset="0"/>
              </a:rPr>
              <a:t>You have 3 minutes!</a:t>
            </a:r>
          </a:p>
          <a:p>
            <a:pPr algn="ctr"/>
            <a:endParaRPr lang="en-GB" sz="1200" dirty="0">
              <a:latin typeface="Comic Sans MS" panose="030F0702030302020204" pitchFamily="66" charset="0"/>
            </a:endParaRPr>
          </a:p>
          <a:p>
            <a:pPr marL="514350" indent="-514350" algn="ctr">
              <a:buFont typeface="+mj-lt"/>
              <a:buAutoNum type="arabicPeriod"/>
            </a:pPr>
            <a:r>
              <a:rPr lang="en-GB" sz="2800" dirty="0">
                <a:latin typeface="Comic Sans MS" panose="030F0702030302020204" pitchFamily="66" charset="0"/>
              </a:rPr>
              <a:t>Whose idea was the League of Nations?</a:t>
            </a:r>
          </a:p>
          <a:p>
            <a:pPr marL="514350" indent="-514350" algn="ctr">
              <a:buFont typeface="+mj-lt"/>
              <a:buAutoNum type="arabicPeriod"/>
            </a:pPr>
            <a:r>
              <a:rPr lang="en-GB" sz="2800" dirty="0">
                <a:latin typeface="Comic Sans MS" panose="030F0702030302020204" pitchFamily="66" charset="0"/>
              </a:rPr>
              <a:t>Where did he first mention his plans?</a:t>
            </a:r>
          </a:p>
          <a:p>
            <a:pPr marL="514350" indent="-514350" algn="ctr">
              <a:buFont typeface="+mj-lt"/>
              <a:buAutoNum type="arabicPeriod"/>
            </a:pPr>
            <a:r>
              <a:rPr lang="en-GB" sz="2800" dirty="0">
                <a:latin typeface="Comic Sans MS" panose="030F0702030302020204" pitchFamily="66" charset="0"/>
              </a:rPr>
              <a:t>Who disagreed about what the League should be?</a:t>
            </a:r>
          </a:p>
          <a:p>
            <a:pPr marL="514350" indent="-514350" algn="ctr">
              <a:buFont typeface="+mj-lt"/>
              <a:buAutoNum type="arabicPeriod"/>
            </a:pPr>
            <a:r>
              <a:rPr lang="en-GB" sz="2800" dirty="0">
                <a:latin typeface="Comic Sans MS" panose="030F0702030302020204" pitchFamily="66" charset="0"/>
              </a:rPr>
              <a:t>Why did they disagree?</a:t>
            </a:r>
          </a:p>
        </p:txBody>
      </p:sp>
      <p:sp>
        <p:nvSpPr>
          <p:cNvPr id="10242" name="Rectangle 2"/>
          <p:cNvSpPr>
            <a:spLocks noGrp="1" noChangeArrowheads="1"/>
          </p:cNvSpPr>
          <p:nvPr>
            <p:ph type="title"/>
          </p:nvPr>
        </p:nvSpPr>
        <p:spPr>
          <a:xfrm>
            <a:off x="1524000" y="-76200"/>
            <a:ext cx="9144000" cy="1143001"/>
          </a:xfrm>
        </p:spPr>
        <p:txBody>
          <a:bodyPr>
            <a:normAutofit/>
          </a:bodyPr>
          <a:lstStyle/>
          <a:p>
            <a:pPr algn="ctr" eaLnBrk="1" hangingPunct="1"/>
            <a:r>
              <a:rPr lang="en-GB" sz="6000" b="1" dirty="0">
                <a:latin typeface="Comic Sans MS" panose="030F0702030302020204" pitchFamily="66" charset="0"/>
              </a:rPr>
              <a:t>Quick Questions</a:t>
            </a:r>
          </a:p>
        </p:txBody>
      </p:sp>
      <p:pic>
        <p:nvPicPr>
          <p:cNvPr id="17409" name="Picture 1" descr="C:\Documents and Settings\KJO\Local Settings\Temporary Internet Files\Content.IE5\XXK7319Z\MM900043731[1].gif"/>
          <p:cNvPicPr>
            <a:picLocks noChangeAspect="1" noChangeArrowheads="1" noCrop="1"/>
          </p:cNvPicPr>
          <p:nvPr/>
        </p:nvPicPr>
        <p:blipFill>
          <a:blip r:embed="rId3" cstate="print"/>
          <a:srcRect/>
          <a:stretch>
            <a:fillRect/>
          </a:stretch>
        </p:blipFill>
        <p:spPr bwMode="auto">
          <a:xfrm>
            <a:off x="9705975" y="3569918"/>
            <a:ext cx="2486025" cy="3048000"/>
          </a:xfrm>
          <a:prstGeom prst="rect">
            <a:avLst/>
          </a:prstGeom>
          <a:noFill/>
        </p:spPr>
      </p:pic>
      <p:sp>
        <p:nvSpPr>
          <p:cNvPr id="5" name="TextBox 4"/>
          <p:cNvSpPr txBox="1"/>
          <p:nvPr/>
        </p:nvSpPr>
        <p:spPr>
          <a:xfrm>
            <a:off x="3009900" y="4616864"/>
            <a:ext cx="6172200" cy="954107"/>
          </a:xfrm>
          <a:prstGeom prst="rect">
            <a:avLst/>
          </a:prstGeom>
          <a:solidFill>
            <a:schemeClr val="accent6">
              <a:lumMod val="60000"/>
              <a:lumOff val="40000"/>
            </a:schemeClr>
          </a:solidFill>
          <a:ln w="127000">
            <a:solidFill>
              <a:srgbClr val="00B050"/>
            </a:solidFill>
          </a:ln>
        </p:spPr>
        <p:txBody>
          <a:bodyPr wrap="square" rtlCol="0">
            <a:spAutoFit/>
          </a:bodyPr>
          <a:lstStyle/>
          <a:p>
            <a:pPr algn="ctr"/>
            <a:r>
              <a:rPr lang="en-GB" sz="2800" dirty="0">
                <a:latin typeface="Comic Sans MS" panose="030F0702030302020204" pitchFamily="66" charset="0"/>
              </a:rPr>
              <a:t>Do you think the disagreements meant the LoN was doomed?</a:t>
            </a:r>
            <a:endParaRPr lang="en-GB" sz="2800" b="1" dirty="0">
              <a:latin typeface="Comic Sans MS" panose="030F0702030302020204" pitchFamily="66" charset="0"/>
            </a:endParaRPr>
          </a:p>
        </p:txBody>
      </p:sp>
    </p:spTree>
    <p:extLst>
      <p:ext uri="{BB962C8B-B14F-4D97-AF65-F5344CB8AC3E}">
        <p14:creationId xmlns:p14="http://schemas.microsoft.com/office/powerpoint/2010/main" val="367514958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a:xfrm>
            <a:off x="2135188" y="857251"/>
            <a:ext cx="8318500" cy="2714625"/>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Comic Sans MS" panose="030F0702030302020204" pitchFamily="66" charset="0"/>
              </a:rPr>
              <a:t>Woodrow Wilson’s Plan: </a:t>
            </a:r>
          </a:p>
          <a:p>
            <a:pPr algn="ctr">
              <a:buFont typeface="Arial" pitchFamily="34" charset="0"/>
              <a:buChar char="•"/>
              <a:defRPr/>
            </a:pPr>
            <a:r>
              <a:rPr lang="en-US" sz="2000" dirty="0">
                <a:solidFill>
                  <a:schemeClr val="tx1"/>
                </a:solidFill>
                <a:latin typeface="Comic Sans MS" panose="030F0702030302020204" pitchFamily="66" charset="0"/>
              </a:rPr>
              <a:t>All major nations would join. </a:t>
            </a:r>
          </a:p>
          <a:p>
            <a:pPr algn="ctr">
              <a:buFont typeface="Arial" pitchFamily="34" charset="0"/>
              <a:buChar char="•"/>
              <a:defRPr/>
            </a:pPr>
            <a:r>
              <a:rPr lang="en-US" sz="2000" dirty="0">
                <a:solidFill>
                  <a:schemeClr val="tx1"/>
                </a:solidFill>
                <a:latin typeface="Comic Sans MS" panose="030F0702030302020204" pitchFamily="66" charset="0"/>
              </a:rPr>
              <a:t>They would disarm</a:t>
            </a:r>
          </a:p>
          <a:p>
            <a:pPr algn="ctr">
              <a:buFont typeface="Arial" pitchFamily="34" charset="0"/>
              <a:buChar char="•"/>
              <a:defRPr/>
            </a:pPr>
            <a:r>
              <a:rPr lang="en-US" sz="2000" dirty="0">
                <a:solidFill>
                  <a:schemeClr val="tx1"/>
                </a:solidFill>
                <a:latin typeface="Comic Sans MS" panose="030F0702030302020204" pitchFamily="66" charset="0"/>
              </a:rPr>
              <a:t>It they had a dispute with another country they would take it the League, and they would have to accept the decision made by the League. </a:t>
            </a:r>
          </a:p>
          <a:p>
            <a:pPr algn="ctr">
              <a:buFont typeface="Arial" pitchFamily="34" charset="0"/>
              <a:buChar char="•"/>
              <a:defRPr/>
            </a:pPr>
            <a:r>
              <a:rPr lang="en-US" sz="2000" dirty="0">
                <a:solidFill>
                  <a:schemeClr val="tx1"/>
                </a:solidFill>
                <a:latin typeface="Comic Sans MS" panose="030F0702030302020204" pitchFamily="66" charset="0"/>
              </a:rPr>
              <a:t>If a member went to war, other members had to stop trading with it and send troops if necessary. </a:t>
            </a:r>
          </a:p>
        </p:txBody>
      </p:sp>
      <p:sp>
        <p:nvSpPr>
          <p:cNvPr id="15" name="Rectangle 14"/>
          <p:cNvSpPr/>
          <p:nvPr/>
        </p:nvSpPr>
        <p:spPr>
          <a:xfrm>
            <a:off x="4452938" y="3786188"/>
            <a:ext cx="5929312" cy="22860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schemeClr val="tx1"/>
                </a:solidFill>
                <a:latin typeface="Comic Sans MS" panose="030F0702030302020204" pitchFamily="66" charset="0"/>
              </a:rPr>
              <a:t>What was good about Wilson’s plan? </a:t>
            </a:r>
          </a:p>
          <a:p>
            <a:pPr algn="ctr">
              <a:defRPr/>
            </a:pPr>
            <a:endParaRPr lang="en-US" sz="2800" dirty="0">
              <a:solidFill>
                <a:schemeClr val="tx1"/>
              </a:solidFill>
              <a:latin typeface="Comic Sans MS" panose="030F0702030302020204" pitchFamily="66" charset="0"/>
            </a:endParaRPr>
          </a:p>
          <a:p>
            <a:pPr algn="ctr">
              <a:defRPr/>
            </a:pPr>
            <a:r>
              <a:rPr lang="en-US" sz="2800" dirty="0">
                <a:solidFill>
                  <a:schemeClr val="tx1"/>
                </a:solidFill>
                <a:latin typeface="Comic Sans MS" panose="030F0702030302020204" pitchFamily="66" charset="0"/>
              </a:rPr>
              <a:t>What criticisms would he face though? From who? </a:t>
            </a:r>
          </a:p>
        </p:txBody>
      </p:sp>
      <p:pic>
        <p:nvPicPr>
          <p:cNvPr id="11269" name="Picture 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7301" y="3689351"/>
            <a:ext cx="1914525"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71098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2828925" y="787400"/>
            <a:ext cx="7526338" cy="762000"/>
          </a:xfrm>
          <a:prstGeom prst="rect">
            <a:avLst/>
          </a:prstGeom>
        </p:spPr>
        <p:txBody>
          <a:bodyPr/>
          <a:lstStyle/>
          <a:p>
            <a:pPr algn="ctr" eaLnBrk="1" hangingPunct="1">
              <a:defRPr/>
            </a:pPr>
            <a:r>
              <a:rPr lang="en-GB" sz="4400" u="sng" dirty="0">
                <a:effectLst>
                  <a:outerShdw blurRad="38100" dist="38100" dir="2700000" algn="tl">
                    <a:srgbClr val="000000">
                      <a:alpha val="43137"/>
                    </a:srgbClr>
                  </a:outerShdw>
                </a:effectLst>
                <a:latin typeface="Comic Sans MS" pitchFamily="66" charset="0"/>
                <a:ea typeface="+mj-ea"/>
                <a:cs typeface="+mj-cs"/>
              </a:rPr>
              <a:t>Aims of the league </a:t>
            </a:r>
            <a:r>
              <a:rPr lang="en-GB" sz="4400" u="sng" dirty="0">
                <a:solidFill>
                  <a:srgbClr val="FF0000"/>
                </a:solidFill>
                <a:effectLst>
                  <a:outerShdw blurRad="38100" dist="38100" dir="2700000" algn="tl">
                    <a:srgbClr val="000000">
                      <a:alpha val="43137"/>
                    </a:srgbClr>
                  </a:outerShdw>
                </a:effectLst>
                <a:latin typeface="Comic Sans MS" pitchFamily="66" charset="0"/>
                <a:ea typeface="+mj-ea"/>
                <a:cs typeface="+mj-cs"/>
              </a:rPr>
              <a:t>(SIDE)</a:t>
            </a:r>
          </a:p>
        </p:txBody>
      </p:sp>
      <p:sp>
        <p:nvSpPr>
          <p:cNvPr id="7172" name="Rectangle 3"/>
          <p:cNvSpPr txBox="1">
            <a:spLocks noChangeArrowheads="1"/>
          </p:cNvSpPr>
          <p:nvPr/>
        </p:nvSpPr>
        <p:spPr bwMode="auto">
          <a:xfrm>
            <a:off x="2290763" y="1711326"/>
            <a:ext cx="839946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09600" indent="-609600">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lnSpc>
                <a:spcPct val="90000"/>
              </a:lnSpc>
              <a:spcBef>
                <a:spcPct val="20000"/>
              </a:spcBef>
              <a:buFontTx/>
              <a:buAutoNum type="arabicParenR"/>
              <a:defRPr/>
            </a:pPr>
            <a:r>
              <a:rPr lang="en-GB" altLang="en-US" sz="2800" dirty="0">
                <a:latin typeface="Comic Sans MS" panose="030F0702030302020204" pitchFamily="66" charset="0"/>
              </a:rPr>
              <a:t>To </a:t>
            </a:r>
            <a:r>
              <a:rPr lang="en-GB" altLang="en-US" sz="2800" dirty="0">
                <a:solidFill>
                  <a:srgbClr val="FF0000"/>
                </a:solidFill>
                <a:latin typeface="Comic Sans MS" panose="030F0702030302020204" pitchFamily="66" charset="0"/>
              </a:rPr>
              <a:t>s</a:t>
            </a:r>
            <a:r>
              <a:rPr lang="en-GB" altLang="en-US" sz="2800" dirty="0">
                <a:latin typeface="Comic Sans MS" panose="030F0702030302020204" pitchFamily="66" charset="0"/>
              </a:rPr>
              <a:t>top future wars.</a:t>
            </a:r>
            <a:endParaRPr lang="en-GB" altLang="en-US" sz="2800" b="1" i="1" dirty="0">
              <a:latin typeface="Comic Sans MS" panose="030F0702030302020204" pitchFamily="66" charset="0"/>
            </a:endParaRPr>
          </a:p>
          <a:p>
            <a:pPr eaLnBrk="1" hangingPunct="1">
              <a:lnSpc>
                <a:spcPct val="90000"/>
              </a:lnSpc>
              <a:spcBef>
                <a:spcPct val="20000"/>
              </a:spcBef>
              <a:buFontTx/>
              <a:buAutoNum type="arabicParenR"/>
              <a:defRPr/>
            </a:pPr>
            <a:r>
              <a:rPr lang="en-GB" altLang="en-US" sz="2800" dirty="0">
                <a:latin typeface="Comic Sans MS" panose="030F0702030302020204" pitchFamily="66" charset="0"/>
              </a:rPr>
              <a:t>To </a:t>
            </a:r>
            <a:r>
              <a:rPr lang="en-GB" altLang="en-US" sz="2800" dirty="0">
                <a:solidFill>
                  <a:srgbClr val="FF0000"/>
                </a:solidFill>
                <a:latin typeface="Comic Sans MS" panose="030F0702030302020204" pitchFamily="66" charset="0"/>
              </a:rPr>
              <a:t>i</a:t>
            </a:r>
            <a:r>
              <a:rPr lang="en-GB" altLang="en-US" sz="2800" dirty="0">
                <a:latin typeface="Comic Sans MS" panose="030F0702030302020204" pitchFamily="66" charset="0"/>
              </a:rPr>
              <a:t>mprove living and working conditions of people in all parts of the world. </a:t>
            </a:r>
          </a:p>
          <a:p>
            <a:pPr eaLnBrk="1" hangingPunct="1">
              <a:lnSpc>
                <a:spcPct val="90000"/>
              </a:lnSpc>
              <a:spcBef>
                <a:spcPct val="20000"/>
              </a:spcBef>
              <a:buFontTx/>
              <a:buAutoNum type="arabicParenR"/>
              <a:defRPr/>
            </a:pPr>
            <a:r>
              <a:rPr lang="en-GB" altLang="en-US" sz="2800" dirty="0">
                <a:latin typeface="Comic Sans MS" panose="030F0702030302020204" pitchFamily="66" charset="0"/>
              </a:rPr>
              <a:t>To </a:t>
            </a:r>
            <a:r>
              <a:rPr lang="en-GB" altLang="en-US" sz="2800" dirty="0">
                <a:solidFill>
                  <a:srgbClr val="FF0000"/>
                </a:solidFill>
                <a:latin typeface="Comic Sans MS" panose="030F0702030302020204" pitchFamily="66" charset="0"/>
              </a:rPr>
              <a:t>d</a:t>
            </a:r>
            <a:r>
              <a:rPr lang="en-GB" altLang="en-US" sz="2800" dirty="0">
                <a:latin typeface="Comic Sans MS" panose="030F0702030302020204" pitchFamily="66" charset="0"/>
              </a:rPr>
              <a:t>isarm</a:t>
            </a:r>
          </a:p>
          <a:p>
            <a:pPr eaLnBrk="1" hangingPunct="1">
              <a:lnSpc>
                <a:spcPct val="90000"/>
              </a:lnSpc>
              <a:spcBef>
                <a:spcPct val="20000"/>
              </a:spcBef>
              <a:buFontTx/>
              <a:buAutoNum type="arabicParenR"/>
              <a:defRPr/>
            </a:pPr>
            <a:r>
              <a:rPr lang="en-GB" altLang="en-US" sz="2800" dirty="0">
                <a:latin typeface="Comic Sans MS" panose="030F0702030302020204" pitchFamily="66" charset="0"/>
              </a:rPr>
              <a:t>To </a:t>
            </a:r>
            <a:r>
              <a:rPr lang="en-GB" altLang="en-US" sz="2800" dirty="0">
                <a:solidFill>
                  <a:srgbClr val="FF0000"/>
                </a:solidFill>
                <a:latin typeface="Comic Sans MS" panose="030F0702030302020204" pitchFamily="66" charset="0"/>
              </a:rPr>
              <a:t>e</a:t>
            </a:r>
            <a:r>
              <a:rPr lang="en-GB" altLang="en-US" sz="2800" dirty="0">
                <a:latin typeface="Comic Sans MS" panose="030F0702030302020204" pitchFamily="66" charset="0"/>
              </a:rPr>
              <a:t>nforce the Treaty of Versailles (and the other treaties too) </a:t>
            </a:r>
          </a:p>
          <a:p>
            <a:pPr marL="0" indent="0">
              <a:lnSpc>
                <a:spcPct val="90000"/>
              </a:lnSpc>
              <a:spcBef>
                <a:spcPct val="20000"/>
              </a:spcBef>
              <a:defRPr/>
            </a:pPr>
            <a:endParaRPr lang="en-GB" altLang="en-US" sz="2400" dirty="0">
              <a:latin typeface="Comic Sans MS" panose="030F0702030302020204" pitchFamily="66" charset="0"/>
            </a:endParaRPr>
          </a:p>
          <a:p>
            <a:pPr eaLnBrk="1" hangingPunct="1">
              <a:lnSpc>
                <a:spcPct val="90000"/>
              </a:lnSpc>
              <a:spcBef>
                <a:spcPct val="20000"/>
              </a:spcBef>
              <a:defRPr/>
            </a:pPr>
            <a:endParaRPr lang="en-GB" altLang="en-US" sz="2800" dirty="0">
              <a:latin typeface="Comic Sans MS" panose="030F0702030302020204" pitchFamily="66" charset="0"/>
            </a:endParaRPr>
          </a:p>
          <a:p>
            <a:pPr eaLnBrk="1" hangingPunct="1">
              <a:lnSpc>
                <a:spcPct val="90000"/>
              </a:lnSpc>
              <a:spcBef>
                <a:spcPct val="20000"/>
              </a:spcBef>
              <a:buFont typeface="Arial" panose="020B0604020202020204" pitchFamily="34" charset="0"/>
              <a:buChar char="•"/>
              <a:defRPr/>
            </a:pPr>
            <a:endParaRPr lang="en-GB" altLang="en-US" sz="2800" dirty="0">
              <a:latin typeface="Comic Sans MS" panose="030F0702030302020204" pitchFamily="66" charset="0"/>
            </a:endParaRPr>
          </a:p>
        </p:txBody>
      </p:sp>
      <p:sp>
        <p:nvSpPr>
          <p:cNvPr id="2" name="Rectangle 1"/>
          <p:cNvSpPr/>
          <p:nvPr/>
        </p:nvSpPr>
        <p:spPr>
          <a:xfrm>
            <a:off x="5147611" y="4508500"/>
            <a:ext cx="6050657" cy="2233613"/>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2400" dirty="0">
                <a:solidFill>
                  <a:schemeClr val="tx1"/>
                </a:solidFill>
                <a:latin typeface="Comic Sans MS" panose="030F0702030302020204" pitchFamily="66" charset="0"/>
              </a:rPr>
              <a:t>Stretch: Which do you think is the most important aim and why? </a:t>
            </a:r>
          </a:p>
          <a:p>
            <a:pPr algn="ctr">
              <a:defRPr/>
            </a:pPr>
            <a:r>
              <a:rPr lang="en-GB" sz="2400" dirty="0">
                <a:solidFill>
                  <a:schemeClr val="tx1"/>
                </a:solidFill>
                <a:latin typeface="Comic Sans MS" panose="030F0702030302020204" pitchFamily="66" charset="0"/>
              </a:rPr>
              <a:t>Which aim would be the most difficult to enforce? </a:t>
            </a:r>
          </a:p>
        </p:txBody>
      </p:sp>
      <p:pic>
        <p:nvPicPr>
          <p:cNvPr id="12294" name="Picture 1">
            <a:hlinkClick r:id="rId3"/>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76476" y="4672014"/>
            <a:ext cx="2544763" cy="190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47C623E6-FBEC-4282-81A2-123F685DB9E5}"/>
              </a:ext>
            </a:extLst>
          </p:cNvPr>
          <p:cNvSpPr/>
          <p:nvPr/>
        </p:nvSpPr>
        <p:spPr>
          <a:xfrm>
            <a:off x="222807" y="337105"/>
            <a:ext cx="5583580" cy="369332"/>
          </a:xfrm>
          <a:prstGeom prst="rect">
            <a:avLst/>
          </a:prstGeom>
        </p:spPr>
        <p:txBody>
          <a:bodyPr wrap="none">
            <a:spAutoFit/>
          </a:bodyPr>
          <a:lstStyle/>
          <a:p>
            <a:r>
              <a:rPr lang="en-GB" altLang="en-US" dirty="0">
                <a:latin typeface="Comic Sans MS" panose="030F0702030302020204" pitchFamily="66" charset="0"/>
                <a:hlinkClick r:id="rId3"/>
              </a:rPr>
              <a:t>https://www.youtube.com/watch?v=F5mkjDawFBI</a:t>
            </a:r>
            <a:endParaRPr lang="en-GB" altLang="en-US" dirty="0">
              <a:latin typeface="Comic Sans MS" panose="030F0702030302020204" pitchFamily="66" charset="0"/>
            </a:endParaRPr>
          </a:p>
        </p:txBody>
      </p:sp>
    </p:spTree>
    <p:extLst>
      <p:ext uri="{BB962C8B-B14F-4D97-AF65-F5344CB8AC3E}">
        <p14:creationId xmlns:p14="http://schemas.microsoft.com/office/powerpoint/2010/main" val="24806430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1019</TotalTime>
  <Words>3270</Words>
  <Application>Microsoft Office PowerPoint</Application>
  <PresentationFormat>Widescreen</PresentationFormat>
  <Paragraphs>293</Paragraphs>
  <Slides>43</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Calibri Light</vt:lpstr>
      <vt:lpstr>Comic Sans MS</vt:lpstr>
      <vt:lpstr>Verdana</vt:lpstr>
      <vt:lpstr>Wingdings</vt:lpstr>
      <vt:lpstr>Office Theme</vt:lpstr>
      <vt:lpstr>Learning Intent: Why was the League of Nations created?</vt:lpstr>
      <vt:lpstr>Starter:</vt:lpstr>
      <vt:lpstr>PowerPoint Presentation</vt:lpstr>
      <vt:lpstr>PowerPoint Presentation</vt:lpstr>
      <vt:lpstr>There was disagreement between the Big Three about what the League should be...  </vt:lpstr>
      <vt:lpstr>PowerPoint Presentation</vt:lpstr>
      <vt:lpstr>Quick Questions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RESOURCES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Structure of the League of Nations</vt:lpstr>
      <vt:lpstr>The Structure of the League of Nations</vt:lpstr>
      <vt:lpstr>The Structure of the League of Nations</vt:lpstr>
      <vt:lpstr>The Structure of the League of Nations</vt:lpstr>
      <vt:lpstr>The Structure of the League of Nations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Starter: Spot and correct the 10 mistakes</dc:title>
  <dc:creator>Turner, F (Stocksbridge High School Teacher)</dc:creator>
  <cp:lastModifiedBy>Feechan, G (SHS Teacher)</cp:lastModifiedBy>
  <cp:revision>143</cp:revision>
  <cp:lastPrinted>2020-10-12T12:05:00Z</cp:lastPrinted>
  <dcterms:created xsi:type="dcterms:W3CDTF">2016-09-30T11:12:33Z</dcterms:created>
  <dcterms:modified xsi:type="dcterms:W3CDTF">2020-11-02T09:36:41Z</dcterms:modified>
</cp:coreProperties>
</file>