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8" r:id="rId6"/>
    <p:sldId id="269" r:id="rId7"/>
    <p:sldId id="265" r:id="rId8"/>
    <p:sldId id="272" r:id="rId9"/>
    <p:sldId id="26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52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88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627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78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41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1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99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276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3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29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48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8BB22-6D58-45A6-9257-C1B7891EE31C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A325F-4A03-4991-8F5B-CF7389840B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57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hgs.umn.edu/histories/minnesotans/oertelt/images/pic8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665" y="1469637"/>
            <a:ext cx="2951257" cy="27897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9601"/>
            <a:ext cx="4037199" cy="27493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717" y="1617580"/>
            <a:ext cx="4224170" cy="24681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71425" y="4338196"/>
            <a:ext cx="9865217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Comic Sans MS" panose="030F0702030302020204" pitchFamily="66" charset="0"/>
              </a:rPr>
              <a:t>Do Now: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Write x3 questions to test your partner about life for Jews in occupied Europe – You must know the answer yourself!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Be ready to quiz each other.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C483730-FCB6-47EA-870B-C88279359D6E}"/>
              </a:ext>
            </a:extLst>
          </p:cNvPr>
          <p:cNvSpPr/>
          <p:nvPr/>
        </p:nvSpPr>
        <p:spPr>
          <a:xfrm>
            <a:off x="1139687" y="270456"/>
            <a:ext cx="9716235" cy="10947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u="sng" dirty="0">
                <a:solidFill>
                  <a:schemeClr val="tx1"/>
                </a:solidFill>
                <a:latin typeface="Comic Sans MS" panose="030F0702030302020204" pitchFamily="66" charset="0"/>
              </a:rPr>
              <a:t>LI: How did the Nazis prepare for the Holocaust?</a:t>
            </a:r>
          </a:p>
        </p:txBody>
      </p:sp>
    </p:spTree>
    <p:extLst>
      <p:ext uri="{BB962C8B-B14F-4D97-AF65-F5344CB8AC3E}">
        <p14:creationId xmlns:p14="http://schemas.microsoft.com/office/powerpoint/2010/main" val="231153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914D5C6-BC7E-42FD-B32A-9984B6CB6DF3}"/>
              </a:ext>
            </a:extLst>
          </p:cNvPr>
          <p:cNvSpPr/>
          <p:nvPr/>
        </p:nvSpPr>
        <p:spPr>
          <a:xfrm>
            <a:off x="354496" y="316126"/>
            <a:ext cx="9452810" cy="116955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000" b="1" u="sng" dirty="0">
                <a:latin typeface="Comic Sans MS" panose="030F0702030302020204" pitchFamily="66" charset="0"/>
              </a:rPr>
              <a:t>KEY QUESTION: Why did the Nazis decide upon the Final Solution?</a:t>
            </a:r>
          </a:p>
          <a:p>
            <a:pPr>
              <a:spcBef>
                <a:spcPct val="50000"/>
              </a:spcBef>
            </a:pPr>
            <a:r>
              <a:rPr lang="en-GB" altLang="en-US" sz="2000" dirty="0">
                <a:latin typeface="Comic Sans MS" panose="030F0702030302020204" pitchFamily="66" charset="0"/>
              </a:rPr>
              <a:t>Key skill: To be able to </a:t>
            </a:r>
            <a:r>
              <a:rPr lang="en-GB" altLang="en-US" sz="2000" b="1" dirty="0">
                <a:latin typeface="Comic Sans MS" panose="030F0702030302020204" pitchFamily="66" charset="0"/>
              </a:rPr>
              <a:t>select </a:t>
            </a:r>
            <a:r>
              <a:rPr lang="en-GB" altLang="en-US" sz="2000" dirty="0">
                <a:latin typeface="Comic Sans MS" panose="030F0702030302020204" pitchFamily="66" charset="0"/>
              </a:rPr>
              <a:t>and </a:t>
            </a:r>
            <a:r>
              <a:rPr lang="en-GB" altLang="en-US" sz="2000" b="1" dirty="0">
                <a:latin typeface="Comic Sans MS" panose="030F0702030302020204" pitchFamily="66" charset="0"/>
              </a:rPr>
              <a:t>use </a:t>
            </a:r>
            <a:r>
              <a:rPr lang="en-GB" altLang="en-US" sz="2000" dirty="0">
                <a:latin typeface="Comic Sans MS" panose="030F0702030302020204" pitchFamily="66" charset="0"/>
              </a:rPr>
              <a:t>key information from sources to support your answers.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347451-CA83-44A0-9851-8E574702646E}"/>
              </a:ext>
            </a:extLst>
          </p:cNvPr>
          <p:cNvSpPr txBox="1"/>
          <p:nvPr/>
        </p:nvSpPr>
        <p:spPr>
          <a:xfrm>
            <a:off x="354496" y="1680459"/>
            <a:ext cx="10852484" cy="34778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latin typeface="Comic Sans MS" panose="030F0702030302020204" pitchFamily="66" charset="0"/>
              </a:rPr>
              <a:t>Task – </a:t>
            </a:r>
            <a:r>
              <a:rPr lang="en-US" sz="2000" dirty="0">
                <a:latin typeface="Comic Sans MS" panose="030F0702030302020204" pitchFamily="66" charset="0"/>
              </a:rPr>
              <a:t>Write an answer to the question above using the sentence starters.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You MUST refer to information you have gathered from the highlighted sources to support your ideas!!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b="1" dirty="0">
                <a:latin typeface="Comic Sans MS" panose="030F0702030302020204" pitchFamily="66" charset="0"/>
              </a:rPr>
              <a:t>Sentence starters:</a:t>
            </a:r>
          </a:p>
          <a:p>
            <a:r>
              <a:rPr lang="en-US" sz="2000" b="1" i="1" dirty="0">
                <a:solidFill>
                  <a:srgbClr val="C00000"/>
                </a:solidFill>
                <a:latin typeface="Comic Sans MS" panose="030F0702030302020204" pitchFamily="66" charset="0"/>
              </a:rPr>
              <a:t>‘One of the reasons the Nazi Party decided upon the Final Solution was…’</a:t>
            </a:r>
          </a:p>
          <a:p>
            <a:r>
              <a:rPr lang="en-US" sz="2000" b="1" i="1" dirty="0">
                <a:solidFill>
                  <a:srgbClr val="C00000"/>
                </a:solidFill>
                <a:latin typeface="Comic Sans MS" panose="030F0702030302020204" pitchFamily="66" charset="0"/>
              </a:rPr>
              <a:t>‘This is shown in source____, which states…’</a:t>
            </a:r>
          </a:p>
          <a:p>
            <a:r>
              <a:rPr lang="en-US" sz="2000" b="1" i="1" dirty="0">
                <a:solidFill>
                  <a:srgbClr val="C00000"/>
                </a:solidFill>
                <a:latin typeface="Comic Sans MS" panose="030F0702030302020204" pitchFamily="66" charset="0"/>
              </a:rPr>
              <a:t>‘Another reason is _________, which is shown in source ____ because it says…’</a:t>
            </a:r>
          </a:p>
          <a:p>
            <a:r>
              <a:rPr lang="en-US" sz="2000" b="1" i="1" dirty="0">
                <a:solidFill>
                  <a:srgbClr val="C00000"/>
                </a:solidFill>
                <a:latin typeface="Comic Sans MS" panose="030F0702030302020204" pitchFamily="66" charset="0"/>
              </a:rPr>
              <a:t>‘This suggests…’</a:t>
            </a:r>
          </a:p>
          <a:p>
            <a:r>
              <a:rPr lang="en-US" sz="2000" b="1" i="1" dirty="0">
                <a:solidFill>
                  <a:srgbClr val="C00000"/>
                </a:solidFill>
                <a:latin typeface="Comic Sans MS" panose="030F0702030302020204" pitchFamily="66" charset="0"/>
              </a:rPr>
              <a:t>‘Therefore, this makes the Final Solution the next step for Nazi persecution of the Jews because…’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F9BDB8-F4D4-45E5-A9D1-84F7A25184A1}"/>
              </a:ext>
            </a:extLst>
          </p:cNvPr>
          <p:cNvSpPr txBox="1"/>
          <p:nvPr/>
        </p:nvSpPr>
        <p:spPr>
          <a:xfrm>
            <a:off x="493295" y="5366084"/>
            <a:ext cx="4502775" cy="1015663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Keywords: </a:t>
            </a:r>
            <a:r>
              <a:rPr lang="en-US" sz="2000" dirty="0">
                <a:latin typeface="Comic Sans MS" panose="030F0702030302020204" pitchFamily="66" charset="0"/>
              </a:rPr>
              <a:t>Final Solution, Himmler, Wannsee Conference, extermination, death camps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E6BF9FFA-FD4F-4891-A5F4-FC103C2EC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779" y="5158334"/>
            <a:ext cx="5918033" cy="1615827"/>
          </a:xfrm>
          <a:prstGeom prst="rect">
            <a:avLst/>
          </a:prstGeom>
          <a:solidFill>
            <a:srgbClr val="0000FF">
              <a:alpha val="2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="1" u="sng" dirty="0">
                <a:latin typeface="Comic Sans MS" panose="030F0702030302020204" pitchFamily="66" charset="0"/>
              </a:rPr>
              <a:t>Extend yourself: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latin typeface="Comic Sans MS" panose="030F0702030302020204" pitchFamily="66" charset="0"/>
              </a:rPr>
              <a:t> Try using two sources from task 1.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latin typeface="Comic Sans MS" panose="030F0702030302020204" pitchFamily="66" charset="0"/>
              </a:rPr>
              <a:t> After using a source, comment how reliable it is: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latin typeface="Comic Sans MS" panose="030F0702030302020204" pitchFamily="66" charset="0"/>
              </a:rPr>
              <a:t>  Who made it, where, when and why?</a:t>
            </a:r>
          </a:p>
        </p:txBody>
      </p:sp>
    </p:spTree>
    <p:extLst>
      <p:ext uri="{BB962C8B-B14F-4D97-AF65-F5344CB8AC3E}">
        <p14:creationId xmlns:p14="http://schemas.microsoft.com/office/powerpoint/2010/main" val="237916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657083" y="2643871"/>
            <a:ext cx="3185371" cy="163166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sz="16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identify</a:t>
            </a:r>
            <a:r>
              <a:rPr lang="en-GB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the reasoning from moving Jews onto concentration camps.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315843" y="2629688"/>
            <a:ext cx="3540079" cy="166003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describe</a:t>
            </a:r>
            <a:r>
              <a:rPr lang="en-GB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how the Nazis prepared for the Holocaust and the Final Solution.</a:t>
            </a:r>
          </a:p>
          <a:p>
            <a:pPr algn="ctr"/>
            <a:endParaRPr lang="en-GB" sz="1400" dirty="0"/>
          </a:p>
        </p:txBody>
      </p:sp>
      <p:sp>
        <p:nvSpPr>
          <p:cNvPr id="6" name="TextBox 7"/>
          <p:cNvSpPr txBox="1"/>
          <p:nvPr/>
        </p:nvSpPr>
        <p:spPr>
          <a:xfrm>
            <a:off x="1657083" y="2707741"/>
            <a:ext cx="2180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u="sng" dirty="0">
                <a:latin typeface="Comic Sans MS" panose="030F0702030302020204" pitchFamily="66" charset="0"/>
              </a:rPr>
              <a:t>BASIC G1: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7424399" y="2643252"/>
            <a:ext cx="1878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u="sng" dirty="0">
                <a:latin typeface="Comic Sans MS" panose="030F0702030302020204" pitchFamily="66" charset="0"/>
              </a:rPr>
              <a:t>SIMPLE G2-3: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66110" y="4419654"/>
            <a:ext cx="4028533" cy="1698687"/>
          </a:xfrm>
          <a:prstGeom prst="round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lvl="0"/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explain 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how the Nazis prepared for the Holocaust and the Final Solution.</a:t>
            </a:r>
          </a:p>
          <a:p>
            <a:pPr algn="ctr"/>
            <a:endParaRPr lang="en-GB" sz="1400" dirty="0"/>
          </a:p>
        </p:txBody>
      </p:sp>
      <p:sp>
        <p:nvSpPr>
          <p:cNvPr id="9" name="TextBox 10"/>
          <p:cNvSpPr txBox="1"/>
          <p:nvPr/>
        </p:nvSpPr>
        <p:spPr>
          <a:xfrm>
            <a:off x="4466110" y="4365691"/>
            <a:ext cx="221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u="sng" dirty="0">
                <a:latin typeface="Comic Sans MS" panose="030F0702030302020204" pitchFamily="66" charset="0"/>
              </a:rPr>
              <a:t>DEVELOPED G4+: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908DEE-0FBB-43C0-BB48-7B850DB7681B}"/>
              </a:ext>
            </a:extLst>
          </p:cNvPr>
          <p:cNvSpPr txBox="1"/>
          <p:nvPr/>
        </p:nvSpPr>
        <p:spPr>
          <a:xfrm>
            <a:off x="1439722" y="2121808"/>
            <a:ext cx="4134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Success Criteria:</a:t>
            </a:r>
          </a:p>
        </p:txBody>
      </p:sp>
      <p:sp>
        <p:nvSpPr>
          <p:cNvPr id="3" name="Rounded Rectangle 9">
            <a:extLst>
              <a:ext uri="{FF2B5EF4-FFF2-40B4-BE49-F238E27FC236}">
                <a16:creationId xmlns:a16="http://schemas.microsoft.com/office/drawing/2014/main" id="{4706390E-C0A7-4AF1-822B-DF9EECF0C5E5}"/>
              </a:ext>
            </a:extLst>
          </p:cNvPr>
          <p:cNvSpPr/>
          <p:nvPr/>
        </p:nvSpPr>
        <p:spPr>
          <a:xfrm>
            <a:off x="1237882" y="414572"/>
            <a:ext cx="9716235" cy="10947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u="sng" dirty="0">
                <a:solidFill>
                  <a:schemeClr val="tx1"/>
                </a:solidFill>
                <a:latin typeface="Comic Sans MS" panose="030F0702030302020204" pitchFamily="66" charset="0"/>
              </a:rPr>
              <a:t>LI: How did the Nazis prepare for the Holocaust?</a:t>
            </a:r>
          </a:p>
        </p:txBody>
      </p:sp>
    </p:spTree>
    <p:extLst>
      <p:ext uri="{BB962C8B-B14F-4D97-AF65-F5344CB8AC3E}">
        <p14:creationId xmlns:p14="http://schemas.microsoft.com/office/powerpoint/2010/main" val="3504695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dryddelseslejre07">
            <a:extLst>
              <a:ext uri="{FF2B5EF4-FFF2-40B4-BE49-F238E27FC236}">
                <a16:creationId xmlns:a16="http://schemas.microsoft.com/office/drawing/2014/main" id="{447EE9F5-54FB-4A0E-AC8C-39B40D85F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41" y="2890526"/>
            <a:ext cx="5712559" cy="3868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BC1AF635-34DA-4CFC-9949-14490B513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41" y="2297147"/>
            <a:ext cx="60653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b="1" dirty="0">
                <a:latin typeface="Comic Sans MS" panose="030F0702030302020204" pitchFamily="66" charset="0"/>
              </a:rPr>
              <a:t>Arrival to the Camp Selection Ramp</a:t>
            </a: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F92D9F56-FA10-4424-90EF-C965F8B36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2129" y="3659929"/>
            <a:ext cx="5329788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Think</a:t>
            </a:r>
            <a:r>
              <a:rPr lang="en-GB" altLang="en-US" sz="4000" b="1" dirty="0">
                <a:latin typeface="Comic Sans MS" panose="030F0702030302020204" pitchFamily="66" charset="0"/>
              </a:rPr>
              <a:t> – </a:t>
            </a:r>
            <a:r>
              <a:rPr lang="en-GB" altLang="en-US" sz="40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Pair</a:t>
            </a:r>
            <a:r>
              <a:rPr lang="en-GB" altLang="en-US" sz="4000" b="1" dirty="0">
                <a:latin typeface="Comic Sans MS" panose="030F0702030302020204" pitchFamily="66" charset="0"/>
              </a:rPr>
              <a:t> - </a:t>
            </a:r>
            <a:r>
              <a:rPr lang="en-GB" altLang="en-US" sz="4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Share</a:t>
            </a:r>
          </a:p>
          <a:p>
            <a:pPr algn="ctr" eaLnBrk="1" hangingPunct="1"/>
            <a:endParaRPr lang="en-GB" altLang="en-US" sz="4000" dirty="0">
              <a:latin typeface="Comic Sans MS" panose="030F0702030302020204" pitchFamily="66" charset="0"/>
            </a:endParaRPr>
          </a:p>
          <a:p>
            <a:pPr algn="ctr" eaLnBrk="1" hangingPunct="1"/>
            <a:r>
              <a:rPr lang="en-GB" altLang="en-US" sz="4000" dirty="0">
                <a:latin typeface="Comic Sans MS" panose="030F0702030302020204" pitchFamily="66" charset="0"/>
              </a:rPr>
              <a:t>What do you think happens here?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80D735-F930-42ED-8E08-632911B8802E}"/>
              </a:ext>
            </a:extLst>
          </p:cNvPr>
          <p:cNvSpPr txBox="1">
            <a:spLocks noChangeArrowheads="1"/>
          </p:cNvSpPr>
          <p:nvPr/>
        </p:nvSpPr>
        <p:spPr bwMode="auto">
          <a:xfrm rot="21418990">
            <a:off x="32735" y="338421"/>
            <a:ext cx="12368035" cy="1569660"/>
          </a:xfrm>
          <a:prstGeom prst="rect">
            <a:avLst/>
          </a:prstGeom>
          <a:solidFill>
            <a:srgbClr val="DBEEF4"/>
          </a:soli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latin typeface="Comic Sans MS" panose="030F0702030302020204" pitchFamily="66" charset="0"/>
              </a:rPr>
              <a:t>The Ghettos were only the first part of the Nazi plan to “deal” with Jewish problem. </a:t>
            </a:r>
            <a:br>
              <a:rPr lang="en-GB" altLang="en-US" sz="2400" dirty="0">
                <a:latin typeface="Comic Sans MS" panose="030F0702030302020204" pitchFamily="66" charset="0"/>
              </a:rPr>
            </a:br>
            <a:br>
              <a:rPr lang="en-GB" altLang="en-US" sz="2400" dirty="0">
                <a:latin typeface="Comic Sans MS" panose="030F0702030302020204" pitchFamily="66" charset="0"/>
              </a:rPr>
            </a:br>
            <a:r>
              <a:rPr lang="en-GB" altLang="en-US" sz="2400" dirty="0">
                <a:latin typeface="Comic Sans MS" panose="030F0702030302020204" pitchFamily="66" charset="0"/>
              </a:rPr>
              <a:t>Shortly after many Jews were transported to concentration and extermination camps. </a:t>
            </a:r>
          </a:p>
        </p:txBody>
      </p:sp>
    </p:spTree>
    <p:extLst>
      <p:ext uri="{BB962C8B-B14F-4D97-AF65-F5344CB8AC3E}">
        <p14:creationId xmlns:p14="http://schemas.microsoft.com/office/powerpoint/2010/main" val="304284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3A0A4A-0BB3-4DE1-BB73-2B52607CD3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2522" y="818116"/>
            <a:ext cx="5701553" cy="59951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latin typeface="Comic Sans MS" panose="030F0702030302020204" pitchFamily="66" charset="0"/>
              </a:rPr>
              <a:t>Lethal Injection</a:t>
            </a:r>
          </a:p>
          <a:p>
            <a:r>
              <a:rPr lang="en-GB" dirty="0">
                <a:latin typeface="Comic Sans MS" panose="030F0702030302020204" pitchFamily="66" charset="0"/>
              </a:rPr>
              <a:t>The Nazis began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experimenting</a:t>
            </a:r>
            <a:r>
              <a:rPr lang="en-GB" dirty="0">
                <a:latin typeface="Comic Sans MS" panose="030F0702030302020204" pitchFamily="66" charset="0"/>
              </a:rPr>
              <a:t> with the use of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chemicals</a:t>
            </a:r>
            <a:r>
              <a:rPr lang="en-GB" dirty="0">
                <a:latin typeface="Comic Sans MS" panose="030F0702030302020204" pitchFamily="66" charset="0"/>
              </a:rPr>
              <a:t> through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lethal injection</a:t>
            </a:r>
            <a:r>
              <a:rPr lang="en-GB" dirty="0">
                <a:latin typeface="Comic Sans MS" panose="030F0702030302020204" pitchFamily="66" charset="0"/>
              </a:rPr>
              <a:t>, in the 1930s.</a:t>
            </a:r>
          </a:p>
          <a:p>
            <a:r>
              <a:rPr lang="en-GB" dirty="0">
                <a:latin typeface="Comic Sans MS" panose="030F0702030302020204" pitchFamily="66" charset="0"/>
              </a:rPr>
              <a:t>Their first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victims </a:t>
            </a:r>
            <a:r>
              <a:rPr lang="en-GB" dirty="0">
                <a:latin typeface="Comic Sans MS" panose="030F0702030302020204" pitchFamily="66" charset="0"/>
              </a:rPr>
              <a:t>were those that the Nazis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deemed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not worthy</a:t>
            </a:r>
            <a:r>
              <a:rPr lang="en-GB" dirty="0">
                <a:latin typeface="Comic Sans MS" panose="030F0702030302020204" pitchFamily="66" charset="0"/>
              </a:rPr>
              <a:t> of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living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>
                <a:latin typeface="Comic Sans MS" panose="030F0702030302020204" pitchFamily="66" charset="0"/>
              </a:rPr>
              <a:t>Generally these were people with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mental </a:t>
            </a:r>
            <a:r>
              <a:rPr lang="en-GB" dirty="0">
                <a:latin typeface="Comic Sans MS" panose="030F0702030302020204" pitchFamily="66" charset="0"/>
              </a:rPr>
              <a:t>or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physical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disabilities</a:t>
            </a:r>
            <a:r>
              <a:rPr lang="en-GB" dirty="0">
                <a:latin typeface="Comic Sans MS" panose="030F0702030302020204" pitchFamily="66" charset="0"/>
              </a:rPr>
              <a:t>.</a:t>
            </a:r>
          </a:p>
          <a:p>
            <a:r>
              <a:rPr lang="en-GB" dirty="0">
                <a:latin typeface="Comic Sans MS" panose="030F0702030302020204" pitchFamily="66" charset="0"/>
              </a:rPr>
              <a:t>The Nazis abandoned this as a possible method for the Holocaust.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endParaRPr lang="en-GB" sz="2000" dirty="0">
              <a:latin typeface="Comic Sans MS" panose="030F0702030302020204" pitchFamily="66" charset="0"/>
            </a:endParaRPr>
          </a:p>
          <a:p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6A0CC0-DB8F-428D-8EF8-74E6010B3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449" y="1170288"/>
            <a:ext cx="4723968" cy="26454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85DB8D-17A4-435D-BADC-255F3976E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449" y="4093027"/>
            <a:ext cx="5472055" cy="24764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21612C-A555-484D-92D0-A4CC294AF605}"/>
              </a:ext>
            </a:extLst>
          </p:cNvPr>
          <p:cNvSpPr txBox="1"/>
          <p:nvPr/>
        </p:nvSpPr>
        <p:spPr>
          <a:xfrm>
            <a:off x="66261" y="44696"/>
            <a:ext cx="120594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u="sng" dirty="0">
                <a:solidFill>
                  <a:schemeClr val="tx1"/>
                </a:solidFill>
                <a:latin typeface="Comic Sans MS" panose="030F0702030302020204" pitchFamily="66" charset="0"/>
              </a:rPr>
              <a:t>LI: How did the Nazis prepare for the Holocaust?</a:t>
            </a:r>
          </a:p>
        </p:txBody>
      </p:sp>
    </p:spTree>
    <p:extLst>
      <p:ext uri="{BB962C8B-B14F-4D97-AF65-F5344CB8AC3E}">
        <p14:creationId xmlns:p14="http://schemas.microsoft.com/office/powerpoint/2010/main" val="190035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D56720F-2E9C-44A5-8CB9-F31E41384F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155" y="936398"/>
            <a:ext cx="6548428" cy="592160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b="1" dirty="0">
                <a:latin typeface="Comic Sans MS" panose="030F0702030302020204" pitchFamily="66" charset="0"/>
              </a:rPr>
              <a:t>Gas Vans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In 1940, the Nazis devised new experiments, to test the best ways of killing multiple people at the same time.</a:t>
            </a:r>
          </a:p>
          <a:p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Carbon Monoxide</a:t>
            </a:r>
            <a:r>
              <a:rPr lang="en-GB" sz="2400" dirty="0">
                <a:latin typeface="Comic Sans MS" panose="030F0702030302020204" pitchFamily="66" charset="0"/>
              </a:rPr>
              <a:t> was tested. </a:t>
            </a:r>
          </a:p>
          <a:p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Purpose</a:t>
            </a:r>
            <a:r>
              <a:rPr lang="en-GB" sz="2400" dirty="0">
                <a:latin typeface="Comic Sans MS" panose="030F0702030302020204" pitchFamily="66" charset="0"/>
              </a:rPr>
              <a:t> built vans were built to carry out the experiments.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People were told that these were mobile </a:t>
            </a: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disinfection</a:t>
            </a:r>
            <a:r>
              <a:rPr lang="en-GB" sz="2400" dirty="0">
                <a:latin typeface="Comic Sans MS" panose="030F0702030302020204" pitchFamily="66" charset="0"/>
              </a:rPr>
              <a:t> vans.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The victims were loaded into the back of the van.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The doors were sealed and the </a:t>
            </a: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fumes </a:t>
            </a:r>
            <a:r>
              <a:rPr lang="en-GB" sz="2400" dirty="0">
                <a:latin typeface="Comic Sans MS" panose="030F0702030302020204" pitchFamily="66" charset="0"/>
              </a:rPr>
              <a:t>from the </a:t>
            </a: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exhaust</a:t>
            </a:r>
            <a:r>
              <a:rPr lang="en-GB" sz="2400" dirty="0">
                <a:latin typeface="Comic Sans MS" panose="030F0702030302020204" pitchFamily="66" charset="0"/>
              </a:rPr>
              <a:t> were </a:t>
            </a: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pumped</a:t>
            </a:r>
            <a:r>
              <a:rPr lang="en-GB" sz="2400" dirty="0">
                <a:latin typeface="Comic Sans MS" panose="030F0702030302020204" pitchFamily="66" charset="0"/>
              </a:rPr>
              <a:t> into the back of the van.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The Nazis </a:t>
            </a:r>
            <a:r>
              <a:rPr lang="en-GB" sz="2400" b="1" dirty="0">
                <a:solidFill>
                  <a:srgbClr val="00B050"/>
                </a:solidFill>
                <a:latin typeface="Comic Sans MS" panose="030F0702030302020204" pitchFamily="66" charset="0"/>
              </a:rPr>
              <a:t>did not </a:t>
            </a:r>
            <a:r>
              <a:rPr lang="en-GB" sz="2400" dirty="0">
                <a:latin typeface="Comic Sans MS" panose="030F0702030302020204" pitchFamily="66" charset="0"/>
              </a:rPr>
              <a:t>develop these for use in the Holocaust.</a:t>
            </a:r>
          </a:p>
          <a:p>
            <a:r>
              <a:rPr lang="en-GB" sz="2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WHY? </a:t>
            </a:r>
            <a:r>
              <a:rPr lang="en-GB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Think. Pair. Share.</a:t>
            </a:r>
          </a:p>
          <a:p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9BBAB4-9850-4467-8F7F-8AFFC3049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514" y="1539610"/>
            <a:ext cx="5360486" cy="37480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A8DACB-EA56-4775-A044-A5750932306E}"/>
              </a:ext>
            </a:extLst>
          </p:cNvPr>
          <p:cNvSpPr txBox="1"/>
          <p:nvPr/>
        </p:nvSpPr>
        <p:spPr>
          <a:xfrm>
            <a:off x="66261" y="44696"/>
            <a:ext cx="120594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u="sng" dirty="0">
                <a:solidFill>
                  <a:schemeClr val="tx1"/>
                </a:solidFill>
                <a:latin typeface="Comic Sans MS" panose="030F0702030302020204" pitchFamily="66" charset="0"/>
              </a:rPr>
              <a:t>LI: How did the Nazis prepare for the Holocaust?</a:t>
            </a:r>
          </a:p>
        </p:txBody>
      </p:sp>
    </p:spTree>
    <p:extLst>
      <p:ext uri="{BB962C8B-B14F-4D97-AF65-F5344CB8AC3E}">
        <p14:creationId xmlns:p14="http://schemas.microsoft.com/office/powerpoint/2010/main" val="131072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EF07E43-049C-49EC-9B71-1FCC82289F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8539" y="514350"/>
            <a:ext cx="5478591" cy="58293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In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October 1941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, the </a:t>
            </a:r>
            <a:r>
              <a:rPr lang="en-GB" dirty="0">
                <a:solidFill>
                  <a:srgbClr val="7030A0"/>
                </a:solidFill>
                <a:latin typeface="Comic Sans MS" panose="030F0702030302020204" pitchFamily="66" charset="0"/>
              </a:rPr>
              <a:t>SS</a:t>
            </a: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> stated that:</a:t>
            </a:r>
          </a:p>
          <a:p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‘The most efficient way of achieving the Final Solution of the Jewish problem, would be the deportation of Jews to special centres, where they can receive special treatment.’</a:t>
            </a:r>
          </a:p>
          <a:p>
            <a:r>
              <a:rPr lang="en-GB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Think. Pair. Share.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  <a:latin typeface="Comic Sans MS" panose="030F0702030302020204" pitchFamily="66" charset="0"/>
              </a:rPr>
              <a:t>What do you think the ‘Final Solution’ of the Jewish problem means?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8D6E51C-65AC-4A67-BD60-3C8C39B0B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560" y="628871"/>
            <a:ext cx="6187440" cy="2714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BAE0AA-E80C-4678-8AAD-ACAEDFB35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4560" y="3429000"/>
            <a:ext cx="6187440" cy="299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4443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essagefrommasters.com/Osho/images/Osho-on-adolf-hitler(1).jpg">
            <a:extLst>
              <a:ext uri="{FF2B5EF4-FFF2-40B4-BE49-F238E27FC236}">
                <a16:creationId xmlns:a16="http://schemas.microsoft.com/office/drawing/2014/main" id="{0C625947-7329-4F97-8BF6-5FAE2B9BE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177" y="2402583"/>
            <a:ext cx="2625093" cy="3868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http://upload.wikimedia.org/wikipedia/commons/thumb/7/79/Bundesarchiv_Bild_183-S72707,_Heinrich_Himmler.jpg/245px-Bundesarchiv_Bild_183-S72707,_Heinrich_Himmler.jpg">
            <a:extLst>
              <a:ext uri="{FF2B5EF4-FFF2-40B4-BE49-F238E27FC236}">
                <a16:creationId xmlns:a16="http://schemas.microsoft.com/office/drawing/2014/main" id="{EA61E6F8-3256-4093-A3FB-59A0D6C18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25838" y="2393274"/>
            <a:ext cx="2661078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ABB0D9D1-8E33-4071-BA35-D0EE1FDC2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3703" y="6353814"/>
            <a:ext cx="23034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solidFill>
                  <a:srgbClr val="FF0000"/>
                </a:solidFill>
                <a:latin typeface="Stencil" panose="040409050D0802020404" pitchFamily="82" charset="0"/>
              </a:rPr>
              <a:t>Adolf Hitler</a:t>
            </a:r>
            <a:br>
              <a:rPr lang="en-GB" altLang="en-US" dirty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en-GB" altLang="en-US" dirty="0">
                <a:solidFill>
                  <a:srgbClr val="FF0000"/>
                </a:solidFill>
                <a:latin typeface="Stencil" panose="040409050D0802020404" pitchFamily="82" charset="0"/>
              </a:rPr>
              <a:t>Fuhrer </a:t>
            </a: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4308CB08-8953-4DDE-944E-9741B7273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8253" y="6353814"/>
            <a:ext cx="30972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solidFill>
                  <a:srgbClr val="FF0000"/>
                </a:solidFill>
                <a:latin typeface="Stencil" panose="040409050D0802020404" pitchFamily="82" charset="0"/>
              </a:rPr>
              <a:t>Heinrich Himmler</a:t>
            </a:r>
            <a:br>
              <a:rPr lang="en-GB" altLang="en-US" dirty="0">
                <a:solidFill>
                  <a:srgbClr val="FF0000"/>
                </a:solidFill>
                <a:latin typeface="Stencil" panose="040409050D0802020404" pitchFamily="82" charset="0"/>
              </a:rPr>
            </a:br>
            <a:r>
              <a:rPr lang="en-GB" altLang="en-US" dirty="0" err="1">
                <a:solidFill>
                  <a:srgbClr val="FF0000"/>
                </a:solidFill>
                <a:latin typeface="Stencil" panose="040409050D0802020404" pitchFamily="82" charset="0"/>
              </a:rPr>
              <a:t>Reichsfuhrer</a:t>
            </a:r>
            <a:r>
              <a:rPr lang="en-GB" altLang="en-US" dirty="0">
                <a:solidFill>
                  <a:srgbClr val="FF0000"/>
                </a:solidFill>
                <a:latin typeface="Stencil" panose="040409050D0802020404" pitchFamily="82" charset="0"/>
              </a:rPr>
              <a:t>-SS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16B6206D-9852-4EBE-B7A1-C66D9E22E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35" y="193052"/>
            <a:ext cx="11206815" cy="1754326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400" u="sng" dirty="0">
                <a:latin typeface="Comic Sans MS" panose="030F0702030302020204" pitchFamily="66" charset="0"/>
              </a:rPr>
              <a:t>What was the ‘Final Solution’?  </a:t>
            </a:r>
          </a:p>
          <a:p>
            <a:pPr>
              <a:spcBef>
                <a:spcPct val="50000"/>
              </a:spcBef>
            </a:pPr>
            <a:r>
              <a:rPr lang="en-GB" altLang="en-US" sz="2400" dirty="0">
                <a:latin typeface="Comic Sans MS" panose="030F0702030302020204" pitchFamily="66" charset="0"/>
              </a:rPr>
              <a:t>The ‘Final Solution’ was the decision of leading Nazis, made at the </a:t>
            </a:r>
            <a:r>
              <a:rPr lang="en-GB" altLang="en-US" sz="2400" dirty="0" err="1">
                <a:latin typeface="Comic Sans MS" panose="030F0702030302020204" pitchFamily="66" charset="0"/>
              </a:rPr>
              <a:t>Wannsee</a:t>
            </a:r>
            <a:r>
              <a:rPr lang="en-GB" altLang="en-US" sz="2400" dirty="0">
                <a:latin typeface="Comic Sans MS" panose="030F0702030302020204" pitchFamily="66" charset="0"/>
              </a:rPr>
              <a:t> Conference in 1942, to build death camps across eastern Europe which all Jews would be taken to and exterminated.</a:t>
            </a:r>
          </a:p>
        </p:txBody>
      </p:sp>
      <p:pic>
        <p:nvPicPr>
          <p:cNvPr id="1026" name="Picture 2" descr="Image result for wannsee conference">
            <a:extLst>
              <a:ext uri="{FF2B5EF4-FFF2-40B4-BE49-F238E27FC236}">
                <a16:creationId xmlns:a16="http://schemas.microsoft.com/office/drawing/2014/main" id="{6699A18F-5061-472E-9332-BEB17DAF7D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8" r="13237" b="12162"/>
          <a:stretch/>
        </p:blipFill>
        <p:spPr bwMode="auto">
          <a:xfrm>
            <a:off x="356535" y="2393274"/>
            <a:ext cx="4660834" cy="386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01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zyklon b">
            <a:extLst>
              <a:ext uri="{FF2B5EF4-FFF2-40B4-BE49-F238E27FC236}">
                <a16:creationId xmlns:a16="http://schemas.microsoft.com/office/drawing/2014/main" id="{CC58A2DC-FAF5-4720-84B2-663D3AFA3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0384">
            <a:off x="271446" y="1414865"/>
            <a:ext cx="2377315" cy="235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zyklon b">
            <a:extLst>
              <a:ext uri="{FF2B5EF4-FFF2-40B4-BE49-F238E27FC236}">
                <a16:creationId xmlns:a16="http://schemas.microsoft.com/office/drawing/2014/main" id="{3463CCCD-C795-4E0F-BD44-24FB334EA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939" y="3429000"/>
            <a:ext cx="4789379" cy="318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EBF31F3-631E-4F95-895F-4399CFC75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2978" y="1457739"/>
            <a:ext cx="3545923" cy="2098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5B743-B989-481F-B8BC-95F343755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8695" y="4469938"/>
            <a:ext cx="4480208" cy="2146587"/>
          </a:xfrm>
          <a:prstGeom prst="rect">
            <a:avLst/>
          </a:prstGeom>
        </p:spPr>
      </p:pic>
      <p:pic>
        <p:nvPicPr>
          <p:cNvPr id="2054" name="Picture 6" descr="Image result for auswitch concentration">
            <a:extLst>
              <a:ext uri="{FF2B5EF4-FFF2-40B4-BE49-F238E27FC236}">
                <a16:creationId xmlns:a16="http://schemas.microsoft.com/office/drawing/2014/main" id="{7023A70B-D166-4C69-9AB7-0C8312FA3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890" y="241474"/>
            <a:ext cx="5434220" cy="270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786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DDBBE44D-2475-49CD-8D1B-402CCB8D0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51" y="235374"/>
            <a:ext cx="11623336" cy="424731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="1" u="sng" dirty="0">
                <a:latin typeface="Comic Sans MS" panose="030F0702030302020204" pitchFamily="66" charset="0"/>
              </a:rPr>
              <a:t>Why did the Nazis think the ‘Final Solution’ was an option?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latin typeface="Comic Sans MS" panose="030F0702030302020204" pitchFamily="66" charset="0"/>
              </a:rPr>
              <a:t> </a:t>
            </a:r>
            <a:r>
              <a:rPr lang="en-GB" alt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The number of Jews under the control of Germany increased after they successfully conquered much of Europe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latin typeface="Comic Sans MS" panose="030F0702030302020204" pitchFamily="66" charset="0"/>
              </a:rPr>
              <a:t> The Nazis had no need to worry about the views of Britain and the USA once they were fighting them (1939 </a:t>
            </a:r>
            <a:r>
              <a:rPr lang="en-GB" alt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 Early methods of killing Jews were not efficient enough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 The psychological affect of shooting civilians on German soldiers.</a:t>
            </a:r>
          </a:p>
          <a:p>
            <a:pPr>
              <a:spcBef>
                <a:spcPct val="50000"/>
              </a:spcBef>
            </a:pPr>
            <a:endParaRPr lang="en-GB" altLang="en-US" b="1" dirty="0">
              <a:solidFill>
                <a:srgbClr val="C0000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What was the Final Solution? Answer the question</a:t>
            </a:r>
          </a:p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‘The Final Solution was…’</a:t>
            </a:r>
          </a:p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‘The Nazis believed the Final Solution was an acceptable way of dealing with the Jews because…’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4BBAC68C-7055-41DB-8212-816F46E38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51" y="4683634"/>
            <a:ext cx="11924297" cy="1938992"/>
          </a:xfrm>
          <a:prstGeom prst="rect">
            <a:avLst/>
          </a:prstGeom>
          <a:solidFill>
            <a:srgbClr val="FFFF00">
              <a:alpha val="35001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000" b="1" u="sng" dirty="0">
                <a:latin typeface="Comic Sans MS" panose="030F0702030302020204" pitchFamily="66" charset="0"/>
              </a:rPr>
              <a:t>TASK:</a:t>
            </a:r>
          </a:p>
          <a:p>
            <a:pPr marL="457200" indent="-457200">
              <a:spcBef>
                <a:spcPct val="50000"/>
              </a:spcBef>
              <a:buAutoNum type="arabicPeriod"/>
            </a:pPr>
            <a:r>
              <a:rPr lang="en-GB" altLang="en-US" sz="2000" dirty="0">
                <a:latin typeface="Comic Sans MS" panose="030F0702030302020204" pitchFamily="66" charset="0"/>
              </a:rPr>
              <a:t>Colour the key on your sheet, and look for evidence in each source to support each statement – highlight in the correct colour. </a:t>
            </a:r>
          </a:p>
          <a:p>
            <a:pPr>
              <a:spcBef>
                <a:spcPct val="50000"/>
              </a:spcBef>
            </a:pPr>
            <a:r>
              <a:rPr lang="en-GB" alt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2. Challenge question: What strikes you as odd about the amount of concern the Nazi leadership felt for the psychological well-being of their soldiers?</a:t>
            </a:r>
          </a:p>
        </p:txBody>
      </p:sp>
    </p:spTree>
    <p:extLst>
      <p:ext uri="{BB962C8B-B14F-4D97-AF65-F5344CB8AC3E}">
        <p14:creationId xmlns:p14="http://schemas.microsoft.com/office/powerpoint/2010/main" val="336950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791</Words>
  <Application>Microsoft Office PowerPoint</Application>
  <PresentationFormat>Widescreen</PresentationFormat>
  <Paragraphs>74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Stencil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Short, L (SHS Teacher)</dc:creator>
  <cp:lastModifiedBy>Short, L (SHS Teacher)</cp:lastModifiedBy>
  <cp:revision>18</cp:revision>
  <dcterms:created xsi:type="dcterms:W3CDTF">2019-06-26T14:30:55Z</dcterms:created>
  <dcterms:modified xsi:type="dcterms:W3CDTF">2020-10-01T12:57:33Z</dcterms:modified>
</cp:coreProperties>
</file>