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68" r:id="rId2"/>
    <p:sldId id="257" r:id="rId3"/>
    <p:sldId id="270" r:id="rId4"/>
    <p:sldId id="258" r:id="rId5"/>
    <p:sldId id="262" r:id="rId6"/>
    <p:sldId id="263" r:id="rId7"/>
    <p:sldId id="261" r:id="rId8"/>
    <p:sldId id="259" r:id="rId9"/>
    <p:sldId id="267" r:id="rId10"/>
    <p:sldId id="271" r:id="rId11"/>
    <p:sldId id="272" r:id="rId12"/>
    <p:sldId id="273" r:id="rId13"/>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56B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1" d="100"/>
          <a:sy n="101" d="100"/>
        </p:scale>
        <p:origin x="29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62B3C00F-E2CE-4B9F-B72C-9EF05B85B651}" type="datetimeFigureOut">
              <a:rPr lang="en-GB" smtClean="0"/>
              <a:t>17/09/2020</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AF91DDCC-5297-4A6A-859E-BC65384407CD}" type="slidenum">
              <a:rPr lang="en-GB" smtClean="0"/>
              <a:t>‹#›</a:t>
            </a:fld>
            <a:endParaRPr lang="en-GB"/>
          </a:p>
        </p:txBody>
      </p:sp>
    </p:spTree>
    <p:extLst>
      <p:ext uri="{BB962C8B-B14F-4D97-AF65-F5344CB8AC3E}">
        <p14:creationId xmlns:p14="http://schemas.microsoft.com/office/powerpoint/2010/main" val="1777643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Hand out the text just read to students; there is a simplified one for weaker readers.</a:t>
            </a:r>
          </a:p>
        </p:txBody>
      </p:sp>
      <p:sp>
        <p:nvSpPr>
          <p:cNvPr id="4" name="Slide Number Placeholder 3"/>
          <p:cNvSpPr>
            <a:spLocks noGrp="1"/>
          </p:cNvSpPr>
          <p:nvPr>
            <p:ph type="sldNum" sz="quarter" idx="10"/>
          </p:nvPr>
        </p:nvSpPr>
        <p:spPr/>
        <p:txBody>
          <a:bodyPr/>
          <a:lstStyle/>
          <a:p>
            <a:fld id="{AF91DDCC-5297-4A6A-859E-BC65384407CD}" type="slidenum">
              <a:rPr lang="en-GB" smtClean="0"/>
              <a:t>7</a:t>
            </a:fld>
            <a:endParaRPr lang="en-GB"/>
          </a:p>
        </p:txBody>
      </p:sp>
    </p:spTree>
    <p:extLst>
      <p:ext uri="{BB962C8B-B14F-4D97-AF65-F5344CB8AC3E}">
        <p14:creationId xmlns:p14="http://schemas.microsoft.com/office/powerpoint/2010/main" val="20918531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6DF716D-ED28-4B9C-AF1D-5FAD38AE410B}" type="slidenum">
              <a:rPr lang="en-GB" smtClean="0"/>
              <a:t>8</a:t>
            </a:fld>
            <a:endParaRPr lang="en-GB"/>
          </a:p>
        </p:txBody>
      </p:sp>
    </p:spTree>
    <p:extLst>
      <p:ext uri="{BB962C8B-B14F-4D97-AF65-F5344CB8AC3E}">
        <p14:creationId xmlns:p14="http://schemas.microsoft.com/office/powerpoint/2010/main" val="23254783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https://www.youtube.com/watch?v=SdzXr144VzE</a:t>
            </a:r>
          </a:p>
        </p:txBody>
      </p:sp>
      <p:sp>
        <p:nvSpPr>
          <p:cNvPr id="4" name="Slide Number Placeholder 3"/>
          <p:cNvSpPr>
            <a:spLocks noGrp="1"/>
          </p:cNvSpPr>
          <p:nvPr>
            <p:ph type="sldNum" sz="quarter" idx="5"/>
          </p:nvPr>
        </p:nvSpPr>
        <p:spPr/>
        <p:txBody>
          <a:bodyPr/>
          <a:lstStyle/>
          <a:p>
            <a:fld id="{AF91DDCC-5297-4A6A-859E-BC65384407CD}" type="slidenum">
              <a:rPr lang="en-GB" smtClean="0"/>
              <a:t>9</a:t>
            </a:fld>
            <a:endParaRPr lang="en-GB"/>
          </a:p>
        </p:txBody>
      </p:sp>
    </p:spTree>
    <p:extLst>
      <p:ext uri="{BB962C8B-B14F-4D97-AF65-F5344CB8AC3E}">
        <p14:creationId xmlns:p14="http://schemas.microsoft.com/office/powerpoint/2010/main" val="34090048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Copy down the bullet points</a:t>
            </a:r>
          </a:p>
          <a:p>
            <a:endParaRPr lang="en-GB" dirty="0"/>
          </a:p>
        </p:txBody>
      </p:sp>
      <p:sp>
        <p:nvSpPr>
          <p:cNvPr id="4" name="Slide Number Placeholder 3"/>
          <p:cNvSpPr>
            <a:spLocks noGrp="1"/>
          </p:cNvSpPr>
          <p:nvPr>
            <p:ph type="sldNum" sz="quarter" idx="5"/>
          </p:nvPr>
        </p:nvSpPr>
        <p:spPr/>
        <p:txBody>
          <a:bodyPr/>
          <a:lstStyle/>
          <a:p>
            <a:fld id="{AF91DDCC-5297-4A6A-859E-BC65384407CD}" type="slidenum">
              <a:rPr lang="en-GB" smtClean="0"/>
              <a:t>11</a:t>
            </a:fld>
            <a:endParaRPr lang="en-GB"/>
          </a:p>
        </p:txBody>
      </p:sp>
    </p:spTree>
    <p:extLst>
      <p:ext uri="{BB962C8B-B14F-4D97-AF65-F5344CB8AC3E}">
        <p14:creationId xmlns:p14="http://schemas.microsoft.com/office/powerpoint/2010/main" val="30516546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Think about the question and write down a prediction. </a:t>
            </a:r>
          </a:p>
        </p:txBody>
      </p:sp>
      <p:sp>
        <p:nvSpPr>
          <p:cNvPr id="4" name="Slide Number Placeholder 3"/>
          <p:cNvSpPr>
            <a:spLocks noGrp="1"/>
          </p:cNvSpPr>
          <p:nvPr>
            <p:ph type="sldNum" sz="quarter" idx="5"/>
          </p:nvPr>
        </p:nvSpPr>
        <p:spPr/>
        <p:txBody>
          <a:bodyPr/>
          <a:lstStyle/>
          <a:p>
            <a:fld id="{AF91DDCC-5297-4A6A-859E-BC65384407CD}" type="slidenum">
              <a:rPr lang="en-GB" smtClean="0"/>
              <a:t>12</a:t>
            </a:fld>
            <a:endParaRPr lang="en-GB"/>
          </a:p>
        </p:txBody>
      </p:sp>
    </p:spTree>
    <p:extLst>
      <p:ext uri="{BB962C8B-B14F-4D97-AF65-F5344CB8AC3E}">
        <p14:creationId xmlns:p14="http://schemas.microsoft.com/office/powerpoint/2010/main" val="30077061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E416232A-6774-4E15-B1E8-FB1B8B65D7B8}" type="datetimeFigureOut">
              <a:rPr lang="en-GB" smtClean="0"/>
              <a:t>17/09/2020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95D2BB-9B10-4636-8DB4-E4751A17C2B6}" type="slidenum">
              <a:rPr lang="en-GB" smtClean="0"/>
              <a:t>‹#›</a:t>
            </a:fld>
            <a:endParaRPr lang="en-GB"/>
          </a:p>
        </p:txBody>
      </p:sp>
    </p:spTree>
    <p:extLst>
      <p:ext uri="{BB962C8B-B14F-4D97-AF65-F5344CB8AC3E}">
        <p14:creationId xmlns:p14="http://schemas.microsoft.com/office/powerpoint/2010/main" val="9768128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416232A-6774-4E15-B1E8-FB1B8B65D7B8}" type="datetimeFigureOut">
              <a:rPr lang="en-GB" smtClean="0"/>
              <a:t>17/09/2020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95D2BB-9B10-4636-8DB4-E4751A17C2B6}" type="slidenum">
              <a:rPr lang="en-GB" smtClean="0"/>
              <a:t>‹#›</a:t>
            </a:fld>
            <a:endParaRPr lang="en-GB"/>
          </a:p>
        </p:txBody>
      </p:sp>
    </p:spTree>
    <p:extLst>
      <p:ext uri="{BB962C8B-B14F-4D97-AF65-F5344CB8AC3E}">
        <p14:creationId xmlns:p14="http://schemas.microsoft.com/office/powerpoint/2010/main" val="37213371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416232A-6774-4E15-B1E8-FB1B8B65D7B8}" type="datetimeFigureOut">
              <a:rPr lang="en-GB" smtClean="0"/>
              <a:t>17/09/2020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95D2BB-9B10-4636-8DB4-E4751A17C2B6}" type="slidenum">
              <a:rPr lang="en-GB" smtClean="0"/>
              <a:t>‹#›</a:t>
            </a:fld>
            <a:endParaRPr lang="en-GB"/>
          </a:p>
        </p:txBody>
      </p:sp>
    </p:spTree>
    <p:extLst>
      <p:ext uri="{BB962C8B-B14F-4D97-AF65-F5344CB8AC3E}">
        <p14:creationId xmlns:p14="http://schemas.microsoft.com/office/powerpoint/2010/main" val="4169829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416232A-6774-4E15-B1E8-FB1B8B65D7B8}" type="datetimeFigureOut">
              <a:rPr lang="en-GB" smtClean="0"/>
              <a:t>17/09/2020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95D2BB-9B10-4636-8DB4-E4751A17C2B6}" type="slidenum">
              <a:rPr lang="en-GB" smtClean="0"/>
              <a:t>‹#›</a:t>
            </a:fld>
            <a:endParaRPr lang="en-GB"/>
          </a:p>
        </p:txBody>
      </p:sp>
    </p:spTree>
    <p:extLst>
      <p:ext uri="{BB962C8B-B14F-4D97-AF65-F5344CB8AC3E}">
        <p14:creationId xmlns:p14="http://schemas.microsoft.com/office/powerpoint/2010/main" val="558831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416232A-6774-4E15-B1E8-FB1B8B65D7B8}" type="datetimeFigureOut">
              <a:rPr lang="en-GB" smtClean="0"/>
              <a:t>17/09/2020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95D2BB-9B10-4636-8DB4-E4751A17C2B6}" type="slidenum">
              <a:rPr lang="en-GB" smtClean="0"/>
              <a:t>‹#›</a:t>
            </a:fld>
            <a:endParaRPr lang="en-GB"/>
          </a:p>
        </p:txBody>
      </p:sp>
    </p:spTree>
    <p:extLst>
      <p:ext uri="{BB962C8B-B14F-4D97-AF65-F5344CB8AC3E}">
        <p14:creationId xmlns:p14="http://schemas.microsoft.com/office/powerpoint/2010/main" val="3994112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E416232A-6774-4E15-B1E8-FB1B8B65D7B8}" type="datetimeFigureOut">
              <a:rPr lang="en-GB" smtClean="0"/>
              <a:t>17/09/2020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B95D2BB-9B10-4636-8DB4-E4751A17C2B6}" type="slidenum">
              <a:rPr lang="en-GB" smtClean="0"/>
              <a:t>‹#›</a:t>
            </a:fld>
            <a:endParaRPr lang="en-GB"/>
          </a:p>
        </p:txBody>
      </p:sp>
    </p:spTree>
    <p:extLst>
      <p:ext uri="{BB962C8B-B14F-4D97-AF65-F5344CB8AC3E}">
        <p14:creationId xmlns:p14="http://schemas.microsoft.com/office/powerpoint/2010/main" val="17256814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E416232A-6774-4E15-B1E8-FB1B8B65D7B8}" type="datetimeFigureOut">
              <a:rPr lang="en-GB" smtClean="0"/>
              <a:t>17/09/2020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B95D2BB-9B10-4636-8DB4-E4751A17C2B6}" type="slidenum">
              <a:rPr lang="en-GB" smtClean="0"/>
              <a:t>‹#›</a:t>
            </a:fld>
            <a:endParaRPr lang="en-GB"/>
          </a:p>
        </p:txBody>
      </p:sp>
    </p:spTree>
    <p:extLst>
      <p:ext uri="{BB962C8B-B14F-4D97-AF65-F5344CB8AC3E}">
        <p14:creationId xmlns:p14="http://schemas.microsoft.com/office/powerpoint/2010/main" val="1504914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E416232A-6774-4E15-B1E8-FB1B8B65D7B8}" type="datetimeFigureOut">
              <a:rPr lang="en-GB" smtClean="0"/>
              <a:t>17/09/2020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B95D2BB-9B10-4636-8DB4-E4751A17C2B6}" type="slidenum">
              <a:rPr lang="en-GB" smtClean="0"/>
              <a:t>‹#›</a:t>
            </a:fld>
            <a:endParaRPr lang="en-GB"/>
          </a:p>
        </p:txBody>
      </p:sp>
    </p:spTree>
    <p:extLst>
      <p:ext uri="{BB962C8B-B14F-4D97-AF65-F5344CB8AC3E}">
        <p14:creationId xmlns:p14="http://schemas.microsoft.com/office/powerpoint/2010/main" val="1183686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16232A-6774-4E15-B1E8-FB1B8B65D7B8}" type="datetimeFigureOut">
              <a:rPr lang="en-GB" smtClean="0"/>
              <a:t>17/09/2020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B95D2BB-9B10-4636-8DB4-E4751A17C2B6}" type="slidenum">
              <a:rPr lang="en-GB" smtClean="0"/>
              <a:t>‹#›</a:t>
            </a:fld>
            <a:endParaRPr lang="en-GB"/>
          </a:p>
        </p:txBody>
      </p:sp>
    </p:spTree>
    <p:extLst>
      <p:ext uri="{BB962C8B-B14F-4D97-AF65-F5344CB8AC3E}">
        <p14:creationId xmlns:p14="http://schemas.microsoft.com/office/powerpoint/2010/main" val="42766902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416232A-6774-4E15-B1E8-FB1B8B65D7B8}" type="datetimeFigureOut">
              <a:rPr lang="en-GB" smtClean="0"/>
              <a:t>17/09/2020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B95D2BB-9B10-4636-8DB4-E4751A17C2B6}" type="slidenum">
              <a:rPr lang="en-GB" smtClean="0"/>
              <a:t>‹#›</a:t>
            </a:fld>
            <a:endParaRPr lang="en-GB"/>
          </a:p>
        </p:txBody>
      </p:sp>
    </p:spTree>
    <p:extLst>
      <p:ext uri="{BB962C8B-B14F-4D97-AF65-F5344CB8AC3E}">
        <p14:creationId xmlns:p14="http://schemas.microsoft.com/office/powerpoint/2010/main" val="29057277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416232A-6774-4E15-B1E8-FB1B8B65D7B8}" type="datetimeFigureOut">
              <a:rPr lang="en-GB" smtClean="0"/>
              <a:t>17/09/2020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B95D2BB-9B10-4636-8DB4-E4751A17C2B6}" type="slidenum">
              <a:rPr lang="en-GB" smtClean="0"/>
              <a:t>‹#›</a:t>
            </a:fld>
            <a:endParaRPr lang="en-GB"/>
          </a:p>
        </p:txBody>
      </p:sp>
    </p:spTree>
    <p:extLst>
      <p:ext uri="{BB962C8B-B14F-4D97-AF65-F5344CB8AC3E}">
        <p14:creationId xmlns:p14="http://schemas.microsoft.com/office/powerpoint/2010/main" val="1609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856BA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16232A-6774-4E15-B1E8-FB1B8B65D7B8}" type="datetimeFigureOut">
              <a:rPr lang="en-GB" smtClean="0"/>
              <a:t>17/09/2020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95D2BB-9B10-4636-8DB4-E4751A17C2B6}" type="slidenum">
              <a:rPr lang="en-GB" smtClean="0"/>
              <a:t>‹#›</a:t>
            </a:fld>
            <a:endParaRPr lang="en-GB"/>
          </a:p>
        </p:txBody>
      </p:sp>
    </p:spTree>
    <p:extLst>
      <p:ext uri="{BB962C8B-B14F-4D97-AF65-F5344CB8AC3E}">
        <p14:creationId xmlns:p14="http://schemas.microsoft.com/office/powerpoint/2010/main" val="19723712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0A2FE2D-8C98-40E2-B074-FF7659F55131}"/>
              </a:ext>
            </a:extLst>
          </p:cNvPr>
          <p:cNvSpPr txBox="1"/>
          <p:nvPr/>
        </p:nvSpPr>
        <p:spPr>
          <a:xfrm>
            <a:off x="719572" y="1412776"/>
            <a:ext cx="7704856" cy="2554545"/>
          </a:xfrm>
          <a:prstGeom prst="rect">
            <a:avLst/>
          </a:prstGeom>
          <a:noFill/>
          <a:ln w="28575">
            <a:solidFill>
              <a:schemeClr val="tx1"/>
            </a:solidFill>
          </a:ln>
        </p:spPr>
        <p:txBody>
          <a:bodyPr wrap="square" rtlCol="0">
            <a:spAutoFit/>
          </a:bodyPr>
          <a:lstStyle/>
          <a:p>
            <a:r>
              <a:rPr lang="en-GB" sz="4000" b="1" u="sng" dirty="0">
                <a:latin typeface="Comic Sans MS" panose="030F0702030302020204" pitchFamily="66" charset="0"/>
              </a:rPr>
              <a:t>Do Now:</a:t>
            </a:r>
          </a:p>
          <a:p>
            <a:endParaRPr lang="en-GB" sz="4000" dirty="0">
              <a:latin typeface="Comic Sans MS" panose="030F0702030302020204" pitchFamily="66" charset="0"/>
            </a:endParaRPr>
          </a:p>
          <a:p>
            <a:r>
              <a:rPr lang="en-GB" sz="4000" dirty="0">
                <a:latin typeface="Comic Sans MS" panose="030F0702030302020204" pitchFamily="66" charset="0"/>
              </a:rPr>
              <a:t>Bullet point down x5 facts you can remember from last lesson!</a:t>
            </a:r>
          </a:p>
        </p:txBody>
      </p:sp>
    </p:spTree>
    <p:extLst>
      <p:ext uri="{BB962C8B-B14F-4D97-AF65-F5344CB8AC3E}">
        <p14:creationId xmlns:p14="http://schemas.microsoft.com/office/powerpoint/2010/main" val="2705565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Blitzkrieg - Wikipedia">
            <a:extLst>
              <a:ext uri="{FF2B5EF4-FFF2-40B4-BE49-F238E27FC236}">
                <a16:creationId xmlns:a16="http://schemas.microsoft.com/office/drawing/2014/main" id="{620D8ACE-AC82-4670-BE35-9E9D5A7688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827080"/>
            <a:ext cx="3856062" cy="262913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Blitzkrieg - Wikipedia">
            <a:extLst>
              <a:ext uri="{FF2B5EF4-FFF2-40B4-BE49-F238E27FC236}">
                <a16:creationId xmlns:a16="http://schemas.microsoft.com/office/drawing/2014/main" id="{817E7BFA-F4E8-40DA-9341-BBF7EA1A43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154" y="3645024"/>
            <a:ext cx="5260123" cy="295232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The spirit of the Blitz isn't back, it's bunk | Financial Times">
            <a:extLst>
              <a:ext uri="{FF2B5EF4-FFF2-40B4-BE49-F238E27FC236}">
                <a16:creationId xmlns:a16="http://schemas.microsoft.com/office/drawing/2014/main" id="{157092CF-D779-4F8A-BD1F-5B25D2478D7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5976" y="524203"/>
            <a:ext cx="4876800" cy="27432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The Blitz - Wikipedia">
            <a:extLst>
              <a:ext uri="{FF2B5EF4-FFF2-40B4-BE49-F238E27FC236}">
                <a16:creationId xmlns:a16="http://schemas.microsoft.com/office/drawing/2014/main" id="{6CC76266-3104-4A9D-89D8-B842D46DA1E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51801" y="3709534"/>
            <a:ext cx="2992045" cy="295232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450AAD24-4AB2-4ADA-BF88-242EA2744049}"/>
              </a:ext>
            </a:extLst>
          </p:cNvPr>
          <p:cNvSpPr txBox="1"/>
          <p:nvPr/>
        </p:nvSpPr>
        <p:spPr>
          <a:xfrm>
            <a:off x="202857" y="82072"/>
            <a:ext cx="7321471" cy="400110"/>
          </a:xfrm>
          <a:prstGeom prst="rect">
            <a:avLst/>
          </a:prstGeom>
          <a:solidFill>
            <a:schemeClr val="accent2">
              <a:lumMod val="40000"/>
              <a:lumOff val="60000"/>
            </a:schemeClr>
          </a:solidFill>
          <a:ln w="19050">
            <a:solidFill>
              <a:schemeClr val="tx1"/>
            </a:solidFill>
          </a:ln>
        </p:spPr>
        <p:txBody>
          <a:bodyPr wrap="square" rtlCol="0">
            <a:spAutoFit/>
          </a:bodyPr>
          <a:lstStyle/>
          <a:p>
            <a:r>
              <a:rPr lang="en-GB" sz="2000" dirty="0">
                <a:latin typeface="Comic Sans MS" panose="030F0702030302020204" pitchFamily="66" charset="0"/>
              </a:rPr>
              <a:t>What military tactics did Germany use to conquer Poland?</a:t>
            </a:r>
          </a:p>
        </p:txBody>
      </p:sp>
    </p:spTree>
    <p:extLst>
      <p:ext uri="{BB962C8B-B14F-4D97-AF65-F5344CB8AC3E}">
        <p14:creationId xmlns:p14="http://schemas.microsoft.com/office/powerpoint/2010/main" val="5140710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B1B5DCC-17F5-4E80-AB2A-B213F3915ABA}"/>
              </a:ext>
            </a:extLst>
          </p:cNvPr>
          <p:cNvSpPr>
            <a:spLocks noGrp="1"/>
          </p:cNvSpPr>
          <p:nvPr>
            <p:ph type="title"/>
          </p:nvPr>
        </p:nvSpPr>
        <p:spPr>
          <a:xfrm>
            <a:off x="457200" y="274638"/>
            <a:ext cx="8229600" cy="1143000"/>
          </a:xfrm>
          <a:solidFill>
            <a:schemeClr val="tx2">
              <a:lumMod val="20000"/>
              <a:lumOff val="80000"/>
            </a:schemeClr>
          </a:solidFill>
          <a:ln>
            <a:solidFill>
              <a:schemeClr val="tx1"/>
            </a:solidFill>
          </a:ln>
        </p:spPr>
        <p:txBody>
          <a:bodyPr>
            <a:normAutofit/>
          </a:bodyPr>
          <a:lstStyle/>
          <a:p>
            <a:pPr algn="ctr"/>
            <a:r>
              <a:rPr lang="en-GB" sz="3200" dirty="0">
                <a:latin typeface="Comic Sans MS" panose="030F0702030302020204" pitchFamily="66" charset="0"/>
              </a:rPr>
              <a:t>The Germans decided to…</a:t>
            </a:r>
          </a:p>
        </p:txBody>
      </p:sp>
      <p:sp>
        <p:nvSpPr>
          <p:cNvPr id="5" name="Content Placeholder 2">
            <a:extLst>
              <a:ext uri="{FF2B5EF4-FFF2-40B4-BE49-F238E27FC236}">
                <a16:creationId xmlns:a16="http://schemas.microsoft.com/office/drawing/2014/main" id="{646C1D49-0809-4F97-A578-C84F164E0429}"/>
              </a:ext>
            </a:extLst>
          </p:cNvPr>
          <p:cNvSpPr>
            <a:spLocks noGrp="1"/>
          </p:cNvSpPr>
          <p:nvPr>
            <p:ph sz="half" idx="1"/>
          </p:nvPr>
        </p:nvSpPr>
        <p:spPr>
          <a:xfrm>
            <a:off x="457199" y="1600200"/>
            <a:ext cx="4571999" cy="4525963"/>
          </a:xfrm>
          <a:solidFill>
            <a:schemeClr val="accent4">
              <a:lumMod val="20000"/>
              <a:lumOff val="80000"/>
            </a:schemeClr>
          </a:solidFill>
          <a:ln>
            <a:solidFill>
              <a:schemeClr val="tx1"/>
            </a:solidFill>
          </a:ln>
        </p:spPr>
        <p:txBody>
          <a:bodyPr/>
          <a:lstStyle/>
          <a:p>
            <a:r>
              <a:rPr lang="en-GB" dirty="0">
                <a:latin typeface="Comic Sans MS" panose="030F0702030302020204" pitchFamily="66" charset="0"/>
              </a:rPr>
              <a:t>Build tanks.</a:t>
            </a:r>
          </a:p>
          <a:p>
            <a:r>
              <a:rPr lang="en-GB" dirty="0">
                <a:latin typeface="Comic Sans MS" panose="030F0702030302020204" pitchFamily="66" charset="0"/>
              </a:rPr>
              <a:t>Keep them together in groups.</a:t>
            </a:r>
          </a:p>
          <a:p>
            <a:r>
              <a:rPr lang="en-GB" dirty="0">
                <a:latin typeface="Comic Sans MS" panose="030F0702030302020204" pitchFamily="66" charset="0"/>
              </a:rPr>
              <a:t>Panzer (Tank) Divisions.</a:t>
            </a:r>
          </a:p>
        </p:txBody>
      </p:sp>
      <p:sp>
        <p:nvSpPr>
          <p:cNvPr id="6" name="Content Placeholder 3">
            <a:extLst>
              <a:ext uri="{FF2B5EF4-FFF2-40B4-BE49-F238E27FC236}">
                <a16:creationId xmlns:a16="http://schemas.microsoft.com/office/drawing/2014/main" id="{C388A581-B2C4-4E42-8AB4-A660DE46789B}"/>
              </a:ext>
            </a:extLst>
          </p:cNvPr>
          <p:cNvSpPr txBox="1">
            <a:spLocks/>
          </p:cNvSpPr>
          <p:nvPr/>
        </p:nvSpPr>
        <p:spPr>
          <a:xfrm>
            <a:off x="4787346" y="1581193"/>
            <a:ext cx="4114801" cy="4525963"/>
          </a:xfrm>
          <a:prstGeom prst="rect">
            <a:avLst/>
          </a:prstGeom>
          <a:solidFill>
            <a:schemeClr val="accent4">
              <a:lumMod val="20000"/>
              <a:lumOff val="80000"/>
            </a:schemeClr>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latin typeface="Comic Sans MS" panose="030F0702030302020204" pitchFamily="66" charset="0"/>
              </a:rPr>
              <a:t>Combine tanks, aircraft and mobility.</a:t>
            </a:r>
          </a:p>
          <a:p>
            <a:r>
              <a:rPr lang="en-GB" dirty="0">
                <a:latin typeface="Comic Sans MS" panose="030F0702030302020204" pitchFamily="66" charset="0"/>
              </a:rPr>
              <a:t>Strike hard but move fast!</a:t>
            </a:r>
          </a:p>
        </p:txBody>
      </p:sp>
      <p:pic>
        <p:nvPicPr>
          <p:cNvPr id="7" name="Picture 2">
            <a:extLst>
              <a:ext uri="{FF2B5EF4-FFF2-40B4-BE49-F238E27FC236}">
                <a16:creationId xmlns:a16="http://schemas.microsoft.com/office/drawing/2014/main" id="{A717F971-B94A-44A2-87C4-55283795B4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875" y="4246982"/>
            <a:ext cx="3575287" cy="2625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a:extLst>
              <a:ext uri="{FF2B5EF4-FFF2-40B4-BE49-F238E27FC236}">
                <a16:creationId xmlns:a16="http://schemas.microsoft.com/office/drawing/2014/main" id="{7060A26E-A23D-4820-B952-139A1E5AE08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7347" y="3409993"/>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9731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F636994-8506-455B-9186-11D3EA5A3BD2}"/>
              </a:ext>
            </a:extLst>
          </p:cNvPr>
          <p:cNvSpPr txBox="1"/>
          <p:nvPr/>
        </p:nvSpPr>
        <p:spPr>
          <a:xfrm>
            <a:off x="755576" y="980728"/>
            <a:ext cx="7531023" cy="4401205"/>
          </a:xfrm>
          <a:prstGeom prst="rect">
            <a:avLst/>
          </a:prstGeom>
          <a:solidFill>
            <a:schemeClr val="accent2">
              <a:lumMod val="40000"/>
              <a:lumOff val="60000"/>
            </a:schemeClr>
          </a:solidFill>
          <a:ln w="38100">
            <a:solidFill>
              <a:schemeClr val="tx1"/>
            </a:solidFill>
          </a:ln>
        </p:spPr>
        <p:txBody>
          <a:bodyPr wrap="square" rtlCol="0">
            <a:spAutoFit/>
          </a:bodyPr>
          <a:lstStyle/>
          <a:p>
            <a:pPr algn="ctr"/>
            <a:r>
              <a:rPr lang="en-GB" sz="3200" b="1" u="sng" dirty="0">
                <a:latin typeface="Comic Sans MS" panose="030F0702030302020204" pitchFamily="66" charset="0"/>
              </a:rPr>
              <a:t>Plenary:</a:t>
            </a:r>
          </a:p>
          <a:p>
            <a:pPr algn="ctr"/>
            <a:endParaRPr lang="en-GB" sz="3200" dirty="0">
              <a:latin typeface="Comic Sans MS" panose="030F0702030302020204" pitchFamily="66" charset="0"/>
            </a:endParaRPr>
          </a:p>
          <a:p>
            <a:pPr algn="ctr"/>
            <a:r>
              <a:rPr lang="en-GB" sz="5400" dirty="0">
                <a:solidFill>
                  <a:srgbClr val="C00000"/>
                </a:solidFill>
                <a:latin typeface="Comic Sans MS" panose="030F0702030302020204" pitchFamily="66" charset="0"/>
              </a:rPr>
              <a:t>Think</a:t>
            </a:r>
            <a:r>
              <a:rPr lang="en-GB" sz="5400" dirty="0">
                <a:latin typeface="Comic Sans MS" panose="030F0702030302020204" pitchFamily="66" charset="0"/>
              </a:rPr>
              <a:t> – </a:t>
            </a:r>
            <a:r>
              <a:rPr lang="en-GB" sz="5400" dirty="0">
                <a:solidFill>
                  <a:srgbClr val="0070C0"/>
                </a:solidFill>
                <a:latin typeface="Comic Sans MS" panose="030F0702030302020204" pitchFamily="66" charset="0"/>
              </a:rPr>
              <a:t>Pair</a:t>
            </a:r>
            <a:r>
              <a:rPr lang="en-GB" sz="5400" dirty="0">
                <a:latin typeface="Comic Sans MS" panose="030F0702030302020204" pitchFamily="66" charset="0"/>
              </a:rPr>
              <a:t> – </a:t>
            </a:r>
            <a:r>
              <a:rPr lang="en-GB" sz="5400" dirty="0">
                <a:solidFill>
                  <a:srgbClr val="7030A0"/>
                </a:solidFill>
                <a:latin typeface="Comic Sans MS" panose="030F0702030302020204" pitchFamily="66" charset="0"/>
              </a:rPr>
              <a:t>Share</a:t>
            </a:r>
          </a:p>
          <a:p>
            <a:pPr algn="ctr"/>
            <a:endParaRPr lang="en-GB" sz="5400" dirty="0">
              <a:solidFill>
                <a:srgbClr val="7030A0"/>
              </a:solidFill>
              <a:latin typeface="Comic Sans MS" panose="030F0702030302020204" pitchFamily="66" charset="0"/>
            </a:endParaRPr>
          </a:p>
          <a:p>
            <a:pPr algn="ctr"/>
            <a:r>
              <a:rPr lang="en-GB" sz="3600" dirty="0">
                <a:solidFill>
                  <a:srgbClr val="7030A0"/>
                </a:solidFill>
                <a:latin typeface="Comic Sans MS" panose="030F0702030302020204" pitchFamily="66" charset="0"/>
              </a:rPr>
              <a:t>What can you predict the future will hold for Jews in occupied Poland? Be ready to explain why.</a:t>
            </a:r>
          </a:p>
        </p:txBody>
      </p:sp>
    </p:spTree>
    <p:extLst>
      <p:ext uri="{BB962C8B-B14F-4D97-AF65-F5344CB8AC3E}">
        <p14:creationId xmlns:p14="http://schemas.microsoft.com/office/powerpoint/2010/main" val="16332283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8890" y="445812"/>
            <a:ext cx="8658225" cy="1200329"/>
          </a:xfrm>
          <a:prstGeom prst="rect">
            <a:avLst/>
          </a:prstGeom>
          <a:noFill/>
        </p:spPr>
        <p:txBody>
          <a:bodyPr wrap="square" rtlCol="0">
            <a:spAutoFit/>
          </a:bodyPr>
          <a:lstStyle/>
          <a:p>
            <a:r>
              <a:rPr lang="en-GB" sz="3600" b="1" u="sng" dirty="0">
                <a:latin typeface="Comic Sans MS" panose="030F0702030302020204" pitchFamily="66" charset="0"/>
              </a:rPr>
              <a:t>LI: How did Germanys invasion of Europe affect the Jews?</a:t>
            </a:r>
            <a:endParaRPr lang="en-GB" sz="3600" b="1" dirty="0">
              <a:latin typeface="Comic Sans MS" panose="030F0702030302020204" pitchFamily="66" charset="0"/>
            </a:endParaRPr>
          </a:p>
        </p:txBody>
      </p:sp>
      <p:sp>
        <p:nvSpPr>
          <p:cNvPr id="6" name="Rounded Rectangle 5"/>
          <p:cNvSpPr/>
          <p:nvPr/>
        </p:nvSpPr>
        <p:spPr>
          <a:xfrm>
            <a:off x="4427984" y="4450070"/>
            <a:ext cx="4304928" cy="2306330"/>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ounded Rectangle 6"/>
          <p:cNvSpPr/>
          <p:nvPr/>
        </p:nvSpPr>
        <p:spPr>
          <a:xfrm>
            <a:off x="328890" y="4370034"/>
            <a:ext cx="3903538" cy="2319288"/>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ounded Rectangle 7"/>
          <p:cNvSpPr/>
          <p:nvPr/>
        </p:nvSpPr>
        <p:spPr>
          <a:xfrm>
            <a:off x="352425" y="2875468"/>
            <a:ext cx="8380487" cy="1415772"/>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47537" y="2395289"/>
            <a:ext cx="3562187" cy="523220"/>
          </a:xfrm>
          <a:prstGeom prst="rect">
            <a:avLst/>
          </a:prstGeom>
          <a:noFill/>
        </p:spPr>
        <p:txBody>
          <a:bodyPr wrap="square" rtlCol="0">
            <a:spAutoFit/>
          </a:bodyPr>
          <a:lstStyle/>
          <a:p>
            <a:r>
              <a:rPr lang="en-GB" sz="2800" b="1" u="sng" dirty="0">
                <a:latin typeface="Comic Sans MS" panose="030F0702030302020204" pitchFamily="66" charset="0"/>
              </a:rPr>
              <a:t>Success Criteria </a:t>
            </a:r>
            <a:endParaRPr lang="en-GB" sz="2800" u="sng" dirty="0">
              <a:latin typeface="Comic Sans MS" panose="030F0702030302020204" pitchFamily="66" charset="0"/>
            </a:endParaRPr>
          </a:p>
        </p:txBody>
      </p:sp>
      <p:sp>
        <p:nvSpPr>
          <p:cNvPr id="13" name="TextBox 12"/>
          <p:cNvSpPr txBox="1"/>
          <p:nvPr/>
        </p:nvSpPr>
        <p:spPr>
          <a:xfrm>
            <a:off x="354029" y="2937926"/>
            <a:ext cx="3425883" cy="461665"/>
          </a:xfrm>
          <a:prstGeom prst="rect">
            <a:avLst/>
          </a:prstGeom>
          <a:noFill/>
        </p:spPr>
        <p:txBody>
          <a:bodyPr wrap="square" rtlCol="0">
            <a:spAutoFit/>
          </a:bodyPr>
          <a:lstStyle/>
          <a:p>
            <a:r>
              <a:rPr lang="en-GB" sz="2400" b="1" u="sng" dirty="0">
                <a:latin typeface="Comic Sans MS" panose="030F0702030302020204" pitchFamily="66" charset="0"/>
              </a:rPr>
              <a:t>IDENTIFY G1-2:</a:t>
            </a:r>
            <a:endParaRPr lang="en-GB" sz="2400" u="sng" dirty="0">
              <a:latin typeface="Comic Sans MS" panose="030F0702030302020204" pitchFamily="66" charset="0"/>
            </a:endParaRPr>
          </a:p>
        </p:txBody>
      </p:sp>
      <p:sp>
        <p:nvSpPr>
          <p:cNvPr id="14" name="TextBox 13"/>
          <p:cNvSpPr txBox="1"/>
          <p:nvPr/>
        </p:nvSpPr>
        <p:spPr>
          <a:xfrm>
            <a:off x="536884" y="4450070"/>
            <a:ext cx="2440707" cy="461665"/>
          </a:xfrm>
          <a:prstGeom prst="rect">
            <a:avLst/>
          </a:prstGeom>
          <a:solidFill>
            <a:srgbClr val="92D050"/>
          </a:solidFill>
        </p:spPr>
        <p:txBody>
          <a:bodyPr wrap="square" rtlCol="0">
            <a:spAutoFit/>
          </a:bodyPr>
          <a:lstStyle/>
          <a:p>
            <a:r>
              <a:rPr lang="en-GB" sz="2400" b="1" u="sng" dirty="0">
                <a:latin typeface="Comic Sans MS" panose="030F0702030302020204" pitchFamily="66" charset="0"/>
              </a:rPr>
              <a:t>SIMPLE G3-4:</a:t>
            </a:r>
            <a:endParaRPr lang="en-GB" sz="2400" u="sng" dirty="0">
              <a:latin typeface="Comic Sans MS" panose="030F0702030302020204" pitchFamily="66" charset="0"/>
            </a:endParaRPr>
          </a:p>
        </p:txBody>
      </p:sp>
      <p:sp>
        <p:nvSpPr>
          <p:cNvPr id="15" name="TextBox 14"/>
          <p:cNvSpPr txBox="1"/>
          <p:nvPr/>
        </p:nvSpPr>
        <p:spPr>
          <a:xfrm>
            <a:off x="4975035" y="4450070"/>
            <a:ext cx="3269373" cy="461665"/>
          </a:xfrm>
          <a:prstGeom prst="rect">
            <a:avLst/>
          </a:prstGeom>
          <a:solidFill>
            <a:schemeClr val="accent2">
              <a:lumMod val="60000"/>
              <a:lumOff val="40000"/>
            </a:schemeClr>
          </a:solidFill>
        </p:spPr>
        <p:txBody>
          <a:bodyPr wrap="square" rtlCol="0">
            <a:spAutoFit/>
          </a:bodyPr>
          <a:lstStyle/>
          <a:p>
            <a:r>
              <a:rPr lang="en-GB" sz="2400" b="1" u="sng" dirty="0">
                <a:latin typeface="Comic Sans MS" panose="030F0702030302020204" pitchFamily="66" charset="0"/>
              </a:rPr>
              <a:t>DEVELOPED G5</a:t>
            </a:r>
            <a:r>
              <a:rPr lang="en-GB" sz="2400" u="sng" dirty="0">
                <a:latin typeface="Comic Sans MS" panose="030F0702030302020204" pitchFamily="66" charset="0"/>
              </a:rPr>
              <a:t>:</a:t>
            </a:r>
          </a:p>
        </p:txBody>
      </p:sp>
      <p:sp>
        <p:nvSpPr>
          <p:cNvPr id="2" name="Rectangle 1"/>
          <p:cNvSpPr/>
          <p:nvPr/>
        </p:nvSpPr>
        <p:spPr>
          <a:xfrm>
            <a:off x="523877" y="3337133"/>
            <a:ext cx="8008564" cy="830997"/>
          </a:xfrm>
          <a:prstGeom prst="rect">
            <a:avLst/>
          </a:prstGeom>
          <a:solidFill>
            <a:schemeClr val="accent6">
              <a:lumMod val="75000"/>
            </a:schemeClr>
          </a:solidFill>
        </p:spPr>
        <p:txBody>
          <a:bodyPr wrap="square">
            <a:spAutoFit/>
          </a:bodyPr>
          <a:lstStyle/>
          <a:p>
            <a:pPr marL="342900" indent="-342900">
              <a:buFont typeface="Arial" panose="020B0604020202020204" pitchFamily="34" charset="0"/>
              <a:buChar char="•"/>
            </a:pPr>
            <a:r>
              <a:rPr lang="en-US" altLang="en-US" sz="2400" dirty="0">
                <a:latin typeface="Comic Sans MS" pitchFamily="66" charset="0"/>
                <a:ea typeface="ＭＳ Ｐゴシック" pitchFamily="34" charset="-128"/>
              </a:rPr>
              <a:t>To be able to clearly identify the key steps </a:t>
            </a:r>
            <a:br>
              <a:rPr lang="en-US" altLang="en-US" sz="2400" dirty="0">
                <a:latin typeface="Comic Sans MS" pitchFamily="66" charset="0"/>
                <a:ea typeface="ＭＳ Ｐゴシック" pitchFamily="34" charset="-128"/>
              </a:rPr>
            </a:br>
            <a:r>
              <a:rPr lang="en-US" altLang="en-US" sz="2400" dirty="0">
                <a:latin typeface="Comic Sans MS" pitchFamily="66" charset="0"/>
                <a:ea typeface="ＭＳ Ｐゴシック" pitchFamily="34" charset="-128"/>
              </a:rPr>
              <a:t>that finally led to war.</a:t>
            </a:r>
          </a:p>
        </p:txBody>
      </p:sp>
      <p:sp>
        <p:nvSpPr>
          <p:cNvPr id="3" name="Rectangle 2"/>
          <p:cNvSpPr/>
          <p:nvPr/>
        </p:nvSpPr>
        <p:spPr>
          <a:xfrm>
            <a:off x="388898" y="4858802"/>
            <a:ext cx="3520827" cy="1938992"/>
          </a:xfrm>
          <a:prstGeom prst="rect">
            <a:avLst/>
          </a:prstGeom>
        </p:spPr>
        <p:txBody>
          <a:bodyPr wrap="square">
            <a:spAutoFit/>
          </a:bodyPr>
          <a:lstStyle/>
          <a:p>
            <a:pPr marL="342900" indent="-342900">
              <a:buFont typeface="Arial" panose="020B0604020202020204" pitchFamily="34" charset="0"/>
              <a:buChar char="•"/>
            </a:pPr>
            <a:r>
              <a:rPr lang="en-US" altLang="en-US" sz="2400" dirty="0">
                <a:latin typeface="Comic Sans MS" pitchFamily="66" charset="0"/>
                <a:ea typeface="ＭＳ Ｐゴシック" pitchFamily="34" charset="-128"/>
              </a:rPr>
              <a:t>To describe why Germany targeted Poland and how Britain and France responded.</a:t>
            </a:r>
          </a:p>
        </p:txBody>
      </p:sp>
      <p:sp>
        <p:nvSpPr>
          <p:cNvPr id="16" name="Rectangle 15"/>
          <p:cNvSpPr/>
          <p:nvPr/>
        </p:nvSpPr>
        <p:spPr>
          <a:xfrm>
            <a:off x="4527624" y="4858802"/>
            <a:ext cx="4235375" cy="1200329"/>
          </a:xfrm>
          <a:prstGeom prst="rect">
            <a:avLst/>
          </a:prstGeom>
          <a:solidFill>
            <a:schemeClr val="accent2">
              <a:lumMod val="60000"/>
              <a:lumOff val="40000"/>
            </a:schemeClr>
          </a:solidFill>
        </p:spPr>
        <p:txBody>
          <a:bodyPr wrap="square">
            <a:spAutoFit/>
          </a:bodyPr>
          <a:lstStyle/>
          <a:p>
            <a:pPr marL="342900" indent="-342900">
              <a:buFont typeface="Arial" panose="020B0604020202020204" pitchFamily="34" charset="0"/>
              <a:buChar char="•"/>
            </a:pPr>
            <a:r>
              <a:rPr lang="en-US" altLang="en-US" sz="2400" dirty="0">
                <a:latin typeface="Comic Sans MS" pitchFamily="66" charset="0"/>
                <a:ea typeface="ＭＳ Ｐゴシック" pitchFamily="34" charset="-128"/>
              </a:rPr>
              <a:t>To explain the impact of Germanys invasion of Poland.</a:t>
            </a:r>
          </a:p>
        </p:txBody>
      </p:sp>
    </p:spTree>
    <p:extLst>
      <p:ext uri="{BB962C8B-B14F-4D97-AF65-F5344CB8AC3E}">
        <p14:creationId xmlns:p14="http://schemas.microsoft.com/office/powerpoint/2010/main" val="34823917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2DEEEA39-AE19-41FD-9321-DF2588043E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726905"/>
            <a:ext cx="6120680" cy="6131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a:extLst>
              <a:ext uri="{FF2B5EF4-FFF2-40B4-BE49-F238E27FC236}">
                <a16:creationId xmlns:a16="http://schemas.microsoft.com/office/drawing/2014/main" id="{A7F3F873-ED02-4A9D-8782-8A9831788068}"/>
              </a:ext>
            </a:extLst>
          </p:cNvPr>
          <p:cNvSpPr txBox="1"/>
          <p:nvPr/>
        </p:nvSpPr>
        <p:spPr>
          <a:xfrm>
            <a:off x="251520" y="188640"/>
            <a:ext cx="2232248" cy="2308324"/>
          </a:xfrm>
          <a:prstGeom prst="rect">
            <a:avLst/>
          </a:prstGeom>
          <a:solidFill>
            <a:srgbClr val="FFFF00"/>
          </a:solidFill>
          <a:ln w="28575">
            <a:solidFill>
              <a:schemeClr val="tx1"/>
            </a:solidFill>
          </a:ln>
        </p:spPr>
        <p:txBody>
          <a:bodyPr wrap="square" rtlCol="0">
            <a:spAutoFit/>
          </a:bodyPr>
          <a:lstStyle/>
          <a:p>
            <a:r>
              <a:rPr lang="en-GB" sz="2400" dirty="0">
                <a:latin typeface="Comic Sans MS" panose="030F0702030302020204" pitchFamily="66" charset="0"/>
              </a:rPr>
              <a:t>Where in Eastern Europe did Germany invade before Poland?</a:t>
            </a:r>
          </a:p>
        </p:txBody>
      </p:sp>
    </p:spTree>
    <p:extLst>
      <p:ext uri="{BB962C8B-B14F-4D97-AF65-F5344CB8AC3E}">
        <p14:creationId xmlns:p14="http://schemas.microsoft.com/office/powerpoint/2010/main" val="6355539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Flag-Pins-Great-Britain-Poland.jpg"/>
          <p:cNvPicPr>
            <a:picLocks noGrp="1" noChangeAspect="1"/>
          </p:cNvPicPr>
          <p:nvPr>
            <p:ph idx="1"/>
          </p:nvPr>
        </p:nvPicPr>
        <p:blipFill>
          <a:blip r:embed="rId2" cstate="print"/>
          <a:stretch>
            <a:fillRect/>
          </a:stretch>
        </p:blipFill>
        <p:spPr>
          <a:xfrm>
            <a:off x="0" y="0"/>
            <a:ext cx="5508104" cy="6858000"/>
          </a:xfrm>
        </p:spPr>
      </p:pic>
      <p:sp>
        <p:nvSpPr>
          <p:cNvPr id="5" name="TextBox 4"/>
          <p:cNvSpPr txBox="1"/>
          <p:nvPr/>
        </p:nvSpPr>
        <p:spPr>
          <a:xfrm>
            <a:off x="5580112" y="116632"/>
            <a:ext cx="3456384" cy="5755422"/>
          </a:xfrm>
          <a:prstGeom prst="rect">
            <a:avLst/>
          </a:prstGeom>
          <a:noFill/>
        </p:spPr>
        <p:txBody>
          <a:bodyPr wrap="square" rtlCol="0">
            <a:spAutoFit/>
          </a:bodyPr>
          <a:lstStyle/>
          <a:p>
            <a:r>
              <a:rPr lang="en-GB" sz="2400" dirty="0">
                <a:solidFill>
                  <a:schemeClr val="bg1"/>
                </a:solidFill>
                <a:latin typeface="Comic Sans MS" pitchFamily="66" charset="0"/>
              </a:rPr>
              <a:t>25 August 1939:</a:t>
            </a:r>
          </a:p>
          <a:p>
            <a:endParaRPr lang="en-GB" sz="2400" dirty="0">
              <a:solidFill>
                <a:schemeClr val="bg1"/>
              </a:solidFill>
              <a:latin typeface="Comic Sans MS" pitchFamily="66" charset="0"/>
            </a:endParaRPr>
          </a:p>
          <a:p>
            <a:r>
              <a:rPr lang="en-GB" sz="2400" dirty="0">
                <a:solidFill>
                  <a:schemeClr val="tx1">
                    <a:lumMod val="95000"/>
                    <a:lumOff val="5000"/>
                  </a:schemeClr>
                </a:solidFill>
                <a:latin typeface="Comic Sans MS" pitchFamily="66" charset="0"/>
              </a:rPr>
              <a:t>Britain and Poland sign </a:t>
            </a:r>
            <a:r>
              <a:rPr lang="en-GB" sz="2400" b="1" u="sng" dirty="0">
                <a:solidFill>
                  <a:schemeClr val="tx1">
                    <a:lumMod val="95000"/>
                    <a:lumOff val="5000"/>
                  </a:schemeClr>
                </a:solidFill>
                <a:latin typeface="Comic Sans MS" pitchFamily="66" charset="0"/>
              </a:rPr>
              <a:t>‘Mutual Assistance Treaty’.</a:t>
            </a:r>
          </a:p>
          <a:p>
            <a:r>
              <a:rPr lang="en-GB" sz="2400" dirty="0">
                <a:solidFill>
                  <a:schemeClr val="bg1"/>
                </a:solidFill>
                <a:latin typeface="Comic Sans MS" pitchFamily="66" charset="0"/>
              </a:rPr>
              <a:t> </a:t>
            </a:r>
            <a:endParaRPr lang="en-GB" sz="2800" dirty="0">
              <a:solidFill>
                <a:schemeClr val="bg1"/>
              </a:solidFill>
              <a:latin typeface="Comic Sans MS" pitchFamily="66" charset="0"/>
            </a:endParaRPr>
          </a:p>
          <a:p>
            <a:r>
              <a:rPr lang="en-GB" sz="2400" dirty="0">
                <a:solidFill>
                  <a:schemeClr val="tx1">
                    <a:lumMod val="95000"/>
                    <a:lumOff val="5000"/>
                  </a:schemeClr>
                </a:solidFill>
                <a:latin typeface="Comic Sans MS" pitchFamily="66" charset="0"/>
              </a:rPr>
              <a:t>What does this mean?</a:t>
            </a:r>
          </a:p>
          <a:p>
            <a:endParaRPr lang="en-GB" sz="2400" dirty="0">
              <a:solidFill>
                <a:schemeClr val="tx1">
                  <a:lumMod val="95000"/>
                  <a:lumOff val="5000"/>
                </a:schemeClr>
              </a:solidFill>
              <a:latin typeface="Comic Sans MS" pitchFamily="66" charset="0"/>
            </a:endParaRPr>
          </a:p>
          <a:p>
            <a:r>
              <a:rPr lang="en-GB" sz="2800" dirty="0">
                <a:solidFill>
                  <a:schemeClr val="bg1"/>
                </a:solidFill>
                <a:latin typeface="Comic Sans MS" pitchFamily="66" charset="0"/>
              </a:rPr>
              <a:t>A promise that one country will protect the other in the event of a </a:t>
            </a:r>
            <a:r>
              <a:rPr lang="en-GB" sz="2800" i="1" u="sng" dirty="0">
                <a:solidFill>
                  <a:schemeClr val="bg1"/>
                </a:solidFill>
                <a:latin typeface="Comic Sans MS" pitchFamily="66" charset="0"/>
              </a:rPr>
              <a:t>German </a:t>
            </a:r>
            <a:r>
              <a:rPr lang="en-GB" sz="2800" dirty="0">
                <a:solidFill>
                  <a:schemeClr val="bg1"/>
                </a:solidFill>
                <a:latin typeface="Comic Sans MS" pitchFamily="66" charset="0"/>
              </a:rPr>
              <a:t>attack</a:t>
            </a:r>
            <a:r>
              <a:rPr lang="en-GB" sz="3200" dirty="0">
                <a:solidFill>
                  <a:schemeClr val="bg1"/>
                </a:solidFill>
                <a:latin typeface="Comic Sans MS" pitchFamily="66" charset="0"/>
              </a:rPr>
              <a:t>.</a:t>
            </a:r>
          </a:p>
          <a:p>
            <a:endParaRPr lang="en-GB" sz="3200" dirty="0">
              <a:solidFill>
                <a:schemeClr val="bg1"/>
              </a:solidFill>
              <a:latin typeface="Comic Sans MS" pitchFamily="66" charset="0"/>
            </a:endParaRPr>
          </a:p>
        </p:txBody>
      </p:sp>
    </p:spTree>
    <p:extLst>
      <p:ext uri="{BB962C8B-B14F-4D97-AF65-F5344CB8AC3E}">
        <p14:creationId xmlns:p14="http://schemas.microsoft.com/office/powerpoint/2010/main" val="1655575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25121"/>
            <a:ext cx="8496944" cy="7109639"/>
          </a:xfrm>
          <a:prstGeom prst="rect">
            <a:avLst/>
          </a:prstGeom>
          <a:noFill/>
        </p:spPr>
        <p:txBody>
          <a:bodyPr wrap="square" rtlCol="0">
            <a:spAutoFit/>
          </a:bodyPr>
          <a:lstStyle/>
          <a:p>
            <a:r>
              <a:rPr lang="en-GB" sz="2400" u="sng" dirty="0">
                <a:solidFill>
                  <a:schemeClr val="bg1"/>
                </a:solidFill>
                <a:latin typeface="Comic Sans MS" panose="030F0702030302020204" pitchFamily="66" charset="0"/>
              </a:rPr>
              <a:t>The Invasion of Poland.</a:t>
            </a:r>
          </a:p>
          <a:p>
            <a:endParaRPr lang="en-GB" sz="2400" dirty="0">
              <a:solidFill>
                <a:schemeClr val="bg1"/>
              </a:solidFill>
              <a:latin typeface="Comic Sans MS" panose="030F0702030302020204" pitchFamily="66" charset="0"/>
            </a:endParaRPr>
          </a:p>
          <a:p>
            <a:r>
              <a:rPr lang="en-GB" sz="2400" dirty="0">
                <a:solidFill>
                  <a:srgbClr val="FFFF00"/>
                </a:solidFill>
                <a:latin typeface="Comic Sans MS" panose="030F0702030302020204" pitchFamily="66" charset="0"/>
              </a:rPr>
              <a:t>Hitler was confident he could invade Poland with ease. After signing the Nazi- Soviet Pact he had the might of the USSR on his side and was convinced that Britain and France would continue their policy of appeasement. But Britain has signed an agreement with Poland, guaranteeing it security from Nazi attack!</a:t>
            </a:r>
          </a:p>
          <a:p>
            <a:endParaRPr lang="en-GB" sz="2400" dirty="0">
              <a:solidFill>
                <a:srgbClr val="FFFF00"/>
              </a:solidFill>
              <a:latin typeface="Comic Sans MS" panose="030F0702030302020204" pitchFamily="66" charset="0"/>
            </a:endParaRPr>
          </a:p>
          <a:p>
            <a:r>
              <a:rPr lang="en-GB" sz="2400" dirty="0">
                <a:solidFill>
                  <a:srgbClr val="FFFF00"/>
                </a:solidFill>
                <a:latin typeface="Comic Sans MS" panose="030F0702030302020204" pitchFamily="66" charset="0"/>
              </a:rPr>
              <a:t>On 1</a:t>
            </a:r>
            <a:r>
              <a:rPr lang="en-GB" sz="2400" baseline="30000" dirty="0">
                <a:solidFill>
                  <a:srgbClr val="FFFF00"/>
                </a:solidFill>
                <a:latin typeface="Comic Sans MS" panose="030F0702030302020204" pitchFamily="66" charset="0"/>
              </a:rPr>
              <a:t>st</a:t>
            </a:r>
            <a:r>
              <a:rPr lang="en-GB" sz="2400" dirty="0">
                <a:solidFill>
                  <a:srgbClr val="FFFF00"/>
                </a:solidFill>
                <a:latin typeface="Comic Sans MS" panose="030F0702030302020204" pitchFamily="66" charset="0"/>
              </a:rPr>
              <a:t> September 1939, at 4:45am, the Schleswig- Holstein, a German battleship, opened fire on the port of Danzig. Danzig had been made an independent state in the Treaty of Versailles. Poland ran it, but 90% of the population was German.</a:t>
            </a:r>
          </a:p>
          <a:p>
            <a:endParaRPr lang="en-GB" sz="2400" dirty="0">
              <a:solidFill>
                <a:srgbClr val="FFFF00"/>
              </a:solidFill>
              <a:latin typeface="Comic Sans MS" panose="030F0702030302020204" pitchFamily="66" charset="0"/>
            </a:endParaRPr>
          </a:p>
          <a:p>
            <a:r>
              <a:rPr lang="en-GB" sz="2400" dirty="0">
                <a:solidFill>
                  <a:srgbClr val="FFFF00"/>
                </a:solidFill>
                <a:latin typeface="Comic Sans MS" panose="030F0702030302020204" pitchFamily="66" charset="0"/>
              </a:rPr>
              <a:t>At the same time 62 divisions of the Germany army and 1300 Luftwaffe aeroplanes invaded Poland. The Polish air force was caught on the ground and obliterated.</a:t>
            </a:r>
          </a:p>
          <a:p>
            <a:endParaRPr lang="en-GB" sz="2400" dirty="0">
              <a:solidFill>
                <a:schemeClr val="bg1"/>
              </a:solidFill>
              <a:latin typeface="Comic Sans MS" panose="030F0702030302020204" pitchFamily="66" charset="0"/>
            </a:endParaRPr>
          </a:p>
        </p:txBody>
      </p:sp>
    </p:spTree>
    <p:extLst>
      <p:ext uri="{BB962C8B-B14F-4D97-AF65-F5344CB8AC3E}">
        <p14:creationId xmlns:p14="http://schemas.microsoft.com/office/powerpoint/2010/main" val="16591479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260648"/>
            <a:ext cx="8424936" cy="6001643"/>
          </a:xfrm>
          <a:prstGeom prst="rect">
            <a:avLst/>
          </a:prstGeom>
        </p:spPr>
        <p:txBody>
          <a:bodyPr wrap="square">
            <a:spAutoFit/>
          </a:bodyPr>
          <a:lstStyle/>
          <a:p>
            <a:pPr algn="ctr"/>
            <a:r>
              <a:rPr lang="en-GB" sz="2400" u="sng" dirty="0">
                <a:solidFill>
                  <a:schemeClr val="tx1">
                    <a:lumMod val="95000"/>
                    <a:lumOff val="5000"/>
                  </a:schemeClr>
                </a:solidFill>
                <a:latin typeface="Comic Sans MS" panose="030F0702030302020204" pitchFamily="66" charset="0"/>
              </a:rPr>
              <a:t>War is declared.</a:t>
            </a:r>
          </a:p>
          <a:p>
            <a:endParaRPr lang="en-GB" sz="2400" dirty="0">
              <a:solidFill>
                <a:schemeClr val="tx1">
                  <a:lumMod val="95000"/>
                  <a:lumOff val="5000"/>
                </a:schemeClr>
              </a:solidFill>
              <a:latin typeface="Comic Sans MS" panose="030F0702030302020204" pitchFamily="66" charset="0"/>
            </a:endParaRPr>
          </a:p>
          <a:p>
            <a:r>
              <a:rPr lang="en-GB" sz="2400" dirty="0">
                <a:solidFill>
                  <a:srgbClr val="FFFF00"/>
                </a:solidFill>
                <a:latin typeface="Comic Sans MS" panose="030F0702030302020204" pitchFamily="66" charset="0"/>
              </a:rPr>
              <a:t>Hitler’s generals were worried that they were still not ready for war and even leaked plans to Britain in the hope that it would force Hitler to abandon his plans. Hitler ignored his generals’ concerns and made them swear oaths of loyalty to him.</a:t>
            </a:r>
          </a:p>
          <a:p>
            <a:endParaRPr lang="en-GB" sz="2400" dirty="0">
              <a:solidFill>
                <a:srgbClr val="FFFF00"/>
              </a:solidFill>
              <a:latin typeface="Comic Sans MS" panose="030F0702030302020204" pitchFamily="66" charset="0"/>
            </a:endParaRPr>
          </a:p>
          <a:p>
            <a:r>
              <a:rPr lang="en-GB" sz="2400" dirty="0">
                <a:solidFill>
                  <a:srgbClr val="FFFF00"/>
                </a:solidFill>
                <a:latin typeface="Comic Sans MS" panose="030F0702030302020204" pitchFamily="66" charset="0"/>
              </a:rPr>
              <a:t>On 3</a:t>
            </a:r>
            <a:r>
              <a:rPr lang="en-GB" sz="2400" baseline="30000" dirty="0">
                <a:solidFill>
                  <a:srgbClr val="FFFF00"/>
                </a:solidFill>
                <a:latin typeface="Comic Sans MS" panose="030F0702030302020204" pitchFamily="66" charset="0"/>
              </a:rPr>
              <a:t>rd</a:t>
            </a:r>
            <a:r>
              <a:rPr lang="en-GB" sz="2400" dirty="0">
                <a:solidFill>
                  <a:srgbClr val="FFFF00"/>
                </a:solidFill>
                <a:latin typeface="Comic Sans MS" panose="030F0702030302020204" pitchFamily="66" charset="0"/>
              </a:rPr>
              <a:t> September 1939, the British sent an ultimatum to Germany. The Germans were to send assurances to Britain that they would withdraw their troops from Poland by 11am or Britain would be in a state of war with Germany, and would send troops to Europe.</a:t>
            </a:r>
          </a:p>
          <a:p>
            <a:endParaRPr lang="en-GB" sz="2400" dirty="0">
              <a:solidFill>
                <a:srgbClr val="FFFF00"/>
              </a:solidFill>
              <a:latin typeface="Comic Sans MS" panose="030F0702030302020204" pitchFamily="66" charset="0"/>
            </a:endParaRPr>
          </a:p>
          <a:p>
            <a:r>
              <a:rPr lang="en-GB" sz="2400" dirty="0">
                <a:solidFill>
                  <a:srgbClr val="FFFF00"/>
                </a:solidFill>
                <a:latin typeface="Comic Sans MS" panose="030F0702030302020204" pitchFamily="66" charset="0"/>
              </a:rPr>
              <a:t>When no reply came by the deadline, Britain declared war on Germany. France followed suit and also declared war.</a:t>
            </a:r>
          </a:p>
        </p:txBody>
      </p:sp>
    </p:spTree>
    <p:extLst>
      <p:ext uri="{BB962C8B-B14F-4D97-AF65-F5344CB8AC3E}">
        <p14:creationId xmlns:p14="http://schemas.microsoft.com/office/powerpoint/2010/main" val="40480207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8640960" cy="1015663"/>
          </a:xfrm>
          <a:prstGeom prst="rect">
            <a:avLst/>
          </a:prstGeom>
          <a:noFill/>
        </p:spPr>
        <p:txBody>
          <a:bodyPr wrap="square" rtlCol="0">
            <a:spAutoFit/>
          </a:bodyPr>
          <a:lstStyle/>
          <a:p>
            <a:r>
              <a:rPr lang="en-GB" sz="3200" b="1" u="sng" dirty="0">
                <a:solidFill>
                  <a:schemeClr val="bg1"/>
                </a:solidFill>
                <a:latin typeface="Comic Sans MS" panose="030F0702030302020204" pitchFamily="66" charset="0"/>
              </a:rPr>
              <a:t>Task:</a:t>
            </a:r>
            <a:endParaRPr lang="en-GB" sz="3200" dirty="0">
              <a:solidFill>
                <a:schemeClr val="bg1"/>
              </a:solidFill>
              <a:latin typeface="Comic Sans MS" panose="030F0702030302020204" pitchFamily="66" charset="0"/>
            </a:endParaRPr>
          </a:p>
          <a:p>
            <a:endParaRPr lang="en-GB" sz="2800" dirty="0">
              <a:solidFill>
                <a:schemeClr val="bg1"/>
              </a:solidFill>
              <a:latin typeface="Comic Sans MS" panose="030F0702030302020204" pitchFamily="66" charset="0"/>
            </a:endParaRPr>
          </a:p>
        </p:txBody>
      </p:sp>
      <p:sp>
        <p:nvSpPr>
          <p:cNvPr id="3" name="TextBox 2"/>
          <p:cNvSpPr txBox="1"/>
          <p:nvPr/>
        </p:nvSpPr>
        <p:spPr>
          <a:xfrm>
            <a:off x="251520" y="836712"/>
            <a:ext cx="8496944" cy="923330"/>
          </a:xfrm>
          <a:prstGeom prst="rect">
            <a:avLst/>
          </a:prstGeom>
          <a:noFill/>
        </p:spPr>
        <p:txBody>
          <a:bodyPr wrap="square" rtlCol="0">
            <a:spAutoFit/>
          </a:bodyPr>
          <a:lstStyle/>
          <a:p>
            <a:r>
              <a:rPr lang="en-GB" dirty="0">
                <a:solidFill>
                  <a:schemeClr val="bg1"/>
                </a:solidFill>
                <a:latin typeface="Comic Sans MS" panose="030F0702030302020204" pitchFamily="66" charset="0"/>
              </a:rPr>
              <a:t>Look at the information you have been given. Read through it carefully. </a:t>
            </a:r>
          </a:p>
          <a:p>
            <a:endParaRPr lang="en-GB" dirty="0">
              <a:solidFill>
                <a:schemeClr val="bg1"/>
              </a:solidFill>
              <a:latin typeface="Comic Sans MS" panose="030F0702030302020204" pitchFamily="66" charset="0"/>
            </a:endParaRPr>
          </a:p>
          <a:p>
            <a:endParaRPr lang="en-GB" dirty="0">
              <a:solidFill>
                <a:schemeClr val="bg1"/>
              </a:solidFill>
              <a:latin typeface="Comic Sans MS" panose="030F0702030302020204" pitchFamily="66" charset="0"/>
            </a:endParaRPr>
          </a:p>
        </p:txBody>
      </p:sp>
      <p:sp>
        <p:nvSpPr>
          <p:cNvPr id="4" name="TextBox 3"/>
          <p:cNvSpPr txBox="1"/>
          <p:nvPr/>
        </p:nvSpPr>
        <p:spPr>
          <a:xfrm>
            <a:off x="323528" y="1484784"/>
            <a:ext cx="8496944" cy="830997"/>
          </a:xfrm>
          <a:prstGeom prst="rect">
            <a:avLst/>
          </a:prstGeom>
          <a:noFill/>
        </p:spPr>
        <p:txBody>
          <a:bodyPr wrap="square" rtlCol="0">
            <a:spAutoFit/>
          </a:bodyPr>
          <a:lstStyle/>
          <a:p>
            <a:r>
              <a:rPr lang="en-GB" sz="2400" dirty="0">
                <a:solidFill>
                  <a:schemeClr val="bg1"/>
                </a:solidFill>
                <a:latin typeface="Comic Sans MS" panose="030F0702030302020204" pitchFamily="66" charset="0"/>
              </a:rPr>
              <a:t>1. Reduce the  text down into 15 words only. Highlight these keywords on your sheet.</a:t>
            </a:r>
          </a:p>
        </p:txBody>
      </p:sp>
      <p:sp>
        <p:nvSpPr>
          <p:cNvPr id="5" name="TextBox 4"/>
          <p:cNvSpPr txBox="1"/>
          <p:nvPr/>
        </p:nvSpPr>
        <p:spPr>
          <a:xfrm>
            <a:off x="344457" y="2469975"/>
            <a:ext cx="8496944" cy="461665"/>
          </a:xfrm>
          <a:prstGeom prst="rect">
            <a:avLst/>
          </a:prstGeom>
          <a:noFill/>
        </p:spPr>
        <p:txBody>
          <a:bodyPr wrap="square" rtlCol="0">
            <a:spAutoFit/>
          </a:bodyPr>
          <a:lstStyle/>
          <a:p>
            <a:r>
              <a:rPr lang="en-GB" sz="2400" dirty="0">
                <a:solidFill>
                  <a:schemeClr val="bg1"/>
                </a:solidFill>
                <a:latin typeface="Comic Sans MS" panose="030F0702030302020204" pitchFamily="66" charset="0"/>
              </a:rPr>
              <a:t>2. Now turn those words into 4 pictures only.</a:t>
            </a:r>
          </a:p>
        </p:txBody>
      </p:sp>
      <p:sp>
        <p:nvSpPr>
          <p:cNvPr id="6" name="TextBox 5"/>
          <p:cNvSpPr txBox="1"/>
          <p:nvPr/>
        </p:nvSpPr>
        <p:spPr>
          <a:xfrm>
            <a:off x="357358" y="3270175"/>
            <a:ext cx="8496944" cy="830997"/>
          </a:xfrm>
          <a:prstGeom prst="rect">
            <a:avLst/>
          </a:prstGeom>
          <a:noFill/>
        </p:spPr>
        <p:txBody>
          <a:bodyPr wrap="square" rtlCol="0">
            <a:spAutoFit/>
          </a:bodyPr>
          <a:lstStyle/>
          <a:p>
            <a:r>
              <a:rPr lang="en-GB" sz="2400" dirty="0">
                <a:solidFill>
                  <a:schemeClr val="bg1"/>
                </a:solidFill>
                <a:latin typeface="Comic Sans MS" panose="030F0702030302020204" pitchFamily="66" charset="0"/>
              </a:rPr>
              <a:t>3. Next swap books with your partner- can you work out what their pictures mean? Explain to them.</a:t>
            </a:r>
          </a:p>
        </p:txBody>
      </p:sp>
      <p:sp>
        <p:nvSpPr>
          <p:cNvPr id="7" name="TextBox 6"/>
          <p:cNvSpPr txBox="1"/>
          <p:nvPr/>
        </p:nvSpPr>
        <p:spPr>
          <a:xfrm>
            <a:off x="367524" y="4365104"/>
            <a:ext cx="8496944" cy="830997"/>
          </a:xfrm>
          <a:prstGeom prst="rect">
            <a:avLst/>
          </a:prstGeom>
          <a:noFill/>
        </p:spPr>
        <p:txBody>
          <a:bodyPr wrap="square" rtlCol="0">
            <a:spAutoFit/>
          </a:bodyPr>
          <a:lstStyle/>
          <a:p>
            <a:r>
              <a:rPr lang="en-GB" sz="2400" dirty="0">
                <a:solidFill>
                  <a:schemeClr val="bg1"/>
                </a:solidFill>
                <a:latin typeface="Comic Sans MS" panose="030F0702030302020204" pitchFamily="66" charset="0"/>
              </a:rPr>
              <a:t>4. Now take your book back- sum up your pictures/ words in just 3 categorise. </a:t>
            </a:r>
          </a:p>
        </p:txBody>
      </p:sp>
      <p:sp>
        <p:nvSpPr>
          <p:cNvPr id="8" name="TextBox 7"/>
          <p:cNvSpPr txBox="1"/>
          <p:nvPr/>
        </p:nvSpPr>
        <p:spPr>
          <a:xfrm>
            <a:off x="372533" y="5605789"/>
            <a:ext cx="8496944" cy="830997"/>
          </a:xfrm>
          <a:prstGeom prst="rect">
            <a:avLst/>
          </a:prstGeom>
          <a:noFill/>
        </p:spPr>
        <p:txBody>
          <a:bodyPr wrap="square" rtlCol="0">
            <a:spAutoFit/>
          </a:bodyPr>
          <a:lstStyle/>
          <a:p>
            <a:r>
              <a:rPr lang="en-GB" sz="2400" dirty="0">
                <a:solidFill>
                  <a:schemeClr val="bg1"/>
                </a:solidFill>
                <a:latin typeface="Comic Sans MS" panose="030F0702030302020204" pitchFamily="66" charset="0"/>
              </a:rPr>
              <a:t>5. Finally be prepared to feedback to the class what your partner has chosen and why.</a:t>
            </a:r>
          </a:p>
        </p:txBody>
      </p:sp>
    </p:spTree>
    <p:extLst>
      <p:ext uri="{BB962C8B-B14F-4D97-AF65-F5344CB8AC3E}">
        <p14:creationId xmlns:p14="http://schemas.microsoft.com/office/powerpoint/2010/main" val="2911390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arn(inVertic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arn(inVertic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67544" y="188640"/>
            <a:ext cx="8229600" cy="1143000"/>
          </a:xfrm>
        </p:spPr>
        <p:txBody>
          <a:bodyPr/>
          <a:lstStyle/>
          <a:p>
            <a:r>
              <a:rPr lang="en-GB" b="1" u="sng" dirty="0">
                <a:solidFill>
                  <a:schemeClr val="bg1"/>
                </a:solidFill>
                <a:latin typeface="Comic Sans MS" pitchFamily="66" charset="0"/>
              </a:rPr>
              <a:t>Result: WAR</a:t>
            </a:r>
          </a:p>
        </p:txBody>
      </p:sp>
      <p:sp>
        <p:nvSpPr>
          <p:cNvPr id="12291" name="Rectangle 3"/>
          <p:cNvSpPr>
            <a:spLocks noGrp="1" noChangeArrowheads="1"/>
          </p:cNvSpPr>
          <p:nvPr>
            <p:ph type="body" idx="1"/>
          </p:nvPr>
        </p:nvSpPr>
        <p:spPr>
          <a:xfrm>
            <a:off x="467544" y="1124744"/>
            <a:ext cx="8229600" cy="5069160"/>
          </a:xfrm>
        </p:spPr>
        <p:txBody>
          <a:bodyPr>
            <a:normAutofit/>
          </a:bodyPr>
          <a:lstStyle/>
          <a:p>
            <a:pPr marL="0" indent="0" algn="ctr">
              <a:buFontTx/>
              <a:buNone/>
            </a:pPr>
            <a:r>
              <a:rPr lang="en-GB" sz="2800" dirty="0">
                <a:solidFill>
                  <a:schemeClr val="tx1">
                    <a:lumMod val="95000"/>
                    <a:lumOff val="5000"/>
                  </a:schemeClr>
                </a:solidFill>
                <a:latin typeface="Comic Sans MS" pitchFamily="66" charset="0"/>
              </a:rPr>
              <a:t>1</a:t>
            </a:r>
            <a:r>
              <a:rPr lang="en-GB" sz="2800" baseline="30000" dirty="0">
                <a:solidFill>
                  <a:schemeClr val="tx1">
                    <a:lumMod val="95000"/>
                    <a:lumOff val="5000"/>
                  </a:schemeClr>
                </a:solidFill>
                <a:latin typeface="Comic Sans MS" pitchFamily="66" charset="0"/>
              </a:rPr>
              <a:t>st</a:t>
            </a:r>
            <a:r>
              <a:rPr lang="en-GB" sz="2800" dirty="0">
                <a:solidFill>
                  <a:schemeClr val="tx1">
                    <a:lumMod val="95000"/>
                    <a:lumOff val="5000"/>
                  </a:schemeClr>
                </a:solidFill>
                <a:latin typeface="Comic Sans MS" pitchFamily="66" charset="0"/>
              </a:rPr>
              <a:t> September – German army invaded Poland from the West.</a:t>
            </a:r>
          </a:p>
          <a:p>
            <a:pPr marL="0" indent="0" algn="ctr">
              <a:buFontTx/>
              <a:buNone/>
            </a:pPr>
            <a:endParaRPr lang="en-GB" sz="2800" dirty="0">
              <a:solidFill>
                <a:schemeClr val="bg1"/>
              </a:solidFill>
              <a:latin typeface="Comic Sans MS" pitchFamily="66" charset="0"/>
            </a:endParaRPr>
          </a:p>
          <a:p>
            <a:pPr marL="0" indent="0" algn="ctr">
              <a:buFontTx/>
              <a:buNone/>
            </a:pPr>
            <a:r>
              <a:rPr lang="en-GB" sz="2800" dirty="0">
                <a:solidFill>
                  <a:schemeClr val="bg1"/>
                </a:solidFill>
                <a:latin typeface="Comic Sans MS" pitchFamily="66" charset="0"/>
              </a:rPr>
              <a:t>3</a:t>
            </a:r>
            <a:r>
              <a:rPr lang="en-GB" sz="2800" baseline="30000" dirty="0">
                <a:solidFill>
                  <a:schemeClr val="bg1"/>
                </a:solidFill>
                <a:latin typeface="Comic Sans MS" pitchFamily="66" charset="0"/>
              </a:rPr>
              <a:t>rd</a:t>
            </a:r>
            <a:r>
              <a:rPr lang="en-GB" sz="2800" dirty="0">
                <a:solidFill>
                  <a:schemeClr val="bg1"/>
                </a:solidFill>
                <a:latin typeface="Comic Sans MS" pitchFamily="66" charset="0"/>
              </a:rPr>
              <a:t> September – Britain and France declared war on Germany (keeping their promise to defend Poland from German aggression).</a:t>
            </a:r>
          </a:p>
          <a:p>
            <a:pPr marL="0" indent="0" algn="ctr">
              <a:buFontTx/>
              <a:buNone/>
            </a:pPr>
            <a:endParaRPr lang="en-GB" sz="2800" dirty="0">
              <a:solidFill>
                <a:schemeClr val="bg1"/>
              </a:solidFill>
              <a:latin typeface="Comic Sans MS" pitchFamily="66" charset="0"/>
            </a:endParaRPr>
          </a:p>
          <a:p>
            <a:pPr marL="0" indent="0" algn="ctr">
              <a:buFontTx/>
              <a:buNone/>
            </a:pPr>
            <a:r>
              <a:rPr lang="en-GB" sz="2800" dirty="0">
                <a:solidFill>
                  <a:schemeClr val="tx1">
                    <a:lumMod val="95000"/>
                    <a:lumOff val="5000"/>
                  </a:schemeClr>
                </a:solidFill>
                <a:latin typeface="Comic Sans MS" pitchFamily="66" charset="0"/>
              </a:rPr>
              <a:t>17</a:t>
            </a:r>
            <a:r>
              <a:rPr lang="en-GB" sz="2800" baseline="30000" dirty="0">
                <a:solidFill>
                  <a:schemeClr val="tx1">
                    <a:lumMod val="95000"/>
                    <a:lumOff val="5000"/>
                  </a:schemeClr>
                </a:solidFill>
                <a:latin typeface="Comic Sans MS" pitchFamily="66" charset="0"/>
              </a:rPr>
              <a:t>th</a:t>
            </a:r>
            <a:r>
              <a:rPr lang="en-GB" sz="2800" dirty="0">
                <a:solidFill>
                  <a:schemeClr val="tx1">
                    <a:lumMod val="95000"/>
                    <a:lumOff val="5000"/>
                  </a:schemeClr>
                </a:solidFill>
                <a:latin typeface="Comic Sans MS" pitchFamily="66" charset="0"/>
              </a:rPr>
              <a:t> September – </a:t>
            </a:r>
            <a:r>
              <a:rPr lang="en-GB" sz="2800" b="1" u="sng" dirty="0">
                <a:solidFill>
                  <a:schemeClr val="tx1">
                    <a:lumMod val="95000"/>
                    <a:lumOff val="5000"/>
                  </a:schemeClr>
                </a:solidFill>
                <a:latin typeface="Comic Sans MS" pitchFamily="66" charset="0"/>
              </a:rPr>
              <a:t>USSR</a:t>
            </a:r>
            <a:r>
              <a:rPr lang="en-GB" sz="2800" dirty="0">
                <a:solidFill>
                  <a:schemeClr val="tx1">
                    <a:lumMod val="95000"/>
                    <a:lumOff val="5000"/>
                  </a:schemeClr>
                </a:solidFill>
                <a:latin typeface="Comic Sans MS" pitchFamily="66" charset="0"/>
              </a:rPr>
              <a:t> invaded Poland from the East.</a:t>
            </a:r>
          </a:p>
          <a:p>
            <a:pPr marL="0" indent="0" algn="ctr">
              <a:buFontTx/>
              <a:buNone/>
            </a:pPr>
            <a:endParaRPr lang="en-GB" sz="2800" dirty="0">
              <a:solidFill>
                <a:schemeClr val="bg1"/>
              </a:solidFill>
              <a:latin typeface="Comic Sans MS" pitchFamily="66" charset="0"/>
            </a:endParaRPr>
          </a:p>
          <a:p>
            <a:pPr marL="0" indent="0" algn="ctr">
              <a:buFontTx/>
              <a:buNone/>
            </a:pPr>
            <a:endParaRPr lang="en-GB" sz="2800" dirty="0">
              <a:solidFill>
                <a:schemeClr val="bg1"/>
              </a:solidFill>
              <a:latin typeface="Comic Sans MS" pitchFamily="66" charset="0"/>
            </a:endParaRPr>
          </a:p>
        </p:txBody>
      </p:sp>
    </p:spTree>
    <p:extLst>
      <p:ext uri="{BB962C8B-B14F-4D97-AF65-F5344CB8AC3E}">
        <p14:creationId xmlns:p14="http://schemas.microsoft.com/office/powerpoint/2010/main" val="1993281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fade">
                                      <p:cBhvr>
                                        <p:cTn id="7" dur="500"/>
                                        <p:tgtEl>
                                          <p:spTgt spid="122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2291">
                                            <p:txEl>
                                              <p:pRg st="2" end="2"/>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22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EBB08-3423-484A-ABF7-31F8E3B2F8BB}"/>
              </a:ext>
            </a:extLst>
          </p:cNvPr>
          <p:cNvSpPr>
            <a:spLocks noGrp="1"/>
          </p:cNvSpPr>
          <p:nvPr>
            <p:ph type="title"/>
          </p:nvPr>
        </p:nvSpPr>
        <p:spPr/>
        <p:txBody>
          <a:bodyPr>
            <a:noAutofit/>
          </a:bodyPr>
          <a:lstStyle/>
          <a:p>
            <a:r>
              <a:rPr lang="en-GB" sz="2400" b="1" u="sng" dirty="0">
                <a:latin typeface="Comic Sans MS" panose="030F0702030302020204" pitchFamily="66" charset="0"/>
              </a:rPr>
              <a:t>Task</a:t>
            </a:r>
            <a:r>
              <a:rPr lang="en-GB" sz="2400" dirty="0">
                <a:latin typeface="Comic Sans MS" panose="030F0702030302020204" pitchFamily="66" charset="0"/>
              </a:rPr>
              <a:t>: Watch the clip and add x8 interesting facts to your spider diagram about the Nazi invasion of Poland</a:t>
            </a:r>
          </a:p>
        </p:txBody>
      </p:sp>
      <p:sp>
        <p:nvSpPr>
          <p:cNvPr id="4" name="Oval 3">
            <a:extLst>
              <a:ext uri="{FF2B5EF4-FFF2-40B4-BE49-F238E27FC236}">
                <a16:creationId xmlns:a16="http://schemas.microsoft.com/office/drawing/2014/main" id="{2A901B76-0D30-4AD3-A802-3B665DC5636C}"/>
              </a:ext>
            </a:extLst>
          </p:cNvPr>
          <p:cNvSpPr/>
          <p:nvPr/>
        </p:nvSpPr>
        <p:spPr>
          <a:xfrm>
            <a:off x="2483768" y="2060848"/>
            <a:ext cx="3744416" cy="27363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latin typeface="Comic Sans MS" panose="030F0702030302020204" pitchFamily="66" charset="0"/>
              </a:rPr>
              <a:t>Nazi Invasion of Poland</a:t>
            </a:r>
          </a:p>
        </p:txBody>
      </p:sp>
    </p:spTree>
    <p:extLst>
      <p:ext uri="{BB962C8B-B14F-4D97-AF65-F5344CB8AC3E}">
        <p14:creationId xmlns:p14="http://schemas.microsoft.com/office/powerpoint/2010/main" val="39266073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1609</TotalTime>
  <Words>678</Words>
  <Application>Microsoft Office PowerPoint</Application>
  <PresentationFormat>On-screen Show (4:3)</PresentationFormat>
  <Paragraphs>69</Paragraphs>
  <Slides>12</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ＭＳ Ｐゴシック</vt:lpstr>
      <vt:lpstr>Arial</vt:lpstr>
      <vt:lpstr>Calibri</vt:lpstr>
      <vt:lpstr>Comic Sans MS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Result: WAR</vt:lpstr>
      <vt:lpstr>Task: Watch the clip and add x8 interesting facts to your spider diagram about the Nazi invasion of Poland</vt:lpstr>
      <vt:lpstr>PowerPoint Presentation</vt:lpstr>
      <vt:lpstr>The Germans decided to…</vt:lpstr>
      <vt:lpstr>PowerPoint Presentation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Short, L (SHS Teacher)</cp:lastModifiedBy>
  <cp:revision>37</cp:revision>
  <cp:lastPrinted>2020-03-13T07:38:32Z</cp:lastPrinted>
  <dcterms:created xsi:type="dcterms:W3CDTF">2017-08-29T12:00:44Z</dcterms:created>
  <dcterms:modified xsi:type="dcterms:W3CDTF">2020-09-17T14:43:35Z</dcterms:modified>
</cp:coreProperties>
</file>