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6" r:id="rId2"/>
    <p:sldId id="287" r:id="rId3"/>
    <p:sldId id="260" r:id="rId4"/>
    <p:sldId id="285" r:id="rId5"/>
    <p:sldId id="264" r:id="rId6"/>
    <p:sldId id="256" r:id="rId7"/>
    <p:sldId id="257" r:id="rId8"/>
    <p:sldId id="258" r:id="rId9"/>
    <p:sldId id="276" r:id="rId10"/>
    <p:sldId id="263" r:id="rId11"/>
    <p:sldId id="278" r:id="rId12"/>
    <p:sldId id="277" r:id="rId13"/>
    <p:sldId id="283" r:id="rId14"/>
    <p:sldId id="284" r:id="rId15"/>
    <p:sldId id="282"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508" autoAdjust="0"/>
  </p:normalViewPr>
  <p:slideViewPr>
    <p:cSldViewPr>
      <p:cViewPr varScale="1">
        <p:scale>
          <a:sx n="84" d="100"/>
          <a:sy n="84" d="100"/>
        </p:scale>
        <p:origin x="7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CDBCA29-4F16-4094-9C5D-AB4BAFB9E93A}" type="datetimeFigureOut">
              <a:rPr lang="en-GB" smtClean="0"/>
              <a:t>02/11/2020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90451CA-5364-49AD-B2FB-9D0913496D5C}" type="slidenum">
              <a:rPr lang="en-GB" smtClean="0"/>
              <a:t>‹#›</a:t>
            </a:fld>
            <a:endParaRPr lang="en-GB"/>
          </a:p>
        </p:txBody>
      </p:sp>
    </p:spTree>
    <p:extLst>
      <p:ext uri="{BB962C8B-B14F-4D97-AF65-F5344CB8AC3E}">
        <p14:creationId xmlns:p14="http://schemas.microsoft.com/office/powerpoint/2010/main" val="1698729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statues, friezes, and carvings were designed to illustrate the histories of the different </a:t>
            </a:r>
            <a:r>
              <a:rPr lang="en-GB" dirty="0" err="1"/>
              <a:t>Obas</a:t>
            </a:r>
            <a:r>
              <a:rPr lang="en-GB" dirty="0"/>
              <a:t> (kings) of Benin, and were housed at the royal palace. Visitors to the palace describe whole corridors given over to these bronze-workings, and the standard was such that the first British scholars to examine the collection assumed that the craftsmen were influenced by European technologies acquired through trade. </a:t>
            </a:r>
          </a:p>
          <a:p>
            <a:endParaRPr lang="en-GB" dirty="0"/>
          </a:p>
          <a:p>
            <a:r>
              <a:rPr lang="en-GB" dirty="0" err="1"/>
              <a:t>Sapi</a:t>
            </a:r>
            <a:r>
              <a:rPr lang="en-GB" dirty="0"/>
              <a:t> ivory carving and the </a:t>
            </a:r>
            <a:r>
              <a:rPr lang="en-GB" dirty="0" err="1"/>
              <a:t>Manuelline</a:t>
            </a:r>
            <a:r>
              <a:rPr lang="en-GB" dirty="0"/>
              <a:t> architectural style of the early 16th century. Far from this technology always being shaped by European trade, the reverse was thus also the case. </a:t>
            </a:r>
          </a:p>
          <a:p>
            <a:endParaRPr lang="en-GB" dirty="0"/>
          </a:p>
        </p:txBody>
      </p:sp>
      <p:sp>
        <p:nvSpPr>
          <p:cNvPr id="4" name="Slide Number Placeholder 3"/>
          <p:cNvSpPr>
            <a:spLocks noGrp="1"/>
          </p:cNvSpPr>
          <p:nvPr>
            <p:ph type="sldNum" sz="quarter" idx="10"/>
          </p:nvPr>
        </p:nvSpPr>
        <p:spPr/>
        <p:txBody>
          <a:bodyPr/>
          <a:lstStyle/>
          <a:p>
            <a:fld id="{490451CA-5364-49AD-B2FB-9D0913496D5C}" type="slidenum">
              <a:rPr lang="en-GB" smtClean="0"/>
              <a:t>5</a:t>
            </a:fld>
            <a:endParaRPr lang="en-GB"/>
          </a:p>
        </p:txBody>
      </p:sp>
    </p:spTree>
    <p:extLst>
      <p:ext uri="{BB962C8B-B14F-4D97-AF65-F5344CB8AC3E}">
        <p14:creationId xmlns:p14="http://schemas.microsoft.com/office/powerpoint/2010/main" val="709486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0451CA-5364-49AD-B2FB-9D0913496D5C}" type="slidenum">
              <a:rPr lang="en-GB" smtClean="0"/>
              <a:t>7</a:t>
            </a:fld>
            <a:endParaRPr lang="en-GB"/>
          </a:p>
        </p:txBody>
      </p:sp>
    </p:spTree>
    <p:extLst>
      <p:ext uri="{BB962C8B-B14F-4D97-AF65-F5344CB8AC3E}">
        <p14:creationId xmlns:p14="http://schemas.microsoft.com/office/powerpoint/2010/main" val="3614533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0451CA-5364-49AD-B2FB-9D0913496D5C}" type="slidenum">
              <a:rPr lang="en-GB" smtClean="0"/>
              <a:t>8</a:t>
            </a:fld>
            <a:endParaRPr lang="en-GB"/>
          </a:p>
        </p:txBody>
      </p:sp>
    </p:spTree>
    <p:extLst>
      <p:ext uri="{BB962C8B-B14F-4D97-AF65-F5344CB8AC3E}">
        <p14:creationId xmlns:p14="http://schemas.microsoft.com/office/powerpoint/2010/main" val="3904149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90451CA-5364-49AD-B2FB-9D0913496D5C}" type="slidenum">
              <a:rPr lang="en-GB" smtClean="0"/>
              <a:t>10</a:t>
            </a:fld>
            <a:endParaRPr lang="en-GB"/>
          </a:p>
        </p:txBody>
      </p:sp>
    </p:spTree>
    <p:extLst>
      <p:ext uri="{BB962C8B-B14F-4D97-AF65-F5344CB8AC3E}">
        <p14:creationId xmlns:p14="http://schemas.microsoft.com/office/powerpoint/2010/main" val="122500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Print out and give to students</a:t>
            </a:r>
          </a:p>
        </p:txBody>
      </p:sp>
      <p:sp>
        <p:nvSpPr>
          <p:cNvPr id="4" name="Slide Number Placeholder 3"/>
          <p:cNvSpPr>
            <a:spLocks noGrp="1"/>
          </p:cNvSpPr>
          <p:nvPr>
            <p:ph type="sldNum" sz="quarter" idx="10"/>
          </p:nvPr>
        </p:nvSpPr>
        <p:spPr/>
        <p:txBody>
          <a:bodyPr/>
          <a:lstStyle/>
          <a:p>
            <a:fld id="{490451CA-5364-49AD-B2FB-9D0913496D5C}" type="slidenum">
              <a:rPr lang="en-GB" smtClean="0"/>
              <a:t>12</a:t>
            </a:fld>
            <a:endParaRPr lang="en-GB"/>
          </a:p>
        </p:txBody>
      </p:sp>
    </p:spTree>
    <p:extLst>
      <p:ext uri="{BB962C8B-B14F-4D97-AF65-F5344CB8AC3E}">
        <p14:creationId xmlns:p14="http://schemas.microsoft.com/office/powerpoint/2010/main" val="3701691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10890EA-5E5A-496E-81F4-24658971A28D}" type="datetimeFigureOut">
              <a:rPr lang="en-GB" smtClean="0"/>
              <a:t>02/11/2020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239752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10890EA-5E5A-496E-81F4-24658971A28D}" type="datetimeFigureOut">
              <a:rPr lang="en-GB" smtClean="0"/>
              <a:t>02/11/2020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30290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10890EA-5E5A-496E-81F4-24658971A28D}" type="datetimeFigureOut">
              <a:rPr lang="en-GB" smtClean="0"/>
              <a:t>02/11/2020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3534203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10890EA-5E5A-496E-81F4-24658971A28D}" type="datetimeFigureOut">
              <a:rPr lang="en-GB" smtClean="0"/>
              <a:t>02/11/2020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992502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0890EA-5E5A-496E-81F4-24658971A28D}" type="datetimeFigureOut">
              <a:rPr lang="en-GB" smtClean="0"/>
              <a:t>02/11/2020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249692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10890EA-5E5A-496E-81F4-24658971A28D}" type="datetimeFigureOut">
              <a:rPr lang="en-GB" smtClean="0"/>
              <a:t>02/11/2020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2421082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10890EA-5E5A-496E-81F4-24658971A28D}" type="datetimeFigureOut">
              <a:rPr lang="en-GB" smtClean="0"/>
              <a:t>02/11/2020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1265098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10890EA-5E5A-496E-81F4-24658971A28D}" type="datetimeFigureOut">
              <a:rPr lang="en-GB" smtClean="0"/>
              <a:t>02/11/2020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131044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0890EA-5E5A-496E-81F4-24658971A28D}" type="datetimeFigureOut">
              <a:rPr lang="en-GB" smtClean="0"/>
              <a:t>02/11/2020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781436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0890EA-5E5A-496E-81F4-24658971A28D}" type="datetimeFigureOut">
              <a:rPr lang="en-GB" smtClean="0"/>
              <a:t>02/11/2020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2074618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0890EA-5E5A-496E-81F4-24658971A28D}" type="datetimeFigureOut">
              <a:rPr lang="en-GB" smtClean="0"/>
              <a:t>02/11/2020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349106-87EB-454D-BDA7-C5875FD57510}" type="slidenum">
              <a:rPr lang="en-GB" smtClean="0"/>
              <a:t>‹#›</a:t>
            </a:fld>
            <a:endParaRPr lang="en-GB"/>
          </a:p>
        </p:txBody>
      </p:sp>
    </p:spTree>
    <p:extLst>
      <p:ext uri="{BB962C8B-B14F-4D97-AF65-F5344CB8AC3E}">
        <p14:creationId xmlns:p14="http://schemas.microsoft.com/office/powerpoint/2010/main" val="402440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alpha val="51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0890EA-5E5A-496E-81F4-24658971A28D}" type="datetimeFigureOut">
              <a:rPr lang="en-GB" smtClean="0"/>
              <a:t>02/11/2020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349106-87EB-454D-BDA7-C5875FD57510}" type="slidenum">
              <a:rPr lang="en-GB" smtClean="0"/>
              <a:t>‹#›</a:t>
            </a:fld>
            <a:endParaRPr lang="en-GB"/>
          </a:p>
        </p:txBody>
      </p:sp>
    </p:spTree>
    <p:extLst>
      <p:ext uri="{BB962C8B-B14F-4D97-AF65-F5344CB8AC3E}">
        <p14:creationId xmlns:p14="http://schemas.microsoft.com/office/powerpoint/2010/main" val="350592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2FE5C1A-4F84-4AB0-AC0E-FB5D706BB34B}"/>
              </a:ext>
            </a:extLst>
          </p:cNvPr>
          <p:cNvSpPr>
            <a:spLocks noGrp="1"/>
          </p:cNvSpPr>
          <p:nvPr/>
        </p:nvSpPr>
        <p:spPr bwMode="auto">
          <a:xfrm>
            <a:off x="420756" y="908720"/>
            <a:ext cx="8302487" cy="284921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normAutofit fontScale="92500"/>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GB" dirty="0">
                <a:solidFill>
                  <a:srgbClr val="FF0000"/>
                </a:solidFill>
                <a:latin typeface="Comic Sans MS" panose="030F0702030302020204" pitchFamily="66" charset="0"/>
              </a:rPr>
              <a:t>IMAGINE you have spent a week living in Industrial Britain, you send a postcard home. </a:t>
            </a:r>
          </a:p>
          <a:p>
            <a:pPr marL="0" indent="0" algn="ctr" fontAlgn="auto">
              <a:spcAft>
                <a:spcPts val="0"/>
              </a:spcAft>
              <a:buFont typeface="Arial" panose="020B0604020202020204" pitchFamily="34" charset="0"/>
              <a:buNone/>
              <a:defRPr/>
            </a:pPr>
            <a:endParaRPr lang="en-GB" dirty="0">
              <a:solidFill>
                <a:srgbClr val="FF0000"/>
              </a:solidFill>
              <a:latin typeface="Comic Sans MS" panose="030F0702030302020204" pitchFamily="66" charset="0"/>
            </a:endParaRPr>
          </a:p>
          <a:p>
            <a:pPr marL="0" indent="0" algn="ctr" fontAlgn="auto">
              <a:spcAft>
                <a:spcPts val="0"/>
              </a:spcAft>
              <a:buFont typeface="Arial" panose="020B0604020202020204" pitchFamily="34" charset="0"/>
              <a:buNone/>
              <a:defRPr/>
            </a:pPr>
            <a:r>
              <a:rPr lang="en-GB" dirty="0">
                <a:solidFill>
                  <a:srgbClr val="FF0000"/>
                </a:solidFill>
                <a:latin typeface="Comic Sans MS" panose="030F0702030302020204" pitchFamily="66" charset="0"/>
              </a:rPr>
              <a:t>Use your own words and those on the sheet to help you describe what life is like here.</a:t>
            </a:r>
          </a:p>
        </p:txBody>
      </p:sp>
      <p:sp>
        <p:nvSpPr>
          <p:cNvPr id="5" name="Rectangle 4">
            <a:extLst>
              <a:ext uri="{FF2B5EF4-FFF2-40B4-BE49-F238E27FC236}">
                <a16:creationId xmlns:a16="http://schemas.microsoft.com/office/drawing/2014/main" id="{6B050350-077A-41DA-A408-9285B837A146}"/>
              </a:ext>
            </a:extLst>
          </p:cNvPr>
          <p:cNvSpPr/>
          <p:nvPr/>
        </p:nvSpPr>
        <p:spPr>
          <a:xfrm>
            <a:off x="323528" y="1136"/>
            <a:ext cx="3746538" cy="646331"/>
          </a:xfrm>
          <a:prstGeom prst="rect">
            <a:avLst/>
          </a:prstGeom>
        </p:spPr>
        <p:txBody>
          <a:bodyPr wrap="none">
            <a:spAutoFit/>
          </a:bodyPr>
          <a:lstStyle/>
          <a:p>
            <a:pPr marL="182880" indent="-182880">
              <a:defRPr/>
            </a:pPr>
            <a:r>
              <a:rPr lang="en-US" sz="3600" b="1" u="sng" dirty="0">
                <a:latin typeface="Comic Sans MS" panose="030F0702030302020204" pitchFamily="66" charset="0"/>
              </a:rPr>
              <a:t>Do Now RECAP:</a:t>
            </a:r>
          </a:p>
        </p:txBody>
      </p:sp>
      <p:pic>
        <p:nvPicPr>
          <p:cNvPr id="6" name="Picture 5">
            <a:extLst>
              <a:ext uri="{FF2B5EF4-FFF2-40B4-BE49-F238E27FC236}">
                <a16:creationId xmlns:a16="http://schemas.microsoft.com/office/drawing/2014/main" id="{0B4DBDF4-1CDF-4877-A56D-F1DA18831535}"/>
              </a:ext>
            </a:extLst>
          </p:cNvPr>
          <p:cNvPicPr>
            <a:picLocks noChangeAspect="1"/>
          </p:cNvPicPr>
          <p:nvPr/>
        </p:nvPicPr>
        <p:blipFill rotWithShape="1">
          <a:blip r:embed="rId2"/>
          <a:srcRect l="24892" t="43088" r="25978" b="15346"/>
          <a:stretch/>
        </p:blipFill>
        <p:spPr>
          <a:xfrm rot="20603502">
            <a:off x="4269087" y="4263160"/>
            <a:ext cx="4223763" cy="2009092"/>
          </a:xfrm>
          <a:prstGeom prst="rect">
            <a:avLst/>
          </a:prstGeom>
        </p:spPr>
      </p:pic>
    </p:spTree>
    <p:extLst>
      <p:ext uri="{BB962C8B-B14F-4D97-AF65-F5344CB8AC3E}">
        <p14:creationId xmlns:p14="http://schemas.microsoft.com/office/powerpoint/2010/main" val="1909960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63697"/>
            <a:ext cx="8229600" cy="1143000"/>
          </a:xfrm>
        </p:spPr>
        <p:txBody>
          <a:bodyPr/>
          <a:lstStyle/>
          <a:p>
            <a:r>
              <a:rPr lang="en-GB" dirty="0">
                <a:latin typeface="Comic Sans MS" panose="030F0702030302020204" pitchFamily="66" charset="0"/>
              </a:rPr>
              <a:t>Four Great Kingdoms</a:t>
            </a:r>
          </a:p>
        </p:txBody>
      </p:sp>
      <p:sp>
        <p:nvSpPr>
          <p:cNvPr id="4" name="Content Placeholder 3"/>
          <p:cNvSpPr>
            <a:spLocks noGrp="1"/>
          </p:cNvSpPr>
          <p:nvPr>
            <p:ph idx="1"/>
          </p:nvPr>
        </p:nvSpPr>
        <p:spPr>
          <a:xfrm>
            <a:off x="214854" y="980728"/>
            <a:ext cx="3240360" cy="5877272"/>
          </a:xfrm>
        </p:spPr>
        <p:txBody>
          <a:bodyPr>
            <a:normAutofit fontScale="77500" lnSpcReduction="20000"/>
          </a:bodyPr>
          <a:lstStyle/>
          <a:p>
            <a:pPr marL="0" indent="0" algn="ctr">
              <a:lnSpc>
                <a:spcPct val="120000"/>
              </a:lnSpc>
              <a:buNone/>
            </a:pPr>
            <a:r>
              <a:rPr lang="en-GB" u="sng" dirty="0">
                <a:latin typeface="Comic Sans MS" panose="030F0702030302020204" pitchFamily="66" charset="0"/>
              </a:rPr>
              <a:t>How advanced was Mali?</a:t>
            </a:r>
          </a:p>
          <a:p>
            <a:pPr marL="0" indent="0" algn="ctr">
              <a:buNone/>
            </a:pPr>
            <a:endParaRPr lang="en-GB" u="sng" dirty="0">
              <a:latin typeface="Comic Sans MS" panose="030F0702030302020204" pitchFamily="66" charset="0"/>
            </a:endParaRPr>
          </a:p>
          <a:p>
            <a:pPr marL="0" indent="0" algn="ctr">
              <a:buNone/>
            </a:pPr>
            <a:r>
              <a:rPr lang="en-GB" dirty="0">
                <a:latin typeface="Comic Sans MS" panose="030F0702030302020204" pitchFamily="66" charset="0"/>
              </a:rPr>
              <a:t>You will look at 5 key areas:</a:t>
            </a:r>
          </a:p>
          <a:p>
            <a:r>
              <a:rPr lang="en-GB" dirty="0">
                <a:latin typeface="Comic Sans MS" panose="030F0702030302020204" pitchFamily="66" charset="0"/>
              </a:rPr>
              <a:t>Trade</a:t>
            </a:r>
          </a:p>
          <a:p>
            <a:r>
              <a:rPr lang="en-GB" dirty="0">
                <a:latin typeface="Comic Sans MS" panose="030F0702030302020204" pitchFamily="66" charset="0"/>
              </a:rPr>
              <a:t>Kings</a:t>
            </a:r>
          </a:p>
          <a:p>
            <a:r>
              <a:rPr lang="en-GB" dirty="0">
                <a:latin typeface="Comic Sans MS" panose="030F0702030302020204" pitchFamily="66" charset="0"/>
              </a:rPr>
              <a:t>Religion</a:t>
            </a:r>
          </a:p>
          <a:p>
            <a:r>
              <a:rPr lang="en-GB" dirty="0">
                <a:latin typeface="Comic Sans MS" panose="030F0702030302020204" pitchFamily="66" charset="0"/>
              </a:rPr>
              <a:t>Timbuktu</a:t>
            </a:r>
          </a:p>
          <a:p>
            <a:r>
              <a:rPr lang="en-GB" dirty="0">
                <a:latin typeface="Comic Sans MS" panose="030F0702030302020204" pitchFamily="66" charset="0"/>
              </a:rPr>
              <a:t>Education</a:t>
            </a:r>
          </a:p>
          <a:p>
            <a:endParaRPr lang="en-GB" dirty="0">
              <a:latin typeface="Comic Sans MS" panose="030F0702030302020204" pitchFamily="66" charset="0"/>
            </a:endParaRPr>
          </a:p>
          <a:p>
            <a:pPr marL="0" indent="0">
              <a:buNone/>
            </a:pPr>
            <a:r>
              <a:rPr lang="en-GB" dirty="0">
                <a:latin typeface="Comic Sans MS" panose="030F0702030302020204" pitchFamily="66" charset="0"/>
              </a:rPr>
              <a:t>Read the information and fill out your worksheet – in bullet points.</a:t>
            </a:r>
          </a:p>
          <a:p>
            <a:pPr marL="0" indent="0" algn="ctr">
              <a:buNone/>
            </a:pPr>
            <a:endParaRPr lang="en-GB" dirty="0">
              <a:latin typeface="Comic Sans MS" panose="030F0702030302020204" pitchFamily="66" charset="0"/>
            </a:endParaRPr>
          </a:p>
          <a:p>
            <a:pPr marL="0" indent="0" algn="ctr">
              <a:buNone/>
            </a:pPr>
            <a:endParaRPr lang="en-GB" u="sng" dirty="0">
              <a:latin typeface="Comic Sans MS" panose="030F0702030302020204" pitchFamily="66" charset="0"/>
            </a:endParaRPr>
          </a:p>
          <a:p>
            <a:pPr marL="0" indent="0" algn="ctr">
              <a:buNone/>
            </a:pPr>
            <a:endParaRPr lang="en-GB" dirty="0">
              <a:latin typeface="Comic Sans MS" panose="030F0702030302020204" pitchFamily="66"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340768"/>
            <a:ext cx="5437266"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930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a:xfrm>
            <a:off x="457200" y="1600201"/>
            <a:ext cx="8229600" cy="1324744"/>
          </a:xfrm>
        </p:spPr>
        <p:txBody>
          <a:bodyPr/>
          <a:lstStyle/>
          <a:p>
            <a:pPr marL="0" indent="0" algn="ctr">
              <a:buNone/>
            </a:pPr>
            <a:r>
              <a:rPr lang="en-GB" dirty="0"/>
              <a:t>Why does it matter to know Africa had a history before Transatlantic Slavery?</a:t>
            </a:r>
          </a:p>
        </p:txBody>
      </p:sp>
      <p:pic>
        <p:nvPicPr>
          <p:cNvPr id="1229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514"/>
          <a:stretch/>
        </p:blipFill>
        <p:spPr bwMode="auto">
          <a:xfrm>
            <a:off x="3614582" y="2708920"/>
            <a:ext cx="3135688" cy="3886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7060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0"/>
          </a:schemeClr>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272561801"/>
              </p:ext>
            </p:extLst>
          </p:nvPr>
        </p:nvGraphicFramePr>
        <p:xfrm>
          <a:off x="179512" y="44624"/>
          <a:ext cx="8712968" cy="6696745"/>
        </p:xfrm>
        <a:graphic>
          <a:graphicData uri="http://schemas.openxmlformats.org/drawingml/2006/table">
            <a:tbl>
              <a:tblPr firstRow="1" bandRow="1">
                <a:tableStyleId>{5940675A-B579-460E-94D1-54222C63F5DA}</a:tableStyleId>
              </a:tblPr>
              <a:tblGrid>
                <a:gridCol w="2978792">
                  <a:extLst>
                    <a:ext uri="{9D8B030D-6E8A-4147-A177-3AD203B41FA5}">
                      <a16:colId xmlns:a16="http://schemas.microsoft.com/office/drawing/2014/main" val="20000"/>
                    </a:ext>
                  </a:extLst>
                </a:gridCol>
                <a:gridCol w="5734176">
                  <a:extLst>
                    <a:ext uri="{9D8B030D-6E8A-4147-A177-3AD203B41FA5}">
                      <a16:colId xmlns:a16="http://schemas.microsoft.com/office/drawing/2014/main" val="20001"/>
                    </a:ext>
                  </a:extLst>
                </a:gridCol>
              </a:tblGrid>
              <a:tr h="1091578">
                <a:tc>
                  <a:txBody>
                    <a:bodyPr/>
                    <a:lstStyle/>
                    <a:p>
                      <a:r>
                        <a:rPr lang="en-GB" sz="1600" dirty="0"/>
                        <a:t>HOW IMPORTANT WAS </a:t>
                      </a:r>
                      <a:r>
                        <a:rPr lang="en-GB" sz="1600" b="1" dirty="0"/>
                        <a:t>TRADE</a:t>
                      </a:r>
                      <a:r>
                        <a:rPr lang="en-GB" sz="1600" dirty="0"/>
                        <a:t> TO MALI? What</a:t>
                      </a:r>
                      <a:r>
                        <a:rPr lang="en-GB" sz="1600" baseline="0" dirty="0"/>
                        <a:t> goods did they trade with?</a:t>
                      </a:r>
                      <a:endParaRPr lang="en-GB" sz="1600" dirty="0"/>
                    </a:p>
                  </a:txBody>
                  <a:tcPr>
                    <a:solidFill>
                      <a:schemeClr val="bg1"/>
                    </a:solidFill>
                  </a:tcPr>
                </a:tc>
                <a:tc>
                  <a:txBody>
                    <a:bodyPr/>
                    <a:lstStyle/>
                    <a:p>
                      <a:r>
                        <a:rPr lang="en-GB" dirty="0"/>
                        <a:t>African</a:t>
                      </a:r>
                      <a:r>
                        <a:rPr lang="en-GB" baseline="0" dirty="0"/>
                        <a:t> tribes from Mali traded with salts, silver and gold. Trade was important to this kingdom, and acted as a driving force in the developments of the Sahel states.</a:t>
                      </a:r>
                      <a:endParaRPr lang="en-GB" dirty="0"/>
                    </a:p>
                  </a:txBody>
                  <a:tcPr>
                    <a:solidFill>
                      <a:schemeClr val="bg1"/>
                    </a:solidFill>
                  </a:tcPr>
                </a:tc>
                <a:extLst>
                  <a:ext uri="{0D108BD9-81ED-4DB2-BD59-A6C34878D82A}">
                    <a16:rowId xmlns:a16="http://schemas.microsoft.com/office/drawing/2014/main" val="10000"/>
                  </a:ext>
                </a:extLst>
              </a:tr>
              <a:tr h="1394795">
                <a:tc>
                  <a:txBody>
                    <a:bodyPr/>
                    <a:lstStyle/>
                    <a:p>
                      <a:r>
                        <a:rPr lang="en-GB" dirty="0"/>
                        <a:t>HOW </a:t>
                      </a:r>
                      <a:r>
                        <a:rPr lang="en-GB" b="1" dirty="0"/>
                        <a:t>POWERFUL </a:t>
                      </a:r>
                      <a:r>
                        <a:rPr lang="en-GB" dirty="0"/>
                        <a:t>WERE THE</a:t>
                      </a:r>
                      <a:br>
                        <a:rPr lang="en-GB" dirty="0"/>
                      </a:br>
                      <a:r>
                        <a:rPr lang="en-GB" dirty="0"/>
                        <a:t>KINGS OF MALI?</a:t>
                      </a:r>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10001"/>
                  </a:ext>
                </a:extLst>
              </a:tr>
              <a:tr h="1559397">
                <a:tc>
                  <a:txBody>
                    <a:bodyPr/>
                    <a:lstStyle/>
                    <a:p>
                      <a:r>
                        <a:rPr lang="en-GB" dirty="0"/>
                        <a:t>HOW </a:t>
                      </a:r>
                      <a:r>
                        <a:rPr lang="en-GB" b="1" dirty="0"/>
                        <a:t>RELIGIOUS</a:t>
                      </a:r>
                      <a:r>
                        <a:rPr lang="en-GB" dirty="0"/>
                        <a:t> WERE PEOPLE IN THE</a:t>
                      </a:r>
                      <a:br>
                        <a:rPr lang="en-GB" dirty="0"/>
                      </a:br>
                      <a:r>
                        <a:rPr lang="en-GB" dirty="0"/>
                        <a:t>KINGDOM OF MALI?</a:t>
                      </a:r>
                    </a:p>
                  </a:txBody>
                  <a:tcPr>
                    <a:solidFill>
                      <a:schemeClr val="bg1"/>
                    </a:solidFill>
                  </a:tcPr>
                </a:tc>
                <a:tc>
                  <a:txBody>
                    <a:bodyPr/>
                    <a:lstStyle/>
                    <a:p>
                      <a:endParaRPr lang="en-GB"/>
                    </a:p>
                  </a:txBody>
                  <a:tcPr>
                    <a:solidFill>
                      <a:schemeClr val="bg1"/>
                    </a:solidFill>
                  </a:tcPr>
                </a:tc>
                <a:extLst>
                  <a:ext uri="{0D108BD9-81ED-4DB2-BD59-A6C34878D82A}">
                    <a16:rowId xmlns:a16="http://schemas.microsoft.com/office/drawing/2014/main" val="10002"/>
                  </a:ext>
                </a:extLst>
              </a:tr>
              <a:tr h="1091578">
                <a:tc>
                  <a:txBody>
                    <a:bodyPr/>
                    <a:lstStyle/>
                    <a:p>
                      <a:r>
                        <a:rPr lang="en-GB" dirty="0"/>
                        <a:t>WHAT WAS IT LIKE TO </a:t>
                      </a:r>
                      <a:r>
                        <a:rPr lang="en-GB" b="1" dirty="0"/>
                        <a:t>LIVE </a:t>
                      </a:r>
                      <a:r>
                        <a:rPr lang="en-GB" dirty="0"/>
                        <a:t>IN </a:t>
                      </a:r>
                      <a:r>
                        <a:rPr lang="en-GB" b="1" dirty="0"/>
                        <a:t>TIMBUKTU</a:t>
                      </a:r>
                      <a:r>
                        <a:rPr lang="en-GB" dirty="0"/>
                        <a:t>?</a:t>
                      </a:r>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10003"/>
                  </a:ext>
                </a:extLst>
              </a:tr>
              <a:tr h="1559397">
                <a:tc>
                  <a:txBody>
                    <a:bodyPr/>
                    <a:lstStyle/>
                    <a:p>
                      <a:r>
                        <a:rPr lang="en-GB" dirty="0"/>
                        <a:t>HOW IMPORTANT WAS </a:t>
                      </a:r>
                      <a:r>
                        <a:rPr lang="en-GB" b="1" dirty="0"/>
                        <a:t>LEARNING</a:t>
                      </a:r>
                      <a:r>
                        <a:rPr lang="en-GB" dirty="0"/>
                        <a:t> IN THE KINGDOM OF MALI?</a:t>
                      </a:r>
                    </a:p>
                  </a:txBody>
                  <a:tcPr>
                    <a:solidFill>
                      <a:schemeClr val="bg1"/>
                    </a:solidFill>
                  </a:tcPr>
                </a:tc>
                <a:tc>
                  <a:txBody>
                    <a:bodyPr/>
                    <a:lstStyle/>
                    <a:p>
                      <a:pPr marL="285750" indent="-285750">
                        <a:buFont typeface="Arial" panose="020B0604020202020204" pitchFamily="34" charset="0"/>
                        <a:buChar char="•"/>
                      </a:pPr>
                      <a:r>
                        <a:rPr lang="en-GB" sz="1600" dirty="0"/>
                        <a:t>The</a:t>
                      </a:r>
                      <a:r>
                        <a:rPr lang="en-GB" sz="1600" baseline="0" dirty="0"/>
                        <a:t> people of the Mali kingdom were interested in learning about their Muslim religion and the area of Timbuktu.</a:t>
                      </a:r>
                    </a:p>
                    <a:p>
                      <a:pPr marL="0" indent="0">
                        <a:buFont typeface="Arial" panose="020B0604020202020204" pitchFamily="34" charset="0"/>
                        <a:buNone/>
                      </a:pPr>
                      <a:r>
                        <a:rPr lang="en-GB" sz="1600" baseline="0" dirty="0"/>
                        <a:t> </a:t>
                      </a:r>
                    </a:p>
                    <a:p>
                      <a:pPr marL="285750" indent="-285750">
                        <a:buFont typeface="Arial" panose="020B0604020202020204" pitchFamily="34" charset="0"/>
                        <a:buChar char="•"/>
                      </a:pPr>
                      <a:r>
                        <a:rPr lang="en-GB" sz="1600" baseline="0" dirty="0"/>
                        <a:t>Members of the kingdom would write manuscripts in Arabic, and schools often welcomed approximately 4,000-5,000 pupils</a:t>
                      </a:r>
                      <a:endParaRPr lang="en-GB" sz="1600" dirty="0"/>
                    </a:p>
                  </a:txBody>
                  <a:tcPr>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397866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51000"/>
          </a:schemeClr>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B58695-4B8A-4ED8-BED7-25866E733669}"/>
              </a:ext>
            </a:extLst>
          </p:cNvPr>
          <p:cNvSpPr>
            <a:spLocks noGrp="1"/>
          </p:cNvSpPr>
          <p:nvPr>
            <p:ph type="title"/>
          </p:nvPr>
        </p:nvSpPr>
        <p:spPr>
          <a:xfrm>
            <a:off x="251520" y="715541"/>
            <a:ext cx="3563888" cy="706090"/>
          </a:xfrm>
        </p:spPr>
        <p:txBody>
          <a:bodyPr>
            <a:noAutofit/>
          </a:bodyPr>
          <a:lstStyle/>
          <a:p>
            <a:r>
              <a:rPr lang="en-GB" sz="2800" b="1" u="sng" dirty="0"/>
              <a:t>HOW POWERFUL WERE THE</a:t>
            </a:r>
            <a:br>
              <a:rPr lang="en-GB" sz="2800" b="1" u="sng" dirty="0"/>
            </a:br>
            <a:r>
              <a:rPr lang="en-GB" sz="2800" b="1" u="sng" dirty="0"/>
              <a:t>KINGS OF MALI?</a:t>
            </a:r>
          </a:p>
        </p:txBody>
      </p:sp>
      <p:pic>
        <p:nvPicPr>
          <p:cNvPr id="5" name="Picture 2">
            <a:extLst>
              <a:ext uri="{FF2B5EF4-FFF2-40B4-BE49-F238E27FC236}">
                <a16:creationId xmlns:a16="http://schemas.microsoft.com/office/drawing/2014/main" id="{AA32CC77-BEAF-4166-A8B3-A4C7452E2C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47899"/>
            <a:ext cx="3505200" cy="1181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a:extLst>
              <a:ext uri="{FF2B5EF4-FFF2-40B4-BE49-F238E27FC236}">
                <a16:creationId xmlns:a16="http://schemas.microsoft.com/office/drawing/2014/main" id="{AD1B4499-68FF-4CBE-9AE2-0EC8B428EF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901" y="3534519"/>
            <a:ext cx="366712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a:extLst>
              <a:ext uri="{FF2B5EF4-FFF2-40B4-BE49-F238E27FC236}">
                <a16:creationId xmlns:a16="http://schemas.microsoft.com/office/drawing/2014/main" id="{EBEB8255-8C16-4140-B876-778B7C4E6D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170" y="5112960"/>
            <a:ext cx="3657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a:extLst>
              <a:ext uri="{FF2B5EF4-FFF2-40B4-BE49-F238E27FC236}">
                <a16:creationId xmlns:a16="http://schemas.microsoft.com/office/drawing/2014/main" id="{1CD26A62-9661-49BB-9573-E24202608EEC}"/>
              </a:ext>
            </a:extLst>
          </p:cNvPr>
          <p:cNvSpPr txBox="1">
            <a:spLocks/>
          </p:cNvSpPr>
          <p:nvPr/>
        </p:nvSpPr>
        <p:spPr>
          <a:xfrm>
            <a:off x="3603053" y="261075"/>
            <a:ext cx="6669040" cy="7060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000" b="1" u="sng"/>
              <a:t>HOW RELIGIOUS WERE PEOPLE IN THE</a:t>
            </a:r>
            <a:br>
              <a:rPr lang="en-GB" sz="2000" b="1" u="sng"/>
            </a:br>
            <a:r>
              <a:rPr lang="en-GB" sz="2000" b="1" u="sng"/>
              <a:t>KINGDOM OF MALI?</a:t>
            </a:r>
            <a:endParaRPr lang="en-GB" sz="2000" b="1" u="sng" dirty="0"/>
          </a:p>
        </p:txBody>
      </p:sp>
      <p:pic>
        <p:nvPicPr>
          <p:cNvPr id="9" name="Picture 2">
            <a:extLst>
              <a:ext uri="{FF2B5EF4-FFF2-40B4-BE49-F238E27FC236}">
                <a16:creationId xmlns:a16="http://schemas.microsoft.com/office/drawing/2014/main" id="{C5194F76-9BE4-4F78-9CCF-9FE1C8F35B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8858" y="976708"/>
            <a:ext cx="3533775"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F36016EE-9D77-4319-B718-B6D3F24D15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0" y="2247899"/>
            <a:ext cx="353377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5DA64A19-7F5E-427E-A736-B03645D4B3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2962" y="3808035"/>
            <a:ext cx="3609975"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a:extLst>
              <a:ext uri="{FF2B5EF4-FFF2-40B4-BE49-F238E27FC236}">
                <a16:creationId xmlns:a16="http://schemas.microsoft.com/office/drawing/2014/main" id="{DB01B8FA-262B-4529-A4AA-DB9A3FE56CEF}"/>
              </a:ext>
            </a:extLst>
          </p:cNvPr>
          <p:cNvCxnSpPr/>
          <p:nvPr/>
        </p:nvCxnSpPr>
        <p:spPr>
          <a:xfrm>
            <a:off x="4644008" y="620688"/>
            <a:ext cx="0" cy="5891723"/>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8636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51000"/>
          </a:schemeClr>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D13FDF1-7709-40F0-B2DB-775E44D8310D}"/>
              </a:ext>
            </a:extLst>
          </p:cNvPr>
          <p:cNvSpPr>
            <a:spLocks noGrp="1"/>
          </p:cNvSpPr>
          <p:nvPr>
            <p:ph type="title"/>
          </p:nvPr>
        </p:nvSpPr>
        <p:spPr>
          <a:xfrm>
            <a:off x="3432210" y="1052736"/>
            <a:ext cx="5688632" cy="706090"/>
          </a:xfrm>
        </p:spPr>
        <p:txBody>
          <a:bodyPr>
            <a:noAutofit/>
          </a:bodyPr>
          <a:lstStyle/>
          <a:p>
            <a:r>
              <a:rPr lang="en-GB" sz="2800" b="1" u="sng" dirty="0"/>
              <a:t>WHAT WAS IT LIKE TO LIVE IN TIMBUKTU?</a:t>
            </a:r>
          </a:p>
        </p:txBody>
      </p:sp>
      <p:pic>
        <p:nvPicPr>
          <p:cNvPr id="5" name="Picture 2">
            <a:extLst>
              <a:ext uri="{FF2B5EF4-FFF2-40B4-BE49-F238E27FC236}">
                <a16:creationId xmlns:a16="http://schemas.microsoft.com/office/drawing/2014/main" id="{FA882D55-5BA1-43A2-903B-F65FDDC261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62" y="1196752"/>
            <a:ext cx="35718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a:extLst>
              <a:ext uri="{FF2B5EF4-FFF2-40B4-BE49-F238E27FC236}">
                <a16:creationId xmlns:a16="http://schemas.microsoft.com/office/drawing/2014/main" id="{EAE980A3-2876-41D7-A143-6241664346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649" y="2603516"/>
            <a:ext cx="35433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a:extLst>
              <a:ext uri="{FF2B5EF4-FFF2-40B4-BE49-F238E27FC236}">
                <a16:creationId xmlns:a16="http://schemas.microsoft.com/office/drawing/2014/main" id="{DDE56E1A-B54B-4CB2-8EBF-801EB8C288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362" y="4077072"/>
            <a:ext cx="3657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7550C239-C8BC-4ADE-8136-CA39467A95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4228" y="2142967"/>
            <a:ext cx="3320998" cy="2555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9630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51000"/>
          </a:schemeClr>
        </a:solidFill>
        <a:effectLst/>
      </p:bgPr>
    </p:bg>
    <p:spTree>
      <p:nvGrpSpPr>
        <p:cNvPr id="1" name=""/>
        <p:cNvGrpSpPr/>
        <p:nvPr/>
      </p:nvGrpSpPr>
      <p:grpSpPr>
        <a:xfrm>
          <a:off x="0" y="0"/>
          <a:ext cx="0" cy="0"/>
          <a:chOff x="0" y="0"/>
          <a:chExt cx="0" cy="0"/>
        </a:xfrm>
      </p:grpSpPr>
      <p:grpSp>
        <p:nvGrpSpPr>
          <p:cNvPr id="4" name="Group 3"/>
          <p:cNvGrpSpPr/>
          <p:nvPr/>
        </p:nvGrpSpPr>
        <p:grpSpPr>
          <a:xfrm>
            <a:off x="0" y="0"/>
            <a:ext cx="4067944" cy="3346728"/>
            <a:chOff x="592510" y="876971"/>
            <a:chExt cx="3819525" cy="2962275"/>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35" y="876971"/>
              <a:ext cx="380047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510" y="1705646"/>
              <a:ext cx="38195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Group 6"/>
          <p:cNvGrpSpPr/>
          <p:nvPr/>
        </p:nvGrpSpPr>
        <p:grpSpPr>
          <a:xfrm>
            <a:off x="4860031" y="30882"/>
            <a:ext cx="4273105" cy="3315846"/>
            <a:chOff x="592510" y="876971"/>
            <a:chExt cx="3819525" cy="2962275"/>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35" y="876971"/>
              <a:ext cx="380047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510" y="1705646"/>
              <a:ext cx="38195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4763253" y="3402762"/>
            <a:ext cx="4359019" cy="3443080"/>
            <a:chOff x="581652" y="876971"/>
            <a:chExt cx="3820858" cy="2951852"/>
          </a:xfrm>
        </p:grpSpPr>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35" y="876971"/>
              <a:ext cx="380047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652" y="1695223"/>
              <a:ext cx="38195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12386" y="3427874"/>
            <a:ext cx="4355976" cy="3396992"/>
            <a:chOff x="592510" y="876971"/>
            <a:chExt cx="3819525" cy="2962275"/>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35" y="876971"/>
              <a:ext cx="380047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510" y="1705646"/>
              <a:ext cx="38195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40990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17B6C79-4B6D-4EB8-8651-1D230F8272CE}"/>
              </a:ext>
            </a:extLst>
          </p:cNvPr>
          <p:cNvSpPr>
            <a:spLocks noGrp="1"/>
          </p:cNvSpPr>
          <p:nvPr/>
        </p:nvSpPr>
        <p:spPr>
          <a:xfrm>
            <a:off x="314325" y="1247666"/>
            <a:ext cx="7886700" cy="9941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950" dirty="0">
                <a:latin typeface="Comic Sans MS" panose="030F0702030302020204" pitchFamily="66" charset="0"/>
                <a:cs typeface="Arial" panose="020B0604020202020204" pitchFamily="34" charset="0"/>
              </a:rPr>
              <a:t>Good morning Y8</a:t>
            </a:r>
          </a:p>
        </p:txBody>
      </p:sp>
      <p:sp>
        <p:nvSpPr>
          <p:cNvPr id="5" name="Content Placeholder 2">
            <a:extLst>
              <a:ext uri="{FF2B5EF4-FFF2-40B4-BE49-F238E27FC236}">
                <a16:creationId xmlns:a16="http://schemas.microsoft.com/office/drawing/2014/main" id="{E67E4B90-AC69-461D-9A3B-74819D3166BD}"/>
              </a:ext>
            </a:extLst>
          </p:cNvPr>
          <p:cNvSpPr>
            <a:spLocks noGrp="1"/>
          </p:cNvSpPr>
          <p:nvPr/>
        </p:nvSpPr>
        <p:spPr>
          <a:xfrm>
            <a:off x="314325" y="2346830"/>
            <a:ext cx="8515350" cy="32635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3300" dirty="0">
                <a:latin typeface="Comic Sans MS" panose="030F0702030302020204" pitchFamily="66" charset="0"/>
                <a:cs typeface="Arial" panose="020B0604020202020204" pitchFamily="34" charset="0"/>
              </a:rPr>
              <a:t>Please read quietly </a:t>
            </a:r>
          </a:p>
          <a:p>
            <a:r>
              <a:rPr lang="en-GB" sz="3300" dirty="0">
                <a:latin typeface="Comic Sans MS" panose="030F0702030302020204" pitchFamily="66" charset="0"/>
                <a:cs typeface="Arial" panose="020B0604020202020204" pitchFamily="34" charset="0"/>
              </a:rPr>
              <a:t>Make sure your pencil case is on your desk</a:t>
            </a:r>
          </a:p>
          <a:p>
            <a:r>
              <a:rPr lang="en-GB" sz="3300" dirty="0">
                <a:latin typeface="Comic Sans MS" panose="030F0702030302020204" pitchFamily="66" charset="0"/>
                <a:cs typeface="Arial" panose="020B0604020202020204" pitchFamily="34" charset="0"/>
              </a:rPr>
              <a:t>Make sure your planner is on amber</a:t>
            </a:r>
          </a:p>
        </p:txBody>
      </p:sp>
    </p:spTree>
    <p:extLst>
      <p:ext uri="{BB962C8B-B14F-4D97-AF65-F5344CB8AC3E}">
        <p14:creationId xmlns:p14="http://schemas.microsoft.com/office/powerpoint/2010/main" val="2027533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5735" y="1196752"/>
            <a:ext cx="4392487" cy="4796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2"/>
          <p:cNvSpPr txBox="1">
            <a:spLocks/>
          </p:cNvSpPr>
          <p:nvPr/>
        </p:nvSpPr>
        <p:spPr>
          <a:xfrm>
            <a:off x="179512" y="1736812"/>
            <a:ext cx="4392488" cy="4011374"/>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82880" indent="-182880">
              <a:defRPr/>
            </a:pPr>
            <a:r>
              <a:rPr lang="en-US" sz="2800" b="1" u="sng" dirty="0">
                <a:solidFill>
                  <a:schemeClr val="tx1"/>
                </a:solidFill>
                <a:latin typeface="Comic Sans MS" panose="030F0702030302020204" pitchFamily="66" charset="0"/>
              </a:rPr>
              <a:t>Do Now recap:</a:t>
            </a:r>
          </a:p>
          <a:p>
            <a:pPr marL="182880" indent="-182880">
              <a:defRPr/>
            </a:pPr>
            <a:endParaRPr lang="en-US" sz="2800" b="1" dirty="0">
              <a:solidFill>
                <a:schemeClr val="tx1"/>
              </a:solidFill>
              <a:latin typeface="Comic Sans MS" panose="030F0702030302020204" pitchFamily="66" charset="0"/>
            </a:endParaRPr>
          </a:p>
          <a:p>
            <a:pPr marL="182880" indent="-182880">
              <a:defRPr/>
            </a:pPr>
            <a:r>
              <a:rPr lang="en-US" sz="2800" b="1" dirty="0">
                <a:solidFill>
                  <a:schemeClr val="tx1"/>
                </a:solidFill>
                <a:latin typeface="Comic Sans MS" panose="030F0702030302020204" pitchFamily="66" charset="0"/>
              </a:rPr>
              <a:t>For some time in the early 1700s white European’s called Africa</a:t>
            </a:r>
          </a:p>
          <a:p>
            <a:pPr marL="182880" indent="-182880">
              <a:defRPr/>
            </a:pPr>
            <a:r>
              <a:rPr lang="en-US" sz="2800" b="1" u="sng" dirty="0">
                <a:solidFill>
                  <a:schemeClr val="tx1"/>
                </a:solidFill>
                <a:latin typeface="Comic Sans MS" panose="030F0702030302020204" pitchFamily="66" charset="0"/>
              </a:rPr>
              <a:t>“The Dark Continent”.</a:t>
            </a:r>
          </a:p>
          <a:p>
            <a:pPr marL="182880" indent="-182880">
              <a:defRPr/>
            </a:pPr>
            <a:r>
              <a:rPr lang="en-US" sz="2800" b="1" dirty="0">
                <a:solidFill>
                  <a:schemeClr val="tx1"/>
                </a:solidFill>
                <a:latin typeface="Comic Sans MS" panose="030F0702030302020204" pitchFamily="66" charset="0"/>
              </a:rPr>
              <a:t> </a:t>
            </a:r>
          </a:p>
          <a:p>
            <a:pPr marL="182880" indent="-182880">
              <a:defRPr/>
            </a:pPr>
            <a:r>
              <a:rPr lang="en-US" sz="2800" b="1" dirty="0">
                <a:solidFill>
                  <a:schemeClr val="tx1"/>
                </a:solidFill>
                <a:latin typeface="Comic Sans MS" panose="030F0702030302020204" pitchFamily="66" charset="0"/>
              </a:rPr>
              <a:t>Think – Pair – Share</a:t>
            </a:r>
          </a:p>
          <a:p>
            <a:pPr marL="182880" indent="-182880">
              <a:defRPr/>
            </a:pPr>
            <a:endParaRPr lang="en-US" sz="2800" b="1" dirty="0">
              <a:solidFill>
                <a:schemeClr val="tx1"/>
              </a:solidFill>
              <a:latin typeface="Comic Sans MS" panose="030F0702030302020204" pitchFamily="66" charset="0"/>
            </a:endParaRPr>
          </a:p>
          <a:p>
            <a:pPr marL="182880" indent="-182880">
              <a:defRPr/>
            </a:pPr>
            <a:r>
              <a:rPr lang="en-US" sz="2400" dirty="0">
                <a:solidFill>
                  <a:srgbClr val="FF0000"/>
                </a:solidFill>
                <a:latin typeface="Comic Sans MS" panose="030F0702030302020204" pitchFamily="66" charset="0"/>
              </a:rPr>
              <a:t>Why do you think Africa was thought of this way?</a:t>
            </a:r>
          </a:p>
        </p:txBody>
      </p:sp>
      <p:sp>
        <p:nvSpPr>
          <p:cNvPr id="2" name="TextBox 1">
            <a:extLst>
              <a:ext uri="{FF2B5EF4-FFF2-40B4-BE49-F238E27FC236}">
                <a16:creationId xmlns:a16="http://schemas.microsoft.com/office/drawing/2014/main" id="{40358B10-1843-4A8E-8C17-4B627DF6690E}"/>
              </a:ext>
            </a:extLst>
          </p:cNvPr>
          <p:cNvSpPr txBox="1"/>
          <p:nvPr/>
        </p:nvSpPr>
        <p:spPr>
          <a:xfrm>
            <a:off x="412919" y="42882"/>
            <a:ext cx="8424936" cy="523220"/>
          </a:xfrm>
          <a:prstGeom prst="rect">
            <a:avLst/>
          </a:prstGeom>
          <a:solidFill>
            <a:srgbClr val="FFC000"/>
          </a:solidFill>
        </p:spPr>
        <p:txBody>
          <a:bodyPr wrap="square" rtlCol="0">
            <a:spAutoFit/>
          </a:bodyPr>
          <a:lstStyle/>
          <a:p>
            <a:pPr algn="ctr"/>
            <a:r>
              <a:rPr lang="en-GB" sz="2800" u="sng" dirty="0">
                <a:latin typeface="Comic Sans MS" panose="030F0702030302020204" pitchFamily="66" charset="0"/>
              </a:rPr>
              <a:t>LI: </a:t>
            </a:r>
            <a:r>
              <a:rPr lang="en-GB" sz="2800" b="1" u="sng" dirty="0">
                <a:latin typeface="Comic Sans MS" panose="030F0702030302020204" pitchFamily="66" charset="0"/>
              </a:rPr>
              <a:t>What was Africa like before slavery?</a:t>
            </a:r>
          </a:p>
        </p:txBody>
      </p:sp>
    </p:spTree>
    <p:extLst>
      <p:ext uri="{BB962C8B-B14F-4D97-AF65-F5344CB8AC3E}">
        <p14:creationId xmlns:p14="http://schemas.microsoft.com/office/powerpoint/2010/main" val="310043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A080EA1-08CC-4BD0-BE54-46FAF680AA1B}"/>
              </a:ext>
            </a:extLst>
          </p:cNvPr>
          <p:cNvSpPr txBox="1"/>
          <p:nvPr/>
        </p:nvSpPr>
        <p:spPr>
          <a:xfrm>
            <a:off x="412919" y="1503384"/>
            <a:ext cx="2734079" cy="461665"/>
          </a:xfrm>
          <a:prstGeom prst="rect">
            <a:avLst/>
          </a:prstGeom>
          <a:noFill/>
        </p:spPr>
        <p:txBody>
          <a:bodyPr wrap="square" rtlCol="0">
            <a:spAutoFit/>
          </a:bodyPr>
          <a:lstStyle/>
          <a:p>
            <a:r>
              <a:rPr lang="en-GB" sz="2400" b="1" dirty="0">
                <a:latin typeface="Comic Sans MS" panose="030F0702030302020204" pitchFamily="66" charset="0"/>
              </a:rPr>
              <a:t>Success Criteria: </a:t>
            </a:r>
          </a:p>
        </p:txBody>
      </p:sp>
      <p:sp>
        <p:nvSpPr>
          <p:cNvPr id="6" name="Rounded Rectangle 2">
            <a:extLst>
              <a:ext uri="{FF2B5EF4-FFF2-40B4-BE49-F238E27FC236}">
                <a16:creationId xmlns:a16="http://schemas.microsoft.com/office/drawing/2014/main" id="{53EA3BE2-617C-4826-B2D7-0AD078D602FE}"/>
              </a:ext>
            </a:extLst>
          </p:cNvPr>
          <p:cNvSpPr/>
          <p:nvPr/>
        </p:nvSpPr>
        <p:spPr>
          <a:xfrm>
            <a:off x="273129" y="2526268"/>
            <a:ext cx="3013657" cy="16237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anose="030F0702030302020204" pitchFamily="66" charset="0"/>
              </a:rPr>
              <a:t>To </a:t>
            </a:r>
            <a:r>
              <a:rPr lang="en-GB" sz="2000" b="1" dirty="0">
                <a:solidFill>
                  <a:srgbClr val="FF0000"/>
                </a:solidFill>
                <a:latin typeface="Comic Sans MS" panose="030F0702030302020204" pitchFamily="66" charset="0"/>
              </a:rPr>
              <a:t>identify</a:t>
            </a:r>
            <a:r>
              <a:rPr lang="en-GB" sz="2000" dirty="0">
                <a:solidFill>
                  <a:schemeClr val="tx1"/>
                </a:solidFill>
                <a:latin typeface="Comic Sans MS" panose="030F0702030302020204" pitchFamily="66" charset="0"/>
              </a:rPr>
              <a:t> what life was like in Africa.</a:t>
            </a:r>
          </a:p>
        </p:txBody>
      </p:sp>
      <p:sp>
        <p:nvSpPr>
          <p:cNvPr id="7" name="TextBox 6">
            <a:extLst>
              <a:ext uri="{FF2B5EF4-FFF2-40B4-BE49-F238E27FC236}">
                <a16:creationId xmlns:a16="http://schemas.microsoft.com/office/drawing/2014/main" id="{90A38942-A9FD-4A3E-A293-29D29363050E}"/>
              </a:ext>
            </a:extLst>
          </p:cNvPr>
          <p:cNvSpPr txBox="1"/>
          <p:nvPr/>
        </p:nvSpPr>
        <p:spPr>
          <a:xfrm>
            <a:off x="414799" y="2526268"/>
            <a:ext cx="2499421" cy="369332"/>
          </a:xfrm>
          <a:prstGeom prst="rect">
            <a:avLst/>
          </a:prstGeom>
          <a:noFill/>
        </p:spPr>
        <p:txBody>
          <a:bodyPr wrap="square" rtlCol="0">
            <a:spAutoFit/>
          </a:bodyPr>
          <a:lstStyle/>
          <a:p>
            <a:r>
              <a:rPr lang="en-GB" b="1" dirty="0">
                <a:latin typeface="Comic Sans MS" panose="030F0702030302020204" pitchFamily="66" charset="0"/>
              </a:rPr>
              <a:t>BASIC Steps-1</a:t>
            </a:r>
          </a:p>
        </p:txBody>
      </p:sp>
      <p:sp>
        <p:nvSpPr>
          <p:cNvPr id="8" name="Rounded Rectangle 7">
            <a:extLst>
              <a:ext uri="{FF2B5EF4-FFF2-40B4-BE49-F238E27FC236}">
                <a16:creationId xmlns:a16="http://schemas.microsoft.com/office/drawing/2014/main" id="{C4207510-6BED-45C6-8A61-E69A17DC707D}"/>
              </a:ext>
            </a:extLst>
          </p:cNvPr>
          <p:cNvSpPr/>
          <p:nvPr/>
        </p:nvSpPr>
        <p:spPr>
          <a:xfrm>
            <a:off x="4355976" y="2486480"/>
            <a:ext cx="4224270" cy="1481070"/>
          </a:xfrm>
          <a:prstGeom prst="roundRect">
            <a:avLst/>
          </a:prstGeom>
          <a:solidFill>
            <a:srgbClr val="92D050"/>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GB" dirty="0">
                <a:solidFill>
                  <a:schemeClr val="tx1"/>
                </a:solidFill>
                <a:latin typeface="Comic Sans MS" panose="030F0702030302020204" pitchFamily="66" charset="0"/>
              </a:rPr>
              <a:t>To </a:t>
            </a:r>
            <a:r>
              <a:rPr lang="en-GB" b="1">
                <a:solidFill>
                  <a:srgbClr val="FF0000"/>
                </a:solidFill>
                <a:latin typeface="Comic Sans MS" panose="030F0702030302020204" pitchFamily="66" charset="0"/>
              </a:rPr>
              <a:t>describe</a:t>
            </a:r>
            <a:r>
              <a:rPr lang="en-GB">
                <a:solidFill>
                  <a:schemeClr val="tx1"/>
                </a:solidFill>
                <a:latin typeface="Comic Sans MS" panose="030F0702030302020204" pitchFamily="66" charset="0"/>
              </a:rPr>
              <a:t> the different viewpoints of African people before slavery.</a:t>
            </a:r>
            <a:endParaRPr lang="en-GB" dirty="0">
              <a:solidFill>
                <a:schemeClr val="tx1"/>
              </a:solidFill>
              <a:latin typeface="Comic Sans MS" panose="030F0702030302020204" pitchFamily="66" charset="0"/>
            </a:endParaRPr>
          </a:p>
        </p:txBody>
      </p:sp>
      <p:sp>
        <p:nvSpPr>
          <p:cNvPr id="9" name="TextBox 8">
            <a:extLst>
              <a:ext uri="{FF2B5EF4-FFF2-40B4-BE49-F238E27FC236}">
                <a16:creationId xmlns:a16="http://schemas.microsoft.com/office/drawing/2014/main" id="{64336119-B83C-4E63-AE36-BAA1790462C1}"/>
              </a:ext>
            </a:extLst>
          </p:cNvPr>
          <p:cNvSpPr txBox="1"/>
          <p:nvPr/>
        </p:nvSpPr>
        <p:spPr>
          <a:xfrm>
            <a:off x="4355975" y="2578813"/>
            <a:ext cx="1893379" cy="369332"/>
          </a:xfrm>
          <a:prstGeom prst="rect">
            <a:avLst/>
          </a:prstGeom>
          <a:noFill/>
        </p:spPr>
        <p:txBody>
          <a:bodyPr wrap="square" rtlCol="0">
            <a:spAutoFit/>
          </a:bodyPr>
          <a:lstStyle/>
          <a:p>
            <a:r>
              <a:rPr lang="en-GB" b="1" dirty="0">
                <a:latin typeface="Comic Sans MS" panose="030F0702030302020204" pitchFamily="66" charset="0"/>
              </a:rPr>
              <a:t>SIMPLE G2-3</a:t>
            </a:r>
          </a:p>
        </p:txBody>
      </p:sp>
      <p:sp>
        <p:nvSpPr>
          <p:cNvPr id="10" name="Rounded Rectangle 9">
            <a:extLst>
              <a:ext uri="{FF2B5EF4-FFF2-40B4-BE49-F238E27FC236}">
                <a16:creationId xmlns:a16="http://schemas.microsoft.com/office/drawing/2014/main" id="{6E3EC07D-CE98-4AEC-AF3B-637191372640}"/>
              </a:ext>
            </a:extLst>
          </p:cNvPr>
          <p:cNvSpPr/>
          <p:nvPr/>
        </p:nvSpPr>
        <p:spPr>
          <a:xfrm>
            <a:off x="2605601" y="4330297"/>
            <a:ext cx="4237150" cy="1622738"/>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To be able to </a:t>
            </a:r>
            <a:r>
              <a:rPr lang="en-GB" b="1" dirty="0">
                <a:solidFill>
                  <a:srgbClr val="FF0000"/>
                </a:solidFill>
                <a:latin typeface="Comic Sans MS" panose="030F0702030302020204" pitchFamily="66" charset="0"/>
              </a:rPr>
              <a:t>explain</a:t>
            </a:r>
            <a:r>
              <a:rPr lang="en-GB" dirty="0">
                <a:solidFill>
                  <a:schemeClr val="tx1"/>
                </a:solidFill>
                <a:latin typeface="Comic Sans MS" panose="030F0702030302020204" pitchFamily="66" charset="0"/>
              </a:rPr>
              <a:t> the different viewpoints of African people before slavery.</a:t>
            </a:r>
          </a:p>
        </p:txBody>
      </p:sp>
      <p:sp>
        <p:nvSpPr>
          <p:cNvPr id="11" name="TextBox 10">
            <a:extLst>
              <a:ext uri="{FF2B5EF4-FFF2-40B4-BE49-F238E27FC236}">
                <a16:creationId xmlns:a16="http://schemas.microsoft.com/office/drawing/2014/main" id="{99039143-4B03-4EBB-9809-E6AEF8E7D539}"/>
              </a:ext>
            </a:extLst>
          </p:cNvPr>
          <p:cNvSpPr txBox="1"/>
          <p:nvPr/>
        </p:nvSpPr>
        <p:spPr>
          <a:xfrm>
            <a:off x="2721511" y="4405359"/>
            <a:ext cx="3268291" cy="369332"/>
          </a:xfrm>
          <a:prstGeom prst="rect">
            <a:avLst/>
          </a:prstGeom>
          <a:noFill/>
        </p:spPr>
        <p:txBody>
          <a:bodyPr wrap="square" rtlCol="0">
            <a:spAutoFit/>
          </a:bodyPr>
          <a:lstStyle/>
          <a:p>
            <a:r>
              <a:rPr lang="en-GB" b="1" dirty="0">
                <a:latin typeface="Comic Sans MS" panose="030F0702030302020204" pitchFamily="66" charset="0"/>
              </a:rPr>
              <a:t>DEVELOPED G4</a:t>
            </a:r>
          </a:p>
        </p:txBody>
      </p:sp>
      <p:sp>
        <p:nvSpPr>
          <p:cNvPr id="12" name="TextBox 11">
            <a:extLst>
              <a:ext uri="{FF2B5EF4-FFF2-40B4-BE49-F238E27FC236}">
                <a16:creationId xmlns:a16="http://schemas.microsoft.com/office/drawing/2014/main" id="{C82D1719-0553-4128-923F-E2E8BF72F13A}"/>
              </a:ext>
            </a:extLst>
          </p:cNvPr>
          <p:cNvSpPr txBox="1"/>
          <p:nvPr/>
        </p:nvSpPr>
        <p:spPr>
          <a:xfrm>
            <a:off x="412919" y="42882"/>
            <a:ext cx="8424936" cy="523220"/>
          </a:xfrm>
          <a:prstGeom prst="rect">
            <a:avLst/>
          </a:prstGeom>
          <a:solidFill>
            <a:srgbClr val="FFC000"/>
          </a:solidFill>
        </p:spPr>
        <p:txBody>
          <a:bodyPr wrap="square" rtlCol="0">
            <a:spAutoFit/>
          </a:bodyPr>
          <a:lstStyle/>
          <a:p>
            <a:pPr algn="ctr"/>
            <a:r>
              <a:rPr lang="en-GB" sz="2800" u="sng" dirty="0">
                <a:latin typeface="Comic Sans MS" panose="030F0702030302020204" pitchFamily="66" charset="0"/>
              </a:rPr>
              <a:t>LI: </a:t>
            </a:r>
            <a:r>
              <a:rPr lang="en-GB" sz="2800" b="1" u="sng" dirty="0">
                <a:latin typeface="Comic Sans MS" panose="030F0702030302020204" pitchFamily="66" charset="0"/>
              </a:rPr>
              <a:t>What was Africa like before slavery?</a:t>
            </a:r>
          </a:p>
        </p:txBody>
      </p:sp>
    </p:spTree>
    <p:extLst>
      <p:ext uri="{BB962C8B-B14F-4D97-AF65-F5344CB8AC3E}">
        <p14:creationId xmlns:p14="http://schemas.microsoft.com/office/powerpoint/2010/main" val="758617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451" y="303834"/>
            <a:ext cx="2345912" cy="348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6533947" y="208459"/>
            <a:ext cx="2345911" cy="3173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005064"/>
            <a:ext cx="2520280" cy="247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40492" y="3481872"/>
            <a:ext cx="2219626" cy="3167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8939" y="3223683"/>
            <a:ext cx="2185149" cy="348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082991" y="303834"/>
            <a:ext cx="2952328" cy="1384995"/>
          </a:xfrm>
          <a:prstGeom prst="rect">
            <a:avLst/>
          </a:prstGeom>
          <a:noFill/>
          <a:ln w="28575">
            <a:solidFill>
              <a:schemeClr val="tx1"/>
            </a:solidFill>
          </a:ln>
        </p:spPr>
        <p:txBody>
          <a:bodyPr wrap="square" rtlCol="0">
            <a:spAutoFit/>
          </a:bodyPr>
          <a:lstStyle/>
          <a:p>
            <a:pPr algn="ctr"/>
            <a:r>
              <a:rPr lang="en-GB" sz="2800" b="1" dirty="0">
                <a:latin typeface="Comic Sans MS" panose="030F0702030302020204" pitchFamily="66" charset="0"/>
              </a:rPr>
              <a:t>What do these tell you about African people?</a:t>
            </a:r>
          </a:p>
        </p:txBody>
      </p:sp>
    </p:spTree>
    <p:extLst>
      <p:ext uri="{BB962C8B-B14F-4D97-AF65-F5344CB8AC3E}">
        <p14:creationId xmlns:p14="http://schemas.microsoft.com/office/powerpoint/2010/main" val="2606807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758" y="160338"/>
            <a:ext cx="7772400" cy="1470025"/>
          </a:xfrm>
        </p:spPr>
        <p:txBody>
          <a:bodyPr/>
          <a:lstStyle/>
          <a:p>
            <a:r>
              <a:rPr lang="en-GB" dirty="0">
                <a:latin typeface="Comic Sans MS" panose="030F0702030302020204" pitchFamily="66" charset="0"/>
              </a:rPr>
              <a:t>What is David Hume’s view of African people here?</a:t>
            </a:r>
          </a:p>
        </p:txBody>
      </p:sp>
      <p:pic>
        <p:nvPicPr>
          <p:cNvPr id="2050" name="Picture 2"/>
          <p:cNvPicPr>
            <a:picLocks noChangeAspect="1" noChangeArrowheads="1"/>
          </p:cNvPicPr>
          <p:nvPr/>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68017" y="5084434"/>
            <a:ext cx="9007965" cy="140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Image result for david hu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790348"/>
            <a:ext cx="2267671" cy="3011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64383" y="2033211"/>
            <a:ext cx="2880320" cy="707886"/>
          </a:xfrm>
          <a:prstGeom prst="rect">
            <a:avLst/>
          </a:prstGeom>
        </p:spPr>
        <p:txBody>
          <a:bodyPr wrap="square">
            <a:spAutoFit/>
          </a:bodyPr>
          <a:lstStyle/>
          <a:p>
            <a:r>
              <a:rPr lang="en-GB" sz="2000" b="1" dirty="0">
                <a:latin typeface="Comic Sans MS" panose="030F0702030302020204" pitchFamily="66" charset="0"/>
              </a:rPr>
              <a:t>Scottish philosopher, writer and historian</a:t>
            </a:r>
          </a:p>
        </p:txBody>
      </p:sp>
      <p:sp>
        <p:nvSpPr>
          <p:cNvPr id="3" name="TextBox 2"/>
          <p:cNvSpPr txBox="1"/>
          <p:nvPr/>
        </p:nvSpPr>
        <p:spPr>
          <a:xfrm>
            <a:off x="3131840" y="3042723"/>
            <a:ext cx="6012160" cy="830997"/>
          </a:xfrm>
          <a:prstGeom prst="rect">
            <a:avLst/>
          </a:prstGeom>
          <a:solidFill>
            <a:srgbClr val="FFFF00"/>
          </a:solidFill>
        </p:spPr>
        <p:txBody>
          <a:bodyPr wrap="square" rtlCol="0">
            <a:spAutoFit/>
          </a:bodyPr>
          <a:lstStyle/>
          <a:p>
            <a:r>
              <a:rPr lang="en-GB" sz="2400" b="1" dirty="0">
                <a:latin typeface="Comic Sans MS" panose="030F0702030302020204" pitchFamily="66" charset="0"/>
              </a:rPr>
              <a:t>‘Hume wrote about Africa and said…’</a:t>
            </a:r>
          </a:p>
          <a:p>
            <a:r>
              <a:rPr lang="en-GB" sz="2400" b="1" dirty="0">
                <a:latin typeface="Comic Sans MS" panose="030F0702030302020204" pitchFamily="66" charset="0"/>
              </a:rPr>
              <a:t>‘This suggests…’</a:t>
            </a:r>
          </a:p>
        </p:txBody>
      </p:sp>
      <p:sp>
        <p:nvSpPr>
          <p:cNvPr id="6" name="Down Arrow 5"/>
          <p:cNvSpPr/>
          <p:nvPr/>
        </p:nvSpPr>
        <p:spPr>
          <a:xfrm>
            <a:off x="5508104" y="3922839"/>
            <a:ext cx="574014" cy="10568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1478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Group 3"/>
          <p:cNvGrpSpPr/>
          <p:nvPr/>
        </p:nvGrpSpPr>
        <p:grpSpPr>
          <a:xfrm>
            <a:off x="0" y="458580"/>
            <a:ext cx="5752429" cy="4837330"/>
            <a:chOff x="592510" y="876971"/>
            <a:chExt cx="3819525" cy="2962275"/>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035" y="876971"/>
              <a:ext cx="380047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510" y="1705646"/>
              <a:ext cx="38195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TextBox 2"/>
          <p:cNvSpPr txBox="1"/>
          <p:nvPr/>
        </p:nvSpPr>
        <p:spPr>
          <a:xfrm>
            <a:off x="70469" y="5284440"/>
            <a:ext cx="5077595" cy="584775"/>
          </a:xfrm>
          <a:prstGeom prst="rect">
            <a:avLst/>
          </a:prstGeom>
          <a:noFill/>
        </p:spPr>
        <p:txBody>
          <a:bodyPr wrap="square" rtlCol="0">
            <a:spAutoFit/>
          </a:bodyPr>
          <a:lstStyle/>
          <a:p>
            <a:r>
              <a:rPr lang="en-GB" sz="1600" b="1" dirty="0"/>
              <a:t>An extract written by David Hume, on his view of life in Africa in the early 1700s.</a:t>
            </a:r>
          </a:p>
        </p:txBody>
      </p:sp>
      <p:sp>
        <p:nvSpPr>
          <p:cNvPr id="6" name="TextBox 5"/>
          <p:cNvSpPr txBox="1"/>
          <p:nvPr/>
        </p:nvSpPr>
        <p:spPr>
          <a:xfrm>
            <a:off x="3923928" y="4158"/>
            <a:ext cx="5220072" cy="1569660"/>
          </a:xfrm>
          <a:prstGeom prst="rect">
            <a:avLst/>
          </a:prstGeom>
          <a:solidFill>
            <a:schemeClr val="bg1"/>
          </a:solidFill>
          <a:ln w="38100">
            <a:solidFill>
              <a:schemeClr val="tx1"/>
            </a:solidFill>
          </a:ln>
        </p:spPr>
        <p:txBody>
          <a:bodyPr wrap="square" rtlCol="0">
            <a:spAutoFit/>
          </a:bodyPr>
          <a:lstStyle/>
          <a:p>
            <a:pPr algn="ctr"/>
            <a:r>
              <a:rPr lang="en-GB" dirty="0">
                <a:latin typeface="Comic Sans MS" panose="030F0702030302020204" pitchFamily="66" charset="0"/>
              </a:rPr>
              <a:t>Take a closer look at Source A…</a:t>
            </a:r>
          </a:p>
          <a:p>
            <a:pPr algn="ctr"/>
            <a:r>
              <a:rPr lang="en-GB" dirty="0">
                <a:latin typeface="Comic Sans MS" panose="030F0702030302020204" pitchFamily="66" charset="0"/>
              </a:rPr>
              <a:t> </a:t>
            </a:r>
          </a:p>
          <a:p>
            <a:pPr algn="ctr"/>
            <a:r>
              <a:rPr lang="en-GB" sz="2000" b="1" dirty="0">
                <a:solidFill>
                  <a:srgbClr val="FF0000"/>
                </a:solidFill>
                <a:latin typeface="Comic Sans MS" panose="030F0702030302020204" pitchFamily="66" charset="0"/>
              </a:rPr>
              <a:t>HIGHLIGHT WHERE DAVID HUMES IS TALKING ABOUT AFRICAN PEOPLE IN A NEGATIVE WAY!</a:t>
            </a:r>
          </a:p>
        </p:txBody>
      </p:sp>
      <p:sp>
        <p:nvSpPr>
          <p:cNvPr id="8" name="TextBox 7"/>
          <p:cNvSpPr txBox="1"/>
          <p:nvPr/>
        </p:nvSpPr>
        <p:spPr>
          <a:xfrm>
            <a:off x="70469" y="93812"/>
            <a:ext cx="1152128" cy="369332"/>
          </a:xfrm>
          <a:prstGeom prst="rect">
            <a:avLst/>
          </a:prstGeom>
          <a:noFill/>
        </p:spPr>
        <p:txBody>
          <a:bodyPr wrap="square" rtlCol="0">
            <a:spAutoFit/>
          </a:bodyPr>
          <a:lstStyle/>
          <a:p>
            <a:r>
              <a:rPr lang="en-GB" b="1" dirty="0"/>
              <a:t>SOURCE A</a:t>
            </a:r>
          </a:p>
        </p:txBody>
      </p:sp>
      <p:sp>
        <p:nvSpPr>
          <p:cNvPr id="2" name="TextBox 1"/>
          <p:cNvSpPr txBox="1"/>
          <p:nvPr/>
        </p:nvSpPr>
        <p:spPr>
          <a:xfrm>
            <a:off x="4834122" y="3429000"/>
            <a:ext cx="4274470" cy="3139321"/>
          </a:xfrm>
          <a:prstGeom prst="rect">
            <a:avLst/>
          </a:prstGeom>
          <a:solidFill>
            <a:srgbClr val="FFFF00"/>
          </a:solidFill>
          <a:ln w="28575">
            <a:solidFill>
              <a:schemeClr val="tx1"/>
            </a:solidFill>
          </a:ln>
        </p:spPr>
        <p:txBody>
          <a:bodyPr wrap="square" rtlCol="0">
            <a:spAutoFit/>
          </a:bodyPr>
          <a:lstStyle/>
          <a:p>
            <a:pPr algn="ctr"/>
            <a:r>
              <a:rPr lang="en-GB" sz="1600" b="1" u="sng" dirty="0">
                <a:latin typeface="Comic Sans MS" panose="030F0702030302020204" pitchFamily="66" charset="0"/>
              </a:rPr>
              <a:t>New vocab:</a:t>
            </a:r>
          </a:p>
          <a:p>
            <a:endParaRPr lang="en-GB" sz="1400" dirty="0">
              <a:latin typeface="Comic Sans MS" panose="030F0702030302020204" pitchFamily="66" charset="0"/>
            </a:endParaRPr>
          </a:p>
          <a:p>
            <a:r>
              <a:rPr lang="en-GB" sz="1400" b="1" dirty="0">
                <a:latin typeface="Comic Sans MS" panose="030F0702030302020204" pitchFamily="66" charset="0"/>
              </a:rPr>
              <a:t>Negroes – Black people (old term</a:t>
            </a:r>
            <a:r>
              <a:rPr lang="en-GB" sz="1400" b="1" u="sng" dirty="0">
                <a:latin typeface="Comic Sans MS" panose="030F0702030302020204" pitchFamily="66" charset="0"/>
              </a:rPr>
              <a:t> not </a:t>
            </a:r>
            <a:r>
              <a:rPr lang="en-GB" sz="1400" b="1" dirty="0">
                <a:latin typeface="Comic Sans MS" panose="030F0702030302020204" pitchFamily="66" charset="0"/>
              </a:rPr>
              <a:t>to be used in modern society).</a:t>
            </a:r>
          </a:p>
          <a:p>
            <a:endParaRPr lang="en-GB" sz="1400" b="1" dirty="0">
              <a:latin typeface="Comic Sans MS" panose="030F0702030302020204" pitchFamily="66" charset="0"/>
            </a:endParaRPr>
          </a:p>
          <a:p>
            <a:r>
              <a:rPr lang="en-GB" sz="1400" b="1" dirty="0">
                <a:latin typeface="Comic Sans MS" panose="030F0702030302020204" pitchFamily="66" charset="0"/>
              </a:rPr>
              <a:t>Eminent – when something is very well known</a:t>
            </a:r>
          </a:p>
          <a:p>
            <a:endParaRPr lang="en-GB" sz="1400" b="1" dirty="0">
              <a:latin typeface="Comic Sans MS" panose="030F0702030302020204" pitchFamily="66" charset="0"/>
            </a:endParaRPr>
          </a:p>
          <a:p>
            <a:r>
              <a:rPr lang="en-GB" sz="1400" b="1" dirty="0">
                <a:latin typeface="Comic Sans MS" panose="030F0702030302020204" pitchFamily="66" charset="0"/>
              </a:rPr>
              <a:t>Ingenious – clever</a:t>
            </a:r>
          </a:p>
          <a:p>
            <a:endParaRPr lang="en-GB" sz="1400" b="1" dirty="0">
              <a:latin typeface="Comic Sans MS" panose="030F0702030302020204" pitchFamily="66" charset="0"/>
            </a:endParaRPr>
          </a:p>
          <a:p>
            <a:r>
              <a:rPr lang="en-GB" sz="1400" b="1" dirty="0">
                <a:latin typeface="Comic Sans MS" panose="030F0702030302020204" pitchFamily="66" charset="0"/>
              </a:rPr>
              <a:t>Betwixt – old term for the word ‘between’</a:t>
            </a:r>
          </a:p>
          <a:p>
            <a:endParaRPr lang="en-GB" sz="1400" b="1" dirty="0">
              <a:latin typeface="Comic Sans MS" panose="030F0702030302020204" pitchFamily="66" charset="0"/>
            </a:endParaRPr>
          </a:p>
          <a:p>
            <a:r>
              <a:rPr lang="en-GB" sz="1400" b="1" dirty="0">
                <a:latin typeface="Comic Sans MS" panose="030F0702030302020204" pitchFamily="66" charset="0"/>
              </a:rPr>
              <a:t>Dispersed – spread out</a:t>
            </a:r>
          </a:p>
          <a:p>
            <a:endParaRPr lang="en-GB" sz="1400" b="1" dirty="0">
              <a:latin typeface="Comic Sans MS" panose="030F0702030302020204" pitchFamily="66" charset="0"/>
            </a:endParaRPr>
          </a:p>
          <a:p>
            <a:r>
              <a:rPr lang="en-GB" sz="1400" b="1" dirty="0">
                <a:latin typeface="Comic Sans MS" panose="030F0702030302020204" pitchFamily="66" charset="0"/>
              </a:rPr>
              <a:t>Ingenuity – to be original.</a:t>
            </a:r>
          </a:p>
        </p:txBody>
      </p:sp>
    </p:spTree>
    <p:extLst>
      <p:ext uri="{BB962C8B-B14F-4D97-AF65-F5344CB8AC3E}">
        <p14:creationId xmlns:p14="http://schemas.microsoft.com/office/powerpoint/2010/main" val="1158096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9265" y="3654988"/>
            <a:ext cx="3765996" cy="2824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3528" y="274638"/>
            <a:ext cx="8590532" cy="1143000"/>
          </a:xfrm>
        </p:spPr>
        <p:txBody>
          <a:bodyPr>
            <a:noAutofit/>
          </a:bodyPr>
          <a:lstStyle/>
          <a:p>
            <a:r>
              <a:rPr lang="en-GB" sz="3200" dirty="0">
                <a:latin typeface="Comic Sans MS" panose="030F0702030302020204" pitchFamily="66" charset="0"/>
              </a:rPr>
              <a:t>White Man’s Opinions of Black Africans </a:t>
            </a:r>
            <a:r>
              <a:rPr lang="en-GB" sz="3200" b="1" u="sng" dirty="0">
                <a:latin typeface="Comic Sans MS" panose="030F0702030302020204" pitchFamily="66" charset="0"/>
              </a:rPr>
              <a:t>after</a:t>
            </a:r>
            <a:r>
              <a:rPr lang="en-GB" sz="3200" dirty="0">
                <a:latin typeface="Comic Sans MS" panose="030F0702030302020204" pitchFamily="66" charset="0"/>
              </a:rPr>
              <a:t> the Transatlantic Slave Trade</a:t>
            </a:r>
          </a:p>
        </p:txBody>
      </p:sp>
      <p:sp>
        <p:nvSpPr>
          <p:cNvPr id="4" name="Rectangle 3"/>
          <p:cNvSpPr/>
          <p:nvPr/>
        </p:nvSpPr>
        <p:spPr>
          <a:xfrm>
            <a:off x="464719" y="1525831"/>
            <a:ext cx="2664296" cy="1754326"/>
          </a:xfrm>
          <a:prstGeom prst="rect">
            <a:avLst/>
          </a:prstGeom>
          <a:solidFill>
            <a:schemeClr val="bg1"/>
          </a:solidFill>
          <a:ln>
            <a:solidFill>
              <a:schemeClr val="tx1"/>
            </a:solidFill>
          </a:ln>
        </p:spPr>
        <p:txBody>
          <a:bodyPr wrap="square">
            <a:spAutoFit/>
          </a:bodyPr>
          <a:lstStyle/>
          <a:p>
            <a:r>
              <a:rPr lang="en-GB" dirty="0">
                <a:latin typeface="Comic Sans MS" panose="030F0702030302020204" pitchFamily="66" charset="0"/>
              </a:rPr>
              <a:t>“The Negro in general is a born slave” wrote Sir Harry Johnston, a British colonial administrator in Africa in the 1890s.</a:t>
            </a:r>
          </a:p>
        </p:txBody>
      </p:sp>
      <p:sp>
        <p:nvSpPr>
          <p:cNvPr id="5" name="Rectangle 4"/>
          <p:cNvSpPr/>
          <p:nvPr/>
        </p:nvSpPr>
        <p:spPr>
          <a:xfrm>
            <a:off x="3834730" y="1514361"/>
            <a:ext cx="4320480" cy="1200329"/>
          </a:xfrm>
          <a:prstGeom prst="rect">
            <a:avLst/>
          </a:prstGeom>
          <a:solidFill>
            <a:schemeClr val="bg1"/>
          </a:solidFill>
          <a:ln>
            <a:solidFill>
              <a:schemeClr val="tx1"/>
            </a:solidFill>
          </a:ln>
        </p:spPr>
        <p:txBody>
          <a:bodyPr wrap="square">
            <a:spAutoFit/>
          </a:bodyPr>
          <a:lstStyle/>
          <a:p>
            <a:r>
              <a:rPr lang="en-GB" dirty="0">
                <a:latin typeface="Comic Sans MS" panose="030F0702030302020204" pitchFamily="66" charset="0"/>
              </a:rPr>
              <a:t>Sir Thomas Herbert, writing in 1634, believed that Africans must be descended from apes and were part of a separate and inferior race.</a:t>
            </a:r>
          </a:p>
        </p:txBody>
      </p:sp>
      <p:sp>
        <p:nvSpPr>
          <p:cNvPr id="6" name="Rectangle 5"/>
          <p:cNvSpPr/>
          <p:nvPr/>
        </p:nvSpPr>
        <p:spPr>
          <a:xfrm>
            <a:off x="323528" y="3573016"/>
            <a:ext cx="3528392" cy="2308324"/>
          </a:xfrm>
          <a:prstGeom prst="rect">
            <a:avLst/>
          </a:prstGeom>
          <a:solidFill>
            <a:schemeClr val="bg1"/>
          </a:solidFill>
          <a:ln>
            <a:solidFill>
              <a:schemeClr val="tx1"/>
            </a:solidFill>
          </a:ln>
        </p:spPr>
        <p:txBody>
          <a:bodyPr wrap="square">
            <a:spAutoFit/>
          </a:bodyPr>
          <a:lstStyle/>
          <a:p>
            <a:r>
              <a:rPr lang="en-GB" dirty="0">
                <a:latin typeface="Comic Sans MS" panose="030F0702030302020204" pitchFamily="66" charset="0"/>
              </a:rPr>
              <a:t>The English had equated blackness with death and evil centuries before they met any black people. Thus the first reaction to people with black skin was to assume that they were some form of devil or monster</a:t>
            </a:r>
          </a:p>
        </p:txBody>
      </p:sp>
      <p:cxnSp>
        <p:nvCxnSpPr>
          <p:cNvPr id="8" name="Straight Arrow Connector 7"/>
          <p:cNvCxnSpPr/>
          <p:nvPr/>
        </p:nvCxnSpPr>
        <p:spPr>
          <a:xfrm>
            <a:off x="3378218" y="3015915"/>
            <a:ext cx="1116124" cy="750099"/>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364088" y="2919772"/>
            <a:ext cx="0" cy="653244"/>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915758" y="4588678"/>
            <a:ext cx="849669" cy="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765427" y="3800294"/>
            <a:ext cx="4148633" cy="2554545"/>
          </a:xfrm>
          <a:prstGeom prst="rect">
            <a:avLst/>
          </a:prstGeom>
          <a:solidFill>
            <a:srgbClr val="FFFF00"/>
          </a:solidFill>
        </p:spPr>
        <p:txBody>
          <a:bodyPr wrap="square" rtlCol="0">
            <a:spAutoFit/>
          </a:bodyPr>
          <a:lstStyle/>
          <a:p>
            <a:pPr algn="ctr"/>
            <a:r>
              <a:rPr lang="en-GB" sz="3200" dirty="0">
                <a:latin typeface="Comic Sans MS" panose="030F0702030302020204" pitchFamily="66" charset="0"/>
              </a:rPr>
              <a:t>What do these opinions tell you about the way white people felt towards African people?</a:t>
            </a:r>
          </a:p>
        </p:txBody>
      </p:sp>
    </p:spTree>
    <p:extLst>
      <p:ext uri="{BB962C8B-B14F-4D97-AF65-F5344CB8AC3E}">
        <p14:creationId xmlns:p14="http://schemas.microsoft.com/office/powerpoint/2010/main" val="322361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12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3408"/>
            <a:ext cx="8229600" cy="1143000"/>
          </a:xfrm>
        </p:spPr>
        <p:txBody>
          <a:bodyPr>
            <a:normAutofit/>
          </a:bodyPr>
          <a:lstStyle/>
          <a:p>
            <a:r>
              <a:rPr lang="en-GB" sz="4000" dirty="0"/>
              <a:t>However,</a:t>
            </a:r>
          </a:p>
        </p:txBody>
      </p:sp>
      <p:sp>
        <p:nvSpPr>
          <p:cNvPr id="4" name="Rectangle 3"/>
          <p:cNvSpPr/>
          <p:nvPr/>
        </p:nvSpPr>
        <p:spPr>
          <a:xfrm>
            <a:off x="107504" y="620688"/>
            <a:ext cx="6696744" cy="4093428"/>
          </a:xfrm>
          <a:prstGeom prst="rect">
            <a:avLst/>
          </a:prstGeom>
          <a:solidFill>
            <a:schemeClr val="bg1"/>
          </a:solidFill>
        </p:spPr>
        <p:txBody>
          <a:bodyPr wrap="square">
            <a:spAutoFit/>
          </a:bodyPr>
          <a:lstStyle/>
          <a:p>
            <a:r>
              <a:rPr lang="en-GB" sz="2000" dirty="0">
                <a:latin typeface="Comic Sans MS" panose="030F0702030302020204" pitchFamily="66" charset="0"/>
              </a:rPr>
              <a:t>In the early 16</a:t>
            </a:r>
            <a:r>
              <a:rPr lang="en-GB" sz="2000" baseline="30000" dirty="0">
                <a:latin typeface="Comic Sans MS" panose="030F0702030302020204" pitchFamily="66" charset="0"/>
              </a:rPr>
              <a:t>th</a:t>
            </a:r>
            <a:r>
              <a:rPr lang="en-GB" sz="2000" dirty="0">
                <a:latin typeface="Comic Sans MS" panose="030F0702030302020204" pitchFamily="66" charset="0"/>
              </a:rPr>
              <a:t> century, the Portuguese trader Duarte </a:t>
            </a:r>
            <a:r>
              <a:rPr lang="en-GB" sz="2000" dirty="0" err="1">
                <a:latin typeface="Comic Sans MS" panose="030F0702030302020204" pitchFamily="66" charset="0"/>
              </a:rPr>
              <a:t>Barboosa</a:t>
            </a:r>
            <a:r>
              <a:rPr lang="en-GB" sz="2000" dirty="0">
                <a:latin typeface="Comic Sans MS" panose="030F0702030302020204" pitchFamily="66" charset="0"/>
              </a:rPr>
              <a:t> said of the east African city </a:t>
            </a:r>
            <a:r>
              <a:rPr lang="en-GB" sz="2000" dirty="0" err="1">
                <a:latin typeface="Comic Sans MS" panose="030F0702030302020204" pitchFamily="66" charset="0"/>
              </a:rPr>
              <a:t>Kilwa</a:t>
            </a:r>
            <a:r>
              <a:rPr lang="en-GB" sz="2000" dirty="0">
                <a:latin typeface="Comic Sans MS" panose="030F0702030302020204" pitchFamily="66" charset="0"/>
              </a:rPr>
              <a:t>: </a:t>
            </a:r>
          </a:p>
          <a:p>
            <a:endParaRPr lang="en-GB" sz="2000" dirty="0">
              <a:latin typeface="Comic Sans MS" panose="030F0702030302020204" pitchFamily="66" charset="0"/>
            </a:endParaRPr>
          </a:p>
          <a:p>
            <a:r>
              <a:rPr lang="en-GB" sz="2000" dirty="0">
                <a:solidFill>
                  <a:srgbClr val="FF0000"/>
                </a:solidFill>
                <a:latin typeface="Comic Sans MS" panose="030F0702030302020204" pitchFamily="66" charset="0"/>
              </a:rPr>
              <a:t>‘</a:t>
            </a:r>
            <a:r>
              <a:rPr lang="en-GB" sz="2000" b="1" i="1" dirty="0">
                <a:solidFill>
                  <a:srgbClr val="FF0000"/>
                </a:solidFill>
                <a:latin typeface="Comic Sans MS" panose="030F0702030302020204" pitchFamily="66" charset="0"/>
              </a:rPr>
              <a:t>There were many fair  houses of stone and mortar, well organised in streets. Around it were streams and orchards with many channels of sweet water</a:t>
            </a:r>
            <a:r>
              <a:rPr lang="en-GB" sz="2000" dirty="0">
                <a:solidFill>
                  <a:srgbClr val="FF0000"/>
                </a:solidFill>
                <a:latin typeface="Comic Sans MS" panose="030F0702030302020204" pitchFamily="66" charset="0"/>
              </a:rPr>
              <a:t>.’</a:t>
            </a:r>
          </a:p>
          <a:p>
            <a:endParaRPr lang="en-GB" sz="2000" dirty="0">
              <a:latin typeface="Comic Sans MS" panose="030F0702030302020204" pitchFamily="66" charset="0"/>
            </a:endParaRPr>
          </a:p>
          <a:p>
            <a:r>
              <a:rPr lang="en-GB" sz="2000" dirty="0">
                <a:latin typeface="Comic Sans MS" panose="030F0702030302020204" pitchFamily="66" charset="0"/>
              </a:rPr>
              <a:t>Of the people who lived in </a:t>
            </a:r>
            <a:r>
              <a:rPr lang="en-GB" sz="2000" dirty="0" err="1">
                <a:latin typeface="Comic Sans MS" panose="030F0702030302020204" pitchFamily="66" charset="0"/>
              </a:rPr>
              <a:t>Kilwa</a:t>
            </a:r>
            <a:r>
              <a:rPr lang="en-GB" sz="2000" dirty="0">
                <a:latin typeface="Comic Sans MS" panose="030F0702030302020204" pitchFamily="66" charset="0"/>
              </a:rPr>
              <a:t> he reported, </a:t>
            </a:r>
            <a:r>
              <a:rPr lang="en-GB" sz="2000" dirty="0">
                <a:solidFill>
                  <a:srgbClr val="7030A0"/>
                </a:solidFill>
                <a:latin typeface="Comic Sans MS" panose="030F0702030302020204" pitchFamily="66" charset="0"/>
              </a:rPr>
              <a:t>‘</a:t>
            </a:r>
            <a:r>
              <a:rPr lang="en-GB" sz="2000" b="1" i="1" dirty="0">
                <a:solidFill>
                  <a:srgbClr val="7030A0"/>
                </a:solidFill>
                <a:latin typeface="Comic Sans MS" panose="030F0702030302020204" pitchFamily="66" charset="0"/>
              </a:rPr>
              <a:t>They were finely clad in (wore) many rich clothes of gold and silk, and cotton, and the women as well; also with much gold and silver in chains and bracelets, which they wore on their legs and arms, and many jewelled earrings in their ears.’</a:t>
            </a:r>
          </a:p>
        </p:txBody>
      </p:sp>
      <p:sp>
        <p:nvSpPr>
          <p:cNvPr id="3" name="TextBox 2"/>
          <p:cNvSpPr txBox="1"/>
          <p:nvPr/>
        </p:nvSpPr>
        <p:spPr>
          <a:xfrm>
            <a:off x="6948264" y="318944"/>
            <a:ext cx="2088232" cy="1323439"/>
          </a:xfrm>
          <a:prstGeom prst="rect">
            <a:avLst/>
          </a:prstGeom>
          <a:solidFill>
            <a:srgbClr val="FFFF00"/>
          </a:solidFill>
        </p:spPr>
        <p:txBody>
          <a:bodyPr wrap="square" rtlCol="0">
            <a:spAutoFit/>
          </a:bodyPr>
          <a:lstStyle/>
          <a:p>
            <a:pPr algn="ctr"/>
            <a:r>
              <a:rPr lang="en-GB" sz="2000" dirty="0">
                <a:latin typeface="Comic Sans MS" panose="030F0702030302020204" pitchFamily="66" charset="0"/>
              </a:rPr>
              <a:t>How does this extract describe Africa differently?</a:t>
            </a:r>
          </a:p>
        </p:txBody>
      </p:sp>
      <p:sp>
        <p:nvSpPr>
          <p:cNvPr id="6" name="TextBox 5">
            <a:extLst>
              <a:ext uri="{FF2B5EF4-FFF2-40B4-BE49-F238E27FC236}">
                <a16:creationId xmlns:a16="http://schemas.microsoft.com/office/drawing/2014/main" id="{9F6C7EFC-2043-4DC8-AE06-FA782FFD4CD8}"/>
              </a:ext>
            </a:extLst>
          </p:cNvPr>
          <p:cNvSpPr txBox="1"/>
          <p:nvPr/>
        </p:nvSpPr>
        <p:spPr>
          <a:xfrm>
            <a:off x="323528" y="5085184"/>
            <a:ext cx="8712968" cy="1569660"/>
          </a:xfrm>
          <a:prstGeom prst="rect">
            <a:avLst/>
          </a:prstGeom>
          <a:solidFill>
            <a:srgbClr val="FFFF00"/>
          </a:solidFill>
          <a:ln w="28575">
            <a:solidFill>
              <a:schemeClr val="tx1"/>
            </a:solidFill>
          </a:ln>
        </p:spPr>
        <p:txBody>
          <a:bodyPr wrap="square" rtlCol="0">
            <a:spAutoFit/>
          </a:bodyPr>
          <a:lstStyle/>
          <a:p>
            <a:r>
              <a:rPr lang="en-GB" sz="2400" dirty="0">
                <a:latin typeface="Comic Sans MS" panose="030F0702030302020204" pitchFamily="66" charset="0"/>
              </a:rPr>
              <a:t>‘Duarte </a:t>
            </a:r>
            <a:r>
              <a:rPr lang="en-GB" sz="2400" dirty="0" err="1">
                <a:latin typeface="Comic Sans MS" panose="030F0702030302020204" pitchFamily="66" charset="0"/>
              </a:rPr>
              <a:t>Barboosa’s</a:t>
            </a:r>
            <a:r>
              <a:rPr lang="en-GB" sz="2400" dirty="0">
                <a:latin typeface="Comic Sans MS" panose="030F0702030302020204" pitchFamily="66" charset="0"/>
              </a:rPr>
              <a:t> opinion of Africa and its people is different to earlier opinions because…’</a:t>
            </a:r>
          </a:p>
          <a:p>
            <a:r>
              <a:rPr lang="en-GB" sz="2400" dirty="0">
                <a:latin typeface="Comic Sans MS" panose="030F0702030302020204" pitchFamily="66" charset="0"/>
              </a:rPr>
              <a:t>‘For example, he says…’</a:t>
            </a:r>
            <a:br>
              <a:rPr lang="en-GB" sz="2400" dirty="0">
                <a:latin typeface="Comic Sans MS" panose="030F0702030302020204" pitchFamily="66" charset="0"/>
              </a:rPr>
            </a:br>
            <a:r>
              <a:rPr lang="en-GB" sz="2400" dirty="0">
                <a:latin typeface="Comic Sans MS" panose="030F0702030302020204" pitchFamily="66" charset="0"/>
              </a:rPr>
              <a:t>‘This suggests…’</a:t>
            </a:r>
          </a:p>
        </p:txBody>
      </p:sp>
    </p:spTree>
    <p:extLst>
      <p:ext uri="{BB962C8B-B14F-4D97-AF65-F5344CB8AC3E}">
        <p14:creationId xmlns:p14="http://schemas.microsoft.com/office/powerpoint/2010/main" val="311786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2961</TotalTime>
  <Words>873</Words>
  <Application>Microsoft Office PowerPoint</Application>
  <PresentationFormat>On-screen Show (4:3)</PresentationFormat>
  <Paragraphs>97</Paragraphs>
  <Slides>15</Slides>
  <Notes>5</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Comic Sans MS</vt:lpstr>
      <vt:lpstr>Office Theme</vt:lpstr>
      <vt:lpstr>PowerPoint Presentation</vt:lpstr>
      <vt:lpstr>PowerPoint Presentation</vt:lpstr>
      <vt:lpstr>PowerPoint Presentation</vt:lpstr>
      <vt:lpstr>PowerPoint Presentation</vt:lpstr>
      <vt:lpstr>PowerPoint Presentation</vt:lpstr>
      <vt:lpstr>What is David Hume’s view of African people here?</vt:lpstr>
      <vt:lpstr>PowerPoint Presentation</vt:lpstr>
      <vt:lpstr>White Man’s Opinions of Black Africans after the Transatlantic Slave Trade</vt:lpstr>
      <vt:lpstr>However,</vt:lpstr>
      <vt:lpstr>Four Great Kingdoms</vt:lpstr>
      <vt:lpstr>Plenary</vt:lpstr>
      <vt:lpstr>PowerPoint Presentation</vt:lpstr>
      <vt:lpstr>HOW POWERFUL WERE THE KINGS OF MALI?</vt:lpstr>
      <vt:lpstr>WHAT WAS IT LIKE TO LIVE IN TIMBUKTU?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 David Hume right in his assessment of Africans?</dc:title>
  <dc:creator>Jason Lincoln</dc:creator>
  <cp:lastModifiedBy>Short, L (SHS Teacher)</cp:lastModifiedBy>
  <cp:revision>49</cp:revision>
  <cp:lastPrinted>2020-11-02T07:38:53Z</cp:lastPrinted>
  <dcterms:created xsi:type="dcterms:W3CDTF">2017-05-19T06:36:37Z</dcterms:created>
  <dcterms:modified xsi:type="dcterms:W3CDTF">2020-11-02T12:03:07Z</dcterms:modified>
</cp:coreProperties>
</file>