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69" r:id="rId1"/>
  </p:sldMasterIdLst>
  <p:sldIdLst>
    <p:sldId id="258" r:id="rId2"/>
    <p:sldId id="259" r:id="rId3"/>
    <p:sldId id="260" r:id="rId4"/>
    <p:sldId id="263" r:id="rId5"/>
    <p:sldId id="261" r:id="rId6"/>
    <p:sldId id="262" r:id="rId7"/>
    <p:sldId id="264" r:id="rId8"/>
    <p:sldId id="265" r:id="rId9"/>
    <p:sldId id="266" r:id="rId10"/>
    <p:sldId id="267" r:id="rId1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79" autoAdjust="0"/>
    <p:restoredTop sz="94660"/>
  </p:normalViewPr>
  <p:slideViewPr>
    <p:cSldViewPr snapToGrid="0">
      <p:cViewPr varScale="1">
        <p:scale>
          <a:sx n="72" d="100"/>
          <a:sy n="72" d="100"/>
        </p:scale>
        <p:origin x="618" y="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E2E0B7-8253-444D-83E4-B556526B62FF}"/>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ED7DD873-94D6-4A2C-8922-9B2BB2B98C0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18C95188-AD15-43C8-803C-57B11BF77E11}"/>
              </a:ext>
            </a:extLst>
          </p:cNvPr>
          <p:cNvSpPr>
            <a:spLocks noGrp="1"/>
          </p:cNvSpPr>
          <p:nvPr>
            <p:ph type="dt" sz="half" idx="10"/>
          </p:nvPr>
        </p:nvSpPr>
        <p:spPr/>
        <p:txBody>
          <a:bodyPr/>
          <a:lstStyle/>
          <a:p>
            <a:fld id="{B61BEF0D-F0BB-DE4B-95CE-6DB70DBA9567}" type="datetimeFigureOut">
              <a:rPr lang="en-US" smtClean="0"/>
              <a:pPr/>
              <a:t>10/12/2020</a:t>
            </a:fld>
            <a:endParaRPr lang="en-US" dirty="0"/>
          </a:p>
        </p:txBody>
      </p:sp>
      <p:sp>
        <p:nvSpPr>
          <p:cNvPr id="5" name="Footer Placeholder 4">
            <a:extLst>
              <a:ext uri="{FF2B5EF4-FFF2-40B4-BE49-F238E27FC236}">
                <a16:creationId xmlns:a16="http://schemas.microsoft.com/office/drawing/2014/main" id="{01843A73-AE22-4574-857B-56D6B7B84397}"/>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EA51744A-BD16-4771-BE1D-C82FCA19F904}"/>
              </a:ext>
            </a:extLst>
          </p:cNvPr>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4026709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78B596-DC03-4DE7-B4D5-0717F390E6E6}"/>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F2D6BC8B-249D-4463-9517-7276DF143EE8}"/>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8BB23643-F3EA-4757-8CA4-1C1BE4627639}"/>
              </a:ext>
            </a:extLst>
          </p:cNvPr>
          <p:cNvSpPr>
            <a:spLocks noGrp="1"/>
          </p:cNvSpPr>
          <p:nvPr>
            <p:ph type="dt" sz="half" idx="10"/>
          </p:nvPr>
        </p:nvSpPr>
        <p:spPr/>
        <p:txBody>
          <a:bodyPr/>
          <a:lstStyle/>
          <a:p>
            <a:fld id="{55C6B4A9-1611-4792-9094-5F34BCA07E0B}" type="datetimeFigureOut">
              <a:rPr lang="en-US" smtClean="0"/>
              <a:t>10/12/2020</a:t>
            </a:fld>
            <a:endParaRPr lang="en-US" dirty="0"/>
          </a:p>
        </p:txBody>
      </p:sp>
      <p:sp>
        <p:nvSpPr>
          <p:cNvPr id="5" name="Footer Placeholder 4">
            <a:extLst>
              <a:ext uri="{FF2B5EF4-FFF2-40B4-BE49-F238E27FC236}">
                <a16:creationId xmlns:a16="http://schemas.microsoft.com/office/drawing/2014/main" id="{4FE789DC-CD5B-468F-A618-097EC3D1DC05}"/>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E11F00C8-2931-42A5-83B9-96603CF3298A}"/>
              </a:ext>
            </a:extLst>
          </p:cNvPr>
          <p:cNvSpPr>
            <a:spLocks noGrp="1"/>
          </p:cNvSpPr>
          <p:nvPr>
            <p:ph type="sldNum" sz="quarter" idx="12"/>
          </p:nvPr>
        </p:nvSpPr>
        <p:spPr/>
        <p:txBody>
          <a:bodyPr/>
          <a:lstStyle/>
          <a:p>
            <a:fld id="{89333C77-0158-454C-844F-B7AB9BD7DAD4}" type="slidenum">
              <a:rPr lang="en-US" smtClean="0"/>
              <a:t>‹#›</a:t>
            </a:fld>
            <a:endParaRPr lang="en-US" dirty="0"/>
          </a:p>
        </p:txBody>
      </p:sp>
    </p:spTree>
    <p:extLst>
      <p:ext uri="{BB962C8B-B14F-4D97-AF65-F5344CB8AC3E}">
        <p14:creationId xmlns:p14="http://schemas.microsoft.com/office/powerpoint/2010/main" val="253953433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C3247BD8-B8D9-4192-8C25-745C2237AE35}"/>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B869E2AC-EDF5-40EC-B50F-504F38E2C818}"/>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BE1BF468-CE9F-4159-818C-15AC1AB710B4}"/>
              </a:ext>
            </a:extLst>
          </p:cNvPr>
          <p:cNvSpPr>
            <a:spLocks noGrp="1"/>
          </p:cNvSpPr>
          <p:nvPr>
            <p:ph type="dt" sz="half" idx="10"/>
          </p:nvPr>
        </p:nvSpPr>
        <p:spPr/>
        <p:txBody>
          <a:bodyPr/>
          <a:lstStyle/>
          <a:p>
            <a:fld id="{B61BEF0D-F0BB-DE4B-95CE-6DB70DBA9567}" type="datetimeFigureOut">
              <a:rPr lang="en-US" smtClean="0"/>
              <a:pPr/>
              <a:t>10/12/2020</a:t>
            </a:fld>
            <a:endParaRPr lang="en-US" dirty="0"/>
          </a:p>
        </p:txBody>
      </p:sp>
      <p:sp>
        <p:nvSpPr>
          <p:cNvPr id="5" name="Footer Placeholder 4">
            <a:extLst>
              <a:ext uri="{FF2B5EF4-FFF2-40B4-BE49-F238E27FC236}">
                <a16:creationId xmlns:a16="http://schemas.microsoft.com/office/drawing/2014/main" id="{07036577-1084-4D26-967C-B844F11CC4CB}"/>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2BE7741B-733B-4677-8104-5C0B74108932}"/>
              </a:ext>
            </a:extLst>
          </p:cNvPr>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0318456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C64F63-96AD-4F74-84E8-68669F584C90}"/>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246F189E-0704-440E-978B-79C632A268AE}"/>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8B3CFFD8-9112-47BA-BC23-77177759C997}"/>
              </a:ext>
            </a:extLst>
          </p:cNvPr>
          <p:cNvSpPr>
            <a:spLocks noGrp="1"/>
          </p:cNvSpPr>
          <p:nvPr>
            <p:ph type="dt" sz="half" idx="10"/>
          </p:nvPr>
        </p:nvSpPr>
        <p:spPr/>
        <p:txBody>
          <a:bodyPr/>
          <a:lstStyle/>
          <a:p>
            <a:fld id="{42A54C80-263E-416B-A8E0-580EDEADCBDC}" type="datetimeFigureOut">
              <a:rPr lang="en-US" smtClean="0"/>
              <a:t>10/12/2020</a:t>
            </a:fld>
            <a:endParaRPr lang="en-US" dirty="0"/>
          </a:p>
        </p:txBody>
      </p:sp>
      <p:sp>
        <p:nvSpPr>
          <p:cNvPr id="5" name="Footer Placeholder 4">
            <a:extLst>
              <a:ext uri="{FF2B5EF4-FFF2-40B4-BE49-F238E27FC236}">
                <a16:creationId xmlns:a16="http://schemas.microsoft.com/office/drawing/2014/main" id="{5D45DAF6-7B0C-4624-ADC3-BB6A9B6E0C42}"/>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BC4E690E-B4FE-4F37-B500-9790B3E2803C}"/>
              </a:ext>
            </a:extLst>
          </p:cNvPr>
          <p:cNvSpPr>
            <a:spLocks noGrp="1"/>
          </p:cNvSpPr>
          <p:nvPr>
            <p:ph type="sldNum" sz="quarter" idx="12"/>
          </p:nvPr>
        </p:nvSpPr>
        <p:spPr/>
        <p:txBody>
          <a:bodyPr/>
          <a:lstStyle/>
          <a:p>
            <a:fld id="{519954A3-9DFD-4C44-94BA-B95130A3BA1C}" type="slidenum">
              <a:rPr lang="en-US" smtClean="0"/>
              <a:t>‹#›</a:t>
            </a:fld>
            <a:endParaRPr lang="en-US" dirty="0"/>
          </a:p>
        </p:txBody>
      </p:sp>
    </p:spTree>
    <p:extLst>
      <p:ext uri="{BB962C8B-B14F-4D97-AF65-F5344CB8AC3E}">
        <p14:creationId xmlns:p14="http://schemas.microsoft.com/office/powerpoint/2010/main" val="263024413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D3F3DA-4AAF-40CF-9CD0-E69632C6D73B}"/>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C51EE30D-91EC-450E-8AF6-ADE1BF313B75}"/>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9C00E9DB-C480-46C0-8C4A-3F207F3C8156}"/>
              </a:ext>
            </a:extLst>
          </p:cNvPr>
          <p:cNvSpPr>
            <a:spLocks noGrp="1"/>
          </p:cNvSpPr>
          <p:nvPr>
            <p:ph type="dt" sz="half" idx="10"/>
          </p:nvPr>
        </p:nvSpPr>
        <p:spPr/>
        <p:txBody>
          <a:bodyPr/>
          <a:lstStyle/>
          <a:p>
            <a:fld id="{B61BEF0D-F0BB-DE4B-95CE-6DB70DBA9567}" type="datetimeFigureOut">
              <a:rPr lang="en-US" smtClean="0"/>
              <a:pPr/>
              <a:t>10/12/2020</a:t>
            </a:fld>
            <a:endParaRPr lang="en-US" dirty="0"/>
          </a:p>
        </p:txBody>
      </p:sp>
      <p:sp>
        <p:nvSpPr>
          <p:cNvPr id="5" name="Footer Placeholder 4">
            <a:extLst>
              <a:ext uri="{FF2B5EF4-FFF2-40B4-BE49-F238E27FC236}">
                <a16:creationId xmlns:a16="http://schemas.microsoft.com/office/drawing/2014/main" id="{093A1524-08AE-49BF-BFB1-AC08C0A98E84}"/>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31470072-428E-4014-AEB4-9C91764F9401}"/>
              </a:ext>
            </a:extLst>
          </p:cNvPr>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3432928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4E7C6F-22A9-49F8-962B-E304722B6AF3}"/>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45F51869-45A0-4C04-A0C0-559F01E19A11}"/>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661A7D18-DFF5-4A2E-B58F-7FFA30B064A4}"/>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31C12309-3903-4003-BCFC-EC2564027AC4}"/>
              </a:ext>
            </a:extLst>
          </p:cNvPr>
          <p:cNvSpPr>
            <a:spLocks noGrp="1"/>
          </p:cNvSpPr>
          <p:nvPr>
            <p:ph type="dt" sz="half" idx="10"/>
          </p:nvPr>
        </p:nvSpPr>
        <p:spPr/>
        <p:txBody>
          <a:bodyPr/>
          <a:lstStyle/>
          <a:p>
            <a:fld id="{42A54C80-263E-416B-A8E0-580EDEADCBDC}" type="datetimeFigureOut">
              <a:rPr lang="en-US" smtClean="0"/>
              <a:t>10/12/2020</a:t>
            </a:fld>
            <a:endParaRPr lang="en-US" dirty="0"/>
          </a:p>
        </p:txBody>
      </p:sp>
      <p:sp>
        <p:nvSpPr>
          <p:cNvPr id="6" name="Footer Placeholder 5">
            <a:extLst>
              <a:ext uri="{FF2B5EF4-FFF2-40B4-BE49-F238E27FC236}">
                <a16:creationId xmlns:a16="http://schemas.microsoft.com/office/drawing/2014/main" id="{3961C417-EC2F-45DB-8066-D5C0853E0533}"/>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2CF43F14-83E1-4AEB-9AB8-6DC66B9DA841}"/>
              </a:ext>
            </a:extLst>
          </p:cNvPr>
          <p:cNvSpPr>
            <a:spLocks noGrp="1"/>
          </p:cNvSpPr>
          <p:nvPr>
            <p:ph type="sldNum" sz="quarter" idx="12"/>
          </p:nvPr>
        </p:nvSpPr>
        <p:spPr/>
        <p:txBody>
          <a:bodyPr/>
          <a:lstStyle/>
          <a:p>
            <a:fld id="{519954A3-9DFD-4C44-94BA-B95130A3BA1C}" type="slidenum">
              <a:rPr lang="en-US" smtClean="0"/>
              <a:t>‹#›</a:t>
            </a:fld>
            <a:endParaRPr lang="en-US" dirty="0"/>
          </a:p>
        </p:txBody>
      </p:sp>
    </p:spTree>
    <p:extLst>
      <p:ext uri="{BB962C8B-B14F-4D97-AF65-F5344CB8AC3E}">
        <p14:creationId xmlns:p14="http://schemas.microsoft.com/office/powerpoint/2010/main" val="32791644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CED2F4-C87E-449A-8872-D451B7B20D65}"/>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0D8DD5C6-77B6-41EC-B5DF-22FD0B906CE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9FFD08B1-9E0F-4DAC-877A-3D62D6C340AB}"/>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31D02CAD-9932-4917-B122-E9799F41176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CFCF56F2-CB81-41B1-B7A8-1A25AE8F141D}"/>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351DE0BE-8E32-480C-A791-C9C1D42B0447}"/>
              </a:ext>
            </a:extLst>
          </p:cNvPr>
          <p:cNvSpPr>
            <a:spLocks noGrp="1"/>
          </p:cNvSpPr>
          <p:nvPr>
            <p:ph type="dt" sz="half" idx="10"/>
          </p:nvPr>
        </p:nvSpPr>
        <p:spPr/>
        <p:txBody>
          <a:bodyPr/>
          <a:lstStyle/>
          <a:p>
            <a:fld id="{B61BEF0D-F0BB-DE4B-95CE-6DB70DBA9567}" type="datetimeFigureOut">
              <a:rPr lang="en-US" smtClean="0"/>
              <a:pPr/>
              <a:t>10/12/2020</a:t>
            </a:fld>
            <a:endParaRPr lang="en-US" dirty="0"/>
          </a:p>
        </p:txBody>
      </p:sp>
      <p:sp>
        <p:nvSpPr>
          <p:cNvPr id="8" name="Footer Placeholder 7">
            <a:extLst>
              <a:ext uri="{FF2B5EF4-FFF2-40B4-BE49-F238E27FC236}">
                <a16:creationId xmlns:a16="http://schemas.microsoft.com/office/drawing/2014/main" id="{33CE1B52-4295-4E76-946D-B8CA3D967F75}"/>
              </a:ext>
            </a:extLst>
          </p:cNvPr>
          <p:cNvSpPr>
            <a:spLocks noGrp="1"/>
          </p:cNvSpPr>
          <p:nvPr>
            <p:ph type="ftr" sz="quarter" idx="11"/>
          </p:nvPr>
        </p:nvSpPr>
        <p:spPr/>
        <p:txBody>
          <a:bodyPr/>
          <a:lstStyle/>
          <a:p>
            <a:endParaRPr lang="en-US" dirty="0"/>
          </a:p>
        </p:txBody>
      </p:sp>
      <p:sp>
        <p:nvSpPr>
          <p:cNvPr id="9" name="Slide Number Placeholder 8">
            <a:extLst>
              <a:ext uri="{FF2B5EF4-FFF2-40B4-BE49-F238E27FC236}">
                <a16:creationId xmlns:a16="http://schemas.microsoft.com/office/drawing/2014/main" id="{54B8B8AD-E156-4A9B-A100-59E01DDC7B01}"/>
              </a:ext>
            </a:extLst>
          </p:cNvPr>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89542585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C9C56F-6100-499B-B190-04452DF0D93E}"/>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996763FC-A74E-4769-9366-376B15B3483A}"/>
              </a:ext>
            </a:extLst>
          </p:cNvPr>
          <p:cNvSpPr>
            <a:spLocks noGrp="1"/>
          </p:cNvSpPr>
          <p:nvPr>
            <p:ph type="dt" sz="half" idx="10"/>
          </p:nvPr>
        </p:nvSpPr>
        <p:spPr/>
        <p:txBody>
          <a:bodyPr/>
          <a:lstStyle/>
          <a:p>
            <a:fld id="{B61BEF0D-F0BB-DE4B-95CE-6DB70DBA9567}" type="datetimeFigureOut">
              <a:rPr lang="en-US" smtClean="0"/>
              <a:pPr/>
              <a:t>10/12/2020</a:t>
            </a:fld>
            <a:endParaRPr lang="en-US" dirty="0"/>
          </a:p>
        </p:txBody>
      </p:sp>
      <p:sp>
        <p:nvSpPr>
          <p:cNvPr id="4" name="Footer Placeholder 3">
            <a:extLst>
              <a:ext uri="{FF2B5EF4-FFF2-40B4-BE49-F238E27FC236}">
                <a16:creationId xmlns:a16="http://schemas.microsoft.com/office/drawing/2014/main" id="{1E8C1142-7220-436B-9BAC-C5A0740F53C5}"/>
              </a:ext>
            </a:extLst>
          </p:cNvPr>
          <p:cNvSpPr>
            <a:spLocks noGrp="1"/>
          </p:cNvSpPr>
          <p:nvPr>
            <p:ph type="ftr" sz="quarter" idx="11"/>
          </p:nvPr>
        </p:nvSpPr>
        <p:spPr/>
        <p:txBody>
          <a:bodyPr/>
          <a:lstStyle/>
          <a:p>
            <a:endParaRPr lang="en-US" dirty="0"/>
          </a:p>
        </p:txBody>
      </p:sp>
      <p:sp>
        <p:nvSpPr>
          <p:cNvPr id="5" name="Slide Number Placeholder 4">
            <a:extLst>
              <a:ext uri="{FF2B5EF4-FFF2-40B4-BE49-F238E27FC236}">
                <a16:creationId xmlns:a16="http://schemas.microsoft.com/office/drawing/2014/main" id="{A41EF1A2-6034-4B30-84F9-CD9FB316B02C}"/>
              </a:ext>
            </a:extLst>
          </p:cNvPr>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46361452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D60339F-1F6F-41F4-A7A6-AB6604DA7701}"/>
              </a:ext>
            </a:extLst>
          </p:cNvPr>
          <p:cNvSpPr>
            <a:spLocks noGrp="1"/>
          </p:cNvSpPr>
          <p:nvPr>
            <p:ph type="dt" sz="half" idx="10"/>
          </p:nvPr>
        </p:nvSpPr>
        <p:spPr/>
        <p:txBody>
          <a:bodyPr/>
          <a:lstStyle/>
          <a:p>
            <a:fld id="{B61BEF0D-F0BB-DE4B-95CE-6DB70DBA9567}" type="datetimeFigureOut">
              <a:rPr lang="en-US" smtClean="0"/>
              <a:pPr/>
              <a:t>10/12/2020</a:t>
            </a:fld>
            <a:endParaRPr lang="en-US" dirty="0"/>
          </a:p>
        </p:txBody>
      </p:sp>
      <p:sp>
        <p:nvSpPr>
          <p:cNvPr id="3" name="Footer Placeholder 2">
            <a:extLst>
              <a:ext uri="{FF2B5EF4-FFF2-40B4-BE49-F238E27FC236}">
                <a16:creationId xmlns:a16="http://schemas.microsoft.com/office/drawing/2014/main" id="{CC9B0450-1A0F-47F1-96F6-FDF49D9499ED}"/>
              </a:ext>
            </a:extLst>
          </p:cNvPr>
          <p:cNvSpPr>
            <a:spLocks noGrp="1"/>
          </p:cNvSpPr>
          <p:nvPr>
            <p:ph type="ftr" sz="quarter" idx="11"/>
          </p:nvPr>
        </p:nvSpPr>
        <p:spPr/>
        <p:txBody>
          <a:bodyPr/>
          <a:lstStyle/>
          <a:p>
            <a:endParaRPr lang="en-US" dirty="0"/>
          </a:p>
        </p:txBody>
      </p:sp>
      <p:sp>
        <p:nvSpPr>
          <p:cNvPr id="4" name="Slide Number Placeholder 3">
            <a:extLst>
              <a:ext uri="{FF2B5EF4-FFF2-40B4-BE49-F238E27FC236}">
                <a16:creationId xmlns:a16="http://schemas.microsoft.com/office/drawing/2014/main" id="{0E76E84D-5FA7-4EA2-82C3-A85E80A69AA5}"/>
              </a:ext>
            </a:extLst>
          </p:cNvPr>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21629675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C1130E-9D39-4759-8561-808FF5C4D8C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957E6ABB-1187-43F3-B769-C29636FA445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41C81DB5-A4D5-4CE9-959C-42AD0BD1E4F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C43F50D-22AD-4E49-9F54-799E6CD7BCD2}"/>
              </a:ext>
            </a:extLst>
          </p:cNvPr>
          <p:cNvSpPr>
            <a:spLocks noGrp="1"/>
          </p:cNvSpPr>
          <p:nvPr>
            <p:ph type="dt" sz="half" idx="10"/>
          </p:nvPr>
        </p:nvSpPr>
        <p:spPr/>
        <p:txBody>
          <a:bodyPr/>
          <a:lstStyle/>
          <a:p>
            <a:fld id="{42A54C80-263E-416B-A8E0-580EDEADCBDC}" type="datetimeFigureOut">
              <a:rPr lang="en-US" smtClean="0"/>
              <a:t>10/12/2020</a:t>
            </a:fld>
            <a:endParaRPr lang="en-US" dirty="0"/>
          </a:p>
        </p:txBody>
      </p:sp>
      <p:sp>
        <p:nvSpPr>
          <p:cNvPr id="6" name="Footer Placeholder 5">
            <a:extLst>
              <a:ext uri="{FF2B5EF4-FFF2-40B4-BE49-F238E27FC236}">
                <a16:creationId xmlns:a16="http://schemas.microsoft.com/office/drawing/2014/main" id="{4B72A00A-654A-4930-A155-9035BE40ADEA}"/>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E2496F0E-66A0-4669-9490-66C841749CE8}"/>
              </a:ext>
            </a:extLst>
          </p:cNvPr>
          <p:cNvSpPr>
            <a:spLocks noGrp="1"/>
          </p:cNvSpPr>
          <p:nvPr>
            <p:ph type="sldNum" sz="quarter" idx="12"/>
          </p:nvPr>
        </p:nvSpPr>
        <p:spPr/>
        <p:txBody>
          <a:bodyPr/>
          <a:lstStyle/>
          <a:p>
            <a:fld id="{519954A3-9DFD-4C44-94BA-B95130A3BA1C}" type="slidenum">
              <a:rPr lang="en-US" smtClean="0"/>
              <a:t>‹#›</a:t>
            </a:fld>
            <a:endParaRPr lang="en-US" dirty="0"/>
          </a:p>
        </p:txBody>
      </p:sp>
    </p:spTree>
    <p:extLst>
      <p:ext uri="{BB962C8B-B14F-4D97-AF65-F5344CB8AC3E}">
        <p14:creationId xmlns:p14="http://schemas.microsoft.com/office/powerpoint/2010/main" val="31395956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73D5B8-CF55-48F2-82DF-C6CBA7656E1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C23BD8BA-52F1-43CC-86E3-2E37FD747736}"/>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661967E3-1DB8-48F5-9C4B-7D963A69A49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993AA76-5F07-47FB-9178-F7FB2E2DABFB}"/>
              </a:ext>
            </a:extLst>
          </p:cNvPr>
          <p:cNvSpPr>
            <a:spLocks noGrp="1"/>
          </p:cNvSpPr>
          <p:nvPr>
            <p:ph type="dt" sz="half" idx="10"/>
          </p:nvPr>
        </p:nvSpPr>
        <p:spPr/>
        <p:txBody>
          <a:bodyPr/>
          <a:lstStyle/>
          <a:p>
            <a:fld id="{B61BEF0D-F0BB-DE4B-95CE-6DB70DBA9567}" type="datetimeFigureOut">
              <a:rPr lang="en-US" smtClean="0"/>
              <a:pPr/>
              <a:t>10/12/2020</a:t>
            </a:fld>
            <a:endParaRPr lang="en-US" dirty="0"/>
          </a:p>
        </p:txBody>
      </p:sp>
      <p:sp>
        <p:nvSpPr>
          <p:cNvPr id="6" name="Footer Placeholder 5">
            <a:extLst>
              <a:ext uri="{FF2B5EF4-FFF2-40B4-BE49-F238E27FC236}">
                <a16:creationId xmlns:a16="http://schemas.microsoft.com/office/drawing/2014/main" id="{595F12A0-F155-4A7B-B1C5-722172DF0097}"/>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EF1F22AF-9061-492C-9D35-90B58E604CC0}"/>
              </a:ext>
            </a:extLst>
          </p:cNvPr>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407325812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ED38EED-BC41-404C-93C3-44B10D6AFB0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0DF646A0-BF49-4AA9-8B16-F4C8B2B942F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9D2317BD-8841-45CA-9928-6AEA578C149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61BEF0D-F0BB-DE4B-95CE-6DB70DBA9567}" type="datetimeFigureOut">
              <a:rPr lang="en-US" smtClean="0"/>
              <a:pPr/>
              <a:t>10/12/2020</a:t>
            </a:fld>
            <a:endParaRPr lang="en-US" dirty="0"/>
          </a:p>
        </p:txBody>
      </p:sp>
      <p:sp>
        <p:nvSpPr>
          <p:cNvPr id="5" name="Footer Placeholder 4">
            <a:extLst>
              <a:ext uri="{FF2B5EF4-FFF2-40B4-BE49-F238E27FC236}">
                <a16:creationId xmlns:a16="http://schemas.microsoft.com/office/drawing/2014/main" id="{F7C01BC3-C357-4FE0-88FF-71F7B39DC2F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a:extLst>
              <a:ext uri="{FF2B5EF4-FFF2-40B4-BE49-F238E27FC236}">
                <a16:creationId xmlns:a16="http://schemas.microsoft.com/office/drawing/2014/main" id="{667FCA8A-8842-4885-913D-ECE5BDE4D2E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4195243850"/>
      </p:ext>
    </p:extLst>
  </p:cSld>
  <p:clrMap bg1="lt1" tx1="dk1" bg2="lt2" tx2="dk2" accent1="accent1" accent2="accent2" accent3="accent3" accent4="accent4" accent5="accent5" accent6="accent6" hlink="hlink" folHlink="folHlink"/>
  <p:sldLayoutIdLst>
    <p:sldLayoutId id="2147483670" r:id="rId1"/>
    <p:sldLayoutId id="2147483671" r:id="rId2"/>
    <p:sldLayoutId id="2147483672" r:id="rId3"/>
    <p:sldLayoutId id="2147483673" r:id="rId4"/>
    <p:sldLayoutId id="2147483674" r:id="rId5"/>
    <p:sldLayoutId id="2147483675" r:id="rId6"/>
    <p:sldLayoutId id="2147483676" r:id="rId7"/>
    <p:sldLayoutId id="2147483677" r:id="rId8"/>
    <p:sldLayoutId id="2147483678" r:id="rId9"/>
    <p:sldLayoutId id="2147483679" r:id="rId10"/>
    <p:sldLayoutId id="2147483680"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image" Target="../media/image5.png"/><Relationship Id="rId1" Type="http://schemas.openxmlformats.org/officeDocument/2006/relationships/slideLayout" Target="../slideLayouts/slideLayout4.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3" Type="http://schemas.openxmlformats.org/officeDocument/2006/relationships/hyperlink" Target="https://www.youtube.com/watch?v=oGV402Z1KNY" TargetMode="External"/><Relationship Id="rId2" Type="http://schemas.openxmlformats.org/officeDocument/2006/relationships/image" Target="../media/image12.png"/><Relationship Id="rId1" Type="http://schemas.openxmlformats.org/officeDocument/2006/relationships/slideLayout" Target="../slideLayouts/slideLayout4.xml"/><Relationship Id="rId5" Type="http://schemas.openxmlformats.org/officeDocument/2006/relationships/image" Target="../media/image14.png"/><Relationship Id="rId4" Type="http://schemas.openxmlformats.org/officeDocument/2006/relationships/image" Target="../media/image13.png"/></Relationships>
</file>

<file path=ppt/slides/_rels/slide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4.xml"/><Relationship Id="rId5" Type="http://schemas.openxmlformats.org/officeDocument/2006/relationships/image" Target="../media/image18.png"/><Relationship Id="rId4" Type="http://schemas.openxmlformats.org/officeDocument/2006/relationships/image" Target="../media/image17.png"/></Relationships>
</file>

<file path=ppt/slides/_rels/slide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hyperlink" Target="https://www.youtube.com/watch?v=_SsccRkLLzU" TargetMode="External"/><Relationship Id="rId1" Type="http://schemas.openxmlformats.org/officeDocument/2006/relationships/slideLayout" Target="../slideLayouts/slideLayout4.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A5E464A-7EE9-4774-9EB1-C1701E1D02EA}"/>
              </a:ext>
            </a:extLst>
          </p:cNvPr>
          <p:cNvSpPr>
            <a:spLocks noGrp="1"/>
          </p:cNvSpPr>
          <p:nvPr>
            <p:ph type="title"/>
          </p:nvPr>
        </p:nvSpPr>
        <p:spPr>
          <a:xfrm>
            <a:off x="0" y="0"/>
            <a:ext cx="12192000" cy="1320800"/>
          </a:xfrm>
          <a:solidFill>
            <a:srgbClr val="FFFF00"/>
          </a:solidFill>
          <a:ln>
            <a:solidFill>
              <a:schemeClr val="tx1"/>
            </a:solidFill>
          </a:ln>
        </p:spPr>
        <p:txBody>
          <a:bodyPr>
            <a:normAutofit/>
          </a:bodyPr>
          <a:lstStyle/>
          <a:p>
            <a:pPr algn="ctr"/>
            <a:r>
              <a:rPr lang="en-GB" sz="2400" b="1" dirty="0">
                <a:solidFill>
                  <a:schemeClr val="tx1"/>
                </a:solidFill>
                <a:latin typeface="Comic Sans MS" panose="030F0702030302020204" pitchFamily="66" charset="0"/>
              </a:rPr>
              <a:t>Life in Iron Age Britain.</a:t>
            </a:r>
            <a:br>
              <a:rPr lang="en-GB" sz="2400" b="1" dirty="0">
                <a:solidFill>
                  <a:schemeClr val="tx1"/>
                </a:solidFill>
                <a:latin typeface="Comic Sans MS" panose="030F0702030302020204" pitchFamily="66" charset="0"/>
              </a:rPr>
            </a:br>
            <a:r>
              <a:rPr lang="en-GB" sz="2400" b="1" dirty="0">
                <a:solidFill>
                  <a:schemeClr val="tx1"/>
                </a:solidFill>
                <a:latin typeface="Comic Sans MS" panose="030F0702030302020204" pitchFamily="66" charset="0"/>
              </a:rPr>
              <a:t>Starter. Vocab recap. Match up the key word to  the meaning.</a:t>
            </a:r>
          </a:p>
        </p:txBody>
      </p:sp>
      <p:sp>
        <p:nvSpPr>
          <p:cNvPr id="5" name="Text Placeholder 4">
            <a:extLst>
              <a:ext uri="{FF2B5EF4-FFF2-40B4-BE49-F238E27FC236}">
                <a16:creationId xmlns:a16="http://schemas.microsoft.com/office/drawing/2014/main" id="{6614B8E5-0DE3-4F01-B066-6A33A2929B65}"/>
              </a:ext>
            </a:extLst>
          </p:cNvPr>
          <p:cNvSpPr>
            <a:spLocks noGrp="1"/>
          </p:cNvSpPr>
          <p:nvPr>
            <p:ph type="body" idx="1"/>
          </p:nvPr>
        </p:nvSpPr>
        <p:spPr>
          <a:xfrm>
            <a:off x="0" y="1460747"/>
            <a:ext cx="5672831" cy="576262"/>
          </a:xfrm>
          <a:solidFill>
            <a:srgbClr val="92D050"/>
          </a:solidFill>
          <a:ln>
            <a:solidFill>
              <a:schemeClr val="tx1"/>
            </a:solidFill>
          </a:ln>
        </p:spPr>
        <p:txBody>
          <a:bodyPr/>
          <a:lstStyle/>
          <a:p>
            <a:r>
              <a:rPr lang="en-GB" sz="2000" dirty="0">
                <a:solidFill>
                  <a:schemeClr val="tx1"/>
                </a:solidFill>
                <a:latin typeface="Comic Sans MS" panose="030F0702030302020204" pitchFamily="66" charset="0"/>
              </a:rPr>
              <a:t>Meaning.</a:t>
            </a:r>
          </a:p>
        </p:txBody>
      </p:sp>
      <p:sp>
        <p:nvSpPr>
          <p:cNvPr id="6" name="Content Placeholder 5">
            <a:extLst>
              <a:ext uri="{FF2B5EF4-FFF2-40B4-BE49-F238E27FC236}">
                <a16:creationId xmlns:a16="http://schemas.microsoft.com/office/drawing/2014/main" id="{5059303E-2302-4954-B2A5-802DB9CC66D4}"/>
              </a:ext>
            </a:extLst>
          </p:cNvPr>
          <p:cNvSpPr>
            <a:spLocks noGrp="1"/>
          </p:cNvSpPr>
          <p:nvPr>
            <p:ph sz="half" idx="2"/>
          </p:nvPr>
        </p:nvSpPr>
        <p:spPr>
          <a:xfrm>
            <a:off x="0" y="2037009"/>
            <a:ext cx="7679184" cy="4820991"/>
          </a:xfrm>
          <a:solidFill>
            <a:srgbClr val="92D050"/>
          </a:solidFill>
          <a:ln>
            <a:solidFill>
              <a:schemeClr val="tx1"/>
            </a:solidFill>
          </a:ln>
        </p:spPr>
        <p:txBody>
          <a:bodyPr>
            <a:normAutofit/>
          </a:bodyPr>
          <a:lstStyle/>
          <a:p>
            <a:r>
              <a:rPr lang="en-GB" sz="2000" dirty="0">
                <a:solidFill>
                  <a:schemeClr val="tx1"/>
                </a:solidFill>
                <a:latin typeface="Comic Sans MS" panose="030F0702030302020204" pitchFamily="66" charset="0"/>
              </a:rPr>
              <a:t>The name given to the people who lived in Britain during the Iron Age.</a:t>
            </a:r>
          </a:p>
          <a:p>
            <a:endParaRPr lang="en-GB" sz="2000" dirty="0">
              <a:solidFill>
                <a:schemeClr val="tx1"/>
              </a:solidFill>
              <a:latin typeface="Comic Sans MS" panose="030F0702030302020204" pitchFamily="66" charset="0"/>
            </a:endParaRPr>
          </a:p>
          <a:p>
            <a:r>
              <a:rPr lang="en-GB" sz="2000" dirty="0">
                <a:solidFill>
                  <a:schemeClr val="tx1"/>
                </a:solidFill>
                <a:latin typeface="Comic Sans MS" panose="030F0702030302020204" pitchFamily="66" charset="0"/>
              </a:rPr>
              <a:t>Groups of houses on top of a hill surrounded by moats, wooden walls and ditches.</a:t>
            </a:r>
          </a:p>
          <a:p>
            <a:endParaRPr lang="en-GB" sz="2000" dirty="0">
              <a:solidFill>
                <a:schemeClr val="tx1"/>
              </a:solidFill>
              <a:latin typeface="Comic Sans MS" panose="030F0702030302020204" pitchFamily="66" charset="0"/>
            </a:endParaRPr>
          </a:p>
          <a:p>
            <a:r>
              <a:rPr lang="en-GB" sz="2000" dirty="0">
                <a:solidFill>
                  <a:schemeClr val="tx1"/>
                </a:solidFill>
                <a:latin typeface="Comic Sans MS" panose="030F0702030302020204" pitchFamily="66" charset="0"/>
              </a:rPr>
              <a:t>An iron plough.</a:t>
            </a:r>
          </a:p>
          <a:p>
            <a:endParaRPr lang="en-GB" sz="2000" dirty="0">
              <a:solidFill>
                <a:schemeClr val="tx1"/>
              </a:solidFill>
              <a:latin typeface="Comic Sans MS" panose="030F0702030302020204" pitchFamily="66" charset="0"/>
            </a:endParaRPr>
          </a:p>
          <a:p>
            <a:r>
              <a:rPr lang="en-GB" sz="2000" dirty="0">
                <a:solidFill>
                  <a:schemeClr val="tx1"/>
                </a:solidFill>
                <a:latin typeface="Comic Sans MS" panose="030F0702030302020204" pitchFamily="66" charset="0"/>
              </a:rPr>
              <a:t>A machine that uses circular motions to grind grains into flour.</a:t>
            </a:r>
          </a:p>
          <a:p>
            <a:endParaRPr lang="en-GB" sz="2000" dirty="0">
              <a:solidFill>
                <a:schemeClr val="tx1"/>
              </a:solidFill>
              <a:latin typeface="Comic Sans MS" panose="030F0702030302020204" pitchFamily="66" charset="0"/>
            </a:endParaRPr>
          </a:p>
          <a:p>
            <a:r>
              <a:rPr lang="en-GB" sz="2000" dirty="0">
                <a:solidFill>
                  <a:schemeClr val="tx1"/>
                </a:solidFill>
                <a:latin typeface="Comic Sans MS" panose="030F0702030302020204" pitchFamily="66" charset="0"/>
              </a:rPr>
              <a:t>To treat metal by heating and hammering.</a:t>
            </a:r>
          </a:p>
        </p:txBody>
      </p:sp>
      <p:sp>
        <p:nvSpPr>
          <p:cNvPr id="7" name="Text Placeholder 6">
            <a:extLst>
              <a:ext uri="{FF2B5EF4-FFF2-40B4-BE49-F238E27FC236}">
                <a16:creationId xmlns:a16="http://schemas.microsoft.com/office/drawing/2014/main" id="{6B624215-3491-44E0-A399-686D09672FAE}"/>
              </a:ext>
            </a:extLst>
          </p:cNvPr>
          <p:cNvSpPr>
            <a:spLocks noGrp="1"/>
          </p:cNvSpPr>
          <p:nvPr>
            <p:ph type="body" sz="quarter" idx="3"/>
          </p:nvPr>
        </p:nvSpPr>
        <p:spPr>
          <a:xfrm>
            <a:off x="7938115" y="1460747"/>
            <a:ext cx="4253884" cy="576262"/>
          </a:xfrm>
          <a:solidFill>
            <a:srgbClr val="92D050"/>
          </a:solidFill>
          <a:ln>
            <a:solidFill>
              <a:schemeClr val="tx1"/>
            </a:solidFill>
          </a:ln>
        </p:spPr>
        <p:txBody>
          <a:bodyPr/>
          <a:lstStyle/>
          <a:p>
            <a:r>
              <a:rPr lang="en-GB" sz="2000" dirty="0">
                <a:solidFill>
                  <a:schemeClr val="tx1"/>
                </a:solidFill>
                <a:latin typeface="Comic Sans MS" panose="030F0702030302020204" pitchFamily="66" charset="0"/>
              </a:rPr>
              <a:t>Key Word.</a:t>
            </a:r>
          </a:p>
        </p:txBody>
      </p:sp>
      <p:sp>
        <p:nvSpPr>
          <p:cNvPr id="8" name="Content Placeholder 7">
            <a:extLst>
              <a:ext uri="{FF2B5EF4-FFF2-40B4-BE49-F238E27FC236}">
                <a16:creationId xmlns:a16="http://schemas.microsoft.com/office/drawing/2014/main" id="{2EB12597-AAFA-40D3-A9DA-2AE0BEC5809B}"/>
              </a:ext>
            </a:extLst>
          </p:cNvPr>
          <p:cNvSpPr>
            <a:spLocks noGrp="1"/>
          </p:cNvSpPr>
          <p:nvPr>
            <p:ph sz="quarter" idx="4"/>
          </p:nvPr>
        </p:nvSpPr>
        <p:spPr>
          <a:xfrm>
            <a:off x="7938115" y="2037010"/>
            <a:ext cx="4253885" cy="4820990"/>
          </a:xfrm>
          <a:solidFill>
            <a:srgbClr val="92D050"/>
          </a:solidFill>
          <a:ln>
            <a:solidFill>
              <a:schemeClr val="tx1"/>
            </a:solidFill>
          </a:ln>
        </p:spPr>
        <p:txBody>
          <a:bodyPr>
            <a:normAutofit/>
          </a:bodyPr>
          <a:lstStyle/>
          <a:p>
            <a:r>
              <a:rPr lang="en-GB" sz="2000" dirty="0">
                <a:solidFill>
                  <a:schemeClr val="tx1"/>
                </a:solidFill>
                <a:latin typeface="Comic Sans MS" panose="030F0702030302020204" pitchFamily="66" charset="0"/>
              </a:rPr>
              <a:t>Celts.</a:t>
            </a:r>
          </a:p>
          <a:p>
            <a:endParaRPr lang="en-GB" sz="2000" dirty="0">
              <a:solidFill>
                <a:schemeClr val="tx1"/>
              </a:solidFill>
              <a:latin typeface="Comic Sans MS" panose="030F0702030302020204" pitchFamily="66" charset="0"/>
            </a:endParaRPr>
          </a:p>
          <a:p>
            <a:endParaRPr lang="en-GB" sz="2000" dirty="0">
              <a:solidFill>
                <a:schemeClr val="tx1"/>
              </a:solidFill>
              <a:latin typeface="Comic Sans MS" panose="030F0702030302020204" pitchFamily="66" charset="0"/>
            </a:endParaRPr>
          </a:p>
          <a:p>
            <a:r>
              <a:rPr lang="en-GB" sz="2000" dirty="0">
                <a:solidFill>
                  <a:schemeClr val="tx1"/>
                </a:solidFill>
                <a:latin typeface="Comic Sans MS" panose="030F0702030302020204" pitchFamily="66" charset="0"/>
              </a:rPr>
              <a:t>Hillforts.</a:t>
            </a:r>
          </a:p>
          <a:p>
            <a:endParaRPr lang="en-GB" sz="2000" dirty="0">
              <a:solidFill>
                <a:schemeClr val="tx1"/>
              </a:solidFill>
              <a:latin typeface="Comic Sans MS" panose="030F0702030302020204" pitchFamily="66" charset="0"/>
            </a:endParaRPr>
          </a:p>
          <a:p>
            <a:r>
              <a:rPr lang="en-GB" sz="2000" dirty="0">
                <a:solidFill>
                  <a:schemeClr val="tx1"/>
                </a:solidFill>
                <a:latin typeface="Comic Sans MS" panose="030F0702030302020204" pitchFamily="66" charset="0"/>
              </a:rPr>
              <a:t>Ard.</a:t>
            </a:r>
          </a:p>
          <a:p>
            <a:endParaRPr lang="en-GB" sz="2000" dirty="0">
              <a:solidFill>
                <a:schemeClr val="tx1"/>
              </a:solidFill>
              <a:latin typeface="Comic Sans MS" panose="030F0702030302020204" pitchFamily="66" charset="0"/>
            </a:endParaRPr>
          </a:p>
          <a:p>
            <a:endParaRPr lang="en-GB" sz="2000" dirty="0">
              <a:solidFill>
                <a:schemeClr val="tx1"/>
              </a:solidFill>
              <a:latin typeface="Comic Sans MS" panose="030F0702030302020204" pitchFamily="66" charset="0"/>
            </a:endParaRPr>
          </a:p>
          <a:p>
            <a:r>
              <a:rPr lang="en-GB" sz="2000" dirty="0">
                <a:solidFill>
                  <a:schemeClr val="tx1"/>
                </a:solidFill>
                <a:latin typeface="Comic Sans MS" panose="030F0702030302020204" pitchFamily="66" charset="0"/>
              </a:rPr>
              <a:t>Rotary Quern.</a:t>
            </a:r>
          </a:p>
          <a:p>
            <a:endParaRPr lang="en-GB" sz="2000" dirty="0">
              <a:solidFill>
                <a:schemeClr val="tx1"/>
              </a:solidFill>
              <a:latin typeface="Comic Sans MS" panose="030F0702030302020204" pitchFamily="66" charset="0"/>
            </a:endParaRPr>
          </a:p>
          <a:p>
            <a:r>
              <a:rPr lang="en-GB" sz="2000" dirty="0">
                <a:solidFill>
                  <a:schemeClr val="tx1"/>
                </a:solidFill>
                <a:latin typeface="Comic Sans MS" panose="030F0702030302020204" pitchFamily="66" charset="0"/>
              </a:rPr>
              <a:t>Smithing.</a:t>
            </a:r>
          </a:p>
        </p:txBody>
      </p:sp>
    </p:spTree>
    <p:extLst>
      <p:ext uri="{BB962C8B-B14F-4D97-AF65-F5344CB8AC3E}">
        <p14:creationId xmlns:p14="http://schemas.microsoft.com/office/powerpoint/2010/main" val="17068832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8">
                                            <p:bg/>
                                          </p:spTgt>
                                        </p:tgtEl>
                                        <p:attrNameLst>
                                          <p:attrName>style.visibility</p:attrName>
                                        </p:attrNameLst>
                                      </p:cBhvr>
                                      <p:to>
                                        <p:strVal val="visible"/>
                                      </p:to>
                                    </p:set>
                                    <p:animEffect transition="in" filter="barn(inVertical)">
                                      <p:cBhvr>
                                        <p:cTn id="7" dur="500"/>
                                        <p:tgtEl>
                                          <p:spTgt spid="8">
                                            <p:bg/>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8">
                                            <p:txEl>
                                              <p:pRg st="0" end="0"/>
                                            </p:txEl>
                                          </p:spTgt>
                                        </p:tgtEl>
                                        <p:attrNameLst>
                                          <p:attrName>style.visibility</p:attrName>
                                        </p:attrNameLst>
                                      </p:cBhvr>
                                      <p:to>
                                        <p:strVal val="visible"/>
                                      </p:to>
                                    </p:set>
                                    <p:animEffect transition="in" filter="barn(inVertical)">
                                      <p:cBhvr>
                                        <p:cTn id="12" dur="500"/>
                                        <p:tgtEl>
                                          <p:spTgt spid="8">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8">
                                            <p:txEl>
                                              <p:pRg st="3" end="3"/>
                                            </p:txEl>
                                          </p:spTgt>
                                        </p:tgtEl>
                                        <p:attrNameLst>
                                          <p:attrName>style.visibility</p:attrName>
                                        </p:attrNameLst>
                                      </p:cBhvr>
                                      <p:to>
                                        <p:strVal val="visible"/>
                                      </p:to>
                                    </p:set>
                                    <p:animEffect transition="in" filter="barn(inVertical)">
                                      <p:cBhvr>
                                        <p:cTn id="17" dur="500"/>
                                        <p:tgtEl>
                                          <p:spTgt spid="8">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8">
                                            <p:txEl>
                                              <p:pRg st="5" end="5"/>
                                            </p:txEl>
                                          </p:spTgt>
                                        </p:tgtEl>
                                        <p:attrNameLst>
                                          <p:attrName>style.visibility</p:attrName>
                                        </p:attrNameLst>
                                      </p:cBhvr>
                                      <p:to>
                                        <p:strVal val="visible"/>
                                      </p:to>
                                    </p:set>
                                    <p:animEffect transition="in" filter="barn(inVertical)">
                                      <p:cBhvr>
                                        <p:cTn id="22" dur="500"/>
                                        <p:tgtEl>
                                          <p:spTgt spid="8">
                                            <p:txEl>
                                              <p:pRg st="5" end="5"/>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8">
                                            <p:txEl>
                                              <p:pRg st="8" end="8"/>
                                            </p:txEl>
                                          </p:spTgt>
                                        </p:tgtEl>
                                        <p:attrNameLst>
                                          <p:attrName>style.visibility</p:attrName>
                                        </p:attrNameLst>
                                      </p:cBhvr>
                                      <p:to>
                                        <p:strVal val="visible"/>
                                      </p:to>
                                    </p:set>
                                    <p:animEffect transition="in" filter="barn(inVertical)">
                                      <p:cBhvr>
                                        <p:cTn id="27" dur="500"/>
                                        <p:tgtEl>
                                          <p:spTgt spid="8">
                                            <p:txEl>
                                              <p:pRg st="8" end="8"/>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8">
                                            <p:txEl>
                                              <p:pRg st="10" end="10"/>
                                            </p:txEl>
                                          </p:spTgt>
                                        </p:tgtEl>
                                        <p:attrNameLst>
                                          <p:attrName>style.visibility</p:attrName>
                                        </p:attrNameLst>
                                      </p:cBhvr>
                                      <p:to>
                                        <p:strVal val="visible"/>
                                      </p:to>
                                    </p:set>
                                    <p:animEffect transition="in" filter="barn(inVertical)">
                                      <p:cBhvr>
                                        <p:cTn id="32" dur="500"/>
                                        <p:tgtEl>
                                          <p:spTgt spid="8">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B40F3F-3E94-4F5E-83ED-E3EBAA834761}"/>
              </a:ext>
            </a:extLst>
          </p:cNvPr>
          <p:cNvSpPr>
            <a:spLocks noGrp="1"/>
          </p:cNvSpPr>
          <p:nvPr>
            <p:ph type="title"/>
          </p:nvPr>
        </p:nvSpPr>
        <p:spPr>
          <a:xfrm>
            <a:off x="0" y="0"/>
            <a:ext cx="12192000" cy="1320800"/>
          </a:xfrm>
          <a:solidFill>
            <a:srgbClr val="FFFF00"/>
          </a:solidFill>
          <a:ln>
            <a:solidFill>
              <a:schemeClr val="tx1"/>
            </a:solidFill>
          </a:ln>
        </p:spPr>
        <p:txBody>
          <a:bodyPr>
            <a:normAutofit/>
          </a:bodyPr>
          <a:lstStyle/>
          <a:p>
            <a:pPr algn="ctr"/>
            <a:r>
              <a:rPr lang="en-GB" sz="2400" dirty="0">
                <a:solidFill>
                  <a:schemeClr val="tx1"/>
                </a:solidFill>
                <a:latin typeface="Comic Sans MS" panose="030F0702030302020204" pitchFamily="66" charset="0"/>
              </a:rPr>
              <a:t>What was life like in Iron Age Britain?</a:t>
            </a:r>
            <a:br>
              <a:rPr lang="en-GB" sz="2400" dirty="0">
                <a:solidFill>
                  <a:schemeClr val="tx1"/>
                </a:solidFill>
                <a:latin typeface="Comic Sans MS" panose="030F0702030302020204" pitchFamily="66" charset="0"/>
              </a:rPr>
            </a:br>
            <a:r>
              <a:rPr lang="en-GB" sz="2400" dirty="0">
                <a:solidFill>
                  <a:schemeClr val="tx1"/>
                </a:solidFill>
                <a:latin typeface="Comic Sans MS" panose="030F0702030302020204" pitchFamily="66" charset="0"/>
              </a:rPr>
              <a:t>L.I.: </a:t>
            </a:r>
            <a:r>
              <a:rPr lang="en-GB" sz="2400" b="1" dirty="0">
                <a:solidFill>
                  <a:srgbClr val="0070C0"/>
                </a:solidFill>
                <a:latin typeface="Comic Sans MS" panose="030F0702030302020204" pitchFamily="66" charset="0"/>
              </a:rPr>
              <a:t>How can historians learn about life in Iron Age Britain?</a:t>
            </a:r>
            <a:br>
              <a:rPr lang="en-GB" sz="2400" b="1" dirty="0">
                <a:solidFill>
                  <a:srgbClr val="0070C0"/>
                </a:solidFill>
                <a:latin typeface="Comic Sans MS" panose="030F0702030302020204" pitchFamily="66" charset="0"/>
              </a:rPr>
            </a:br>
            <a:r>
              <a:rPr lang="en-GB" sz="2400" b="1" dirty="0">
                <a:solidFill>
                  <a:srgbClr val="FF0000"/>
                </a:solidFill>
                <a:latin typeface="Comic Sans MS" panose="030F0702030302020204" pitchFamily="66" charset="0"/>
              </a:rPr>
              <a:t>Challenge! Why are the interpretations different?</a:t>
            </a:r>
            <a:endParaRPr lang="en-GB" sz="2400" dirty="0">
              <a:solidFill>
                <a:schemeClr val="tx1"/>
              </a:solidFill>
              <a:latin typeface="Comic Sans MS" panose="030F0702030302020204" pitchFamily="66" charset="0"/>
            </a:endParaRPr>
          </a:p>
        </p:txBody>
      </p:sp>
      <p:sp>
        <p:nvSpPr>
          <p:cNvPr id="3" name="Content Placeholder 2">
            <a:extLst>
              <a:ext uri="{FF2B5EF4-FFF2-40B4-BE49-F238E27FC236}">
                <a16:creationId xmlns:a16="http://schemas.microsoft.com/office/drawing/2014/main" id="{14D1DD49-87EB-46B9-8416-5F0442A6A852}"/>
              </a:ext>
            </a:extLst>
          </p:cNvPr>
          <p:cNvSpPr>
            <a:spLocks noGrp="1"/>
          </p:cNvSpPr>
          <p:nvPr>
            <p:ph sz="half" idx="1"/>
          </p:nvPr>
        </p:nvSpPr>
        <p:spPr>
          <a:xfrm>
            <a:off x="0" y="1438182"/>
            <a:ext cx="4861369" cy="5419817"/>
          </a:xfrm>
          <a:solidFill>
            <a:srgbClr val="FFFF00"/>
          </a:solidFill>
          <a:ln>
            <a:solidFill>
              <a:schemeClr val="tx1"/>
            </a:solidFill>
          </a:ln>
        </p:spPr>
        <p:txBody>
          <a:bodyPr>
            <a:normAutofit/>
          </a:bodyPr>
          <a:lstStyle/>
          <a:p>
            <a:r>
              <a:rPr lang="en-GB" sz="2000" dirty="0">
                <a:latin typeface="Comic Sans MS" panose="030F0702030302020204" pitchFamily="66" charset="0"/>
              </a:rPr>
              <a:t>This type of question needs you to </a:t>
            </a:r>
            <a:r>
              <a:rPr lang="en-GB" sz="2000" b="1" dirty="0">
                <a:solidFill>
                  <a:srgbClr val="FF0000"/>
                </a:solidFill>
                <a:latin typeface="Comic Sans MS" panose="030F0702030302020204" pitchFamily="66" charset="0"/>
              </a:rPr>
              <a:t>not focus </a:t>
            </a:r>
            <a:r>
              <a:rPr lang="en-GB" sz="2000" dirty="0">
                <a:latin typeface="Comic Sans MS" panose="030F0702030302020204" pitchFamily="66" charset="0"/>
              </a:rPr>
              <a:t>on the </a:t>
            </a:r>
            <a:r>
              <a:rPr lang="en-GB" sz="2000" b="1" dirty="0">
                <a:solidFill>
                  <a:srgbClr val="FF0000"/>
                </a:solidFill>
                <a:latin typeface="Comic Sans MS" panose="030F0702030302020204" pitchFamily="66" charset="0"/>
              </a:rPr>
              <a:t>content</a:t>
            </a:r>
            <a:r>
              <a:rPr lang="en-GB" sz="2000" dirty="0">
                <a:latin typeface="Comic Sans MS" panose="030F0702030302020204" pitchFamily="66" charset="0"/>
              </a:rPr>
              <a:t> of the interpretation.</a:t>
            </a:r>
          </a:p>
          <a:p>
            <a:r>
              <a:rPr lang="en-GB" sz="2000" b="1" dirty="0">
                <a:solidFill>
                  <a:srgbClr val="FF0000"/>
                </a:solidFill>
                <a:latin typeface="Comic Sans MS" panose="030F0702030302020204" pitchFamily="66" charset="0"/>
              </a:rPr>
              <a:t>Focus</a:t>
            </a:r>
            <a:r>
              <a:rPr lang="en-GB" sz="2000" dirty="0">
                <a:latin typeface="Comic Sans MS" panose="030F0702030302020204" pitchFamily="66" charset="0"/>
              </a:rPr>
              <a:t> on </a:t>
            </a:r>
            <a:r>
              <a:rPr lang="en-GB" sz="2000" b="1" dirty="0">
                <a:solidFill>
                  <a:srgbClr val="FF0000"/>
                </a:solidFill>
                <a:latin typeface="Comic Sans MS" panose="030F0702030302020204" pitchFamily="66" charset="0"/>
              </a:rPr>
              <a:t>where</a:t>
            </a:r>
            <a:r>
              <a:rPr lang="en-GB" sz="2000" dirty="0">
                <a:latin typeface="Comic Sans MS" panose="030F0702030302020204" pitchFamily="66" charset="0"/>
              </a:rPr>
              <a:t> the </a:t>
            </a:r>
            <a:r>
              <a:rPr lang="en-GB" sz="2000" b="1" dirty="0">
                <a:solidFill>
                  <a:srgbClr val="FF0000"/>
                </a:solidFill>
                <a:latin typeface="Comic Sans MS" panose="030F0702030302020204" pitchFamily="66" charset="0"/>
              </a:rPr>
              <a:t>interpretation</a:t>
            </a:r>
            <a:r>
              <a:rPr lang="en-GB" sz="2000" dirty="0">
                <a:latin typeface="Comic Sans MS" panose="030F0702030302020204" pitchFamily="66" charset="0"/>
              </a:rPr>
              <a:t> has come </a:t>
            </a:r>
            <a:r>
              <a:rPr lang="en-GB" sz="2000" b="1" dirty="0">
                <a:solidFill>
                  <a:srgbClr val="FF0000"/>
                </a:solidFill>
                <a:latin typeface="Comic Sans MS" panose="030F0702030302020204" pitchFamily="66" charset="0"/>
              </a:rPr>
              <a:t>from</a:t>
            </a:r>
            <a:r>
              <a:rPr lang="en-GB" sz="2000" dirty="0">
                <a:latin typeface="Comic Sans MS" panose="030F0702030302020204" pitchFamily="66" charset="0"/>
              </a:rPr>
              <a:t>.</a:t>
            </a:r>
          </a:p>
          <a:p>
            <a:endParaRPr lang="en-GB" sz="2000" dirty="0">
              <a:latin typeface="Comic Sans MS" panose="030F0702030302020204" pitchFamily="66" charset="0"/>
            </a:endParaRPr>
          </a:p>
          <a:p>
            <a:r>
              <a:rPr lang="en-US" sz="2000" b="1" dirty="0">
                <a:solidFill>
                  <a:srgbClr val="7030A0"/>
                </a:solidFill>
                <a:latin typeface="Comic Sans MS" panose="030F0702030302020204" pitchFamily="66" charset="0"/>
              </a:rPr>
              <a:t>Interpretation A. From the </a:t>
            </a:r>
            <a:r>
              <a:rPr lang="en-US" sz="2000" b="1" u="sng" dirty="0">
                <a:solidFill>
                  <a:srgbClr val="7030A0"/>
                </a:solidFill>
                <a:latin typeface="Comic Sans MS" panose="030F0702030302020204" pitchFamily="66" charset="0"/>
              </a:rPr>
              <a:t>Roman explorer</a:t>
            </a:r>
            <a:r>
              <a:rPr lang="en-US" sz="2000" b="1" dirty="0">
                <a:solidFill>
                  <a:srgbClr val="7030A0"/>
                </a:solidFill>
                <a:latin typeface="Comic Sans MS" panose="030F0702030302020204" pitchFamily="66" charset="0"/>
              </a:rPr>
              <a:t> </a:t>
            </a:r>
            <a:r>
              <a:rPr lang="en-US" sz="2000" b="1" dirty="0" err="1">
                <a:solidFill>
                  <a:srgbClr val="7030A0"/>
                </a:solidFill>
                <a:latin typeface="Comic Sans MS" panose="030F0702030302020204" pitchFamily="66" charset="0"/>
              </a:rPr>
              <a:t>Pytheas</a:t>
            </a:r>
            <a:r>
              <a:rPr lang="en-US" sz="2000" b="1" dirty="0">
                <a:solidFill>
                  <a:srgbClr val="7030A0"/>
                </a:solidFill>
                <a:latin typeface="Comic Sans MS" panose="030F0702030302020204" pitchFamily="66" charset="0"/>
              </a:rPr>
              <a:t>. He </a:t>
            </a:r>
            <a:r>
              <a:rPr lang="en-US" sz="2000" b="1" u="sng" dirty="0">
                <a:solidFill>
                  <a:srgbClr val="7030A0"/>
                </a:solidFill>
                <a:latin typeface="Comic Sans MS" panose="030F0702030302020204" pitchFamily="66" charset="0"/>
              </a:rPr>
              <a:t>sailed around Britain</a:t>
            </a:r>
            <a:r>
              <a:rPr lang="en-US" sz="2000" b="1" dirty="0">
                <a:solidFill>
                  <a:srgbClr val="7030A0"/>
                </a:solidFill>
                <a:latin typeface="Comic Sans MS" panose="030F0702030302020204" pitchFamily="66" charset="0"/>
              </a:rPr>
              <a:t> in about </a:t>
            </a:r>
            <a:r>
              <a:rPr lang="en-US" sz="2000" b="1" u="sng" dirty="0">
                <a:solidFill>
                  <a:srgbClr val="7030A0"/>
                </a:solidFill>
                <a:latin typeface="Comic Sans MS" panose="030F0702030302020204" pitchFamily="66" charset="0"/>
              </a:rPr>
              <a:t>320BC</a:t>
            </a:r>
            <a:r>
              <a:rPr lang="en-US" sz="2000" b="1" dirty="0">
                <a:solidFill>
                  <a:srgbClr val="7030A0"/>
                </a:solidFill>
                <a:latin typeface="Comic Sans MS" panose="030F0702030302020204" pitchFamily="66" charset="0"/>
              </a:rPr>
              <a:t>.</a:t>
            </a:r>
          </a:p>
          <a:p>
            <a:pPr marL="0" indent="0">
              <a:buNone/>
            </a:pPr>
            <a:endParaRPr lang="en-GB" sz="2000" dirty="0">
              <a:latin typeface="Comic Sans MS" panose="030F0702030302020204" pitchFamily="66" charset="0"/>
            </a:endParaRPr>
          </a:p>
          <a:p>
            <a:r>
              <a:rPr lang="en-US" sz="2000" b="1" dirty="0">
                <a:solidFill>
                  <a:srgbClr val="00B050"/>
                </a:solidFill>
                <a:latin typeface="Comic Sans MS" panose="030F0702030302020204" pitchFamily="66" charset="0"/>
              </a:rPr>
              <a:t>Interpretation B. From a </a:t>
            </a:r>
            <a:r>
              <a:rPr lang="en-US" sz="2000" b="1" u="sng" dirty="0">
                <a:solidFill>
                  <a:srgbClr val="00B050"/>
                </a:solidFill>
                <a:latin typeface="Comic Sans MS" panose="030F0702030302020204" pitchFamily="66" charset="0"/>
              </a:rPr>
              <a:t>school’s history textbook</a:t>
            </a:r>
            <a:r>
              <a:rPr lang="en-US" sz="2000" b="1" dirty="0">
                <a:solidFill>
                  <a:srgbClr val="00B050"/>
                </a:solidFill>
                <a:latin typeface="Comic Sans MS" panose="030F0702030302020204" pitchFamily="66" charset="0"/>
              </a:rPr>
              <a:t>, written in </a:t>
            </a:r>
            <a:r>
              <a:rPr lang="en-US" sz="2000" b="1" u="sng" dirty="0">
                <a:solidFill>
                  <a:srgbClr val="00B050"/>
                </a:solidFill>
                <a:latin typeface="Comic Sans MS" panose="030F0702030302020204" pitchFamily="66" charset="0"/>
              </a:rPr>
              <a:t>2016</a:t>
            </a:r>
            <a:r>
              <a:rPr lang="en-US" sz="2000" b="1" dirty="0">
                <a:solidFill>
                  <a:srgbClr val="00B050"/>
                </a:solidFill>
                <a:latin typeface="Comic Sans MS" panose="030F0702030302020204" pitchFamily="66" charset="0"/>
              </a:rPr>
              <a:t>, about life in Iron Age Britain.</a:t>
            </a:r>
          </a:p>
          <a:p>
            <a:endParaRPr lang="en-GB" sz="2000" dirty="0">
              <a:latin typeface="Comic Sans MS" panose="030F0702030302020204" pitchFamily="66" charset="0"/>
            </a:endParaRPr>
          </a:p>
        </p:txBody>
      </p:sp>
      <p:sp>
        <p:nvSpPr>
          <p:cNvPr id="4" name="Content Placeholder 3">
            <a:extLst>
              <a:ext uri="{FF2B5EF4-FFF2-40B4-BE49-F238E27FC236}">
                <a16:creationId xmlns:a16="http://schemas.microsoft.com/office/drawing/2014/main" id="{E24C0165-A752-4147-A908-0030441DA0B1}"/>
              </a:ext>
            </a:extLst>
          </p:cNvPr>
          <p:cNvSpPr>
            <a:spLocks noGrp="1"/>
          </p:cNvSpPr>
          <p:nvPr>
            <p:ph sz="half" idx="2"/>
          </p:nvPr>
        </p:nvSpPr>
        <p:spPr>
          <a:xfrm>
            <a:off x="4971496" y="1438182"/>
            <a:ext cx="7220504" cy="2849733"/>
          </a:xfrm>
          <a:solidFill>
            <a:srgbClr val="FFFF00"/>
          </a:solidFill>
          <a:ln>
            <a:solidFill>
              <a:schemeClr val="tx1"/>
            </a:solidFill>
          </a:ln>
        </p:spPr>
        <p:txBody>
          <a:bodyPr>
            <a:normAutofit/>
          </a:bodyPr>
          <a:lstStyle/>
          <a:p>
            <a:r>
              <a:rPr lang="en-GB" sz="2000" dirty="0">
                <a:latin typeface="Comic Sans MS" panose="030F0702030302020204" pitchFamily="66" charset="0"/>
              </a:rPr>
              <a:t>Focus on:</a:t>
            </a:r>
          </a:p>
          <a:p>
            <a:r>
              <a:rPr lang="en-GB" sz="2000" b="1" dirty="0">
                <a:solidFill>
                  <a:srgbClr val="FF0000"/>
                </a:solidFill>
                <a:latin typeface="Comic Sans MS" panose="030F0702030302020204" pitchFamily="66" charset="0"/>
              </a:rPr>
              <a:t>Who</a:t>
            </a:r>
            <a:r>
              <a:rPr lang="en-GB" sz="2000" dirty="0">
                <a:latin typeface="Comic Sans MS" panose="030F0702030302020204" pitchFamily="66" charset="0"/>
              </a:rPr>
              <a:t> has made the interpretation?</a:t>
            </a:r>
          </a:p>
          <a:p>
            <a:r>
              <a:rPr lang="en-GB" sz="2000" b="1" dirty="0">
                <a:solidFill>
                  <a:srgbClr val="7030A0"/>
                </a:solidFill>
                <a:latin typeface="Comic Sans MS" panose="030F0702030302020204" pitchFamily="66" charset="0"/>
              </a:rPr>
              <a:t>What research </a:t>
            </a:r>
            <a:r>
              <a:rPr lang="en-GB" sz="2000" dirty="0">
                <a:latin typeface="Comic Sans MS" panose="030F0702030302020204" pitchFamily="66" charset="0"/>
              </a:rPr>
              <a:t>have they done into life in Iron Age Britain?</a:t>
            </a:r>
          </a:p>
          <a:p>
            <a:r>
              <a:rPr lang="en-GB" sz="2000" b="1" dirty="0">
                <a:solidFill>
                  <a:srgbClr val="0070C0"/>
                </a:solidFill>
                <a:latin typeface="Comic Sans MS" panose="030F0702030302020204" pitchFamily="66" charset="0"/>
              </a:rPr>
              <a:t>Who</a:t>
            </a:r>
            <a:r>
              <a:rPr lang="en-GB" sz="2000" dirty="0">
                <a:latin typeface="Comic Sans MS" panose="030F0702030302020204" pitchFamily="66" charset="0"/>
              </a:rPr>
              <a:t> are they </a:t>
            </a:r>
            <a:r>
              <a:rPr lang="en-GB" sz="2000" b="1" dirty="0">
                <a:solidFill>
                  <a:srgbClr val="0070C0"/>
                </a:solidFill>
                <a:latin typeface="Comic Sans MS" panose="030F0702030302020204" pitchFamily="66" charset="0"/>
              </a:rPr>
              <a:t>writing for</a:t>
            </a:r>
            <a:r>
              <a:rPr lang="en-GB" sz="2000" dirty="0">
                <a:latin typeface="Comic Sans MS" panose="030F0702030302020204" pitchFamily="66" charset="0"/>
              </a:rPr>
              <a:t>?</a:t>
            </a:r>
          </a:p>
          <a:p>
            <a:r>
              <a:rPr lang="en-GB" sz="2000" b="1" dirty="0">
                <a:solidFill>
                  <a:srgbClr val="00B050"/>
                </a:solidFill>
                <a:latin typeface="Comic Sans MS" panose="030F0702030302020204" pitchFamily="66" charset="0"/>
              </a:rPr>
              <a:t>Why</a:t>
            </a:r>
            <a:r>
              <a:rPr lang="en-GB" sz="2000" dirty="0">
                <a:latin typeface="Comic Sans MS" panose="030F0702030302020204" pitchFamily="66" charset="0"/>
              </a:rPr>
              <a:t> are they writing?</a:t>
            </a:r>
          </a:p>
          <a:p>
            <a:r>
              <a:rPr lang="en-GB" sz="2000" b="1" dirty="0">
                <a:solidFill>
                  <a:schemeClr val="accent1">
                    <a:lumMod val="50000"/>
                  </a:schemeClr>
                </a:solidFill>
                <a:latin typeface="Comic Sans MS" panose="030F0702030302020204" pitchFamily="66" charset="0"/>
              </a:rPr>
              <a:t>When</a:t>
            </a:r>
            <a:r>
              <a:rPr lang="en-GB" sz="2000" dirty="0">
                <a:latin typeface="Comic Sans MS" panose="030F0702030302020204" pitchFamily="66" charset="0"/>
              </a:rPr>
              <a:t> were they written?</a:t>
            </a:r>
          </a:p>
        </p:txBody>
      </p:sp>
      <p:pic>
        <p:nvPicPr>
          <p:cNvPr id="5" name="Picture 4">
            <a:extLst>
              <a:ext uri="{FF2B5EF4-FFF2-40B4-BE49-F238E27FC236}">
                <a16:creationId xmlns:a16="http://schemas.microsoft.com/office/drawing/2014/main" id="{7B511639-1B7F-47A4-A1AF-E4035761960D}"/>
              </a:ext>
            </a:extLst>
          </p:cNvPr>
          <p:cNvPicPr>
            <a:picLocks noChangeAspect="1"/>
          </p:cNvPicPr>
          <p:nvPr/>
        </p:nvPicPr>
        <p:blipFill>
          <a:blip r:embed="rId2"/>
          <a:stretch>
            <a:fillRect/>
          </a:stretch>
        </p:blipFill>
        <p:spPr>
          <a:xfrm>
            <a:off x="4971496" y="4354974"/>
            <a:ext cx="3337367" cy="2503025"/>
          </a:xfrm>
          <a:prstGeom prst="rect">
            <a:avLst/>
          </a:prstGeom>
        </p:spPr>
      </p:pic>
      <p:pic>
        <p:nvPicPr>
          <p:cNvPr id="6" name="Picture 5">
            <a:extLst>
              <a:ext uri="{FF2B5EF4-FFF2-40B4-BE49-F238E27FC236}">
                <a16:creationId xmlns:a16="http://schemas.microsoft.com/office/drawing/2014/main" id="{B92C01EF-80FF-48C8-A0C9-A769892025EF}"/>
              </a:ext>
            </a:extLst>
          </p:cNvPr>
          <p:cNvPicPr>
            <a:picLocks noChangeAspect="1"/>
          </p:cNvPicPr>
          <p:nvPr/>
        </p:nvPicPr>
        <p:blipFill>
          <a:blip r:embed="rId3"/>
          <a:stretch>
            <a:fillRect/>
          </a:stretch>
        </p:blipFill>
        <p:spPr>
          <a:xfrm>
            <a:off x="8475216" y="4354974"/>
            <a:ext cx="3716783" cy="2503025"/>
          </a:xfrm>
          <a:prstGeom prst="rect">
            <a:avLst/>
          </a:prstGeom>
        </p:spPr>
      </p:pic>
    </p:spTree>
    <p:extLst>
      <p:ext uri="{BB962C8B-B14F-4D97-AF65-F5344CB8AC3E}">
        <p14:creationId xmlns:p14="http://schemas.microsoft.com/office/powerpoint/2010/main" val="2480399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barn(inVertical)">
                                      <p:cBhvr>
                                        <p:cTn id="7" dur="500"/>
                                        <p:tgtEl>
                                          <p:spTgt spid="3">
                                            <p:bg/>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arn(inVertic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barn(inVertical)">
                                      <p:cBhvr>
                                        <p:cTn id="17" dur="5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arn(inVertical)">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barn(inVertical)">
                                      <p:cBhvr>
                                        <p:cTn id="27" dur="500"/>
                                        <p:tgtEl>
                                          <p:spTgt spid="3">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4">
                                            <p:bg/>
                                          </p:spTgt>
                                        </p:tgtEl>
                                        <p:attrNameLst>
                                          <p:attrName>style.visibility</p:attrName>
                                        </p:attrNameLst>
                                      </p:cBhvr>
                                      <p:to>
                                        <p:strVal val="visible"/>
                                      </p:to>
                                    </p:set>
                                    <p:animEffect transition="in" filter="barn(inVertical)">
                                      <p:cBhvr>
                                        <p:cTn id="32" dur="500"/>
                                        <p:tgtEl>
                                          <p:spTgt spid="4">
                                            <p:bg/>
                                          </p:spTgt>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grpId="0" nodeType="clickEffect">
                                  <p:stCondLst>
                                    <p:cond delay="0"/>
                                  </p:stCondLst>
                                  <p:childTnLst>
                                    <p:set>
                                      <p:cBhvr>
                                        <p:cTn id="36" dur="1" fill="hold">
                                          <p:stCondLst>
                                            <p:cond delay="0"/>
                                          </p:stCondLst>
                                        </p:cTn>
                                        <p:tgtEl>
                                          <p:spTgt spid="4">
                                            <p:txEl>
                                              <p:pRg st="0" end="0"/>
                                            </p:txEl>
                                          </p:spTgt>
                                        </p:tgtEl>
                                        <p:attrNameLst>
                                          <p:attrName>style.visibility</p:attrName>
                                        </p:attrNameLst>
                                      </p:cBhvr>
                                      <p:to>
                                        <p:strVal val="visible"/>
                                      </p:to>
                                    </p:set>
                                    <p:animEffect transition="in" filter="barn(inVertical)">
                                      <p:cBhvr>
                                        <p:cTn id="37" dur="500"/>
                                        <p:tgtEl>
                                          <p:spTgt spid="4">
                                            <p:txEl>
                                              <p:pRg st="0" end="0"/>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6" presetClass="entr" presetSubtype="21" fill="hold" grpId="0" nodeType="clickEffect">
                                  <p:stCondLst>
                                    <p:cond delay="0"/>
                                  </p:stCondLst>
                                  <p:childTnLst>
                                    <p:set>
                                      <p:cBhvr>
                                        <p:cTn id="41" dur="1" fill="hold">
                                          <p:stCondLst>
                                            <p:cond delay="0"/>
                                          </p:stCondLst>
                                        </p:cTn>
                                        <p:tgtEl>
                                          <p:spTgt spid="4">
                                            <p:txEl>
                                              <p:pRg st="1" end="1"/>
                                            </p:txEl>
                                          </p:spTgt>
                                        </p:tgtEl>
                                        <p:attrNameLst>
                                          <p:attrName>style.visibility</p:attrName>
                                        </p:attrNameLst>
                                      </p:cBhvr>
                                      <p:to>
                                        <p:strVal val="visible"/>
                                      </p:to>
                                    </p:set>
                                    <p:animEffect transition="in" filter="barn(inVertical)">
                                      <p:cBhvr>
                                        <p:cTn id="42" dur="500"/>
                                        <p:tgtEl>
                                          <p:spTgt spid="4">
                                            <p:txEl>
                                              <p:pRg st="1" end="1"/>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6" presetClass="entr" presetSubtype="21" fill="hold" grpId="0" nodeType="clickEffect">
                                  <p:stCondLst>
                                    <p:cond delay="0"/>
                                  </p:stCondLst>
                                  <p:childTnLst>
                                    <p:set>
                                      <p:cBhvr>
                                        <p:cTn id="46" dur="1" fill="hold">
                                          <p:stCondLst>
                                            <p:cond delay="0"/>
                                          </p:stCondLst>
                                        </p:cTn>
                                        <p:tgtEl>
                                          <p:spTgt spid="4">
                                            <p:txEl>
                                              <p:pRg st="2" end="2"/>
                                            </p:txEl>
                                          </p:spTgt>
                                        </p:tgtEl>
                                        <p:attrNameLst>
                                          <p:attrName>style.visibility</p:attrName>
                                        </p:attrNameLst>
                                      </p:cBhvr>
                                      <p:to>
                                        <p:strVal val="visible"/>
                                      </p:to>
                                    </p:set>
                                    <p:animEffect transition="in" filter="barn(inVertical)">
                                      <p:cBhvr>
                                        <p:cTn id="47" dur="500"/>
                                        <p:tgtEl>
                                          <p:spTgt spid="4">
                                            <p:txEl>
                                              <p:pRg st="2" end="2"/>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6" presetClass="entr" presetSubtype="21" fill="hold" grpId="0" nodeType="clickEffect">
                                  <p:stCondLst>
                                    <p:cond delay="0"/>
                                  </p:stCondLst>
                                  <p:childTnLst>
                                    <p:set>
                                      <p:cBhvr>
                                        <p:cTn id="51" dur="1" fill="hold">
                                          <p:stCondLst>
                                            <p:cond delay="0"/>
                                          </p:stCondLst>
                                        </p:cTn>
                                        <p:tgtEl>
                                          <p:spTgt spid="4">
                                            <p:txEl>
                                              <p:pRg st="3" end="3"/>
                                            </p:txEl>
                                          </p:spTgt>
                                        </p:tgtEl>
                                        <p:attrNameLst>
                                          <p:attrName>style.visibility</p:attrName>
                                        </p:attrNameLst>
                                      </p:cBhvr>
                                      <p:to>
                                        <p:strVal val="visible"/>
                                      </p:to>
                                    </p:set>
                                    <p:animEffect transition="in" filter="barn(inVertical)">
                                      <p:cBhvr>
                                        <p:cTn id="52" dur="500"/>
                                        <p:tgtEl>
                                          <p:spTgt spid="4">
                                            <p:txEl>
                                              <p:pRg st="3" end="3"/>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16" presetClass="entr" presetSubtype="21" fill="hold" grpId="0" nodeType="clickEffect">
                                  <p:stCondLst>
                                    <p:cond delay="0"/>
                                  </p:stCondLst>
                                  <p:childTnLst>
                                    <p:set>
                                      <p:cBhvr>
                                        <p:cTn id="56" dur="1" fill="hold">
                                          <p:stCondLst>
                                            <p:cond delay="0"/>
                                          </p:stCondLst>
                                        </p:cTn>
                                        <p:tgtEl>
                                          <p:spTgt spid="4">
                                            <p:txEl>
                                              <p:pRg st="4" end="4"/>
                                            </p:txEl>
                                          </p:spTgt>
                                        </p:tgtEl>
                                        <p:attrNameLst>
                                          <p:attrName>style.visibility</p:attrName>
                                        </p:attrNameLst>
                                      </p:cBhvr>
                                      <p:to>
                                        <p:strVal val="visible"/>
                                      </p:to>
                                    </p:set>
                                    <p:animEffect transition="in" filter="barn(inVertical)">
                                      <p:cBhvr>
                                        <p:cTn id="57" dur="500"/>
                                        <p:tgtEl>
                                          <p:spTgt spid="4">
                                            <p:txEl>
                                              <p:pRg st="4" end="4"/>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16" presetClass="entr" presetSubtype="21" fill="hold" grpId="0" nodeType="clickEffect">
                                  <p:stCondLst>
                                    <p:cond delay="0"/>
                                  </p:stCondLst>
                                  <p:childTnLst>
                                    <p:set>
                                      <p:cBhvr>
                                        <p:cTn id="61" dur="1" fill="hold">
                                          <p:stCondLst>
                                            <p:cond delay="0"/>
                                          </p:stCondLst>
                                        </p:cTn>
                                        <p:tgtEl>
                                          <p:spTgt spid="4">
                                            <p:txEl>
                                              <p:pRg st="5" end="5"/>
                                            </p:txEl>
                                          </p:spTgt>
                                        </p:tgtEl>
                                        <p:attrNameLst>
                                          <p:attrName>style.visibility</p:attrName>
                                        </p:attrNameLst>
                                      </p:cBhvr>
                                      <p:to>
                                        <p:strVal val="visible"/>
                                      </p:to>
                                    </p:set>
                                    <p:animEffect transition="in" filter="barn(inVertical)">
                                      <p:cBhvr>
                                        <p:cTn id="62" dur="500"/>
                                        <p:tgtEl>
                                          <p:spTgt spid="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build="p"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D60DA092-510D-4CF4-A895-647883218CF8}"/>
              </a:ext>
            </a:extLst>
          </p:cNvPr>
          <p:cNvSpPr>
            <a:spLocks noGrp="1"/>
          </p:cNvSpPr>
          <p:nvPr>
            <p:ph type="ctrTitle"/>
          </p:nvPr>
        </p:nvSpPr>
        <p:spPr>
          <a:xfrm>
            <a:off x="0" y="0"/>
            <a:ext cx="12192000" cy="731902"/>
          </a:xfrm>
          <a:solidFill>
            <a:srgbClr val="FFFF00"/>
          </a:solidFill>
          <a:ln>
            <a:solidFill>
              <a:schemeClr val="tx1"/>
            </a:solidFill>
          </a:ln>
        </p:spPr>
        <p:txBody>
          <a:bodyPr/>
          <a:lstStyle/>
          <a:p>
            <a:pPr algn="ctr"/>
            <a:r>
              <a:rPr lang="en-GB" sz="2400" dirty="0">
                <a:solidFill>
                  <a:schemeClr val="tx1"/>
                </a:solidFill>
                <a:latin typeface="Comic Sans MS" panose="030F0702030302020204" pitchFamily="66" charset="0"/>
              </a:rPr>
              <a:t>Learning Intent: </a:t>
            </a:r>
            <a:r>
              <a:rPr lang="en-GB" sz="2400" u="sng" dirty="0">
                <a:solidFill>
                  <a:schemeClr val="tx1"/>
                </a:solidFill>
                <a:latin typeface="Comic Sans MS" panose="030F0702030302020204" pitchFamily="66" charset="0"/>
              </a:rPr>
              <a:t>What was life like in Iron Age Britain?</a:t>
            </a:r>
          </a:p>
        </p:txBody>
      </p:sp>
      <p:sp>
        <p:nvSpPr>
          <p:cNvPr id="8" name="Subtitle 7">
            <a:extLst>
              <a:ext uri="{FF2B5EF4-FFF2-40B4-BE49-F238E27FC236}">
                <a16:creationId xmlns:a16="http://schemas.microsoft.com/office/drawing/2014/main" id="{A07260CA-A122-4501-9F26-770E255C7543}"/>
              </a:ext>
            </a:extLst>
          </p:cNvPr>
          <p:cNvSpPr>
            <a:spLocks noGrp="1"/>
          </p:cNvSpPr>
          <p:nvPr>
            <p:ph type="subTitle" idx="1"/>
          </p:nvPr>
        </p:nvSpPr>
        <p:spPr>
          <a:xfrm>
            <a:off x="0" y="5402062"/>
            <a:ext cx="12192000" cy="1455938"/>
          </a:xfrm>
          <a:solidFill>
            <a:schemeClr val="accent6">
              <a:lumMod val="60000"/>
              <a:lumOff val="40000"/>
            </a:schemeClr>
          </a:solidFill>
          <a:ln>
            <a:solidFill>
              <a:schemeClr val="tx1"/>
            </a:solidFill>
          </a:ln>
        </p:spPr>
        <p:txBody>
          <a:bodyPr>
            <a:normAutofit/>
          </a:bodyPr>
          <a:lstStyle/>
          <a:p>
            <a:pPr algn="ctr"/>
            <a:r>
              <a:rPr lang="en-GB" sz="2000" dirty="0">
                <a:solidFill>
                  <a:schemeClr val="tx1"/>
                </a:solidFill>
                <a:latin typeface="Comic Sans MS" panose="030F0702030302020204" pitchFamily="66" charset="0"/>
              </a:rPr>
              <a:t>Success Criteria: Identify features about life in Iron Age Britain. &gt;G1/G1.</a:t>
            </a:r>
          </a:p>
          <a:p>
            <a:pPr algn="ctr"/>
            <a:r>
              <a:rPr lang="en-GB" sz="2000" dirty="0">
                <a:solidFill>
                  <a:schemeClr val="tx1"/>
                </a:solidFill>
                <a:latin typeface="Comic Sans MS" panose="030F0702030302020204" pitchFamily="66" charset="0"/>
              </a:rPr>
              <a:t>Success Criteria: Describe features about life in Iron Age Britain. &gt;G2/G2.</a:t>
            </a:r>
          </a:p>
          <a:p>
            <a:pPr algn="ctr"/>
            <a:r>
              <a:rPr lang="en-GB" sz="2000" dirty="0">
                <a:solidFill>
                  <a:schemeClr val="tx1"/>
                </a:solidFill>
                <a:latin typeface="Comic Sans MS" panose="030F0702030302020204" pitchFamily="66" charset="0"/>
              </a:rPr>
              <a:t>Success Criteria: Explain features about life in Iron Age Britain. &gt;G3/G3.</a:t>
            </a:r>
          </a:p>
        </p:txBody>
      </p:sp>
      <p:pic>
        <p:nvPicPr>
          <p:cNvPr id="9" name="Picture 8">
            <a:extLst>
              <a:ext uri="{FF2B5EF4-FFF2-40B4-BE49-F238E27FC236}">
                <a16:creationId xmlns:a16="http://schemas.microsoft.com/office/drawing/2014/main" id="{8C7FB4D8-7E04-4D74-A585-759AF06045D0}"/>
              </a:ext>
            </a:extLst>
          </p:cNvPr>
          <p:cNvPicPr>
            <a:picLocks noChangeAspect="1"/>
          </p:cNvPicPr>
          <p:nvPr/>
        </p:nvPicPr>
        <p:blipFill>
          <a:blip r:embed="rId2"/>
          <a:stretch>
            <a:fillRect/>
          </a:stretch>
        </p:blipFill>
        <p:spPr>
          <a:xfrm>
            <a:off x="5856051" y="968340"/>
            <a:ext cx="6335949" cy="4301248"/>
          </a:xfrm>
          <a:prstGeom prst="rect">
            <a:avLst/>
          </a:prstGeom>
        </p:spPr>
      </p:pic>
      <p:pic>
        <p:nvPicPr>
          <p:cNvPr id="10" name="Picture 9">
            <a:extLst>
              <a:ext uri="{FF2B5EF4-FFF2-40B4-BE49-F238E27FC236}">
                <a16:creationId xmlns:a16="http://schemas.microsoft.com/office/drawing/2014/main" id="{7EB3AEC9-BB5A-4243-B3E6-2835BF08BD2A}"/>
              </a:ext>
            </a:extLst>
          </p:cNvPr>
          <p:cNvPicPr>
            <a:picLocks noChangeAspect="1"/>
          </p:cNvPicPr>
          <p:nvPr/>
        </p:nvPicPr>
        <p:blipFill>
          <a:blip r:embed="rId3"/>
          <a:stretch>
            <a:fillRect/>
          </a:stretch>
        </p:blipFill>
        <p:spPr>
          <a:xfrm>
            <a:off x="2894120" y="1126577"/>
            <a:ext cx="2709555" cy="3984774"/>
          </a:xfrm>
          <a:prstGeom prst="rect">
            <a:avLst/>
          </a:prstGeom>
        </p:spPr>
      </p:pic>
      <p:pic>
        <p:nvPicPr>
          <p:cNvPr id="11" name="Picture 10">
            <a:extLst>
              <a:ext uri="{FF2B5EF4-FFF2-40B4-BE49-F238E27FC236}">
                <a16:creationId xmlns:a16="http://schemas.microsoft.com/office/drawing/2014/main" id="{395101FE-6357-4983-8137-22EA5F609E09}"/>
              </a:ext>
            </a:extLst>
          </p:cNvPr>
          <p:cNvPicPr>
            <a:picLocks noChangeAspect="1"/>
          </p:cNvPicPr>
          <p:nvPr/>
        </p:nvPicPr>
        <p:blipFill>
          <a:blip r:embed="rId4"/>
          <a:stretch>
            <a:fillRect/>
          </a:stretch>
        </p:blipFill>
        <p:spPr>
          <a:xfrm>
            <a:off x="0" y="851452"/>
            <a:ext cx="2219417" cy="2309629"/>
          </a:xfrm>
          <a:prstGeom prst="rect">
            <a:avLst/>
          </a:prstGeom>
        </p:spPr>
      </p:pic>
      <p:pic>
        <p:nvPicPr>
          <p:cNvPr id="12" name="Picture 11">
            <a:extLst>
              <a:ext uri="{FF2B5EF4-FFF2-40B4-BE49-F238E27FC236}">
                <a16:creationId xmlns:a16="http://schemas.microsoft.com/office/drawing/2014/main" id="{191C3767-7E5C-4927-B172-77844A888ECB}"/>
              </a:ext>
            </a:extLst>
          </p:cNvPr>
          <p:cNvPicPr>
            <a:picLocks noChangeAspect="1"/>
          </p:cNvPicPr>
          <p:nvPr/>
        </p:nvPicPr>
        <p:blipFill>
          <a:blip r:embed="rId5"/>
          <a:stretch>
            <a:fillRect/>
          </a:stretch>
        </p:blipFill>
        <p:spPr>
          <a:xfrm>
            <a:off x="0" y="2960665"/>
            <a:ext cx="2480553" cy="2322417"/>
          </a:xfrm>
          <a:prstGeom prst="rect">
            <a:avLst/>
          </a:prstGeom>
        </p:spPr>
      </p:pic>
    </p:spTree>
    <p:extLst>
      <p:ext uri="{BB962C8B-B14F-4D97-AF65-F5344CB8AC3E}">
        <p14:creationId xmlns:p14="http://schemas.microsoft.com/office/powerpoint/2010/main" val="15658290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6B39774-AAA4-4B64-9C5F-0E25E167ED6A}"/>
              </a:ext>
            </a:extLst>
          </p:cNvPr>
          <p:cNvSpPr>
            <a:spLocks noGrp="1"/>
          </p:cNvSpPr>
          <p:nvPr>
            <p:ph type="title"/>
          </p:nvPr>
        </p:nvSpPr>
        <p:spPr>
          <a:xfrm>
            <a:off x="0" y="0"/>
            <a:ext cx="12192000" cy="1047565"/>
          </a:xfrm>
          <a:solidFill>
            <a:srgbClr val="FFFF00"/>
          </a:solidFill>
          <a:ln>
            <a:solidFill>
              <a:schemeClr val="tx1"/>
            </a:solidFill>
          </a:ln>
        </p:spPr>
        <p:txBody>
          <a:bodyPr>
            <a:normAutofit/>
          </a:bodyPr>
          <a:lstStyle/>
          <a:p>
            <a:pPr algn="ctr"/>
            <a:r>
              <a:rPr lang="en-GB" sz="2400" dirty="0">
                <a:solidFill>
                  <a:schemeClr val="tx1"/>
                </a:solidFill>
                <a:latin typeface="Comic Sans MS" panose="030F0702030302020204" pitchFamily="66" charset="0"/>
              </a:rPr>
              <a:t>What was life like in Iron Age Britain?</a:t>
            </a:r>
            <a:br>
              <a:rPr lang="en-GB" sz="2400" dirty="0">
                <a:solidFill>
                  <a:schemeClr val="tx1"/>
                </a:solidFill>
                <a:latin typeface="Comic Sans MS" panose="030F0702030302020204" pitchFamily="66" charset="0"/>
              </a:rPr>
            </a:br>
            <a:r>
              <a:rPr lang="en-GB" sz="2400" dirty="0">
                <a:solidFill>
                  <a:schemeClr val="tx1"/>
                </a:solidFill>
                <a:latin typeface="Comic Sans MS" panose="030F0702030302020204" pitchFamily="66" charset="0"/>
              </a:rPr>
              <a:t>Key question: </a:t>
            </a:r>
            <a:r>
              <a:rPr lang="en-GB" sz="2400" b="1" dirty="0">
                <a:solidFill>
                  <a:srgbClr val="0070C0"/>
                </a:solidFill>
                <a:latin typeface="Comic Sans MS" panose="030F0702030302020204" pitchFamily="66" charset="0"/>
              </a:rPr>
              <a:t>How can historians learn out about life in Iron Age Britain?</a:t>
            </a:r>
          </a:p>
        </p:txBody>
      </p:sp>
      <p:sp>
        <p:nvSpPr>
          <p:cNvPr id="5" name="Content Placeholder 4">
            <a:extLst>
              <a:ext uri="{FF2B5EF4-FFF2-40B4-BE49-F238E27FC236}">
                <a16:creationId xmlns:a16="http://schemas.microsoft.com/office/drawing/2014/main" id="{6976C518-4DCB-42D0-B415-8853AC7DBF54}"/>
              </a:ext>
            </a:extLst>
          </p:cNvPr>
          <p:cNvSpPr>
            <a:spLocks noGrp="1"/>
          </p:cNvSpPr>
          <p:nvPr>
            <p:ph sz="half" idx="1"/>
          </p:nvPr>
        </p:nvSpPr>
        <p:spPr>
          <a:xfrm>
            <a:off x="0" y="1154096"/>
            <a:ext cx="6356412" cy="5703903"/>
          </a:xfrm>
          <a:solidFill>
            <a:srgbClr val="FFFF00"/>
          </a:solidFill>
          <a:ln>
            <a:solidFill>
              <a:schemeClr val="tx1"/>
            </a:solidFill>
          </a:ln>
        </p:spPr>
        <p:txBody>
          <a:bodyPr>
            <a:normAutofit fontScale="92500"/>
          </a:bodyPr>
          <a:lstStyle/>
          <a:p>
            <a:r>
              <a:rPr lang="en-GB" sz="2000" dirty="0">
                <a:latin typeface="Comic Sans MS" panose="030F0702030302020204" pitchFamily="66" charset="0"/>
              </a:rPr>
              <a:t>The Iron Age in Europe began in approximately 1200BC in Anatolia (modern day Turkey).</a:t>
            </a:r>
          </a:p>
          <a:p>
            <a:r>
              <a:rPr lang="en-GB" sz="2000" dirty="0">
                <a:latin typeface="Comic Sans MS" panose="030F0702030302020204" pitchFamily="66" charset="0"/>
              </a:rPr>
              <a:t>By approximately 750BC iron had begun to replace which metal to make tools and weapons in Britain?</a:t>
            </a:r>
          </a:p>
          <a:p>
            <a:r>
              <a:rPr lang="en-GB" sz="2000" b="1" dirty="0">
                <a:solidFill>
                  <a:srgbClr val="00B050"/>
                </a:solidFill>
                <a:latin typeface="Comic Sans MS" panose="030F0702030302020204" pitchFamily="66" charset="0"/>
              </a:rPr>
              <a:t>Bronze</a:t>
            </a:r>
            <a:r>
              <a:rPr lang="en-GB" sz="2000" dirty="0">
                <a:latin typeface="Comic Sans MS" panose="030F0702030302020204" pitchFamily="66" charset="0"/>
              </a:rPr>
              <a:t>.</a:t>
            </a:r>
          </a:p>
          <a:p>
            <a:r>
              <a:rPr lang="en-GB" sz="2000" dirty="0">
                <a:solidFill>
                  <a:srgbClr val="0070C0"/>
                </a:solidFill>
                <a:latin typeface="Comic Sans MS" panose="030F0702030302020204" pitchFamily="66" charset="0"/>
              </a:rPr>
              <a:t>Why is it difficult for historians to learn about life in Iron Age Britain?</a:t>
            </a:r>
          </a:p>
          <a:p>
            <a:pPr marL="0" indent="0">
              <a:buNone/>
            </a:pPr>
            <a:r>
              <a:rPr lang="en-GB" sz="2000" b="1" dirty="0">
                <a:solidFill>
                  <a:srgbClr val="7030A0"/>
                </a:solidFill>
                <a:latin typeface="Comic Sans MS" panose="030F0702030302020204" pitchFamily="66" charset="0"/>
              </a:rPr>
              <a:t>‘It is difficult for historians to study life in Iron Age Britain because…’</a:t>
            </a:r>
          </a:p>
          <a:p>
            <a:r>
              <a:rPr lang="en-GB" sz="2000" b="1" dirty="0">
                <a:solidFill>
                  <a:srgbClr val="0070C0"/>
                </a:solidFill>
                <a:latin typeface="Comic Sans MS" panose="030F0702030302020204" pitchFamily="66" charset="0"/>
              </a:rPr>
              <a:t>How can historians learn about life in Iron Age Britain?</a:t>
            </a:r>
          </a:p>
          <a:p>
            <a:pPr marL="0" indent="0">
              <a:buNone/>
            </a:pPr>
            <a:r>
              <a:rPr lang="en-GB" sz="2000" b="1" dirty="0">
                <a:solidFill>
                  <a:srgbClr val="7030A0"/>
                </a:solidFill>
                <a:latin typeface="Comic Sans MS" panose="030F0702030302020204" pitchFamily="66" charset="0"/>
              </a:rPr>
              <a:t>‘Historians studying Iron Age Britain need to use…’</a:t>
            </a:r>
          </a:p>
          <a:p>
            <a:r>
              <a:rPr lang="en-GB" sz="2000" b="1" dirty="0">
                <a:solidFill>
                  <a:schemeClr val="tx1"/>
                </a:solidFill>
                <a:latin typeface="Comic Sans MS" panose="030F0702030302020204" pitchFamily="66" charset="0"/>
              </a:rPr>
              <a:t>Archaeology.</a:t>
            </a:r>
          </a:p>
          <a:p>
            <a:r>
              <a:rPr lang="en-GB" sz="2000" b="1" dirty="0">
                <a:solidFill>
                  <a:srgbClr val="0070C0"/>
                </a:solidFill>
                <a:latin typeface="Comic Sans MS" panose="030F0702030302020204" pitchFamily="66" charset="0"/>
              </a:rPr>
              <a:t>What can historians learn about Iron Age Britain using archaeology?</a:t>
            </a:r>
          </a:p>
          <a:p>
            <a:pPr marL="0" indent="0">
              <a:buNone/>
            </a:pPr>
            <a:r>
              <a:rPr lang="en-GB" sz="2000" b="1" dirty="0">
                <a:solidFill>
                  <a:srgbClr val="7030A0"/>
                </a:solidFill>
                <a:latin typeface="Comic Sans MS" panose="030F0702030302020204" pitchFamily="66" charset="0"/>
              </a:rPr>
              <a:t>‘Historians studying life in Iron Age Britain can use archaeology to learn…’</a:t>
            </a:r>
          </a:p>
        </p:txBody>
      </p:sp>
      <p:pic>
        <p:nvPicPr>
          <p:cNvPr id="7" name="Content Placeholder 6">
            <a:extLst>
              <a:ext uri="{FF2B5EF4-FFF2-40B4-BE49-F238E27FC236}">
                <a16:creationId xmlns:a16="http://schemas.microsoft.com/office/drawing/2014/main" id="{CF47F2AA-7120-461D-996C-1F18DEB94704}"/>
              </a:ext>
            </a:extLst>
          </p:cNvPr>
          <p:cNvPicPr>
            <a:picLocks noGrp="1" noChangeAspect="1"/>
          </p:cNvPicPr>
          <p:nvPr>
            <p:ph sz="half" idx="2"/>
          </p:nvPr>
        </p:nvPicPr>
        <p:blipFill>
          <a:blip r:embed="rId2"/>
          <a:stretch>
            <a:fillRect/>
          </a:stretch>
        </p:blipFill>
        <p:spPr>
          <a:xfrm>
            <a:off x="7372350" y="3177381"/>
            <a:ext cx="2781300" cy="1647825"/>
          </a:xfrm>
          <a:prstGeom prst="rect">
            <a:avLst/>
          </a:prstGeom>
        </p:spPr>
      </p:pic>
      <p:pic>
        <p:nvPicPr>
          <p:cNvPr id="8" name="Picture 7">
            <a:extLst>
              <a:ext uri="{FF2B5EF4-FFF2-40B4-BE49-F238E27FC236}">
                <a16:creationId xmlns:a16="http://schemas.microsoft.com/office/drawing/2014/main" id="{FACDA2CD-379B-4A93-A529-693BDAE6EF78}"/>
              </a:ext>
            </a:extLst>
          </p:cNvPr>
          <p:cNvPicPr>
            <a:picLocks noChangeAspect="1"/>
          </p:cNvPicPr>
          <p:nvPr/>
        </p:nvPicPr>
        <p:blipFill>
          <a:blip r:embed="rId3"/>
          <a:stretch>
            <a:fillRect/>
          </a:stretch>
        </p:blipFill>
        <p:spPr>
          <a:xfrm>
            <a:off x="6439712" y="1143687"/>
            <a:ext cx="3394952" cy="1887018"/>
          </a:xfrm>
          <a:prstGeom prst="rect">
            <a:avLst/>
          </a:prstGeom>
        </p:spPr>
      </p:pic>
      <p:pic>
        <p:nvPicPr>
          <p:cNvPr id="9" name="Picture 8">
            <a:extLst>
              <a:ext uri="{FF2B5EF4-FFF2-40B4-BE49-F238E27FC236}">
                <a16:creationId xmlns:a16="http://schemas.microsoft.com/office/drawing/2014/main" id="{BEF10019-9836-4901-BBF5-F02CB049D08A}"/>
              </a:ext>
            </a:extLst>
          </p:cNvPr>
          <p:cNvPicPr>
            <a:picLocks noChangeAspect="1"/>
          </p:cNvPicPr>
          <p:nvPr/>
        </p:nvPicPr>
        <p:blipFill>
          <a:blip r:embed="rId4"/>
          <a:stretch>
            <a:fillRect/>
          </a:stretch>
        </p:blipFill>
        <p:spPr>
          <a:xfrm>
            <a:off x="9513649" y="3977390"/>
            <a:ext cx="2678350" cy="1293779"/>
          </a:xfrm>
          <a:prstGeom prst="rect">
            <a:avLst/>
          </a:prstGeom>
        </p:spPr>
      </p:pic>
      <p:pic>
        <p:nvPicPr>
          <p:cNvPr id="10" name="Picture 9">
            <a:extLst>
              <a:ext uri="{FF2B5EF4-FFF2-40B4-BE49-F238E27FC236}">
                <a16:creationId xmlns:a16="http://schemas.microsoft.com/office/drawing/2014/main" id="{A251B613-F184-40CE-830F-5ED907B45D39}"/>
              </a:ext>
            </a:extLst>
          </p:cNvPr>
          <p:cNvPicPr>
            <a:picLocks noChangeAspect="1"/>
          </p:cNvPicPr>
          <p:nvPr/>
        </p:nvPicPr>
        <p:blipFill>
          <a:blip r:embed="rId5"/>
          <a:stretch>
            <a:fillRect/>
          </a:stretch>
        </p:blipFill>
        <p:spPr>
          <a:xfrm>
            <a:off x="6439711" y="3206409"/>
            <a:ext cx="2868744" cy="1423957"/>
          </a:xfrm>
          <a:prstGeom prst="rect">
            <a:avLst/>
          </a:prstGeom>
        </p:spPr>
      </p:pic>
      <p:pic>
        <p:nvPicPr>
          <p:cNvPr id="11" name="Picture 10">
            <a:extLst>
              <a:ext uri="{FF2B5EF4-FFF2-40B4-BE49-F238E27FC236}">
                <a16:creationId xmlns:a16="http://schemas.microsoft.com/office/drawing/2014/main" id="{AEC66FB2-898E-4A4D-9F66-CFA7D049B765}"/>
              </a:ext>
            </a:extLst>
          </p:cNvPr>
          <p:cNvPicPr>
            <a:picLocks noChangeAspect="1"/>
          </p:cNvPicPr>
          <p:nvPr/>
        </p:nvPicPr>
        <p:blipFill>
          <a:blip r:embed="rId6"/>
          <a:stretch>
            <a:fillRect/>
          </a:stretch>
        </p:blipFill>
        <p:spPr>
          <a:xfrm>
            <a:off x="6561606" y="4806070"/>
            <a:ext cx="2663551" cy="1997663"/>
          </a:xfrm>
          <a:prstGeom prst="rect">
            <a:avLst/>
          </a:prstGeom>
        </p:spPr>
      </p:pic>
      <p:pic>
        <p:nvPicPr>
          <p:cNvPr id="12" name="Picture 11">
            <a:extLst>
              <a:ext uri="{FF2B5EF4-FFF2-40B4-BE49-F238E27FC236}">
                <a16:creationId xmlns:a16="http://schemas.microsoft.com/office/drawing/2014/main" id="{041452D7-5F6E-4D2C-9766-D95E093331F2}"/>
              </a:ext>
            </a:extLst>
          </p:cNvPr>
          <p:cNvPicPr>
            <a:picLocks noChangeAspect="1"/>
          </p:cNvPicPr>
          <p:nvPr/>
        </p:nvPicPr>
        <p:blipFill>
          <a:blip r:embed="rId7"/>
          <a:stretch>
            <a:fillRect/>
          </a:stretch>
        </p:blipFill>
        <p:spPr>
          <a:xfrm>
            <a:off x="9917965" y="2624607"/>
            <a:ext cx="2261066" cy="1352783"/>
          </a:xfrm>
          <a:prstGeom prst="rect">
            <a:avLst/>
          </a:prstGeom>
        </p:spPr>
      </p:pic>
      <p:pic>
        <p:nvPicPr>
          <p:cNvPr id="14" name="Picture 13">
            <a:extLst>
              <a:ext uri="{FF2B5EF4-FFF2-40B4-BE49-F238E27FC236}">
                <a16:creationId xmlns:a16="http://schemas.microsoft.com/office/drawing/2014/main" id="{71CC7956-0067-4A49-B21F-E28AFD8F7D76}"/>
              </a:ext>
            </a:extLst>
          </p:cNvPr>
          <p:cNvPicPr>
            <a:picLocks noChangeAspect="1"/>
          </p:cNvPicPr>
          <p:nvPr/>
        </p:nvPicPr>
        <p:blipFill>
          <a:blip r:embed="rId8"/>
          <a:stretch>
            <a:fillRect/>
          </a:stretch>
        </p:blipFill>
        <p:spPr>
          <a:xfrm>
            <a:off x="9917964" y="1143687"/>
            <a:ext cx="2261067" cy="1480919"/>
          </a:xfrm>
          <a:prstGeom prst="rect">
            <a:avLst/>
          </a:prstGeom>
        </p:spPr>
      </p:pic>
    </p:spTree>
    <p:extLst>
      <p:ext uri="{BB962C8B-B14F-4D97-AF65-F5344CB8AC3E}">
        <p14:creationId xmlns:p14="http://schemas.microsoft.com/office/powerpoint/2010/main" val="5814157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5">
                                            <p:bg/>
                                          </p:spTgt>
                                        </p:tgtEl>
                                        <p:attrNameLst>
                                          <p:attrName>style.visibility</p:attrName>
                                        </p:attrNameLst>
                                      </p:cBhvr>
                                      <p:to>
                                        <p:strVal val="visible"/>
                                      </p:to>
                                    </p:set>
                                    <p:animEffect transition="in" filter="barn(inVertical)">
                                      <p:cBhvr>
                                        <p:cTn id="12" dur="500"/>
                                        <p:tgtEl>
                                          <p:spTgt spid="5">
                                            <p:bg/>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5">
                                            <p:txEl>
                                              <p:pRg st="0" end="0"/>
                                            </p:txEl>
                                          </p:spTgt>
                                        </p:tgtEl>
                                        <p:attrNameLst>
                                          <p:attrName>style.visibility</p:attrName>
                                        </p:attrNameLst>
                                      </p:cBhvr>
                                      <p:to>
                                        <p:strVal val="visible"/>
                                      </p:to>
                                    </p:set>
                                    <p:animEffect transition="in" filter="barn(inVertical)">
                                      <p:cBhvr>
                                        <p:cTn id="17" dur="500"/>
                                        <p:tgtEl>
                                          <p:spTgt spid="5">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5">
                                            <p:txEl>
                                              <p:pRg st="1" end="1"/>
                                            </p:txEl>
                                          </p:spTgt>
                                        </p:tgtEl>
                                        <p:attrNameLst>
                                          <p:attrName>style.visibility</p:attrName>
                                        </p:attrNameLst>
                                      </p:cBhvr>
                                      <p:to>
                                        <p:strVal val="visible"/>
                                      </p:to>
                                    </p:set>
                                    <p:animEffect transition="in" filter="barn(inVertical)">
                                      <p:cBhvr>
                                        <p:cTn id="22" dur="500"/>
                                        <p:tgtEl>
                                          <p:spTgt spid="5">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5">
                                            <p:txEl>
                                              <p:pRg st="2" end="2"/>
                                            </p:txEl>
                                          </p:spTgt>
                                        </p:tgtEl>
                                        <p:attrNameLst>
                                          <p:attrName>style.visibility</p:attrName>
                                        </p:attrNameLst>
                                      </p:cBhvr>
                                      <p:to>
                                        <p:strVal val="visible"/>
                                      </p:to>
                                    </p:set>
                                    <p:animEffect transition="in" filter="barn(inVertical)">
                                      <p:cBhvr>
                                        <p:cTn id="27" dur="500"/>
                                        <p:tgtEl>
                                          <p:spTgt spid="5">
                                            <p:txEl>
                                              <p:pRg st="2" end="2"/>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5">
                                            <p:txEl>
                                              <p:pRg st="3" end="3"/>
                                            </p:txEl>
                                          </p:spTgt>
                                        </p:tgtEl>
                                        <p:attrNameLst>
                                          <p:attrName>style.visibility</p:attrName>
                                        </p:attrNameLst>
                                      </p:cBhvr>
                                      <p:to>
                                        <p:strVal val="visible"/>
                                      </p:to>
                                    </p:set>
                                    <p:animEffect transition="in" filter="barn(inVertical)">
                                      <p:cBhvr>
                                        <p:cTn id="32" dur="500"/>
                                        <p:tgtEl>
                                          <p:spTgt spid="5">
                                            <p:txEl>
                                              <p:pRg st="3" end="3"/>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grpId="0" nodeType="clickEffect">
                                  <p:stCondLst>
                                    <p:cond delay="0"/>
                                  </p:stCondLst>
                                  <p:childTnLst>
                                    <p:set>
                                      <p:cBhvr>
                                        <p:cTn id="36" dur="1" fill="hold">
                                          <p:stCondLst>
                                            <p:cond delay="0"/>
                                          </p:stCondLst>
                                        </p:cTn>
                                        <p:tgtEl>
                                          <p:spTgt spid="5">
                                            <p:txEl>
                                              <p:pRg st="4" end="4"/>
                                            </p:txEl>
                                          </p:spTgt>
                                        </p:tgtEl>
                                        <p:attrNameLst>
                                          <p:attrName>style.visibility</p:attrName>
                                        </p:attrNameLst>
                                      </p:cBhvr>
                                      <p:to>
                                        <p:strVal val="visible"/>
                                      </p:to>
                                    </p:set>
                                    <p:animEffect transition="in" filter="barn(inVertical)">
                                      <p:cBhvr>
                                        <p:cTn id="37" dur="500"/>
                                        <p:tgtEl>
                                          <p:spTgt spid="5">
                                            <p:txEl>
                                              <p:pRg st="4" end="4"/>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6" presetClass="entr" presetSubtype="21" fill="hold" grpId="0" nodeType="clickEffect">
                                  <p:stCondLst>
                                    <p:cond delay="0"/>
                                  </p:stCondLst>
                                  <p:childTnLst>
                                    <p:set>
                                      <p:cBhvr>
                                        <p:cTn id="41" dur="1" fill="hold">
                                          <p:stCondLst>
                                            <p:cond delay="0"/>
                                          </p:stCondLst>
                                        </p:cTn>
                                        <p:tgtEl>
                                          <p:spTgt spid="5">
                                            <p:txEl>
                                              <p:pRg st="5" end="5"/>
                                            </p:txEl>
                                          </p:spTgt>
                                        </p:tgtEl>
                                        <p:attrNameLst>
                                          <p:attrName>style.visibility</p:attrName>
                                        </p:attrNameLst>
                                      </p:cBhvr>
                                      <p:to>
                                        <p:strVal val="visible"/>
                                      </p:to>
                                    </p:set>
                                    <p:animEffect transition="in" filter="barn(inVertical)">
                                      <p:cBhvr>
                                        <p:cTn id="42" dur="500"/>
                                        <p:tgtEl>
                                          <p:spTgt spid="5">
                                            <p:txEl>
                                              <p:pRg st="5" end="5"/>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6" presetClass="entr" presetSubtype="21" fill="hold" grpId="0" nodeType="clickEffect">
                                  <p:stCondLst>
                                    <p:cond delay="0"/>
                                  </p:stCondLst>
                                  <p:childTnLst>
                                    <p:set>
                                      <p:cBhvr>
                                        <p:cTn id="46" dur="1" fill="hold">
                                          <p:stCondLst>
                                            <p:cond delay="0"/>
                                          </p:stCondLst>
                                        </p:cTn>
                                        <p:tgtEl>
                                          <p:spTgt spid="5">
                                            <p:txEl>
                                              <p:pRg st="6" end="6"/>
                                            </p:txEl>
                                          </p:spTgt>
                                        </p:tgtEl>
                                        <p:attrNameLst>
                                          <p:attrName>style.visibility</p:attrName>
                                        </p:attrNameLst>
                                      </p:cBhvr>
                                      <p:to>
                                        <p:strVal val="visible"/>
                                      </p:to>
                                    </p:set>
                                    <p:animEffect transition="in" filter="barn(inVertical)">
                                      <p:cBhvr>
                                        <p:cTn id="47" dur="500"/>
                                        <p:tgtEl>
                                          <p:spTgt spid="5">
                                            <p:txEl>
                                              <p:pRg st="6" end="6"/>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6" presetClass="entr" presetSubtype="21" fill="hold" grpId="0" nodeType="clickEffect">
                                  <p:stCondLst>
                                    <p:cond delay="0"/>
                                  </p:stCondLst>
                                  <p:childTnLst>
                                    <p:set>
                                      <p:cBhvr>
                                        <p:cTn id="51" dur="1" fill="hold">
                                          <p:stCondLst>
                                            <p:cond delay="0"/>
                                          </p:stCondLst>
                                        </p:cTn>
                                        <p:tgtEl>
                                          <p:spTgt spid="5">
                                            <p:txEl>
                                              <p:pRg st="7" end="7"/>
                                            </p:txEl>
                                          </p:spTgt>
                                        </p:tgtEl>
                                        <p:attrNameLst>
                                          <p:attrName>style.visibility</p:attrName>
                                        </p:attrNameLst>
                                      </p:cBhvr>
                                      <p:to>
                                        <p:strVal val="visible"/>
                                      </p:to>
                                    </p:set>
                                    <p:animEffect transition="in" filter="barn(inVertical)">
                                      <p:cBhvr>
                                        <p:cTn id="52" dur="500"/>
                                        <p:tgtEl>
                                          <p:spTgt spid="5">
                                            <p:txEl>
                                              <p:pRg st="7" end="7"/>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16" presetClass="entr" presetSubtype="21" fill="hold" grpId="0" nodeType="clickEffect">
                                  <p:stCondLst>
                                    <p:cond delay="0"/>
                                  </p:stCondLst>
                                  <p:childTnLst>
                                    <p:set>
                                      <p:cBhvr>
                                        <p:cTn id="56" dur="1" fill="hold">
                                          <p:stCondLst>
                                            <p:cond delay="0"/>
                                          </p:stCondLst>
                                        </p:cTn>
                                        <p:tgtEl>
                                          <p:spTgt spid="5">
                                            <p:txEl>
                                              <p:pRg st="8" end="8"/>
                                            </p:txEl>
                                          </p:spTgt>
                                        </p:tgtEl>
                                        <p:attrNameLst>
                                          <p:attrName>style.visibility</p:attrName>
                                        </p:attrNameLst>
                                      </p:cBhvr>
                                      <p:to>
                                        <p:strVal val="visible"/>
                                      </p:to>
                                    </p:set>
                                    <p:animEffect transition="in" filter="barn(inVertical)">
                                      <p:cBhvr>
                                        <p:cTn id="57" dur="500"/>
                                        <p:tgtEl>
                                          <p:spTgt spid="5">
                                            <p:txEl>
                                              <p:pRg st="8" end="8"/>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16" presetClass="entr" presetSubtype="21" fill="hold" grpId="0" nodeType="clickEffect">
                                  <p:stCondLst>
                                    <p:cond delay="0"/>
                                  </p:stCondLst>
                                  <p:childTnLst>
                                    <p:set>
                                      <p:cBhvr>
                                        <p:cTn id="61" dur="1" fill="hold">
                                          <p:stCondLst>
                                            <p:cond delay="0"/>
                                          </p:stCondLst>
                                        </p:cTn>
                                        <p:tgtEl>
                                          <p:spTgt spid="5">
                                            <p:txEl>
                                              <p:pRg st="9" end="9"/>
                                            </p:txEl>
                                          </p:spTgt>
                                        </p:tgtEl>
                                        <p:attrNameLst>
                                          <p:attrName>style.visibility</p:attrName>
                                        </p:attrNameLst>
                                      </p:cBhvr>
                                      <p:to>
                                        <p:strVal val="visible"/>
                                      </p:to>
                                    </p:set>
                                    <p:animEffect transition="in" filter="barn(inVertical)">
                                      <p:cBhvr>
                                        <p:cTn id="62" dur="500"/>
                                        <p:tgtEl>
                                          <p:spTgt spid="5">
                                            <p:txEl>
                                              <p:pRg st="9" end="9"/>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16" presetClass="entr" presetSubtype="21" fill="hold" nodeType="clickEffect">
                                  <p:stCondLst>
                                    <p:cond delay="0"/>
                                  </p:stCondLst>
                                  <p:childTnLst>
                                    <p:set>
                                      <p:cBhvr>
                                        <p:cTn id="66" dur="1" fill="hold">
                                          <p:stCondLst>
                                            <p:cond delay="0"/>
                                          </p:stCondLst>
                                        </p:cTn>
                                        <p:tgtEl>
                                          <p:spTgt spid="14"/>
                                        </p:tgtEl>
                                        <p:attrNameLst>
                                          <p:attrName>style.visibility</p:attrName>
                                        </p:attrNameLst>
                                      </p:cBhvr>
                                      <p:to>
                                        <p:strVal val="visible"/>
                                      </p:to>
                                    </p:set>
                                    <p:animEffect transition="in" filter="barn(inVertical)">
                                      <p:cBhvr>
                                        <p:cTn id="67" dur="500"/>
                                        <p:tgtEl>
                                          <p:spTgt spid="14"/>
                                        </p:tgtEl>
                                      </p:cBhvr>
                                    </p:animEffect>
                                  </p:childTnLst>
                                </p:cTn>
                              </p:par>
                            </p:childTnLst>
                          </p:cTn>
                        </p:par>
                      </p:childTnLst>
                    </p:cTn>
                  </p:par>
                  <p:par>
                    <p:cTn id="68" fill="hold">
                      <p:stCondLst>
                        <p:cond delay="indefinite"/>
                      </p:stCondLst>
                      <p:childTnLst>
                        <p:par>
                          <p:cTn id="69" fill="hold">
                            <p:stCondLst>
                              <p:cond delay="0"/>
                            </p:stCondLst>
                            <p:childTnLst>
                              <p:par>
                                <p:cTn id="70" presetID="16" presetClass="entr" presetSubtype="21" fill="hold" nodeType="clickEffect">
                                  <p:stCondLst>
                                    <p:cond delay="0"/>
                                  </p:stCondLst>
                                  <p:childTnLst>
                                    <p:set>
                                      <p:cBhvr>
                                        <p:cTn id="71" dur="1" fill="hold">
                                          <p:stCondLst>
                                            <p:cond delay="0"/>
                                          </p:stCondLst>
                                        </p:cTn>
                                        <p:tgtEl>
                                          <p:spTgt spid="12"/>
                                        </p:tgtEl>
                                        <p:attrNameLst>
                                          <p:attrName>style.visibility</p:attrName>
                                        </p:attrNameLst>
                                      </p:cBhvr>
                                      <p:to>
                                        <p:strVal val="visible"/>
                                      </p:to>
                                    </p:set>
                                    <p:animEffect transition="in" filter="barn(inVertical)">
                                      <p:cBhvr>
                                        <p:cTn id="72" dur="500"/>
                                        <p:tgtEl>
                                          <p:spTgt spid="12"/>
                                        </p:tgtEl>
                                      </p:cBhvr>
                                    </p:animEffect>
                                  </p:childTnLst>
                                </p:cTn>
                              </p:par>
                            </p:childTnLst>
                          </p:cTn>
                        </p:par>
                      </p:childTnLst>
                    </p:cTn>
                  </p:par>
                  <p:par>
                    <p:cTn id="73" fill="hold">
                      <p:stCondLst>
                        <p:cond delay="indefinite"/>
                      </p:stCondLst>
                      <p:childTnLst>
                        <p:par>
                          <p:cTn id="74" fill="hold">
                            <p:stCondLst>
                              <p:cond delay="0"/>
                            </p:stCondLst>
                            <p:childTnLst>
                              <p:par>
                                <p:cTn id="75" presetID="16" presetClass="entr" presetSubtype="21" fill="hold" nodeType="clickEffect">
                                  <p:stCondLst>
                                    <p:cond delay="0"/>
                                  </p:stCondLst>
                                  <p:childTnLst>
                                    <p:set>
                                      <p:cBhvr>
                                        <p:cTn id="76" dur="1" fill="hold">
                                          <p:stCondLst>
                                            <p:cond delay="0"/>
                                          </p:stCondLst>
                                        </p:cTn>
                                        <p:tgtEl>
                                          <p:spTgt spid="10"/>
                                        </p:tgtEl>
                                        <p:attrNameLst>
                                          <p:attrName>style.visibility</p:attrName>
                                        </p:attrNameLst>
                                      </p:cBhvr>
                                      <p:to>
                                        <p:strVal val="visible"/>
                                      </p:to>
                                    </p:set>
                                    <p:animEffect transition="in" filter="barn(inVertical)">
                                      <p:cBhvr>
                                        <p:cTn id="77" dur="500"/>
                                        <p:tgtEl>
                                          <p:spTgt spid="10"/>
                                        </p:tgtEl>
                                      </p:cBhvr>
                                    </p:animEffect>
                                  </p:childTnLst>
                                </p:cTn>
                              </p:par>
                            </p:childTnLst>
                          </p:cTn>
                        </p:par>
                      </p:childTnLst>
                    </p:cTn>
                  </p:par>
                  <p:par>
                    <p:cTn id="78" fill="hold">
                      <p:stCondLst>
                        <p:cond delay="indefinite"/>
                      </p:stCondLst>
                      <p:childTnLst>
                        <p:par>
                          <p:cTn id="79" fill="hold">
                            <p:stCondLst>
                              <p:cond delay="0"/>
                            </p:stCondLst>
                            <p:childTnLst>
                              <p:par>
                                <p:cTn id="80" presetID="16" presetClass="entr" presetSubtype="21" fill="hold" nodeType="clickEffect">
                                  <p:stCondLst>
                                    <p:cond delay="0"/>
                                  </p:stCondLst>
                                  <p:childTnLst>
                                    <p:set>
                                      <p:cBhvr>
                                        <p:cTn id="81" dur="1" fill="hold">
                                          <p:stCondLst>
                                            <p:cond delay="0"/>
                                          </p:stCondLst>
                                        </p:cTn>
                                        <p:tgtEl>
                                          <p:spTgt spid="9"/>
                                        </p:tgtEl>
                                        <p:attrNameLst>
                                          <p:attrName>style.visibility</p:attrName>
                                        </p:attrNameLst>
                                      </p:cBhvr>
                                      <p:to>
                                        <p:strVal val="visible"/>
                                      </p:to>
                                    </p:set>
                                    <p:animEffect transition="in" filter="barn(inVertical)">
                                      <p:cBhvr>
                                        <p:cTn id="82" dur="500"/>
                                        <p:tgtEl>
                                          <p:spTgt spid="9"/>
                                        </p:tgtEl>
                                      </p:cBhvr>
                                    </p:animEffect>
                                  </p:childTnLst>
                                </p:cTn>
                              </p:par>
                            </p:childTnLst>
                          </p:cTn>
                        </p:par>
                      </p:childTnLst>
                    </p:cTn>
                  </p:par>
                  <p:par>
                    <p:cTn id="83" fill="hold">
                      <p:stCondLst>
                        <p:cond delay="indefinite"/>
                      </p:stCondLst>
                      <p:childTnLst>
                        <p:par>
                          <p:cTn id="84" fill="hold">
                            <p:stCondLst>
                              <p:cond delay="0"/>
                            </p:stCondLst>
                            <p:childTnLst>
                              <p:par>
                                <p:cTn id="85" presetID="16" presetClass="entr" presetSubtype="21" fill="hold" nodeType="clickEffect">
                                  <p:stCondLst>
                                    <p:cond delay="0"/>
                                  </p:stCondLst>
                                  <p:childTnLst>
                                    <p:set>
                                      <p:cBhvr>
                                        <p:cTn id="86" dur="1" fill="hold">
                                          <p:stCondLst>
                                            <p:cond delay="0"/>
                                          </p:stCondLst>
                                        </p:cTn>
                                        <p:tgtEl>
                                          <p:spTgt spid="11"/>
                                        </p:tgtEl>
                                        <p:attrNameLst>
                                          <p:attrName>style.visibility</p:attrName>
                                        </p:attrNameLst>
                                      </p:cBhvr>
                                      <p:to>
                                        <p:strVal val="visible"/>
                                      </p:to>
                                    </p:set>
                                    <p:animEffect transition="in" filter="barn(inVertical)">
                                      <p:cBhvr>
                                        <p:cTn id="87" dur="500"/>
                                        <p:tgtEl>
                                          <p:spTgt spid="11"/>
                                        </p:tgtEl>
                                      </p:cBhvr>
                                    </p:animEffect>
                                  </p:childTnLst>
                                </p:cTn>
                              </p:par>
                            </p:childTnLst>
                          </p:cTn>
                        </p:par>
                      </p:childTnLst>
                    </p:cTn>
                  </p:par>
                  <p:par>
                    <p:cTn id="88" fill="hold">
                      <p:stCondLst>
                        <p:cond delay="indefinite"/>
                      </p:stCondLst>
                      <p:childTnLst>
                        <p:par>
                          <p:cTn id="89" fill="hold">
                            <p:stCondLst>
                              <p:cond delay="0"/>
                            </p:stCondLst>
                            <p:childTnLst>
                              <p:par>
                                <p:cTn id="90" presetID="16" presetClass="entr" presetSubtype="21" fill="hold" nodeType="clickEffect">
                                  <p:stCondLst>
                                    <p:cond delay="0"/>
                                  </p:stCondLst>
                                  <p:childTnLst>
                                    <p:set>
                                      <p:cBhvr>
                                        <p:cTn id="91" dur="1" fill="hold">
                                          <p:stCondLst>
                                            <p:cond delay="0"/>
                                          </p:stCondLst>
                                        </p:cTn>
                                        <p:tgtEl>
                                          <p:spTgt spid="7"/>
                                        </p:tgtEl>
                                        <p:attrNameLst>
                                          <p:attrName>style.visibility</p:attrName>
                                        </p:attrNameLst>
                                      </p:cBhvr>
                                      <p:to>
                                        <p:strVal val="visible"/>
                                      </p:to>
                                    </p:set>
                                    <p:animEffect transition="in" filter="barn(inVertical)">
                                      <p:cBhvr>
                                        <p:cTn id="9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05106B-BED3-40AC-A410-B51BAEE46848}"/>
              </a:ext>
            </a:extLst>
          </p:cNvPr>
          <p:cNvSpPr>
            <a:spLocks noGrp="1"/>
          </p:cNvSpPr>
          <p:nvPr>
            <p:ph type="title"/>
          </p:nvPr>
        </p:nvSpPr>
        <p:spPr>
          <a:xfrm>
            <a:off x="0" y="-48583"/>
            <a:ext cx="12192000" cy="1453630"/>
          </a:xfrm>
          <a:solidFill>
            <a:srgbClr val="FFFF00"/>
          </a:solidFill>
          <a:ln>
            <a:solidFill>
              <a:schemeClr val="tx1"/>
            </a:solidFill>
          </a:ln>
        </p:spPr>
        <p:txBody>
          <a:bodyPr>
            <a:normAutofit/>
          </a:bodyPr>
          <a:lstStyle/>
          <a:p>
            <a:pPr algn="ctr"/>
            <a:r>
              <a:rPr lang="en-GB" sz="2400" dirty="0">
                <a:latin typeface="Comic Sans MS" panose="030F0702030302020204" pitchFamily="66" charset="0"/>
              </a:rPr>
              <a:t>Key question: </a:t>
            </a:r>
            <a:r>
              <a:rPr lang="en-GB" sz="2400" b="1" dirty="0">
                <a:solidFill>
                  <a:srgbClr val="0070C0"/>
                </a:solidFill>
                <a:latin typeface="Comic Sans MS" panose="030F0702030302020204" pitchFamily="66" charset="0"/>
              </a:rPr>
              <a:t>How can historians learn about life in Iron Age Britain?</a:t>
            </a:r>
            <a:br>
              <a:rPr lang="en-GB" sz="2400" b="1" dirty="0">
                <a:solidFill>
                  <a:srgbClr val="0070C0"/>
                </a:solidFill>
                <a:latin typeface="Comic Sans MS" panose="030F0702030302020204" pitchFamily="66" charset="0"/>
              </a:rPr>
            </a:br>
            <a:br>
              <a:rPr lang="en-GB" sz="2400" b="1" dirty="0">
                <a:solidFill>
                  <a:srgbClr val="0070C0"/>
                </a:solidFill>
                <a:latin typeface="Comic Sans MS" panose="030F0702030302020204" pitchFamily="66" charset="0"/>
              </a:rPr>
            </a:br>
            <a:r>
              <a:rPr lang="en-GB" sz="2400" b="1" dirty="0">
                <a:solidFill>
                  <a:schemeClr val="accent1">
                    <a:lumMod val="50000"/>
                  </a:schemeClr>
                </a:solidFill>
                <a:latin typeface="Comic Sans MS" panose="030F0702030302020204" pitchFamily="66" charset="0"/>
              </a:rPr>
              <a:t>What can historians learn from </a:t>
            </a:r>
            <a:r>
              <a:rPr lang="en-GB" sz="2400" b="1" u="sng" dirty="0">
                <a:solidFill>
                  <a:schemeClr val="accent1">
                    <a:lumMod val="50000"/>
                  </a:schemeClr>
                </a:solidFill>
                <a:latin typeface="Comic Sans MS" panose="030F0702030302020204" pitchFamily="66" charset="0"/>
              </a:rPr>
              <a:t>Lindow Man</a:t>
            </a:r>
            <a:r>
              <a:rPr lang="en-GB" sz="2400" b="1" dirty="0">
                <a:solidFill>
                  <a:schemeClr val="accent1">
                    <a:lumMod val="50000"/>
                  </a:schemeClr>
                </a:solidFill>
                <a:latin typeface="Comic Sans MS" panose="030F0702030302020204" pitchFamily="66" charset="0"/>
              </a:rPr>
              <a:t>?</a:t>
            </a:r>
            <a:br>
              <a:rPr lang="en-GB" sz="2400" b="1" dirty="0">
                <a:solidFill>
                  <a:schemeClr val="accent1">
                    <a:lumMod val="50000"/>
                  </a:schemeClr>
                </a:solidFill>
                <a:latin typeface="Comic Sans MS" panose="030F0702030302020204" pitchFamily="66" charset="0"/>
              </a:rPr>
            </a:br>
            <a:r>
              <a:rPr lang="en-GB" sz="2400" b="1" dirty="0">
                <a:solidFill>
                  <a:schemeClr val="accent1">
                    <a:lumMod val="50000"/>
                  </a:schemeClr>
                </a:solidFill>
                <a:latin typeface="Comic Sans MS" panose="030F0702030302020204" pitchFamily="66" charset="0"/>
              </a:rPr>
              <a:t>The body was discovered on 1</a:t>
            </a:r>
            <a:r>
              <a:rPr lang="en-GB" sz="2400" b="1" baseline="30000" dirty="0">
                <a:solidFill>
                  <a:schemeClr val="accent1">
                    <a:lumMod val="50000"/>
                  </a:schemeClr>
                </a:solidFill>
                <a:latin typeface="Comic Sans MS" panose="030F0702030302020204" pitchFamily="66" charset="0"/>
              </a:rPr>
              <a:t>st</a:t>
            </a:r>
            <a:r>
              <a:rPr lang="en-GB" sz="2400" b="1" dirty="0">
                <a:solidFill>
                  <a:schemeClr val="accent1">
                    <a:lumMod val="50000"/>
                  </a:schemeClr>
                </a:solidFill>
                <a:latin typeface="Comic Sans MS" panose="030F0702030302020204" pitchFamily="66" charset="0"/>
              </a:rPr>
              <a:t> August 1984, near Wilmslow, Cheshire.</a:t>
            </a:r>
          </a:p>
        </p:txBody>
      </p:sp>
      <p:pic>
        <p:nvPicPr>
          <p:cNvPr id="5" name="Content Placeholder 4">
            <a:extLst>
              <a:ext uri="{FF2B5EF4-FFF2-40B4-BE49-F238E27FC236}">
                <a16:creationId xmlns:a16="http://schemas.microsoft.com/office/drawing/2014/main" id="{E503410F-D93B-4A75-ABFE-FD4D76656427}"/>
              </a:ext>
            </a:extLst>
          </p:cNvPr>
          <p:cNvPicPr>
            <a:picLocks noGrp="1" noChangeAspect="1"/>
          </p:cNvPicPr>
          <p:nvPr>
            <p:ph sz="half" idx="1"/>
          </p:nvPr>
        </p:nvPicPr>
        <p:blipFill>
          <a:blip r:embed="rId2"/>
          <a:stretch>
            <a:fillRect/>
          </a:stretch>
        </p:blipFill>
        <p:spPr>
          <a:xfrm>
            <a:off x="0" y="1453630"/>
            <a:ext cx="4912467" cy="2968164"/>
          </a:xfrm>
          <a:prstGeom prst="rect">
            <a:avLst/>
          </a:prstGeom>
        </p:spPr>
      </p:pic>
      <p:sp>
        <p:nvSpPr>
          <p:cNvPr id="4" name="Content Placeholder 3">
            <a:extLst>
              <a:ext uri="{FF2B5EF4-FFF2-40B4-BE49-F238E27FC236}">
                <a16:creationId xmlns:a16="http://schemas.microsoft.com/office/drawing/2014/main" id="{EE7B793A-0D1E-4110-A882-473D5A622067}"/>
              </a:ext>
            </a:extLst>
          </p:cNvPr>
          <p:cNvSpPr>
            <a:spLocks noGrp="1"/>
          </p:cNvSpPr>
          <p:nvPr>
            <p:ph sz="half" idx="2"/>
          </p:nvPr>
        </p:nvSpPr>
        <p:spPr>
          <a:xfrm>
            <a:off x="5126477" y="1502213"/>
            <a:ext cx="7035623" cy="3167441"/>
          </a:xfrm>
          <a:solidFill>
            <a:schemeClr val="accent6">
              <a:lumMod val="60000"/>
              <a:lumOff val="40000"/>
            </a:schemeClr>
          </a:solidFill>
          <a:ln>
            <a:solidFill>
              <a:schemeClr val="tx1"/>
            </a:solidFill>
          </a:ln>
        </p:spPr>
        <p:txBody>
          <a:bodyPr>
            <a:normAutofit fontScale="62500" lnSpcReduction="20000"/>
          </a:bodyPr>
          <a:lstStyle/>
          <a:p>
            <a:r>
              <a:rPr lang="en-GB" dirty="0">
                <a:latin typeface="Comic Sans MS" panose="030F0702030302020204" pitchFamily="66" charset="0"/>
              </a:rPr>
              <a:t>Age of death- Mid 20s.</a:t>
            </a:r>
          </a:p>
          <a:p>
            <a:r>
              <a:rPr lang="en-GB" dirty="0">
                <a:latin typeface="Comic Sans MS" panose="030F0702030302020204" pitchFamily="66" charset="0"/>
              </a:rPr>
              <a:t>Died approximately- 2BC-119AD (2018-1901 years ago).</a:t>
            </a:r>
          </a:p>
          <a:p>
            <a:r>
              <a:rPr lang="en-GB" dirty="0">
                <a:latin typeface="Comic Sans MS" panose="030F0702030302020204" pitchFamily="66" charset="0"/>
              </a:rPr>
              <a:t>Cause of death- Strangled, hit on the head, throat cut.</a:t>
            </a:r>
          </a:p>
          <a:p>
            <a:r>
              <a:rPr lang="en-GB" dirty="0">
                <a:latin typeface="Comic Sans MS" panose="030F0702030302020204" pitchFamily="66" charset="0"/>
              </a:rPr>
              <a:t>Before death- No signs of having done any heavy work. Had a trimmed beard and moustache. </a:t>
            </a:r>
          </a:p>
          <a:p>
            <a:r>
              <a:rPr lang="en-GB" dirty="0">
                <a:latin typeface="Comic Sans MS" panose="030F0702030302020204" pitchFamily="66" charset="0"/>
              </a:rPr>
              <a:t>What does this suggest about Lindow Man?</a:t>
            </a:r>
          </a:p>
          <a:p>
            <a:r>
              <a:rPr lang="en-GB" dirty="0">
                <a:latin typeface="Comic Sans MS" panose="030F0702030302020204" pitchFamily="66" charset="0"/>
              </a:rPr>
              <a:t>Last meal- Bread.</a:t>
            </a:r>
          </a:p>
          <a:p>
            <a:r>
              <a:rPr lang="en-GB" dirty="0">
                <a:latin typeface="Comic Sans MS" panose="030F0702030302020204" pitchFamily="66" charset="0"/>
              </a:rPr>
              <a:t>Why was Lindow Man killed?</a:t>
            </a:r>
          </a:p>
          <a:p>
            <a:r>
              <a:rPr lang="en-GB" dirty="0">
                <a:latin typeface="Comic Sans MS" panose="030F0702030302020204" pitchFamily="66" charset="0"/>
              </a:rPr>
              <a:t>What did he look like?</a:t>
            </a:r>
          </a:p>
          <a:p>
            <a:r>
              <a:rPr lang="en-GB" dirty="0">
                <a:hlinkClick r:id="rId3"/>
              </a:rPr>
              <a:t>https://www.youtube.com/watch?v=oGV402Z1KNY</a:t>
            </a:r>
            <a:endParaRPr lang="en-GB" dirty="0">
              <a:latin typeface="Comic Sans MS" panose="030F0702030302020204" pitchFamily="66" charset="0"/>
            </a:endParaRPr>
          </a:p>
        </p:txBody>
      </p:sp>
      <p:pic>
        <p:nvPicPr>
          <p:cNvPr id="6" name="Picture 5">
            <a:extLst>
              <a:ext uri="{FF2B5EF4-FFF2-40B4-BE49-F238E27FC236}">
                <a16:creationId xmlns:a16="http://schemas.microsoft.com/office/drawing/2014/main" id="{6989B51A-06AC-4A74-8423-D370E79D8837}"/>
              </a:ext>
            </a:extLst>
          </p:cNvPr>
          <p:cNvPicPr>
            <a:picLocks noChangeAspect="1"/>
          </p:cNvPicPr>
          <p:nvPr/>
        </p:nvPicPr>
        <p:blipFill>
          <a:blip r:embed="rId4"/>
          <a:stretch>
            <a:fillRect/>
          </a:stretch>
        </p:blipFill>
        <p:spPr>
          <a:xfrm>
            <a:off x="-1" y="4470377"/>
            <a:ext cx="4912467" cy="2355713"/>
          </a:xfrm>
          <a:prstGeom prst="rect">
            <a:avLst/>
          </a:prstGeom>
        </p:spPr>
      </p:pic>
      <p:pic>
        <p:nvPicPr>
          <p:cNvPr id="7" name="Picture 6">
            <a:extLst>
              <a:ext uri="{FF2B5EF4-FFF2-40B4-BE49-F238E27FC236}">
                <a16:creationId xmlns:a16="http://schemas.microsoft.com/office/drawing/2014/main" id="{99BB0E59-941C-470D-BB7E-A1392D0D85F6}"/>
              </a:ext>
            </a:extLst>
          </p:cNvPr>
          <p:cNvPicPr>
            <a:picLocks noChangeAspect="1"/>
          </p:cNvPicPr>
          <p:nvPr/>
        </p:nvPicPr>
        <p:blipFill>
          <a:blip r:embed="rId5"/>
          <a:stretch>
            <a:fillRect/>
          </a:stretch>
        </p:blipFill>
        <p:spPr>
          <a:xfrm>
            <a:off x="6418556" y="4702377"/>
            <a:ext cx="4536490" cy="2165725"/>
          </a:xfrm>
          <a:prstGeom prst="rect">
            <a:avLst/>
          </a:prstGeom>
        </p:spPr>
      </p:pic>
    </p:spTree>
    <p:extLst>
      <p:ext uri="{BB962C8B-B14F-4D97-AF65-F5344CB8AC3E}">
        <p14:creationId xmlns:p14="http://schemas.microsoft.com/office/powerpoint/2010/main" val="37494858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barn(inVertical)">
                                      <p:cBhvr>
                                        <p:cTn id="7" dur="500"/>
                                        <p:tgtEl>
                                          <p:spTgt spid="4">
                                            <p:bg/>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barn(inVertical)">
                                      <p:cBhvr>
                                        <p:cTn id="12" dur="500"/>
                                        <p:tgtEl>
                                          <p:spTgt spid="4">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4">
                                            <p:txEl>
                                              <p:pRg st="1" end="1"/>
                                            </p:txEl>
                                          </p:spTgt>
                                        </p:tgtEl>
                                        <p:attrNameLst>
                                          <p:attrName>style.visibility</p:attrName>
                                        </p:attrNameLst>
                                      </p:cBhvr>
                                      <p:to>
                                        <p:strVal val="visible"/>
                                      </p:to>
                                    </p:set>
                                    <p:animEffect transition="in" filter="barn(inVertical)">
                                      <p:cBhvr>
                                        <p:cTn id="17" dur="500"/>
                                        <p:tgtEl>
                                          <p:spTgt spid="4">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4">
                                            <p:txEl>
                                              <p:pRg st="2" end="2"/>
                                            </p:txEl>
                                          </p:spTgt>
                                        </p:tgtEl>
                                        <p:attrNameLst>
                                          <p:attrName>style.visibility</p:attrName>
                                        </p:attrNameLst>
                                      </p:cBhvr>
                                      <p:to>
                                        <p:strVal val="visible"/>
                                      </p:to>
                                    </p:set>
                                    <p:animEffect transition="in" filter="barn(inVertical)">
                                      <p:cBhvr>
                                        <p:cTn id="22" dur="500"/>
                                        <p:tgtEl>
                                          <p:spTgt spid="4">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4">
                                            <p:txEl>
                                              <p:pRg st="3" end="3"/>
                                            </p:txEl>
                                          </p:spTgt>
                                        </p:tgtEl>
                                        <p:attrNameLst>
                                          <p:attrName>style.visibility</p:attrName>
                                        </p:attrNameLst>
                                      </p:cBhvr>
                                      <p:to>
                                        <p:strVal val="visible"/>
                                      </p:to>
                                    </p:set>
                                    <p:animEffect transition="in" filter="barn(inVertical)">
                                      <p:cBhvr>
                                        <p:cTn id="27" dur="500"/>
                                        <p:tgtEl>
                                          <p:spTgt spid="4">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4">
                                            <p:txEl>
                                              <p:pRg st="4" end="4"/>
                                            </p:txEl>
                                          </p:spTgt>
                                        </p:tgtEl>
                                        <p:attrNameLst>
                                          <p:attrName>style.visibility</p:attrName>
                                        </p:attrNameLst>
                                      </p:cBhvr>
                                      <p:to>
                                        <p:strVal val="visible"/>
                                      </p:to>
                                    </p:set>
                                    <p:animEffect transition="in" filter="barn(inVertical)">
                                      <p:cBhvr>
                                        <p:cTn id="32" dur="500"/>
                                        <p:tgtEl>
                                          <p:spTgt spid="4">
                                            <p:txEl>
                                              <p:pRg st="4" end="4"/>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grpId="0" nodeType="clickEffect">
                                  <p:stCondLst>
                                    <p:cond delay="0"/>
                                  </p:stCondLst>
                                  <p:childTnLst>
                                    <p:set>
                                      <p:cBhvr>
                                        <p:cTn id="36" dur="1" fill="hold">
                                          <p:stCondLst>
                                            <p:cond delay="0"/>
                                          </p:stCondLst>
                                        </p:cTn>
                                        <p:tgtEl>
                                          <p:spTgt spid="4">
                                            <p:txEl>
                                              <p:pRg st="5" end="5"/>
                                            </p:txEl>
                                          </p:spTgt>
                                        </p:tgtEl>
                                        <p:attrNameLst>
                                          <p:attrName>style.visibility</p:attrName>
                                        </p:attrNameLst>
                                      </p:cBhvr>
                                      <p:to>
                                        <p:strVal val="visible"/>
                                      </p:to>
                                    </p:set>
                                    <p:animEffect transition="in" filter="barn(inVertical)">
                                      <p:cBhvr>
                                        <p:cTn id="37" dur="500"/>
                                        <p:tgtEl>
                                          <p:spTgt spid="4">
                                            <p:txEl>
                                              <p:pRg st="5" end="5"/>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6" presetClass="entr" presetSubtype="21" fill="hold" grpId="0" nodeType="clickEffect">
                                  <p:stCondLst>
                                    <p:cond delay="0"/>
                                  </p:stCondLst>
                                  <p:childTnLst>
                                    <p:set>
                                      <p:cBhvr>
                                        <p:cTn id="41" dur="1" fill="hold">
                                          <p:stCondLst>
                                            <p:cond delay="0"/>
                                          </p:stCondLst>
                                        </p:cTn>
                                        <p:tgtEl>
                                          <p:spTgt spid="4">
                                            <p:txEl>
                                              <p:pRg st="6" end="6"/>
                                            </p:txEl>
                                          </p:spTgt>
                                        </p:tgtEl>
                                        <p:attrNameLst>
                                          <p:attrName>style.visibility</p:attrName>
                                        </p:attrNameLst>
                                      </p:cBhvr>
                                      <p:to>
                                        <p:strVal val="visible"/>
                                      </p:to>
                                    </p:set>
                                    <p:animEffect transition="in" filter="barn(inVertical)">
                                      <p:cBhvr>
                                        <p:cTn id="42" dur="500"/>
                                        <p:tgtEl>
                                          <p:spTgt spid="4">
                                            <p:txEl>
                                              <p:pRg st="6" end="6"/>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6" presetClass="entr" presetSubtype="21" fill="hold" grpId="0" nodeType="clickEffect">
                                  <p:stCondLst>
                                    <p:cond delay="0"/>
                                  </p:stCondLst>
                                  <p:childTnLst>
                                    <p:set>
                                      <p:cBhvr>
                                        <p:cTn id="46" dur="1" fill="hold">
                                          <p:stCondLst>
                                            <p:cond delay="0"/>
                                          </p:stCondLst>
                                        </p:cTn>
                                        <p:tgtEl>
                                          <p:spTgt spid="4">
                                            <p:txEl>
                                              <p:pRg st="7" end="7"/>
                                            </p:txEl>
                                          </p:spTgt>
                                        </p:tgtEl>
                                        <p:attrNameLst>
                                          <p:attrName>style.visibility</p:attrName>
                                        </p:attrNameLst>
                                      </p:cBhvr>
                                      <p:to>
                                        <p:strVal val="visible"/>
                                      </p:to>
                                    </p:set>
                                    <p:animEffect transition="in" filter="barn(inVertical)">
                                      <p:cBhvr>
                                        <p:cTn id="47" dur="500"/>
                                        <p:tgtEl>
                                          <p:spTgt spid="4">
                                            <p:txEl>
                                              <p:pRg st="7" end="7"/>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6" presetClass="entr" presetSubtype="21" fill="hold" grpId="0" nodeType="clickEffect">
                                  <p:stCondLst>
                                    <p:cond delay="0"/>
                                  </p:stCondLst>
                                  <p:childTnLst>
                                    <p:set>
                                      <p:cBhvr>
                                        <p:cTn id="51" dur="1" fill="hold">
                                          <p:stCondLst>
                                            <p:cond delay="0"/>
                                          </p:stCondLst>
                                        </p:cTn>
                                        <p:tgtEl>
                                          <p:spTgt spid="4">
                                            <p:txEl>
                                              <p:pRg st="8" end="8"/>
                                            </p:txEl>
                                          </p:spTgt>
                                        </p:tgtEl>
                                        <p:attrNameLst>
                                          <p:attrName>style.visibility</p:attrName>
                                        </p:attrNameLst>
                                      </p:cBhvr>
                                      <p:to>
                                        <p:strVal val="visible"/>
                                      </p:to>
                                    </p:set>
                                    <p:animEffect transition="in" filter="barn(inVertical)">
                                      <p:cBhvr>
                                        <p:cTn id="52" dur="500"/>
                                        <p:tgtEl>
                                          <p:spTgt spid="4">
                                            <p:txEl>
                                              <p:pRg st="8" end="8"/>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16" presetClass="entr" presetSubtype="21" fill="hold" nodeType="clickEffect">
                                  <p:stCondLst>
                                    <p:cond delay="0"/>
                                  </p:stCondLst>
                                  <p:childTnLst>
                                    <p:set>
                                      <p:cBhvr>
                                        <p:cTn id="56" dur="1" fill="hold">
                                          <p:stCondLst>
                                            <p:cond delay="0"/>
                                          </p:stCondLst>
                                        </p:cTn>
                                        <p:tgtEl>
                                          <p:spTgt spid="7"/>
                                        </p:tgtEl>
                                        <p:attrNameLst>
                                          <p:attrName>style.visibility</p:attrName>
                                        </p:attrNameLst>
                                      </p:cBhvr>
                                      <p:to>
                                        <p:strVal val="visible"/>
                                      </p:to>
                                    </p:set>
                                    <p:animEffect transition="in" filter="barn(inVertical)">
                                      <p:cBhvr>
                                        <p:cTn id="5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DA1F70B-A0AE-48D3-A037-8A63F419E0D3}"/>
              </a:ext>
            </a:extLst>
          </p:cNvPr>
          <p:cNvSpPr>
            <a:spLocks noGrp="1"/>
          </p:cNvSpPr>
          <p:nvPr>
            <p:ph sz="half" idx="1"/>
          </p:nvPr>
        </p:nvSpPr>
        <p:spPr>
          <a:xfrm>
            <a:off x="0" y="132522"/>
            <a:ext cx="5584054" cy="6725477"/>
          </a:xfrm>
          <a:solidFill>
            <a:srgbClr val="FFFF00"/>
          </a:solidFill>
          <a:ln>
            <a:solidFill>
              <a:schemeClr val="tx1"/>
            </a:solidFill>
          </a:ln>
        </p:spPr>
        <p:txBody>
          <a:bodyPr>
            <a:normAutofit/>
          </a:bodyPr>
          <a:lstStyle/>
          <a:p>
            <a:r>
              <a:rPr lang="en-GB" sz="2400" dirty="0">
                <a:latin typeface="Comic Sans MS" panose="030F0702030302020204" pitchFamily="66" charset="0"/>
              </a:rPr>
              <a:t>Although the people in Iron Age Britain had no system of writing, other people at the time did.</a:t>
            </a:r>
          </a:p>
          <a:p>
            <a:r>
              <a:rPr lang="en-GB" sz="2400" dirty="0">
                <a:latin typeface="Comic Sans MS" panose="030F0702030302020204" pitchFamily="66" charset="0"/>
              </a:rPr>
              <a:t>Historians can use the written accounts of Iron Age Britain left by the Romans.</a:t>
            </a:r>
          </a:p>
          <a:p>
            <a:r>
              <a:rPr lang="en-GB" sz="2400" dirty="0">
                <a:latin typeface="Comic Sans MS" panose="030F0702030302020204" pitchFamily="66" charset="0"/>
              </a:rPr>
              <a:t>However, the Romans had a different </a:t>
            </a:r>
            <a:r>
              <a:rPr lang="en-GB" sz="2400" b="1" dirty="0">
                <a:solidFill>
                  <a:srgbClr val="7030A0"/>
                </a:solidFill>
                <a:latin typeface="Comic Sans MS" panose="030F0702030302020204" pitchFamily="66" charset="0"/>
              </a:rPr>
              <a:t>life style </a:t>
            </a:r>
            <a:r>
              <a:rPr lang="en-GB" sz="2400" dirty="0">
                <a:latin typeface="Comic Sans MS" panose="030F0702030302020204" pitchFamily="66" charset="0"/>
              </a:rPr>
              <a:t>to the people in Iron Age Britain.</a:t>
            </a:r>
          </a:p>
          <a:p>
            <a:pPr marL="0" indent="0">
              <a:buNone/>
            </a:pPr>
            <a:endParaRPr lang="en-GB" sz="2400" b="1" dirty="0">
              <a:solidFill>
                <a:srgbClr val="0070C0"/>
              </a:solidFill>
              <a:latin typeface="Comic Sans MS" panose="030F0702030302020204" pitchFamily="66" charset="0"/>
            </a:endParaRPr>
          </a:p>
          <a:p>
            <a:pPr marL="0" indent="0">
              <a:buNone/>
            </a:pPr>
            <a:r>
              <a:rPr lang="en-GB" sz="2400" b="1" dirty="0">
                <a:solidFill>
                  <a:srgbClr val="0070C0"/>
                </a:solidFill>
                <a:latin typeface="Comic Sans MS" panose="030F0702030302020204" pitchFamily="66" charset="0"/>
              </a:rPr>
              <a:t>What does </a:t>
            </a:r>
            <a:r>
              <a:rPr lang="en-GB" sz="2400" b="1" dirty="0">
                <a:solidFill>
                  <a:srgbClr val="7030A0"/>
                </a:solidFill>
                <a:latin typeface="Comic Sans MS" panose="030F0702030302020204" pitchFamily="66" charset="0"/>
              </a:rPr>
              <a:t>life style</a:t>
            </a:r>
            <a:r>
              <a:rPr lang="en-GB" sz="2400" b="1" dirty="0">
                <a:solidFill>
                  <a:srgbClr val="0070C0"/>
                </a:solidFill>
                <a:latin typeface="Comic Sans MS" panose="030F0702030302020204" pitchFamily="66" charset="0"/>
              </a:rPr>
              <a:t> mean?</a:t>
            </a:r>
          </a:p>
          <a:p>
            <a:pPr marL="0" indent="0" algn="ctr">
              <a:buNone/>
            </a:pPr>
            <a:r>
              <a:rPr lang="en-GB" sz="2400" b="1" dirty="0">
                <a:solidFill>
                  <a:srgbClr val="C00000"/>
                </a:solidFill>
                <a:latin typeface="Comic Sans MS" panose="030F0702030302020204" pitchFamily="66" charset="0"/>
              </a:rPr>
              <a:t>THINK – PAIR -SHARE</a:t>
            </a:r>
          </a:p>
        </p:txBody>
      </p:sp>
      <p:pic>
        <p:nvPicPr>
          <p:cNvPr id="6" name="Content Placeholder 5">
            <a:extLst>
              <a:ext uri="{FF2B5EF4-FFF2-40B4-BE49-F238E27FC236}">
                <a16:creationId xmlns:a16="http://schemas.microsoft.com/office/drawing/2014/main" id="{75D954CC-D1CE-4054-9B6F-572F422BD3AB}"/>
              </a:ext>
            </a:extLst>
          </p:cNvPr>
          <p:cNvPicPr>
            <a:picLocks noGrp="1" noChangeAspect="1"/>
          </p:cNvPicPr>
          <p:nvPr>
            <p:ph sz="half" idx="2"/>
          </p:nvPr>
        </p:nvPicPr>
        <p:blipFill>
          <a:blip r:embed="rId2"/>
          <a:stretch>
            <a:fillRect/>
          </a:stretch>
        </p:blipFill>
        <p:spPr>
          <a:xfrm>
            <a:off x="5690984" y="2714115"/>
            <a:ext cx="6394882" cy="1266184"/>
          </a:xfrm>
          <a:prstGeom prst="rect">
            <a:avLst/>
          </a:prstGeom>
        </p:spPr>
      </p:pic>
      <p:pic>
        <p:nvPicPr>
          <p:cNvPr id="5" name="Picture 4">
            <a:extLst>
              <a:ext uri="{FF2B5EF4-FFF2-40B4-BE49-F238E27FC236}">
                <a16:creationId xmlns:a16="http://schemas.microsoft.com/office/drawing/2014/main" id="{472C2AE2-46F2-44AA-8E1F-CA292737FE0A}"/>
              </a:ext>
            </a:extLst>
          </p:cNvPr>
          <p:cNvPicPr>
            <a:picLocks noChangeAspect="1"/>
          </p:cNvPicPr>
          <p:nvPr/>
        </p:nvPicPr>
        <p:blipFill>
          <a:blip r:embed="rId3"/>
          <a:stretch>
            <a:fillRect/>
          </a:stretch>
        </p:blipFill>
        <p:spPr>
          <a:xfrm>
            <a:off x="5797118" y="454372"/>
            <a:ext cx="6394882" cy="1687497"/>
          </a:xfrm>
          <a:prstGeom prst="rect">
            <a:avLst/>
          </a:prstGeom>
        </p:spPr>
      </p:pic>
      <p:pic>
        <p:nvPicPr>
          <p:cNvPr id="7" name="Picture 6">
            <a:extLst>
              <a:ext uri="{FF2B5EF4-FFF2-40B4-BE49-F238E27FC236}">
                <a16:creationId xmlns:a16="http://schemas.microsoft.com/office/drawing/2014/main" id="{2AF81D2B-7329-4B33-932C-1A55AE36B853}"/>
              </a:ext>
            </a:extLst>
          </p:cNvPr>
          <p:cNvPicPr>
            <a:picLocks noChangeAspect="1"/>
          </p:cNvPicPr>
          <p:nvPr/>
        </p:nvPicPr>
        <p:blipFill>
          <a:blip r:embed="rId4"/>
          <a:stretch>
            <a:fillRect/>
          </a:stretch>
        </p:blipFill>
        <p:spPr>
          <a:xfrm>
            <a:off x="5690984" y="4552545"/>
            <a:ext cx="3464478" cy="2305453"/>
          </a:xfrm>
          <a:prstGeom prst="rect">
            <a:avLst/>
          </a:prstGeom>
        </p:spPr>
      </p:pic>
      <p:pic>
        <p:nvPicPr>
          <p:cNvPr id="8" name="Picture 7">
            <a:extLst>
              <a:ext uri="{FF2B5EF4-FFF2-40B4-BE49-F238E27FC236}">
                <a16:creationId xmlns:a16="http://schemas.microsoft.com/office/drawing/2014/main" id="{FC3AEA42-0455-4145-8ADD-4A10FC57D2CD}"/>
              </a:ext>
            </a:extLst>
          </p:cNvPr>
          <p:cNvPicPr>
            <a:picLocks noChangeAspect="1"/>
          </p:cNvPicPr>
          <p:nvPr/>
        </p:nvPicPr>
        <p:blipFill>
          <a:blip r:embed="rId5"/>
          <a:stretch>
            <a:fillRect/>
          </a:stretch>
        </p:blipFill>
        <p:spPr>
          <a:xfrm>
            <a:off x="9262392" y="4552545"/>
            <a:ext cx="2929608" cy="2305452"/>
          </a:xfrm>
          <a:prstGeom prst="rect">
            <a:avLst/>
          </a:prstGeom>
        </p:spPr>
      </p:pic>
    </p:spTree>
    <p:extLst>
      <p:ext uri="{BB962C8B-B14F-4D97-AF65-F5344CB8AC3E}">
        <p14:creationId xmlns:p14="http://schemas.microsoft.com/office/powerpoint/2010/main" val="35680757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barn(inVertical)">
                                      <p:cBhvr>
                                        <p:cTn id="7" dur="500"/>
                                        <p:tgtEl>
                                          <p:spTgt spid="3">
                                            <p:bg/>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arn(inVertic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barn(inVertical)">
                                      <p:cBhvr>
                                        <p:cTn id="17" dur="5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barn(inVertical)">
                                      <p:cBhvr>
                                        <p:cTn id="22" dur="500"/>
                                        <p:tgtEl>
                                          <p:spTgt spid="3">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barn(inVertical)">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barn(inVertical)">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1" presetClass="entr" presetSubtype="1" fill="hold" nodeType="click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wheel(1)">
                                      <p:cBhvr>
                                        <p:cTn id="37" dur="2000"/>
                                        <p:tgtEl>
                                          <p:spTgt spid="7"/>
                                        </p:tgtEl>
                                      </p:cBhvr>
                                    </p:animEffect>
                                  </p:childTnLst>
                                </p:cTn>
                              </p:par>
                            </p:childTnLst>
                          </p:cTn>
                        </p:par>
                      </p:childTnLst>
                    </p:cTn>
                  </p:par>
                  <p:par>
                    <p:cTn id="38" fill="hold">
                      <p:stCondLst>
                        <p:cond delay="indefinite"/>
                      </p:stCondLst>
                      <p:childTnLst>
                        <p:par>
                          <p:cTn id="39" fill="hold">
                            <p:stCondLst>
                              <p:cond delay="0"/>
                            </p:stCondLst>
                            <p:childTnLst>
                              <p:par>
                                <p:cTn id="40" presetID="21" presetClass="entr" presetSubtype="1" fill="hold" nodeType="clickEffect">
                                  <p:stCondLst>
                                    <p:cond delay="0"/>
                                  </p:stCondLst>
                                  <p:childTnLst>
                                    <p:set>
                                      <p:cBhvr>
                                        <p:cTn id="41" dur="1" fill="hold">
                                          <p:stCondLst>
                                            <p:cond delay="0"/>
                                          </p:stCondLst>
                                        </p:cTn>
                                        <p:tgtEl>
                                          <p:spTgt spid="8"/>
                                        </p:tgtEl>
                                        <p:attrNameLst>
                                          <p:attrName>style.visibility</p:attrName>
                                        </p:attrNameLst>
                                      </p:cBhvr>
                                      <p:to>
                                        <p:strVal val="visible"/>
                                      </p:to>
                                    </p:set>
                                    <p:animEffect transition="in" filter="wheel(1)">
                                      <p:cBhvr>
                                        <p:cTn id="42"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C8E119-0D22-4F50-9293-E16A305D8854}"/>
              </a:ext>
            </a:extLst>
          </p:cNvPr>
          <p:cNvSpPr>
            <a:spLocks noGrp="1"/>
          </p:cNvSpPr>
          <p:nvPr>
            <p:ph type="title"/>
          </p:nvPr>
        </p:nvSpPr>
        <p:spPr>
          <a:xfrm>
            <a:off x="0" y="0"/>
            <a:ext cx="12192000" cy="1320800"/>
          </a:xfrm>
          <a:solidFill>
            <a:srgbClr val="FFFF00"/>
          </a:solidFill>
          <a:ln>
            <a:solidFill>
              <a:schemeClr val="tx1"/>
            </a:solidFill>
          </a:ln>
        </p:spPr>
        <p:txBody>
          <a:bodyPr>
            <a:normAutofit/>
          </a:bodyPr>
          <a:lstStyle/>
          <a:p>
            <a:pPr algn="ctr"/>
            <a:r>
              <a:rPr lang="en-GB" sz="2400" dirty="0">
                <a:solidFill>
                  <a:schemeClr val="tx1"/>
                </a:solidFill>
                <a:latin typeface="Comic Sans MS" panose="030F0702030302020204" pitchFamily="66" charset="0"/>
              </a:rPr>
              <a:t>What was life like in Iron Age Britain?</a:t>
            </a:r>
            <a:br>
              <a:rPr lang="en-GB" sz="2400" dirty="0">
                <a:solidFill>
                  <a:schemeClr val="tx1"/>
                </a:solidFill>
                <a:latin typeface="Comic Sans MS" panose="030F0702030302020204" pitchFamily="66" charset="0"/>
              </a:rPr>
            </a:br>
            <a:r>
              <a:rPr lang="en-GB" sz="2400" dirty="0">
                <a:solidFill>
                  <a:schemeClr val="tx1"/>
                </a:solidFill>
                <a:latin typeface="Comic Sans MS" panose="030F0702030302020204" pitchFamily="66" charset="0"/>
              </a:rPr>
              <a:t>L.I.: </a:t>
            </a:r>
            <a:r>
              <a:rPr lang="en-GB" sz="2400" b="1" dirty="0">
                <a:solidFill>
                  <a:srgbClr val="0070C0"/>
                </a:solidFill>
                <a:latin typeface="Comic Sans MS" panose="030F0702030302020204" pitchFamily="66" charset="0"/>
              </a:rPr>
              <a:t>How can historians learn about life in Iron Age Britain?</a:t>
            </a:r>
            <a:br>
              <a:rPr lang="en-GB" sz="2400" b="1" dirty="0">
                <a:solidFill>
                  <a:srgbClr val="0070C0"/>
                </a:solidFill>
                <a:latin typeface="Comic Sans MS" panose="030F0702030302020204" pitchFamily="66" charset="0"/>
              </a:rPr>
            </a:br>
            <a:r>
              <a:rPr lang="en-GB" sz="2000" b="1" dirty="0">
                <a:solidFill>
                  <a:schemeClr val="accent1">
                    <a:lumMod val="50000"/>
                  </a:schemeClr>
                </a:solidFill>
                <a:latin typeface="Comic Sans MS" panose="030F0702030302020204" pitchFamily="66" charset="0"/>
              </a:rPr>
              <a:t>What does interpretation mean?</a:t>
            </a:r>
            <a:endParaRPr lang="en-GB" sz="2400" b="1" dirty="0">
              <a:solidFill>
                <a:schemeClr val="accent1">
                  <a:lumMod val="50000"/>
                </a:schemeClr>
              </a:solidFill>
              <a:latin typeface="Comic Sans MS" panose="030F0702030302020204" pitchFamily="66" charset="0"/>
            </a:endParaRPr>
          </a:p>
        </p:txBody>
      </p:sp>
      <p:sp>
        <p:nvSpPr>
          <p:cNvPr id="3" name="Content Placeholder 2">
            <a:extLst>
              <a:ext uri="{FF2B5EF4-FFF2-40B4-BE49-F238E27FC236}">
                <a16:creationId xmlns:a16="http://schemas.microsoft.com/office/drawing/2014/main" id="{80B8B53A-A7FF-4673-A076-875CFF7EBED2}"/>
              </a:ext>
            </a:extLst>
          </p:cNvPr>
          <p:cNvSpPr>
            <a:spLocks noGrp="1"/>
          </p:cNvSpPr>
          <p:nvPr>
            <p:ph sz="half" idx="1"/>
          </p:nvPr>
        </p:nvSpPr>
        <p:spPr>
          <a:xfrm>
            <a:off x="0" y="1393794"/>
            <a:ext cx="4861369" cy="5464206"/>
          </a:xfrm>
          <a:solidFill>
            <a:schemeClr val="accent6">
              <a:lumMod val="60000"/>
              <a:lumOff val="40000"/>
            </a:schemeClr>
          </a:solidFill>
          <a:ln>
            <a:solidFill>
              <a:schemeClr val="tx1"/>
            </a:solidFill>
          </a:ln>
        </p:spPr>
        <p:txBody>
          <a:bodyPr>
            <a:normAutofit fontScale="70000" lnSpcReduction="20000"/>
          </a:bodyPr>
          <a:lstStyle/>
          <a:p>
            <a:r>
              <a:rPr lang="en-GB" sz="4000" dirty="0">
                <a:latin typeface="Comic Sans MS" panose="030F0702030302020204" pitchFamily="66" charset="0"/>
              </a:rPr>
              <a:t>Watch the video clip.</a:t>
            </a:r>
          </a:p>
          <a:p>
            <a:r>
              <a:rPr lang="en-GB" sz="4000" dirty="0">
                <a:latin typeface="Comic Sans MS" panose="030F0702030302020204" pitchFamily="66" charset="0"/>
              </a:rPr>
              <a:t>What do you think is about to happen?</a:t>
            </a:r>
          </a:p>
          <a:p>
            <a:r>
              <a:rPr lang="en-GB" sz="4000" dirty="0">
                <a:hlinkClick r:id="rId2"/>
              </a:rPr>
              <a:t>https://www.youtube.com/watch?v=_SsccRkLLzU</a:t>
            </a:r>
            <a:endParaRPr lang="en-GB" sz="4000" dirty="0">
              <a:latin typeface="Comic Sans MS" panose="030F0702030302020204" pitchFamily="66" charset="0"/>
            </a:endParaRPr>
          </a:p>
          <a:p>
            <a:endParaRPr lang="en-GB" sz="4000" dirty="0">
              <a:latin typeface="Comic Sans MS" panose="030F0702030302020204" pitchFamily="66" charset="0"/>
            </a:endParaRPr>
          </a:p>
          <a:p>
            <a:r>
              <a:rPr lang="en-GB" sz="4000" dirty="0">
                <a:latin typeface="Comic Sans MS" panose="030F0702030302020204" pitchFamily="66" charset="0"/>
              </a:rPr>
              <a:t>People can look at the same thing but think differently about what they have seen.</a:t>
            </a:r>
          </a:p>
          <a:p>
            <a:r>
              <a:rPr lang="en-GB" sz="4000" dirty="0">
                <a:latin typeface="Comic Sans MS" panose="030F0702030302020204" pitchFamily="66" charset="0"/>
              </a:rPr>
              <a:t>Historians have to think about this when using Roman interpretations about life in Iron Age Britain. </a:t>
            </a:r>
          </a:p>
          <a:p>
            <a:endParaRPr lang="en-GB" sz="2000" dirty="0">
              <a:latin typeface="Comic Sans MS" panose="030F0702030302020204" pitchFamily="66" charset="0"/>
            </a:endParaRPr>
          </a:p>
          <a:p>
            <a:endParaRPr lang="en-GB" sz="2000" dirty="0">
              <a:latin typeface="Comic Sans MS" panose="030F0702030302020204" pitchFamily="66" charset="0"/>
            </a:endParaRPr>
          </a:p>
        </p:txBody>
      </p:sp>
      <p:sp>
        <p:nvSpPr>
          <p:cNvPr id="4" name="Content Placeholder 3">
            <a:extLst>
              <a:ext uri="{FF2B5EF4-FFF2-40B4-BE49-F238E27FC236}">
                <a16:creationId xmlns:a16="http://schemas.microsoft.com/office/drawing/2014/main" id="{297B6ABE-0A0E-42E6-A270-82F699E4F442}"/>
              </a:ext>
            </a:extLst>
          </p:cNvPr>
          <p:cNvSpPr>
            <a:spLocks noGrp="1"/>
          </p:cNvSpPr>
          <p:nvPr>
            <p:ph sz="half" idx="2"/>
          </p:nvPr>
        </p:nvSpPr>
        <p:spPr>
          <a:xfrm>
            <a:off x="8664606" y="3288434"/>
            <a:ext cx="3527394" cy="1091953"/>
          </a:xfrm>
          <a:solidFill>
            <a:srgbClr val="FFFF00"/>
          </a:solidFill>
          <a:ln>
            <a:solidFill>
              <a:schemeClr val="tx1"/>
            </a:solidFill>
          </a:ln>
        </p:spPr>
        <p:txBody>
          <a:bodyPr>
            <a:normAutofit fontScale="70000" lnSpcReduction="20000"/>
          </a:bodyPr>
          <a:lstStyle/>
          <a:p>
            <a:r>
              <a:rPr lang="en-GB" dirty="0">
                <a:latin typeface="Comic Sans MS" panose="030F0702030302020204" pitchFamily="66" charset="0"/>
              </a:rPr>
              <a:t>What is this a picture of?</a:t>
            </a:r>
          </a:p>
          <a:p>
            <a:r>
              <a:rPr lang="en-GB" dirty="0">
                <a:latin typeface="Comic Sans MS" panose="030F0702030302020204" pitchFamily="66" charset="0"/>
              </a:rPr>
              <a:t>What is your interpretation?</a:t>
            </a:r>
          </a:p>
        </p:txBody>
      </p:sp>
      <p:pic>
        <p:nvPicPr>
          <p:cNvPr id="5" name="Picture 4">
            <a:extLst>
              <a:ext uri="{FF2B5EF4-FFF2-40B4-BE49-F238E27FC236}">
                <a16:creationId xmlns:a16="http://schemas.microsoft.com/office/drawing/2014/main" id="{F829E49E-F23B-4B0E-9A25-82F9EE260D85}"/>
              </a:ext>
            </a:extLst>
          </p:cNvPr>
          <p:cNvPicPr>
            <a:picLocks noChangeAspect="1"/>
          </p:cNvPicPr>
          <p:nvPr/>
        </p:nvPicPr>
        <p:blipFill>
          <a:blip r:embed="rId3"/>
          <a:stretch>
            <a:fillRect/>
          </a:stretch>
        </p:blipFill>
        <p:spPr>
          <a:xfrm>
            <a:off x="5204210" y="1393794"/>
            <a:ext cx="3744481" cy="1752600"/>
          </a:xfrm>
          <a:prstGeom prst="rect">
            <a:avLst/>
          </a:prstGeom>
        </p:spPr>
      </p:pic>
      <p:pic>
        <p:nvPicPr>
          <p:cNvPr id="6" name="Picture 5">
            <a:extLst>
              <a:ext uri="{FF2B5EF4-FFF2-40B4-BE49-F238E27FC236}">
                <a16:creationId xmlns:a16="http://schemas.microsoft.com/office/drawing/2014/main" id="{7964F6A8-D143-45BC-B1EC-EFA0911AD989}"/>
              </a:ext>
            </a:extLst>
          </p:cNvPr>
          <p:cNvPicPr>
            <a:picLocks noChangeAspect="1"/>
          </p:cNvPicPr>
          <p:nvPr/>
        </p:nvPicPr>
        <p:blipFill>
          <a:blip r:embed="rId4"/>
          <a:stretch>
            <a:fillRect/>
          </a:stretch>
        </p:blipFill>
        <p:spPr>
          <a:xfrm>
            <a:off x="5113657" y="3398663"/>
            <a:ext cx="3337885" cy="1963449"/>
          </a:xfrm>
          <a:prstGeom prst="rect">
            <a:avLst/>
          </a:prstGeom>
        </p:spPr>
      </p:pic>
      <p:pic>
        <p:nvPicPr>
          <p:cNvPr id="7" name="Picture 6">
            <a:extLst>
              <a:ext uri="{FF2B5EF4-FFF2-40B4-BE49-F238E27FC236}">
                <a16:creationId xmlns:a16="http://schemas.microsoft.com/office/drawing/2014/main" id="{E88F834B-95F9-4725-B7A2-400634D01763}"/>
              </a:ext>
            </a:extLst>
          </p:cNvPr>
          <p:cNvPicPr>
            <a:picLocks noChangeAspect="1"/>
          </p:cNvPicPr>
          <p:nvPr/>
        </p:nvPicPr>
        <p:blipFill>
          <a:blip r:embed="rId5"/>
          <a:stretch>
            <a:fillRect/>
          </a:stretch>
        </p:blipFill>
        <p:spPr>
          <a:xfrm>
            <a:off x="8646516" y="4522427"/>
            <a:ext cx="3545484" cy="2335573"/>
          </a:xfrm>
          <a:prstGeom prst="rect">
            <a:avLst/>
          </a:prstGeom>
        </p:spPr>
      </p:pic>
      <p:pic>
        <p:nvPicPr>
          <p:cNvPr id="8" name="Picture 7">
            <a:extLst>
              <a:ext uri="{FF2B5EF4-FFF2-40B4-BE49-F238E27FC236}">
                <a16:creationId xmlns:a16="http://schemas.microsoft.com/office/drawing/2014/main" id="{EAA6171B-0ED8-4183-9399-7AAA97BCF5C6}"/>
              </a:ext>
            </a:extLst>
          </p:cNvPr>
          <p:cNvPicPr>
            <a:picLocks noChangeAspect="1"/>
          </p:cNvPicPr>
          <p:nvPr/>
        </p:nvPicPr>
        <p:blipFill>
          <a:blip r:embed="rId6"/>
          <a:stretch>
            <a:fillRect/>
          </a:stretch>
        </p:blipFill>
        <p:spPr>
          <a:xfrm>
            <a:off x="5204211" y="3509011"/>
            <a:ext cx="3158554" cy="3348990"/>
          </a:xfrm>
          <a:prstGeom prst="rect">
            <a:avLst/>
          </a:prstGeom>
        </p:spPr>
      </p:pic>
    </p:spTree>
    <p:extLst>
      <p:ext uri="{BB962C8B-B14F-4D97-AF65-F5344CB8AC3E}">
        <p14:creationId xmlns:p14="http://schemas.microsoft.com/office/powerpoint/2010/main" val="24371507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arn(inVertic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arn(inVertical)">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3">
                                            <p:bg/>
                                          </p:spTgt>
                                        </p:tgtEl>
                                        <p:attrNameLst>
                                          <p:attrName>style.visibility</p:attrName>
                                        </p:attrNameLst>
                                      </p:cBhvr>
                                      <p:to>
                                        <p:strVal val="visible"/>
                                      </p:to>
                                    </p:set>
                                    <p:animEffect transition="in" filter="wipe(down)">
                                      <p:cBhvr>
                                        <p:cTn id="22" dur="500"/>
                                        <p:tgtEl>
                                          <p:spTgt spid="3">
                                            <p:bg/>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3">
                                            <p:txEl>
                                              <p:pRg st="0" end="0"/>
                                            </p:txEl>
                                          </p:spTgt>
                                        </p:tgtEl>
                                        <p:attrNameLst>
                                          <p:attrName>style.visibility</p:attrName>
                                        </p:attrNameLst>
                                      </p:cBhvr>
                                      <p:to>
                                        <p:strVal val="visible"/>
                                      </p:to>
                                    </p:set>
                                    <p:animEffect transition="in" filter="wipe(down)">
                                      <p:cBhvr>
                                        <p:cTn id="27" dur="500"/>
                                        <p:tgtEl>
                                          <p:spTgt spid="3">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3">
                                            <p:txEl>
                                              <p:pRg st="1" end="1"/>
                                            </p:txEl>
                                          </p:spTgt>
                                        </p:tgtEl>
                                        <p:attrNameLst>
                                          <p:attrName>style.visibility</p:attrName>
                                        </p:attrNameLst>
                                      </p:cBhvr>
                                      <p:to>
                                        <p:strVal val="visible"/>
                                      </p:to>
                                    </p:set>
                                    <p:animEffect transition="in" filter="wipe(down)">
                                      <p:cBhvr>
                                        <p:cTn id="32" dur="500"/>
                                        <p:tgtEl>
                                          <p:spTgt spid="3">
                                            <p:txEl>
                                              <p:pRg st="1" end="1"/>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3">
                                            <p:txEl>
                                              <p:pRg st="2" end="2"/>
                                            </p:txEl>
                                          </p:spTgt>
                                        </p:tgtEl>
                                        <p:attrNameLst>
                                          <p:attrName>style.visibility</p:attrName>
                                        </p:attrNameLst>
                                      </p:cBhvr>
                                      <p:to>
                                        <p:strVal val="visible"/>
                                      </p:to>
                                    </p:set>
                                    <p:animEffect transition="in" filter="wipe(down)">
                                      <p:cBhvr>
                                        <p:cTn id="37" dur="500"/>
                                        <p:tgtEl>
                                          <p:spTgt spid="3">
                                            <p:txEl>
                                              <p:pRg st="2" end="2"/>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3">
                                            <p:txEl>
                                              <p:pRg st="4" end="4"/>
                                            </p:txEl>
                                          </p:spTgt>
                                        </p:tgtEl>
                                        <p:attrNameLst>
                                          <p:attrName>style.visibility</p:attrName>
                                        </p:attrNameLst>
                                      </p:cBhvr>
                                      <p:to>
                                        <p:strVal val="visible"/>
                                      </p:to>
                                    </p:set>
                                    <p:animEffect transition="in" filter="wipe(down)">
                                      <p:cBhvr>
                                        <p:cTn id="42" dur="500"/>
                                        <p:tgtEl>
                                          <p:spTgt spid="3">
                                            <p:txEl>
                                              <p:pRg st="4" end="4"/>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grpId="0" nodeType="clickEffect">
                                  <p:stCondLst>
                                    <p:cond delay="0"/>
                                  </p:stCondLst>
                                  <p:childTnLst>
                                    <p:set>
                                      <p:cBhvr>
                                        <p:cTn id="46" dur="1" fill="hold">
                                          <p:stCondLst>
                                            <p:cond delay="0"/>
                                          </p:stCondLst>
                                        </p:cTn>
                                        <p:tgtEl>
                                          <p:spTgt spid="3">
                                            <p:txEl>
                                              <p:pRg st="5" end="5"/>
                                            </p:txEl>
                                          </p:spTgt>
                                        </p:tgtEl>
                                        <p:attrNameLst>
                                          <p:attrName>style.visibility</p:attrName>
                                        </p:attrNameLst>
                                      </p:cBhvr>
                                      <p:to>
                                        <p:strVal val="visible"/>
                                      </p:to>
                                    </p:set>
                                    <p:animEffect transition="in" filter="wipe(down)">
                                      <p:cBhvr>
                                        <p:cTn id="47"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927F3F-51D5-4DB1-BB4C-292CF7A478FF}"/>
              </a:ext>
            </a:extLst>
          </p:cNvPr>
          <p:cNvSpPr>
            <a:spLocks noGrp="1"/>
          </p:cNvSpPr>
          <p:nvPr>
            <p:ph type="title"/>
          </p:nvPr>
        </p:nvSpPr>
        <p:spPr>
          <a:xfrm>
            <a:off x="0" y="-1"/>
            <a:ext cx="12192000" cy="1597981"/>
          </a:xfrm>
          <a:solidFill>
            <a:srgbClr val="FFFF00"/>
          </a:solidFill>
          <a:ln>
            <a:solidFill>
              <a:schemeClr val="tx1"/>
            </a:solidFill>
          </a:ln>
        </p:spPr>
        <p:txBody>
          <a:bodyPr>
            <a:normAutofit/>
          </a:bodyPr>
          <a:lstStyle/>
          <a:p>
            <a:pPr algn="ctr"/>
            <a:r>
              <a:rPr lang="en-GB" sz="2400" dirty="0">
                <a:solidFill>
                  <a:schemeClr val="tx1"/>
                </a:solidFill>
                <a:latin typeface="Comic Sans MS" panose="030F0702030302020204" pitchFamily="66" charset="0"/>
              </a:rPr>
              <a:t>What was life like in Iron Age Britain?</a:t>
            </a:r>
            <a:br>
              <a:rPr lang="en-GB" sz="2400" dirty="0">
                <a:solidFill>
                  <a:schemeClr val="tx1"/>
                </a:solidFill>
                <a:latin typeface="Comic Sans MS" panose="030F0702030302020204" pitchFamily="66" charset="0"/>
              </a:rPr>
            </a:br>
            <a:r>
              <a:rPr lang="en-GB" sz="2400" dirty="0">
                <a:solidFill>
                  <a:schemeClr val="tx1"/>
                </a:solidFill>
                <a:latin typeface="Comic Sans MS" panose="030F0702030302020204" pitchFamily="66" charset="0"/>
              </a:rPr>
              <a:t>L.I.: </a:t>
            </a:r>
            <a:r>
              <a:rPr lang="en-GB" sz="2400" b="1" dirty="0">
                <a:solidFill>
                  <a:srgbClr val="0070C0"/>
                </a:solidFill>
                <a:latin typeface="Comic Sans MS" panose="030F0702030302020204" pitchFamily="66" charset="0"/>
              </a:rPr>
              <a:t>How can historians learn about life in Iron Age Britain?</a:t>
            </a:r>
            <a:br>
              <a:rPr lang="en-GB" sz="2400" b="1" dirty="0">
                <a:solidFill>
                  <a:srgbClr val="0070C0"/>
                </a:solidFill>
                <a:latin typeface="Comic Sans MS" panose="030F0702030302020204" pitchFamily="66" charset="0"/>
              </a:rPr>
            </a:br>
            <a:r>
              <a:rPr lang="en-GB" sz="2000" b="1" dirty="0">
                <a:solidFill>
                  <a:schemeClr val="tx1"/>
                </a:solidFill>
                <a:latin typeface="Comic Sans MS" panose="030F0702030302020204" pitchFamily="66" charset="0"/>
              </a:rPr>
              <a:t>Read the two interpretations about life in Iron Age Britain.</a:t>
            </a:r>
            <a:br>
              <a:rPr lang="en-GB" sz="2000" b="1" dirty="0">
                <a:solidFill>
                  <a:schemeClr val="tx1"/>
                </a:solidFill>
                <a:latin typeface="Comic Sans MS" panose="030F0702030302020204" pitchFamily="66" charset="0"/>
              </a:rPr>
            </a:br>
            <a:r>
              <a:rPr lang="en-GB" sz="2000" b="1" dirty="0">
                <a:solidFill>
                  <a:schemeClr val="tx1"/>
                </a:solidFill>
                <a:latin typeface="Comic Sans MS" panose="030F0702030302020204" pitchFamily="66" charset="0"/>
              </a:rPr>
              <a:t>Highlight words you are unfamiliar with.</a:t>
            </a:r>
            <a:endParaRPr lang="en-GB" sz="2400" b="1" dirty="0">
              <a:solidFill>
                <a:schemeClr val="tx1"/>
              </a:solidFill>
              <a:latin typeface="Comic Sans MS" panose="030F0702030302020204" pitchFamily="66" charset="0"/>
            </a:endParaRPr>
          </a:p>
        </p:txBody>
      </p:sp>
      <p:sp>
        <p:nvSpPr>
          <p:cNvPr id="3" name="Content Placeholder 2">
            <a:extLst>
              <a:ext uri="{FF2B5EF4-FFF2-40B4-BE49-F238E27FC236}">
                <a16:creationId xmlns:a16="http://schemas.microsoft.com/office/drawing/2014/main" id="{2806414C-8642-4DE4-90D2-E4EE4947FC10}"/>
              </a:ext>
            </a:extLst>
          </p:cNvPr>
          <p:cNvSpPr>
            <a:spLocks noGrp="1"/>
          </p:cNvSpPr>
          <p:nvPr>
            <p:ph sz="half" idx="1"/>
          </p:nvPr>
        </p:nvSpPr>
        <p:spPr>
          <a:xfrm>
            <a:off x="0" y="1669002"/>
            <a:ext cx="5584054" cy="5188998"/>
          </a:xfrm>
          <a:solidFill>
            <a:srgbClr val="FFC000"/>
          </a:solidFill>
          <a:ln w="28575">
            <a:solidFill>
              <a:schemeClr val="tx1">
                <a:lumMod val="95000"/>
                <a:lumOff val="5000"/>
              </a:schemeClr>
            </a:solidFill>
          </a:ln>
        </p:spPr>
        <p:txBody>
          <a:bodyPr>
            <a:normAutofit/>
          </a:bodyPr>
          <a:lstStyle/>
          <a:p>
            <a:r>
              <a:rPr lang="en-GB" sz="2000" b="1" dirty="0">
                <a:latin typeface="Comic Sans MS" panose="030F0702030302020204" pitchFamily="66" charset="0"/>
              </a:rPr>
              <a:t>Interpretation A. From the Roman explorer Pytheas. He sailed around Britain in about 320BC.</a:t>
            </a:r>
          </a:p>
          <a:p>
            <a:r>
              <a:rPr lang="en-GB" sz="2000" dirty="0">
                <a:latin typeface="Comic Sans MS" panose="030F0702030302020204" pitchFamily="66" charset="0"/>
              </a:rPr>
              <a:t>‘The people who inhabit this island (Britain) are barbarians. They know nothing of culture and are vulgar in their habits and their dress.’</a:t>
            </a:r>
          </a:p>
          <a:p>
            <a:r>
              <a:rPr lang="en-GB" sz="2000" dirty="0">
                <a:latin typeface="Comic Sans MS" panose="030F0702030302020204" pitchFamily="66" charset="0"/>
              </a:rPr>
              <a:t>‘They live in very primitive conditions. Their homes are constructed from just mud and straw. To impress visitors, they paint their almost naked bodies with a blue dye. This is why I call these people the ‘Prettani’, the ‘painted people’.</a:t>
            </a:r>
          </a:p>
          <a:p>
            <a:r>
              <a:rPr lang="en-GB" sz="2000" dirty="0">
                <a:latin typeface="Comic Sans MS" panose="030F0702030302020204" pitchFamily="66" charset="0"/>
              </a:rPr>
              <a:t>‘How I longed to return to the civilised people of Rome.’</a:t>
            </a:r>
          </a:p>
        </p:txBody>
      </p:sp>
      <p:sp>
        <p:nvSpPr>
          <p:cNvPr id="4" name="Content Placeholder 3">
            <a:extLst>
              <a:ext uri="{FF2B5EF4-FFF2-40B4-BE49-F238E27FC236}">
                <a16:creationId xmlns:a16="http://schemas.microsoft.com/office/drawing/2014/main" id="{2098040F-C1E1-438B-909F-5FC4330FB9A3}"/>
              </a:ext>
            </a:extLst>
          </p:cNvPr>
          <p:cNvSpPr>
            <a:spLocks noGrp="1"/>
          </p:cNvSpPr>
          <p:nvPr>
            <p:ph sz="half" idx="2"/>
          </p:nvPr>
        </p:nvSpPr>
        <p:spPr>
          <a:xfrm>
            <a:off x="6714479" y="1669002"/>
            <a:ext cx="5477522" cy="5188997"/>
          </a:xfrm>
          <a:solidFill>
            <a:schemeClr val="accent5">
              <a:lumMod val="40000"/>
              <a:lumOff val="60000"/>
            </a:schemeClr>
          </a:solidFill>
          <a:ln w="28575">
            <a:solidFill>
              <a:schemeClr val="tx1"/>
            </a:solidFill>
          </a:ln>
        </p:spPr>
        <p:txBody>
          <a:bodyPr>
            <a:normAutofit/>
          </a:bodyPr>
          <a:lstStyle/>
          <a:p>
            <a:r>
              <a:rPr lang="en-GB" sz="2000" b="1" dirty="0">
                <a:latin typeface="Comic Sans MS" panose="030F0702030302020204" pitchFamily="66" charset="0"/>
              </a:rPr>
              <a:t>Interpretation B. From a school’s history textbook, written in 2016, about life in Iron Age Britain.</a:t>
            </a:r>
          </a:p>
          <a:p>
            <a:r>
              <a:rPr lang="en-GB" sz="2000" dirty="0">
                <a:latin typeface="Comic Sans MS" panose="030F0702030302020204" pitchFamily="66" charset="0"/>
              </a:rPr>
              <a:t>‘The people who inhabited Iron Age Britain were actually well organised and adapted to their environment. They used the land and the climate to their advantage.’</a:t>
            </a:r>
          </a:p>
          <a:p>
            <a:r>
              <a:rPr lang="en-GB" sz="2000" dirty="0">
                <a:latin typeface="Comic Sans MS" panose="030F0702030302020204" pitchFamily="66" charset="0"/>
              </a:rPr>
              <a:t>‘Their homes, called roundhouses, were designed to enable the people to build and repair them quickly, so they could focus on their agriculture. These homes could be kept cool in the summer and warm in the winter very easily.’</a:t>
            </a:r>
          </a:p>
          <a:p>
            <a:r>
              <a:rPr lang="en-GB" sz="2000" dirty="0">
                <a:latin typeface="Comic Sans MS" panose="030F0702030302020204" pitchFamily="66" charset="0"/>
              </a:rPr>
              <a:t>‘For the time, they were an advanced people.’</a:t>
            </a:r>
          </a:p>
        </p:txBody>
      </p:sp>
    </p:spTree>
    <p:extLst>
      <p:ext uri="{BB962C8B-B14F-4D97-AF65-F5344CB8AC3E}">
        <p14:creationId xmlns:p14="http://schemas.microsoft.com/office/powerpoint/2010/main" val="59025812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FFF164-6431-4450-B41D-1CE406A3ECE4}"/>
              </a:ext>
            </a:extLst>
          </p:cNvPr>
          <p:cNvSpPr>
            <a:spLocks noGrp="1"/>
          </p:cNvSpPr>
          <p:nvPr>
            <p:ph type="title"/>
          </p:nvPr>
        </p:nvSpPr>
        <p:spPr>
          <a:xfrm>
            <a:off x="0" y="0"/>
            <a:ext cx="12192000" cy="1713390"/>
          </a:xfrm>
          <a:solidFill>
            <a:srgbClr val="FFFF00"/>
          </a:solidFill>
          <a:ln>
            <a:solidFill>
              <a:schemeClr val="tx1"/>
            </a:solidFill>
          </a:ln>
        </p:spPr>
        <p:txBody>
          <a:bodyPr>
            <a:normAutofit/>
          </a:bodyPr>
          <a:lstStyle/>
          <a:p>
            <a:pPr algn="ctr"/>
            <a:r>
              <a:rPr lang="en-GB" sz="2400" dirty="0">
                <a:solidFill>
                  <a:schemeClr val="tx1"/>
                </a:solidFill>
                <a:latin typeface="Comic Sans MS" panose="030F0702030302020204" pitchFamily="66" charset="0"/>
              </a:rPr>
              <a:t>What was life like in Iron Age Britain?</a:t>
            </a:r>
            <a:br>
              <a:rPr lang="en-GB" sz="2400" dirty="0">
                <a:solidFill>
                  <a:schemeClr val="tx1"/>
                </a:solidFill>
                <a:latin typeface="Comic Sans MS" panose="030F0702030302020204" pitchFamily="66" charset="0"/>
              </a:rPr>
            </a:br>
            <a:r>
              <a:rPr lang="en-GB" sz="2400" dirty="0">
                <a:solidFill>
                  <a:schemeClr val="tx1"/>
                </a:solidFill>
                <a:latin typeface="Comic Sans MS" panose="030F0702030302020204" pitchFamily="66" charset="0"/>
              </a:rPr>
              <a:t>L.I.: </a:t>
            </a:r>
            <a:r>
              <a:rPr lang="en-GB" sz="2400" b="1" dirty="0">
                <a:solidFill>
                  <a:srgbClr val="0070C0"/>
                </a:solidFill>
                <a:latin typeface="Comic Sans MS" panose="030F0702030302020204" pitchFamily="66" charset="0"/>
              </a:rPr>
              <a:t>How can historians learn about life in Iron Age Britain?</a:t>
            </a:r>
            <a:br>
              <a:rPr lang="en-GB" sz="2400" b="1" dirty="0">
                <a:solidFill>
                  <a:srgbClr val="0070C0"/>
                </a:solidFill>
                <a:latin typeface="Comic Sans MS" panose="030F0702030302020204" pitchFamily="66" charset="0"/>
              </a:rPr>
            </a:br>
            <a:r>
              <a:rPr lang="en-GB" sz="2000" b="1" dirty="0">
                <a:solidFill>
                  <a:schemeClr val="tx1"/>
                </a:solidFill>
                <a:latin typeface="Comic Sans MS" panose="030F0702030302020204" pitchFamily="66" charset="0"/>
              </a:rPr>
              <a:t>GCSE style question. </a:t>
            </a:r>
            <a:r>
              <a:rPr lang="en-GB" sz="2000" b="1" dirty="0">
                <a:solidFill>
                  <a:srgbClr val="7030A0"/>
                </a:solidFill>
                <a:latin typeface="Comic Sans MS" panose="030F0702030302020204" pitchFamily="66" charset="0"/>
              </a:rPr>
              <a:t>How is Interpretation A different to Interpretation B about life in Iron Age Britain?</a:t>
            </a:r>
            <a:endParaRPr lang="en-GB" sz="2400" dirty="0">
              <a:solidFill>
                <a:srgbClr val="7030A0"/>
              </a:solidFill>
              <a:latin typeface="Comic Sans MS" panose="030F0702030302020204" pitchFamily="66" charset="0"/>
            </a:endParaRPr>
          </a:p>
        </p:txBody>
      </p:sp>
      <p:sp>
        <p:nvSpPr>
          <p:cNvPr id="6" name="Content Placeholder 2">
            <a:extLst>
              <a:ext uri="{FF2B5EF4-FFF2-40B4-BE49-F238E27FC236}">
                <a16:creationId xmlns:a16="http://schemas.microsoft.com/office/drawing/2014/main" id="{58513BE5-C2AD-4039-AD1E-311DA328AD32}"/>
              </a:ext>
            </a:extLst>
          </p:cNvPr>
          <p:cNvSpPr>
            <a:spLocks noGrp="1"/>
          </p:cNvSpPr>
          <p:nvPr>
            <p:ph sz="half" idx="1"/>
          </p:nvPr>
        </p:nvSpPr>
        <p:spPr>
          <a:xfrm>
            <a:off x="1" y="1796602"/>
            <a:ext cx="5273506" cy="5061397"/>
          </a:xfrm>
          <a:solidFill>
            <a:srgbClr val="FFC000"/>
          </a:solidFill>
          <a:ln w="19050">
            <a:solidFill>
              <a:schemeClr val="tx1">
                <a:lumMod val="95000"/>
                <a:lumOff val="5000"/>
              </a:schemeClr>
            </a:solidFill>
          </a:ln>
        </p:spPr>
        <p:txBody>
          <a:bodyPr>
            <a:normAutofit/>
          </a:bodyPr>
          <a:lstStyle/>
          <a:p>
            <a:r>
              <a:rPr lang="en-GB" sz="2000" b="1" dirty="0">
                <a:latin typeface="Comic Sans MS" panose="030F0702030302020204" pitchFamily="66" charset="0"/>
              </a:rPr>
              <a:t>Interpretation A. From the Roman explorer Pytheas. He sailed around Britain in about 320BC.</a:t>
            </a:r>
          </a:p>
          <a:p>
            <a:r>
              <a:rPr lang="en-GB" sz="2000" dirty="0">
                <a:latin typeface="Comic Sans MS" panose="030F0702030302020204" pitchFamily="66" charset="0"/>
              </a:rPr>
              <a:t>‘The people who inhabit this island (Britain) are barbarians. They know nothing of culture and are vulgar in their habits and their dress.’</a:t>
            </a:r>
          </a:p>
          <a:p>
            <a:r>
              <a:rPr lang="en-GB" sz="2000" dirty="0">
                <a:latin typeface="Comic Sans MS" panose="030F0702030302020204" pitchFamily="66" charset="0"/>
              </a:rPr>
              <a:t>‘They live in very primitive conditions. Their homes are constructed from just mud and straw. To impress visitors, they paint their almost naked bodies with a blue dye. This is why I call these people the ‘Prettani’, the ‘painted people’.</a:t>
            </a:r>
          </a:p>
          <a:p>
            <a:r>
              <a:rPr lang="en-GB" sz="2000" dirty="0">
                <a:latin typeface="Comic Sans MS" panose="030F0702030302020204" pitchFamily="66" charset="0"/>
              </a:rPr>
              <a:t>‘How I longed to return to the civilised people of Rome.’</a:t>
            </a:r>
          </a:p>
        </p:txBody>
      </p:sp>
      <p:sp>
        <p:nvSpPr>
          <p:cNvPr id="7" name="Content Placeholder 3">
            <a:extLst>
              <a:ext uri="{FF2B5EF4-FFF2-40B4-BE49-F238E27FC236}">
                <a16:creationId xmlns:a16="http://schemas.microsoft.com/office/drawing/2014/main" id="{E277EC7E-AAD9-4197-9A35-D44EE8FEECF8}"/>
              </a:ext>
            </a:extLst>
          </p:cNvPr>
          <p:cNvSpPr>
            <a:spLocks noGrp="1"/>
          </p:cNvSpPr>
          <p:nvPr>
            <p:ph sz="half" idx="2"/>
          </p:nvPr>
        </p:nvSpPr>
        <p:spPr>
          <a:xfrm>
            <a:off x="6702641" y="1796604"/>
            <a:ext cx="5489358" cy="5061396"/>
          </a:xfrm>
          <a:solidFill>
            <a:schemeClr val="accent5">
              <a:lumMod val="40000"/>
              <a:lumOff val="60000"/>
            </a:schemeClr>
          </a:solidFill>
          <a:ln w="19050">
            <a:solidFill>
              <a:schemeClr val="tx1">
                <a:lumMod val="95000"/>
                <a:lumOff val="5000"/>
              </a:schemeClr>
            </a:solidFill>
          </a:ln>
        </p:spPr>
        <p:txBody>
          <a:bodyPr>
            <a:normAutofit/>
          </a:bodyPr>
          <a:lstStyle/>
          <a:p>
            <a:r>
              <a:rPr lang="en-GB" sz="2000" b="1" dirty="0">
                <a:latin typeface="Comic Sans MS" panose="030F0702030302020204" pitchFamily="66" charset="0"/>
              </a:rPr>
              <a:t>Interpretation B. From a school’s history textbook, written in 2016, about life in Iron Age Britain.</a:t>
            </a:r>
          </a:p>
          <a:p>
            <a:r>
              <a:rPr lang="en-GB" sz="2000" dirty="0">
                <a:latin typeface="Comic Sans MS" panose="030F0702030302020204" pitchFamily="66" charset="0"/>
              </a:rPr>
              <a:t>‘The people who inhabited Iron Age Britain were actually well organised and adapted to their environment. They used the land and the climate to their advantage.’</a:t>
            </a:r>
          </a:p>
          <a:p>
            <a:r>
              <a:rPr lang="en-GB" sz="2000" dirty="0">
                <a:latin typeface="Comic Sans MS" panose="030F0702030302020204" pitchFamily="66" charset="0"/>
              </a:rPr>
              <a:t>‘Their homes, called roundhouses, were designed to enable the people to build and repair them quickly, so they could focus on their agriculture. These homes could be kept cool in the summer and warm in the winter very easily.’</a:t>
            </a:r>
          </a:p>
          <a:p>
            <a:r>
              <a:rPr lang="en-GB" sz="2000" dirty="0">
                <a:latin typeface="Comic Sans MS" panose="030F0702030302020204" pitchFamily="66" charset="0"/>
              </a:rPr>
              <a:t>‘For the time, they were an advanced people.’</a:t>
            </a:r>
          </a:p>
        </p:txBody>
      </p:sp>
    </p:spTree>
    <p:extLst>
      <p:ext uri="{BB962C8B-B14F-4D97-AF65-F5344CB8AC3E}">
        <p14:creationId xmlns:p14="http://schemas.microsoft.com/office/powerpoint/2010/main" val="85227430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A2E49F-BBBC-42D5-9818-E82C5C8F073A}"/>
              </a:ext>
            </a:extLst>
          </p:cNvPr>
          <p:cNvSpPr>
            <a:spLocks noGrp="1"/>
          </p:cNvSpPr>
          <p:nvPr>
            <p:ph type="title"/>
          </p:nvPr>
        </p:nvSpPr>
        <p:spPr>
          <a:xfrm>
            <a:off x="0" y="0"/>
            <a:ext cx="12192000" cy="1320800"/>
          </a:xfrm>
          <a:solidFill>
            <a:srgbClr val="FFFF00"/>
          </a:solidFill>
          <a:ln>
            <a:solidFill>
              <a:schemeClr val="tx1"/>
            </a:solidFill>
          </a:ln>
        </p:spPr>
        <p:txBody>
          <a:bodyPr>
            <a:normAutofit/>
          </a:bodyPr>
          <a:lstStyle/>
          <a:p>
            <a:pPr algn="ctr"/>
            <a:r>
              <a:rPr lang="en-GB" sz="2400" b="1" dirty="0">
                <a:latin typeface="Comic Sans MS" panose="030F0702030302020204" pitchFamily="66" charset="0"/>
              </a:rPr>
              <a:t>TASK: Write a detailed paragraph explaining how interpretation A and B have different viewpoints.</a:t>
            </a:r>
            <a:endParaRPr lang="en-GB" sz="2400" b="1" dirty="0">
              <a:solidFill>
                <a:schemeClr val="tx1"/>
              </a:solidFill>
              <a:latin typeface="Comic Sans MS" panose="030F0702030302020204" pitchFamily="66" charset="0"/>
            </a:endParaRPr>
          </a:p>
        </p:txBody>
      </p:sp>
      <p:sp>
        <p:nvSpPr>
          <p:cNvPr id="3" name="Content Placeholder 2">
            <a:extLst>
              <a:ext uri="{FF2B5EF4-FFF2-40B4-BE49-F238E27FC236}">
                <a16:creationId xmlns:a16="http://schemas.microsoft.com/office/drawing/2014/main" id="{959BBC3B-DFCF-40AA-BFD4-DD8FF18D3B37}"/>
              </a:ext>
            </a:extLst>
          </p:cNvPr>
          <p:cNvSpPr>
            <a:spLocks noGrp="1"/>
          </p:cNvSpPr>
          <p:nvPr>
            <p:ph sz="half" idx="1"/>
          </p:nvPr>
        </p:nvSpPr>
        <p:spPr>
          <a:xfrm>
            <a:off x="-1" y="1438182"/>
            <a:ext cx="7991061" cy="5419817"/>
          </a:xfrm>
          <a:solidFill>
            <a:srgbClr val="FFFF00"/>
          </a:solidFill>
          <a:ln>
            <a:solidFill>
              <a:schemeClr val="tx1"/>
            </a:solidFill>
          </a:ln>
        </p:spPr>
        <p:txBody>
          <a:bodyPr>
            <a:normAutofit fontScale="92500" lnSpcReduction="10000"/>
          </a:bodyPr>
          <a:lstStyle/>
          <a:p>
            <a:pPr marL="0" indent="0">
              <a:buNone/>
            </a:pPr>
            <a:endParaRPr lang="en-GB" sz="2200" b="1" dirty="0">
              <a:solidFill>
                <a:srgbClr val="FF0000"/>
              </a:solidFill>
              <a:latin typeface="Comic Sans MS" panose="030F0702030302020204" pitchFamily="66" charset="0"/>
            </a:endParaRPr>
          </a:p>
          <a:p>
            <a:pPr marL="0" indent="0">
              <a:buNone/>
            </a:pPr>
            <a:r>
              <a:rPr lang="en-GB" b="1" dirty="0">
                <a:solidFill>
                  <a:srgbClr val="FF0000"/>
                </a:solidFill>
                <a:latin typeface="Comic Sans MS" panose="030F0702030302020204" pitchFamily="66" charset="0"/>
              </a:rPr>
              <a:t>‘Interpretation A </a:t>
            </a:r>
            <a:r>
              <a:rPr lang="en-GB" dirty="0">
                <a:latin typeface="Comic Sans MS" panose="030F0702030302020204" pitchFamily="66" charset="0"/>
              </a:rPr>
              <a:t>is </a:t>
            </a:r>
            <a:r>
              <a:rPr lang="en-GB" b="1" dirty="0">
                <a:solidFill>
                  <a:srgbClr val="FF0000"/>
                </a:solidFill>
                <a:latin typeface="Comic Sans MS" panose="030F0702030302020204" pitchFamily="66" charset="0"/>
              </a:rPr>
              <a:t>different</a:t>
            </a:r>
            <a:r>
              <a:rPr lang="en-GB" dirty="0">
                <a:latin typeface="Comic Sans MS" panose="030F0702030302020204" pitchFamily="66" charset="0"/>
              </a:rPr>
              <a:t> to </a:t>
            </a:r>
            <a:r>
              <a:rPr lang="en-GB" b="1" dirty="0">
                <a:solidFill>
                  <a:srgbClr val="FF0000"/>
                </a:solidFill>
                <a:latin typeface="Comic Sans MS" panose="030F0702030302020204" pitchFamily="66" charset="0"/>
              </a:rPr>
              <a:t>Interpretation B</a:t>
            </a:r>
            <a:r>
              <a:rPr lang="en-GB" dirty="0">
                <a:latin typeface="Comic Sans MS" panose="030F0702030302020204" pitchFamily="66" charset="0"/>
              </a:rPr>
              <a:t> because it has a </a:t>
            </a:r>
            <a:r>
              <a:rPr lang="en-GB" b="1" dirty="0">
                <a:solidFill>
                  <a:srgbClr val="FF0000"/>
                </a:solidFill>
                <a:latin typeface="Comic Sans MS" panose="030F0702030302020204" pitchFamily="66" charset="0"/>
              </a:rPr>
              <a:t>positive/negative </a:t>
            </a:r>
            <a:r>
              <a:rPr lang="en-GB" dirty="0">
                <a:latin typeface="Comic Sans MS" panose="030F0702030302020204" pitchFamily="66" charset="0"/>
              </a:rPr>
              <a:t>view about life in Iron Age Britain.’</a:t>
            </a:r>
          </a:p>
          <a:p>
            <a:pPr marL="0" indent="0">
              <a:buNone/>
            </a:pPr>
            <a:r>
              <a:rPr lang="en-GB" dirty="0">
                <a:latin typeface="Comic Sans MS" panose="030F0702030302020204" pitchFamily="66" charset="0"/>
              </a:rPr>
              <a:t>‘I know </a:t>
            </a:r>
            <a:r>
              <a:rPr lang="en-GB" b="1" dirty="0">
                <a:solidFill>
                  <a:srgbClr val="FF0000"/>
                </a:solidFill>
                <a:latin typeface="Comic Sans MS" panose="030F0702030302020204" pitchFamily="66" charset="0"/>
              </a:rPr>
              <a:t>Interpretation</a:t>
            </a:r>
            <a:r>
              <a:rPr lang="en-GB" dirty="0">
                <a:latin typeface="Comic Sans MS" panose="030F0702030302020204" pitchFamily="66" charset="0"/>
              </a:rPr>
              <a:t> </a:t>
            </a:r>
            <a:r>
              <a:rPr lang="en-GB" b="1" dirty="0">
                <a:solidFill>
                  <a:srgbClr val="FF0000"/>
                </a:solidFill>
                <a:latin typeface="Comic Sans MS" panose="030F0702030302020204" pitchFamily="66" charset="0"/>
              </a:rPr>
              <a:t>A</a:t>
            </a:r>
            <a:r>
              <a:rPr lang="en-GB" dirty="0">
                <a:latin typeface="Comic Sans MS" panose="030F0702030302020204" pitchFamily="66" charset="0"/>
              </a:rPr>
              <a:t> has a </a:t>
            </a:r>
            <a:r>
              <a:rPr lang="en-GB" b="1" dirty="0">
                <a:solidFill>
                  <a:srgbClr val="FF0000"/>
                </a:solidFill>
                <a:latin typeface="Comic Sans MS" panose="030F0702030302020204" pitchFamily="66" charset="0"/>
              </a:rPr>
              <a:t>negative</a:t>
            </a:r>
            <a:r>
              <a:rPr lang="en-GB" dirty="0">
                <a:latin typeface="Comic Sans MS" panose="030F0702030302020204" pitchFamily="66" charset="0"/>
              </a:rPr>
              <a:t> view about life in Iron Britain because </a:t>
            </a:r>
            <a:r>
              <a:rPr lang="en-GB" b="1" dirty="0" err="1">
                <a:solidFill>
                  <a:srgbClr val="FF0000"/>
                </a:solidFill>
                <a:latin typeface="Comic Sans MS" panose="030F0702030302020204" pitchFamily="66" charset="0"/>
              </a:rPr>
              <a:t>Pytheas</a:t>
            </a:r>
            <a:r>
              <a:rPr lang="en-GB" dirty="0">
                <a:latin typeface="Comic Sans MS" panose="030F0702030302020204" pitchFamily="66" charset="0"/>
              </a:rPr>
              <a:t> writes that…’</a:t>
            </a:r>
          </a:p>
          <a:p>
            <a:pPr marL="0" indent="0">
              <a:buNone/>
            </a:pPr>
            <a:r>
              <a:rPr lang="en-GB" dirty="0">
                <a:latin typeface="Comic Sans MS" panose="030F0702030302020204" pitchFamily="66" charset="0"/>
              </a:rPr>
              <a:t>‘However </a:t>
            </a:r>
            <a:r>
              <a:rPr lang="en-GB" b="1" dirty="0">
                <a:solidFill>
                  <a:srgbClr val="FF0000"/>
                </a:solidFill>
                <a:latin typeface="Comic Sans MS" panose="030F0702030302020204" pitchFamily="66" charset="0"/>
              </a:rPr>
              <a:t>Interpretation B</a:t>
            </a:r>
            <a:r>
              <a:rPr lang="en-GB" dirty="0">
                <a:latin typeface="Comic Sans MS" panose="030F0702030302020204" pitchFamily="66" charset="0"/>
              </a:rPr>
              <a:t> has a </a:t>
            </a:r>
            <a:r>
              <a:rPr lang="en-GB" b="1" dirty="0">
                <a:solidFill>
                  <a:srgbClr val="FF0000"/>
                </a:solidFill>
                <a:latin typeface="Comic Sans MS" panose="030F0702030302020204" pitchFamily="66" charset="0"/>
              </a:rPr>
              <a:t>positive</a:t>
            </a:r>
            <a:r>
              <a:rPr lang="en-GB" dirty="0">
                <a:latin typeface="Comic Sans MS" panose="030F0702030302020204" pitchFamily="66" charset="0"/>
              </a:rPr>
              <a:t> view about life in Iron Age Britain.’</a:t>
            </a:r>
          </a:p>
          <a:p>
            <a:pPr marL="0" indent="0">
              <a:buNone/>
            </a:pPr>
            <a:r>
              <a:rPr lang="en-GB" dirty="0">
                <a:latin typeface="Comic Sans MS" panose="030F0702030302020204" pitchFamily="66" charset="0"/>
              </a:rPr>
              <a:t>‘I know Interpretation B has a positive view because the modern school’s text book writes that…’</a:t>
            </a:r>
          </a:p>
          <a:p>
            <a:pPr marL="0" indent="0">
              <a:buNone/>
            </a:pPr>
            <a:r>
              <a:rPr lang="en-GB" dirty="0">
                <a:latin typeface="Comic Sans MS" panose="030F0702030302020204" pitchFamily="66" charset="0"/>
              </a:rPr>
              <a:t>‘This is how the two interpretations are different.’</a:t>
            </a:r>
          </a:p>
        </p:txBody>
      </p:sp>
      <p:pic>
        <p:nvPicPr>
          <p:cNvPr id="7" name="Content Placeholder 6">
            <a:extLst>
              <a:ext uri="{FF2B5EF4-FFF2-40B4-BE49-F238E27FC236}">
                <a16:creationId xmlns:a16="http://schemas.microsoft.com/office/drawing/2014/main" id="{20C0BE9A-9AB6-46D2-8076-019A94E19721}"/>
              </a:ext>
            </a:extLst>
          </p:cNvPr>
          <p:cNvPicPr>
            <a:picLocks noGrp="1" noChangeAspect="1"/>
          </p:cNvPicPr>
          <p:nvPr>
            <p:ph sz="half" idx="2"/>
          </p:nvPr>
        </p:nvPicPr>
        <p:blipFill>
          <a:blip r:embed="rId2"/>
          <a:stretch>
            <a:fillRect/>
          </a:stretch>
        </p:blipFill>
        <p:spPr>
          <a:xfrm>
            <a:off x="8427358" y="3504751"/>
            <a:ext cx="3764642" cy="2819848"/>
          </a:xfrm>
          <a:prstGeom prst="rect">
            <a:avLst/>
          </a:prstGeom>
        </p:spPr>
      </p:pic>
    </p:spTree>
    <p:extLst>
      <p:ext uri="{BB962C8B-B14F-4D97-AF65-F5344CB8AC3E}">
        <p14:creationId xmlns:p14="http://schemas.microsoft.com/office/powerpoint/2010/main" val="106547803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755</TotalTime>
  <Words>1330</Words>
  <Application>Microsoft Office PowerPoint</Application>
  <PresentationFormat>Widescreen</PresentationFormat>
  <Paragraphs>101</Paragraphs>
  <Slides>10</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10</vt:i4>
      </vt:variant>
    </vt:vector>
  </HeadingPairs>
  <TitlesOfParts>
    <vt:vector size="15" baseType="lpstr">
      <vt:lpstr>Arial</vt:lpstr>
      <vt:lpstr>Calibri</vt:lpstr>
      <vt:lpstr>Calibri Light</vt:lpstr>
      <vt:lpstr>Comic Sans MS</vt:lpstr>
      <vt:lpstr>Office Theme</vt:lpstr>
      <vt:lpstr>Life in Iron Age Britain. Starter. Vocab recap. Match up the key word to  the meaning.</vt:lpstr>
      <vt:lpstr>Learning Intent: What was life like in Iron Age Britain?</vt:lpstr>
      <vt:lpstr>What was life like in Iron Age Britain? Key question: How can historians learn out about life in Iron Age Britain?</vt:lpstr>
      <vt:lpstr>Key question: How can historians learn about life in Iron Age Britain?  What can historians learn from Lindow Man? The body was discovered on 1st August 1984, near Wilmslow, Cheshire.</vt:lpstr>
      <vt:lpstr>PowerPoint Presentation</vt:lpstr>
      <vt:lpstr>What was life like in Iron Age Britain? L.I.: How can historians learn about life in Iron Age Britain? What does interpretation mean?</vt:lpstr>
      <vt:lpstr>What was life like in Iron Age Britain? L.I.: How can historians learn about life in Iron Age Britain? Read the two interpretations about life in Iron Age Britain. Highlight words you are unfamiliar with.</vt:lpstr>
      <vt:lpstr>What was life like in Iron Age Britain? L.I.: How can historians learn about life in Iron Age Britain? GCSE style question. How is Interpretation A different to Interpretation B about life in Iron Age Britain?</vt:lpstr>
      <vt:lpstr>TASK: Write a detailed paragraph explaining how interpretation A and B have different viewpoints.</vt:lpstr>
      <vt:lpstr>What was life like in Iron Age Britain? L.I.: How can historians learn about life in Iron Age Britain? Challenge! Why are the interpretations different?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Franklyn</dc:creator>
  <cp:lastModifiedBy>Short, L (SHS Teacher)</cp:lastModifiedBy>
  <cp:revision>31</cp:revision>
  <dcterms:created xsi:type="dcterms:W3CDTF">2020-08-18T14:18:24Z</dcterms:created>
  <dcterms:modified xsi:type="dcterms:W3CDTF">2020-10-12T06:44:36Z</dcterms:modified>
</cp:coreProperties>
</file>