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63" r:id="rId6"/>
    <p:sldId id="262" r:id="rId7"/>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7DA00-07AE-4495-BA1D-296BF4B8AC3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3269B11-5125-4BE7-80BD-2F1099C7999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7F8F045-494F-43AD-B76E-0C0B937E89F6}"/>
              </a:ext>
            </a:extLst>
          </p:cNvPr>
          <p:cNvSpPr>
            <a:spLocks noGrp="1"/>
          </p:cNvSpPr>
          <p:nvPr>
            <p:ph type="dt" sz="half" idx="10"/>
          </p:nvPr>
        </p:nvSpPr>
        <p:spPr/>
        <p:txBody>
          <a:bodyPr/>
          <a:lstStyle/>
          <a:p>
            <a:fld id="{7DC7B4E5-EAA4-433E-925B-6BDED9312D50}" type="datetimeFigureOut">
              <a:rPr lang="en-GB" smtClean="0"/>
              <a:t>25/09/2020</a:t>
            </a:fld>
            <a:endParaRPr lang="en-GB"/>
          </a:p>
        </p:txBody>
      </p:sp>
      <p:sp>
        <p:nvSpPr>
          <p:cNvPr id="5" name="Footer Placeholder 4">
            <a:extLst>
              <a:ext uri="{FF2B5EF4-FFF2-40B4-BE49-F238E27FC236}">
                <a16:creationId xmlns:a16="http://schemas.microsoft.com/office/drawing/2014/main" id="{5FDA012D-A0E2-4B78-9210-F85A86B4D28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753BC46-84BF-4D62-AB7C-A3424E64F66C}"/>
              </a:ext>
            </a:extLst>
          </p:cNvPr>
          <p:cNvSpPr>
            <a:spLocks noGrp="1"/>
          </p:cNvSpPr>
          <p:nvPr>
            <p:ph type="sldNum" sz="quarter" idx="12"/>
          </p:nvPr>
        </p:nvSpPr>
        <p:spPr/>
        <p:txBody>
          <a:bodyPr/>
          <a:lstStyle/>
          <a:p>
            <a:fld id="{FB580A4A-293B-464F-B9B3-52B70A76F278}" type="slidenum">
              <a:rPr lang="en-GB" smtClean="0"/>
              <a:t>‹#›</a:t>
            </a:fld>
            <a:endParaRPr lang="en-GB"/>
          </a:p>
        </p:txBody>
      </p:sp>
    </p:spTree>
    <p:extLst>
      <p:ext uri="{BB962C8B-B14F-4D97-AF65-F5344CB8AC3E}">
        <p14:creationId xmlns:p14="http://schemas.microsoft.com/office/powerpoint/2010/main" val="27023773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21A80-3A2E-41CD-AF97-1EBCCF06432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ACCA244-18BE-40C5-9B28-B56E633EF24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8410B9-C0CD-4CDE-B30D-FEA4E8844A4B}"/>
              </a:ext>
            </a:extLst>
          </p:cNvPr>
          <p:cNvSpPr>
            <a:spLocks noGrp="1"/>
          </p:cNvSpPr>
          <p:nvPr>
            <p:ph type="dt" sz="half" idx="10"/>
          </p:nvPr>
        </p:nvSpPr>
        <p:spPr/>
        <p:txBody>
          <a:bodyPr/>
          <a:lstStyle/>
          <a:p>
            <a:fld id="{7DC7B4E5-EAA4-433E-925B-6BDED9312D50}" type="datetimeFigureOut">
              <a:rPr lang="en-GB" smtClean="0"/>
              <a:t>25/09/2020</a:t>
            </a:fld>
            <a:endParaRPr lang="en-GB"/>
          </a:p>
        </p:txBody>
      </p:sp>
      <p:sp>
        <p:nvSpPr>
          <p:cNvPr id="5" name="Footer Placeholder 4">
            <a:extLst>
              <a:ext uri="{FF2B5EF4-FFF2-40B4-BE49-F238E27FC236}">
                <a16:creationId xmlns:a16="http://schemas.microsoft.com/office/drawing/2014/main" id="{8D2029A5-40B1-4FAC-9376-68704276B19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1BD13E4-B74A-46F6-8209-C6BCCC221A9B}"/>
              </a:ext>
            </a:extLst>
          </p:cNvPr>
          <p:cNvSpPr>
            <a:spLocks noGrp="1"/>
          </p:cNvSpPr>
          <p:nvPr>
            <p:ph type="sldNum" sz="quarter" idx="12"/>
          </p:nvPr>
        </p:nvSpPr>
        <p:spPr/>
        <p:txBody>
          <a:bodyPr/>
          <a:lstStyle/>
          <a:p>
            <a:fld id="{FB580A4A-293B-464F-B9B3-52B70A76F278}" type="slidenum">
              <a:rPr lang="en-GB" smtClean="0"/>
              <a:t>‹#›</a:t>
            </a:fld>
            <a:endParaRPr lang="en-GB"/>
          </a:p>
        </p:txBody>
      </p:sp>
    </p:spTree>
    <p:extLst>
      <p:ext uri="{BB962C8B-B14F-4D97-AF65-F5344CB8AC3E}">
        <p14:creationId xmlns:p14="http://schemas.microsoft.com/office/powerpoint/2010/main" val="3187767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89F951C-429B-4B78-AB40-53806A0165F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8D1E143-9309-4C6E-A2F2-A67454B6DEF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103C232-F58C-4066-B80C-A938CED7F3C4}"/>
              </a:ext>
            </a:extLst>
          </p:cNvPr>
          <p:cNvSpPr>
            <a:spLocks noGrp="1"/>
          </p:cNvSpPr>
          <p:nvPr>
            <p:ph type="dt" sz="half" idx="10"/>
          </p:nvPr>
        </p:nvSpPr>
        <p:spPr/>
        <p:txBody>
          <a:bodyPr/>
          <a:lstStyle/>
          <a:p>
            <a:fld id="{7DC7B4E5-EAA4-433E-925B-6BDED9312D50}" type="datetimeFigureOut">
              <a:rPr lang="en-GB" smtClean="0"/>
              <a:t>25/09/2020</a:t>
            </a:fld>
            <a:endParaRPr lang="en-GB"/>
          </a:p>
        </p:txBody>
      </p:sp>
      <p:sp>
        <p:nvSpPr>
          <p:cNvPr id="5" name="Footer Placeholder 4">
            <a:extLst>
              <a:ext uri="{FF2B5EF4-FFF2-40B4-BE49-F238E27FC236}">
                <a16:creationId xmlns:a16="http://schemas.microsoft.com/office/drawing/2014/main" id="{D2FCCFF9-9CEC-4FBF-979E-C82A5A0074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D66575-BD33-47DF-8FB6-20AFFFBD699D}"/>
              </a:ext>
            </a:extLst>
          </p:cNvPr>
          <p:cNvSpPr>
            <a:spLocks noGrp="1"/>
          </p:cNvSpPr>
          <p:nvPr>
            <p:ph type="sldNum" sz="quarter" idx="12"/>
          </p:nvPr>
        </p:nvSpPr>
        <p:spPr/>
        <p:txBody>
          <a:bodyPr/>
          <a:lstStyle/>
          <a:p>
            <a:fld id="{FB580A4A-293B-464F-B9B3-52B70A76F278}" type="slidenum">
              <a:rPr lang="en-GB" smtClean="0"/>
              <a:t>‹#›</a:t>
            </a:fld>
            <a:endParaRPr lang="en-GB"/>
          </a:p>
        </p:txBody>
      </p:sp>
    </p:spTree>
    <p:extLst>
      <p:ext uri="{BB962C8B-B14F-4D97-AF65-F5344CB8AC3E}">
        <p14:creationId xmlns:p14="http://schemas.microsoft.com/office/powerpoint/2010/main" val="51531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015ED-F1F9-4DA2-9553-0D31DF26BD5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4822A30-7348-4BE7-9AC7-016C8C9C2AE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C103D12-0440-4982-A02D-03A078693575}"/>
              </a:ext>
            </a:extLst>
          </p:cNvPr>
          <p:cNvSpPr>
            <a:spLocks noGrp="1"/>
          </p:cNvSpPr>
          <p:nvPr>
            <p:ph type="dt" sz="half" idx="10"/>
          </p:nvPr>
        </p:nvSpPr>
        <p:spPr/>
        <p:txBody>
          <a:bodyPr/>
          <a:lstStyle/>
          <a:p>
            <a:fld id="{7DC7B4E5-EAA4-433E-925B-6BDED9312D50}" type="datetimeFigureOut">
              <a:rPr lang="en-GB" smtClean="0"/>
              <a:t>25/09/2020</a:t>
            </a:fld>
            <a:endParaRPr lang="en-GB"/>
          </a:p>
        </p:txBody>
      </p:sp>
      <p:sp>
        <p:nvSpPr>
          <p:cNvPr id="5" name="Footer Placeholder 4">
            <a:extLst>
              <a:ext uri="{FF2B5EF4-FFF2-40B4-BE49-F238E27FC236}">
                <a16:creationId xmlns:a16="http://schemas.microsoft.com/office/drawing/2014/main" id="{2E245EAE-80D7-4849-8588-FAE5BF15C58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5886E7-47A8-465D-8D23-95066A896408}"/>
              </a:ext>
            </a:extLst>
          </p:cNvPr>
          <p:cNvSpPr>
            <a:spLocks noGrp="1"/>
          </p:cNvSpPr>
          <p:nvPr>
            <p:ph type="sldNum" sz="quarter" idx="12"/>
          </p:nvPr>
        </p:nvSpPr>
        <p:spPr/>
        <p:txBody>
          <a:bodyPr/>
          <a:lstStyle/>
          <a:p>
            <a:fld id="{FB580A4A-293B-464F-B9B3-52B70A76F278}" type="slidenum">
              <a:rPr lang="en-GB" smtClean="0"/>
              <a:t>‹#›</a:t>
            </a:fld>
            <a:endParaRPr lang="en-GB"/>
          </a:p>
        </p:txBody>
      </p:sp>
    </p:spTree>
    <p:extLst>
      <p:ext uri="{BB962C8B-B14F-4D97-AF65-F5344CB8AC3E}">
        <p14:creationId xmlns:p14="http://schemas.microsoft.com/office/powerpoint/2010/main" val="1985351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F91B7-0FFC-4601-8B48-0494F81A6D0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E4E4645-B0F0-415D-B7D1-78BB2481442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1418B03-9C9B-421F-8930-DCA7A4B14A73}"/>
              </a:ext>
            </a:extLst>
          </p:cNvPr>
          <p:cNvSpPr>
            <a:spLocks noGrp="1"/>
          </p:cNvSpPr>
          <p:nvPr>
            <p:ph type="dt" sz="half" idx="10"/>
          </p:nvPr>
        </p:nvSpPr>
        <p:spPr/>
        <p:txBody>
          <a:bodyPr/>
          <a:lstStyle/>
          <a:p>
            <a:fld id="{7DC7B4E5-EAA4-433E-925B-6BDED9312D50}" type="datetimeFigureOut">
              <a:rPr lang="en-GB" smtClean="0"/>
              <a:t>25/09/2020</a:t>
            </a:fld>
            <a:endParaRPr lang="en-GB"/>
          </a:p>
        </p:txBody>
      </p:sp>
      <p:sp>
        <p:nvSpPr>
          <p:cNvPr id="5" name="Footer Placeholder 4">
            <a:extLst>
              <a:ext uri="{FF2B5EF4-FFF2-40B4-BE49-F238E27FC236}">
                <a16:creationId xmlns:a16="http://schemas.microsoft.com/office/drawing/2014/main" id="{88D6B354-98F9-4C9D-992A-149A8803F70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C92F75D-03C0-4252-9E4F-EA79BEA371B9}"/>
              </a:ext>
            </a:extLst>
          </p:cNvPr>
          <p:cNvSpPr>
            <a:spLocks noGrp="1"/>
          </p:cNvSpPr>
          <p:nvPr>
            <p:ph type="sldNum" sz="quarter" idx="12"/>
          </p:nvPr>
        </p:nvSpPr>
        <p:spPr/>
        <p:txBody>
          <a:bodyPr/>
          <a:lstStyle/>
          <a:p>
            <a:fld id="{FB580A4A-293B-464F-B9B3-52B70A76F278}" type="slidenum">
              <a:rPr lang="en-GB" smtClean="0"/>
              <a:t>‹#›</a:t>
            </a:fld>
            <a:endParaRPr lang="en-GB"/>
          </a:p>
        </p:txBody>
      </p:sp>
    </p:spTree>
    <p:extLst>
      <p:ext uri="{BB962C8B-B14F-4D97-AF65-F5344CB8AC3E}">
        <p14:creationId xmlns:p14="http://schemas.microsoft.com/office/powerpoint/2010/main" val="42251147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91DE2-3021-4356-8314-D17709DE25D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FCA54B7-71FB-4F99-AC7B-86CE9AEE95C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67D1A67-EE58-4425-B0CB-ADD801FAA0A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5E2B709-5D54-4081-93C4-9F16A1B365A6}"/>
              </a:ext>
            </a:extLst>
          </p:cNvPr>
          <p:cNvSpPr>
            <a:spLocks noGrp="1"/>
          </p:cNvSpPr>
          <p:nvPr>
            <p:ph type="dt" sz="half" idx="10"/>
          </p:nvPr>
        </p:nvSpPr>
        <p:spPr/>
        <p:txBody>
          <a:bodyPr/>
          <a:lstStyle/>
          <a:p>
            <a:fld id="{7DC7B4E5-EAA4-433E-925B-6BDED9312D50}" type="datetimeFigureOut">
              <a:rPr lang="en-GB" smtClean="0"/>
              <a:t>25/09/2020</a:t>
            </a:fld>
            <a:endParaRPr lang="en-GB"/>
          </a:p>
        </p:txBody>
      </p:sp>
      <p:sp>
        <p:nvSpPr>
          <p:cNvPr id="6" name="Footer Placeholder 5">
            <a:extLst>
              <a:ext uri="{FF2B5EF4-FFF2-40B4-BE49-F238E27FC236}">
                <a16:creationId xmlns:a16="http://schemas.microsoft.com/office/drawing/2014/main" id="{BC22D121-313B-4475-82EB-667C953F47C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835931A-B907-4DA6-81F0-DB35BABF50A3}"/>
              </a:ext>
            </a:extLst>
          </p:cNvPr>
          <p:cNvSpPr>
            <a:spLocks noGrp="1"/>
          </p:cNvSpPr>
          <p:nvPr>
            <p:ph type="sldNum" sz="quarter" idx="12"/>
          </p:nvPr>
        </p:nvSpPr>
        <p:spPr/>
        <p:txBody>
          <a:bodyPr/>
          <a:lstStyle/>
          <a:p>
            <a:fld id="{FB580A4A-293B-464F-B9B3-52B70A76F278}" type="slidenum">
              <a:rPr lang="en-GB" smtClean="0"/>
              <a:t>‹#›</a:t>
            </a:fld>
            <a:endParaRPr lang="en-GB"/>
          </a:p>
        </p:txBody>
      </p:sp>
    </p:spTree>
    <p:extLst>
      <p:ext uri="{BB962C8B-B14F-4D97-AF65-F5344CB8AC3E}">
        <p14:creationId xmlns:p14="http://schemas.microsoft.com/office/powerpoint/2010/main" val="547595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7C82C-8055-4EFD-93D2-093CDE01938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D5B9759-1DE6-4560-903A-53FB2EDB10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B071C46-D657-4FE7-994F-8C2D5BB5D7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88CBFC6-282F-4E87-8319-584F222791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76F245-F374-46BB-ABA2-FA4FD22F35A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9FF38E3-AB32-4205-A82B-A459C2F16013}"/>
              </a:ext>
            </a:extLst>
          </p:cNvPr>
          <p:cNvSpPr>
            <a:spLocks noGrp="1"/>
          </p:cNvSpPr>
          <p:nvPr>
            <p:ph type="dt" sz="half" idx="10"/>
          </p:nvPr>
        </p:nvSpPr>
        <p:spPr/>
        <p:txBody>
          <a:bodyPr/>
          <a:lstStyle/>
          <a:p>
            <a:fld id="{7DC7B4E5-EAA4-433E-925B-6BDED9312D50}" type="datetimeFigureOut">
              <a:rPr lang="en-GB" smtClean="0"/>
              <a:t>25/09/2020</a:t>
            </a:fld>
            <a:endParaRPr lang="en-GB"/>
          </a:p>
        </p:txBody>
      </p:sp>
      <p:sp>
        <p:nvSpPr>
          <p:cNvPr id="8" name="Footer Placeholder 7">
            <a:extLst>
              <a:ext uri="{FF2B5EF4-FFF2-40B4-BE49-F238E27FC236}">
                <a16:creationId xmlns:a16="http://schemas.microsoft.com/office/drawing/2014/main" id="{4E6B8776-D270-49E1-AEC7-F0EB226AE31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40B4D44-615F-4759-9D80-B2D6A77757EB}"/>
              </a:ext>
            </a:extLst>
          </p:cNvPr>
          <p:cNvSpPr>
            <a:spLocks noGrp="1"/>
          </p:cNvSpPr>
          <p:nvPr>
            <p:ph type="sldNum" sz="quarter" idx="12"/>
          </p:nvPr>
        </p:nvSpPr>
        <p:spPr/>
        <p:txBody>
          <a:bodyPr/>
          <a:lstStyle/>
          <a:p>
            <a:fld id="{FB580A4A-293B-464F-B9B3-52B70A76F278}" type="slidenum">
              <a:rPr lang="en-GB" smtClean="0"/>
              <a:t>‹#›</a:t>
            </a:fld>
            <a:endParaRPr lang="en-GB"/>
          </a:p>
        </p:txBody>
      </p:sp>
    </p:spTree>
    <p:extLst>
      <p:ext uri="{BB962C8B-B14F-4D97-AF65-F5344CB8AC3E}">
        <p14:creationId xmlns:p14="http://schemas.microsoft.com/office/powerpoint/2010/main" val="1434377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DBAF0-7CDD-4FC0-9696-2864B3E6039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D2FB09F-D073-47AB-988A-ACC1E71DF202}"/>
              </a:ext>
            </a:extLst>
          </p:cNvPr>
          <p:cNvSpPr>
            <a:spLocks noGrp="1"/>
          </p:cNvSpPr>
          <p:nvPr>
            <p:ph type="dt" sz="half" idx="10"/>
          </p:nvPr>
        </p:nvSpPr>
        <p:spPr/>
        <p:txBody>
          <a:bodyPr/>
          <a:lstStyle/>
          <a:p>
            <a:fld id="{7DC7B4E5-EAA4-433E-925B-6BDED9312D50}" type="datetimeFigureOut">
              <a:rPr lang="en-GB" smtClean="0"/>
              <a:t>25/09/2020</a:t>
            </a:fld>
            <a:endParaRPr lang="en-GB"/>
          </a:p>
        </p:txBody>
      </p:sp>
      <p:sp>
        <p:nvSpPr>
          <p:cNvPr id="4" name="Footer Placeholder 3">
            <a:extLst>
              <a:ext uri="{FF2B5EF4-FFF2-40B4-BE49-F238E27FC236}">
                <a16:creationId xmlns:a16="http://schemas.microsoft.com/office/drawing/2014/main" id="{B76D1561-0739-454C-A199-233AC23EEB9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304E554-25BF-4617-B2C8-6BEE6179288E}"/>
              </a:ext>
            </a:extLst>
          </p:cNvPr>
          <p:cNvSpPr>
            <a:spLocks noGrp="1"/>
          </p:cNvSpPr>
          <p:nvPr>
            <p:ph type="sldNum" sz="quarter" idx="12"/>
          </p:nvPr>
        </p:nvSpPr>
        <p:spPr/>
        <p:txBody>
          <a:bodyPr/>
          <a:lstStyle/>
          <a:p>
            <a:fld id="{FB580A4A-293B-464F-B9B3-52B70A76F278}" type="slidenum">
              <a:rPr lang="en-GB" smtClean="0"/>
              <a:t>‹#›</a:t>
            </a:fld>
            <a:endParaRPr lang="en-GB"/>
          </a:p>
        </p:txBody>
      </p:sp>
    </p:spTree>
    <p:extLst>
      <p:ext uri="{BB962C8B-B14F-4D97-AF65-F5344CB8AC3E}">
        <p14:creationId xmlns:p14="http://schemas.microsoft.com/office/powerpoint/2010/main" val="1038150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D97477-E924-42BB-8784-63F996BE71D7}"/>
              </a:ext>
            </a:extLst>
          </p:cNvPr>
          <p:cNvSpPr>
            <a:spLocks noGrp="1"/>
          </p:cNvSpPr>
          <p:nvPr>
            <p:ph type="dt" sz="half" idx="10"/>
          </p:nvPr>
        </p:nvSpPr>
        <p:spPr/>
        <p:txBody>
          <a:bodyPr/>
          <a:lstStyle/>
          <a:p>
            <a:fld id="{7DC7B4E5-EAA4-433E-925B-6BDED9312D50}" type="datetimeFigureOut">
              <a:rPr lang="en-GB" smtClean="0"/>
              <a:t>25/09/2020</a:t>
            </a:fld>
            <a:endParaRPr lang="en-GB"/>
          </a:p>
        </p:txBody>
      </p:sp>
      <p:sp>
        <p:nvSpPr>
          <p:cNvPr id="3" name="Footer Placeholder 2">
            <a:extLst>
              <a:ext uri="{FF2B5EF4-FFF2-40B4-BE49-F238E27FC236}">
                <a16:creationId xmlns:a16="http://schemas.microsoft.com/office/drawing/2014/main" id="{5E89441E-FB12-4C39-B9CF-F845B359783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0F3CA71-76A7-419F-9134-8246330847D7}"/>
              </a:ext>
            </a:extLst>
          </p:cNvPr>
          <p:cNvSpPr>
            <a:spLocks noGrp="1"/>
          </p:cNvSpPr>
          <p:nvPr>
            <p:ph type="sldNum" sz="quarter" idx="12"/>
          </p:nvPr>
        </p:nvSpPr>
        <p:spPr/>
        <p:txBody>
          <a:bodyPr/>
          <a:lstStyle/>
          <a:p>
            <a:fld id="{FB580A4A-293B-464F-B9B3-52B70A76F278}" type="slidenum">
              <a:rPr lang="en-GB" smtClean="0"/>
              <a:t>‹#›</a:t>
            </a:fld>
            <a:endParaRPr lang="en-GB"/>
          </a:p>
        </p:txBody>
      </p:sp>
    </p:spTree>
    <p:extLst>
      <p:ext uri="{BB962C8B-B14F-4D97-AF65-F5344CB8AC3E}">
        <p14:creationId xmlns:p14="http://schemas.microsoft.com/office/powerpoint/2010/main" val="2239753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972826-482C-459B-8C36-A06CC16BBF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24668E5-E703-49CC-ABA8-118EACBDA84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8614FA2-D570-4693-8F8A-CC38A4E899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2FBB3C-A05A-4D2D-95E8-D2E3B5346911}"/>
              </a:ext>
            </a:extLst>
          </p:cNvPr>
          <p:cNvSpPr>
            <a:spLocks noGrp="1"/>
          </p:cNvSpPr>
          <p:nvPr>
            <p:ph type="dt" sz="half" idx="10"/>
          </p:nvPr>
        </p:nvSpPr>
        <p:spPr/>
        <p:txBody>
          <a:bodyPr/>
          <a:lstStyle/>
          <a:p>
            <a:fld id="{7DC7B4E5-EAA4-433E-925B-6BDED9312D50}" type="datetimeFigureOut">
              <a:rPr lang="en-GB" smtClean="0"/>
              <a:t>25/09/2020</a:t>
            </a:fld>
            <a:endParaRPr lang="en-GB"/>
          </a:p>
        </p:txBody>
      </p:sp>
      <p:sp>
        <p:nvSpPr>
          <p:cNvPr id="6" name="Footer Placeholder 5">
            <a:extLst>
              <a:ext uri="{FF2B5EF4-FFF2-40B4-BE49-F238E27FC236}">
                <a16:creationId xmlns:a16="http://schemas.microsoft.com/office/drawing/2014/main" id="{D9E3C75F-670A-45F4-A964-E5CF3B596D4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86F0378-6F8F-41C7-9720-029D0BA389C3}"/>
              </a:ext>
            </a:extLst>
          </p:cNvPr>
          <p:cNvSpPr>
            <a:spLocks noGrp="1"/>
          </p:cNvSpPr>
          <p:nvPr>
            <p:ph type="sldNum" sz="quarter" idx="12"/>
          </p:nvPr>
        </p:nvSpPr>
        <p:spPr/>
        <p:txBody>
          <a:bodyPr/>
          <a:lstStyle/>
          <a:p>
            <a:fld id="{FB580A4A-293B-464F-B9B3-52B70A76F278}" type="slidenum">
              <a:rPr lang="en-GB" smtClean="0"/>
              <a:t>‹#›</a:t>
            </a:fld>
            <a:endParaRPr lang="en-GB"/>
          </a:p>
        </p:txBody>
      </p:sp>
    </p:spTree>
    <p:extLst>
      <p:ext uri="{BB962C8B-B14F-4D97-AF65-F5344CB8AC3E}">
        <p14:creationId xmlns:p14="http://schemas.microsoft.com/office/powerpoint/2010/main" val="81870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FF6C3-F314-47D3-BED2-8D1C9ED471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FB09A09-1634-4798-AD92-5E06A08C02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79651C9-FAF6-4223-AEB6-C0F875FA0B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36ECBB-7636-487A-8611-2FBD22C2494F}"/>
              </a:ext>
            </a:extLst>
          </p:cNvPr>
          <p:cNvSpPr>
            <a:spLocks noGrp="1"/>
          </p:cNvSpPr>
          <p:nvPr>
            <p:ph type="dt" sz="half" idx="10"/>
          </p:nvPr>
        </p:nvSpPr>
        <p:spPr/>
        <p:txBody>
          <a:bodyPr/>
          <a:lstStyle/>
          <a:p>
            <a:fld id="{7DC7B4E5-EAA4-433E-925B-6BDED9312D50}" type="datetimeFigureOut">
              <a:rPr lang="en-GB" smtClean="0"/>
              <a:t>25/09/2020</a:t>
            </a:fld>
            <a:endParaRPr lang="en-GB"/>
          </a:p>
        </p:txBody>
      </p:sp>
      <p:sp>
        <p:nvSpPr>
          <p:cNvPr id="6" name="Footer Placeholder 5">
            <a:extLst>
              <a:ext uri="{FF2B5EF4-FFF2-40B4-BE49-F238E27FC236}">
                <a16:creationId xmlns:a16="http://schemas.microsoft.com/office/drawing/2014/main" id="{E578A61C-3655-4DF0-98F9-7296D09ADF1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8F78AAB-C50A-43EB-B153-33767F1EC1CB}"/>
              </a:ext>
            </a:extLst>
          </p:cNvPr>
          <p:cNvSpPr>
            <a:spLocks noGrp="1"/>
          </p:cNvSpPr>
          <p:nvPr>
            <p:ph type="sldNum" sz="quarter" idx="12"/>
          </p:nvPr>
        </p:nvSpPr>
        <p:spPr/>
        <p:txBody>
          <a:bodyPr/>
          <a:lstStyle/>
          <a:p>
            <a:fld id="{FB580A4A-293B-464F-B9B3-52B70A76F278}" type="slidenum">
              <a:rPr lang="en-GB" smtClean="0"/>
              <a:t>‹#›</a:t>
            </a:fld>
            <a:endParaRPr lang="en-GB"/>
          </a:p>
        </p:txBody>
      </p:sp>
    </p:spTree>
    <p:extLst>
      <p:ext uri="{BB962C8B-B14F-4D97-AF65-F5344CB8AC3E}">
        <p14:creationId xmlns:p14="http://schemas.microsoft.com/office/powerpoint/2010/main" val="3185411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499460A-C647-4CCF-9896-886214DEC54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59CC3D1-764E-45D0-B4AD-CC54749F24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1332C1E-4320-46A1-B346-DB51A21879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C7B4E5-EAA4-433E-925B-6BDED9312D50}" type="datetimeFigureOut">
              <a:rPr lang="en-GB" smtClean="0"/>
              <a:t>25/09/2020</a:t>
            </a:fld>
            <a:endParaRPr lang="en-GB"/>
          </a:p>
        </p:txBody>
      </p:sp>
      <p:sp>
        <p:nvSpPr>
          <p:cNvPr id="5" name="Footer Placeholder 4">
            <a:extLst>
              <a:ext uri="{FF2B5EF4-FFF2-40B4-BE49-F238E27FC236}">
                <a16:creationId xmlns:a16="http://schemas.microsoft.com/office/drawing/2014/main" id="{99B8B15F-E6C3-4917-9112-3826360A30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EB4046-F437-4A12-B300-F5830BA5AF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580A4A-293B-464F-B9B3-52B70A76F278}" type="slidenum">
              <a:rPr lang="en-GB" smtClean="0"/>
              <a:t>‹#›</a:t>
            </a:fld>
            <a:endParaRPr lang="en-GB"/>
          </a:p>
        </p:txBody>
      </p:sp>
    </p:spTree>
    <p:extLst>
      <p:ext uri="{BB962C8B-B14F-4D97-AF65-F5344CB8AC3E}">
        <p14:creationId xmlns:p14="http://schemas.microsoft.com/office/powerpoint/2010/main" val="16896694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D1EE5E8-5183-4FEC-B25B-140AA8EB67F8}"/>
              </a:ext>
            </a:extLst>
          </p:cNvPr>
          <p:cNvSpPr txBox="1"/>
          <p:nvPr/>
        </p:nvSpPr>
        <p:spPr>
          <a:xfrm>
            <a:off x="592428" y="336721"/>
            <a:ext cx="11269014" cy="1200329"/>
          </a:xfrm>
          <a:prstGeom prst="rect">
            <a:avLst/>
          </a:prstGeom>
          <a:solidFill>
            <a:schemeClr val="accent2">
              <a:lumMod val="20000"/>
              <a:lumOff val="80000"/>
            </a:schemeClr>
          </a:solidFill>
          <a:ln w="28575">
            <a:solidFill>
              <a:schemeClr val="tx1"/>
            </a:solidFill>
          </a:ln>
        </p:spPr>
        <p:txBody>
          <a:bodyPr wrap="square" rtlCol="0">
            <a:spAutoFit/>
          </a:bodyPr>
          <a:lstStyle/>
          <a:p>
            <a:r>
              <a:rPr lang="en-GB" sz="3600" b="1" u="sng" dirty="0">
                <a:latin typeface="Comic Sans MS" panose="030F0702030302020204" pitchFamily="66" charset="0"/>
              </a:rPr>
              <a:t>LI: What were the causes of the English Civil War?</a:t>
            </a:r>
          </a:p>
        </p:txBody>
      </p:sp>
      <p:sp>
        <p:nvSpPr>
          <p:cNvPr id="9" name="Rounded Rectangle 4">
            <a:extLst>
              <a:ext uri="{FF2B5EF4-FFF2-40B4-BE49-F238E27FC236}">
                <a16:creationId xmlns:a16="http://schemas.microsoft.com/office/drawing/2014/main" id="{3FB5BC97-AE98-4560-AC53-2291CC8A88C7}"/>
              </a:ext>
            </a:extLst>
          </p:cNvPr>
          <p:cNvSpPr/>
          <p:nvPr/>
        </p:nvSpPr>
        <p:spPr>
          <a:xfrm>
            <a:off x="4253046" y="5254221"/>
            <a:ext cx="3752850" cy="1603779"/>
          </a:xfrm>
          <a:prstGeom prst="round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r>
              <a:rPr lang="en-GB" dirty="0">
                <a:solidFill>
                  <a:schemeClr val="tx1">
                    <a:lumMod val="95000"/>
                    <a:lumOff val="5000"/>
                  </a:schemeClr>
                </a:solidFill>
                <a:latin typeface="Comic Sans MS" panose="030F0702030302020204" pitchFamily="66" charset="0"/>
                <a:ea typeface="Arial" pitchFamily="-1" charset="0"/>
                <a:cs typeface="Comic Sans MS"/>
              </a:rPr>
            </a:br>
            <a:r>
              <a:rPr lang="en-GB" dirty="0">
                <a:solidFill>
                  <a:schemeClr val="tx1">
                    <a:lumMod val="95000"/>
                    <a:lumOff val="5000"/>
                  </a:schemeClr>
                </a:solidFill>
                <a:latin typeface="Comic Sans MS" panose="030F0702030302020204" pitchFamily="66" charset="0"/>
                <a:ea typeface="Arial" pitchFamily="-1" charset="0"/>
                <a:cs typeface="Comic Sans MS"/>
              </a:rPr>
              <a:t>To </a:t>
            </a:r>
            <a:r>
              <a:rPr lang="en-GB" b="1" u="sng" dirty="0">
                <a:solidFill>
                  <a:srgbClr val="FF0000"/>
                </a:solidFill>
                <a:effectLst/>
                <a:latin typeface="Comic Sans MS" panose="030F0702030302020204" pitchFamily="66" charset="0"/>
                <a:ea typeface="Times New Roman" panose="02020603050405020304" pitchFamily="18" charset="0"/>
                <a:cs typeface="Rockwell" panose="02060603020205020403" pitchFamily="18" charset="0"/>
              </a:rPr>
              <a:t>explain</a:t>
            </a:r>
            <a:r>
              <a:rPr lang="en-GB" dirty="0">
                <a:solidFill>
                  <a:schemeClr val="tx1">
                    <a:lumMod val="95000"/>
                    <a:lumOff val="5000"/>
                  </a:schemeClr>
                </a:solidFill>
                <a:effectLst/>
                <a:latin typeface="Comic Sans MS" panose="030F0702030302020204" pitchFamily="66" charset="0"/>
                <a:ea typeface="Times New Roman" panose="02020603050405020304" pitchFamily="18" charset="0"/>
                <a:cs typeface="Rockwell" panose="02060603020205020403" pitchFamily="18" charset="0"/>
              </a:rPr>
              <a:t> how decisions and events led to conflict, and in places reach conclusions as to which cause was most important.</a:t>
            </a:r>
            <a:r>
              <a:rPr lang="en-GB" b="1" dirty="0">
                <a:solidFill>
                  <a:schemeClr val="tx1">
                    <a:lumMod val="95000"/>
                    <a:lumOff val="5000"/>
                  </a:schemeClr>
                </a:solidFill>
                <a:effectLst/>
                <a:latin typeface="Comic Sans MS" panose="030F0702030302020204" pitchFamily="66" charset="0"/>
                <a:ea typeface="Times New Roman" panose="02020603050405020304" pitchFamily="18" charset="0"/>
                <a:cs typeface="Rockwell" panose="02060603020205020403" pitchFamily="18" charset="0"/>
              </a:rPr>
              <a:t> </a:t>
            </a:r>
            <a:endParaRPr lang="en-GB" sz="1400" dirty="0">
              <a:solidFill>
                <a:schemeClr val="tx1">
                  <a:lumMod val="95000"/>
                  <a:lumOff val="5000"/>
                </a:schemeClr>
              </a:solidFill>
              <a:latin typeface="Comic Sans MS" panose="030F0702030302020204" pitchFamily="66" charset="0"/>
            </a:endParaRPr>
          </a:p>
        </p:txBody>
      </p:sp>
      <p:sp>
        <p:nvSpPr>
          <p:cNvPr id="11" name="Rounded Rectangle 5">
            <a:extLst>
              <a:ext uri="{FF2B5EF4-FFF2-40B4-BE49-F238E27FC236}">
                <a16:creationId xmlns:a16="http://schemas.microsoft.com/office/drawing/2014/main" id="{BD2F108C-F8DE-4724-86A5-8A1E6208B7F2}"/>
              </a:ext>
            </a:extLst>
          </p:cNvPr>
          <p:cNvSpPr/>
          <p:nvPr/>
        </p:nvSpPr>
        <p:spPr>
          <a:xfrm>
            <a:off x="6992046" y="3470837"/>
            <a:ext cx="3757613" cy="1603779"/>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Comic Sans MS" pitchFamily="66" charset="0"/>
            </a:endParaRPr>
          </a:p>
          <a:p>
            <a:pPr algn="ctr"/>
            <a:br>
              <a:rPr lang="en-GB" dirty="0">
                <a:solidFill>
                  <a:schemeClr val="tx1"/>
                </a:solidFill>
                <a:latin typeface="Comic Sans MS" pitchFamily="66" charset="0"/>
              </a:rPr>
            </a:br>
            <a:r>
              <a:rPr lang="en-GB" dirty="0">
                <a:solidFill>
                  <a:schemeClr val="tx1"/>
                </a:solidFill>
                <a:latin typeface="Comic Sans MS" pitchFamily="66" charset="0"/>
              </a:rPr>
              <a:t>To </a:t>
            </a:r>
            <a:r>
              <a:rPr lang="en-GB" b="1" u="sng" dirty="0">
                <a:solidFill>
                  <a:srgbClr val="FF0000"/>
                </a:solidFill>
                <a:latin typeface="Comic Sans MS" pitchFamily="66" charset="0"/>
              </a:rPr>
              <a:t>describe </a:t>
            </a:r>
            <a:r>
              <a:rPr lang="en-GB" dirty="0">
                <a:solidFill>
                  <a:schemeClr val="tx1"/>
                </a:solidFill>
                <a:latin typeface="Comic Sans MS" pitchFamily="66" charset="0"/>
              </a:rPr>
              <a:t>various causes of the English Civil War.</a:t>
            </a:r>
            <a:endParaRPr lang="en-GB" dirty="0">
              <a:solidFill>
                <a:schemeClr val="tx1"/>
              </a:solidFill>
              <a:latin typeface="Comic Sans MS"/>
              <a:ea typeface="Arial" pitchFamily="-1" charset="0"/>
              <a:cs typeface="Comic Sans MS"/>
            </a:endParaRPr>
          </a:p>
          <a:p>
            <a:pPr algn="ctr"/>
            <a:endParaRPr lang="en-GB" sz="1350" dirty="0"/>
          </a:p>
        </p:txBody>
      </p:sp>
      <p:sp>
        <p:nvSpPr>
          <p:cNvPr id="13" name="TextBox 12">
            <a:extLst>
              <a:ext uri="{FF2B5EF4-FFF2-40B4-BE49-F238E27FC236}">
                <a16:creationId xmlns:a16="http://schemas.microsoft.com/office/drawing/2014/main" id="{C3DA2729-9785-4CB2-A11D-0040711140FE}"/>
              </a:ext>
            </a:extLst>
          </p:cNvPr>
          <p:cNvSpPr txBox="1"/>
          <p:nvPr/>
        </p:nvSpPr>
        <p:spPr>
          <a:xfrm>
            <a:off x="1596980" y="2975334"/>
            <a:ext cx="2735982" cy="415498"/>
          </a:xfrm>
          <a:prstGeom prst="rect">
            <a:avLst/>
          </a:prstGeom>
          <a:noFill/>
        </p:spPr>
        <p:txBody>
          <a:bodyPr wrap="square" rtlCol="0">
            <a:spAutoFit/>
          </a:bodyPr>
          <a:lstStyle/>
          <a:p>
            <a:r>
              <a:rPr lang="en-GB" sz="2100" u="sng" dirty="0">
                <a:latin typeface="Comic Sans MS" panose="030F0702030302020204" pitchFamily="66" charset="0"/>
              </a:rPr>
              <a:t>Success Criteria:</a:t>
            </a:r>
          </a:p>
        </p:txBody>
      </p:sp>
      <p:sp>
        <p:nvSpPr>
          <p:cNvPr id="15" name="TextBox 14">
            <a:extLst>
              <a:ext uri="{FF2B5EF4-FFF2-40B4-BE49-F238E27FC236}">
                <a16:creationId xmlns:a16="http://schemas.microsoft.com/office/drawing/2014/main" id="{F36E2760-AD23-4DA5-AE04-5AE1252F38D2}"/>
              </a:ext>
            </a:extLst>
          </p:cNvPr>
          <p:cNvSpPr txBox="1"/>
          <p:nvPr/>
        </p:nvSpPr>
        <p:spPr>
          <a:xfrm>
            <a:off x="7092059" y="3520637"/>
            <a:ext cx="2299658" cy="369332"/>
          </a:xfrm>
          <a:prstGeom prst="rect">
            <a:avLst/>
          </a:prstGeom>
          <a:noFill/>
        </p:spPr>
        <p:txBody>
          <a:bodyPr wrap="square" rtlCol="0">
            <a:spAutoFit/>
          </a:bodyPr>
          <a:lstStyle/>
          <a:p>
            <a:r>
              <a:rPr lang="en-GB" u="sng" dirty="0">
                <a:latin typeface="Comic Sans MS" panose="030F0702030302020204" pitchFamily="66" charset="0"/>
              </a:rPr>
              <a:t>SIMPLE: G2</a:t>
            </a:r>
          </a:p>
        </p:txBody>
      </p:sp>
      <p:sp>
        <p:nvSpPr>
          <p:cNvPr id="17" name="TextBox 16">
            <a:extLst>
              <a:ext uri="{FF2B5EF4-FFF2-40B4-BE49-F238E27FC236}">
                <a16:creationId xmlns:a16="http://schemas.microsoft.com/office/drawing/2014/main" id="{F0FF86A0-DF05-4C43-BC3F-014B89723871}"/>
              </a:ext>
            </a:extLst>
          </p:cNvPr>
          <p:cNvSpPr txBox="1"/>
          <p:nvPr/>
        </p:nvSpPr>
        <p:spPr>
          <a:xfrm>
            <a:off x="4332962" y="5207572"/>
            <a:ext cx="2759097" cy="369332"/>
          </a:xfrm>
          <a:prstGeom prst="rect">
            <a:avLst/>
          </a:prstGeom>
          <a:noFill/>
        </p:spPr>
        <p:txBody>
          <a:bodyPr wrap="square" rtlCol="0">
            <a:spAutoFit/>
          </a:bodyPr>
          <a:lstStyle/>
          <a:p>
            <a:r>
              <a:rPr lang="en-GB" u="sng" dirty="0">
                <a:latin typeface="Comic Sans MS" panose="030F0702030302020204" pitchFamily="66" charset="0"/>
              </a:rPr>
              <a:t>DEVELOPED: G3-4.</a:t>
            </a:r>
          </a:p>
        </p:txBody>
      </p:sp>
      <p:sp>
        <p:nvSpPr>
          <p:cNvPr id="19" name="Rounded Rectangle 9">
            <a:extLst>
              <a:ext uri="{FF2B5EF4-FFF2-40B4-BE49-F238E27FC236}">
                <a16:creationId xmlns:a16="http://schemas.microsoft.com/office/drawing/2014/main" id="{3204156C-9D20-4227-9C56-CEF2CE2B281C}"/>
              </a:ext>
            </a:extLst>
          </p:cNvPr>
          <p:cNvSpPr/>
          <p:nvPr/>
        </p:nvSpPr>
        <p:spPr>
          <a:xfrm>
            <a:off x="1596980" y="3520637"/>
            <a:ext cx="3757613" cy="1603779"/>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Comic Sans MS" pitchFamily="66" charset="0"/>
            </a:endParaRPr>
          </a:p>
          <a:p>
            <a:pPr algn="ctr"/>
            <a:br>
              <a:rPr lang="en-GB" dirty="0">
                <a:solidFill>
                  <a:schemeClr val="tx1"/>
                </a:solidFill>
                <a:latin typeface="Comic Sans MS" pitchFamily="66" charset="0"/>
              </a:rPr>
            </a:br>
            <a:r>
              <a:rPr lang="en-GB" dirty="0">
                <a:solidFill>
                  <a:schemeClr val="tx1"/>
                </a:solidFill>
                <a:latin typeface="Comic Sans MS" pitchFamily="66" charset="0"/>
              </a:rPr>
              <a:t>To </a:t>
            </a:r>
            <a:r>
              <a:rPr lang="en-GB" b="1" u="sng" dirty="0">
                <a:solidFill>
                  <a:srgbClr val="FF0000"/>
                </a:solidFill>
                <a:latin typeface="Comic Sans MS" pitchFamily="66" charset="0"/>
              </a:rPr>
              <a:t>identify </a:t>
            </a:r>
            <a:r>
              <a:rPr lang="en-GB" dirty="0">
                <a:solidFill>
                  <a:schemeClr val="tx1"/>
                </a:solidFill>
                <a:latin typeface="Comic Sans MS" pitchFamily="66" charset="0"/>
              </a:rPr>
              <a:t>the different reasons Charles I and Parliament disagreed.</a:t>
            </a:r>
            <a:endParaRPr lang="en-GB" sz="1350" dirty="0"/>
          </a:p>
        </p:txBody>
      </p:sp>
      <p:sp>
        <p:nvSpPr>
          <p:cNvPr id="21" name="TextBox 20">
            <a:extLst>
              <a:ext uri="{FF2B5EF4-FFF2-40B4-BE49-F238E27FC236}">
                <a16:creationId xmlns:a16="http://schemas.microsoft.com/office/drawing/2014/main" id="{17A944DF-1DDF-4419-9A4C-5F12749D8A33}"/>
              </a:ext>
            </a:extLst>
          </p:cNvPr>
          <p:cNvSpPr txBox="1"/>
          <p:nvPr/>
        </p:nvSpPr>
        <p:spPr>
          <a:xfrm>
            <a:off x="1711709" y="3541777"/>
            <a:ext cx="2299658" cy="369332"/>
          </a:xfrm>
          <a:prstGeom prst="rect">
            <a:avLst/>
          </a:prstGeom>
          <a:noFill/>
        </p:spPr>
        <p:txBody>
          <a:bodyPr wrap="square" rtlCol="0">
            <a:spAutoFit/>
          </a:bodyPr>
          <a:lstStyle/>
          <a:p>
            <a:r>
              <a:rPr lang="en-GB" u="sng" dirty="0">
                <a:latin typeface="Comic Sans MS" panose="030F0702030302020204" pitchFamily="66" charset="0"/>
              </a:rPr>
              <a:t>BASIC: Steps-G1</a:t>
            </a:r>
          </a:p>
        </p:txBody>
      </p:sp>
      <p:sp>
        <p:nvSpPr>
          <p:cNvPr id="23" name="TextBox 22">
            <a:extLst>
              <a:ext uri="{FF2B5EF4-FFF2-40B4-BE49-F238E27FC236}">
                <a16:creationId xmlns:a16="http://schemas.microsoft.com/office/drawing/2014/main" id="{017C7449-0BFF-4255-8A62-E5104BF8E53B}"/>
              </a:ext>
            </a:extLst>
          </p:cNvPr>
          <p:cNvSpPr txBox="1"/>
          <p:nvPr/>
        </p:nvSpPr>
        <p:spPr>
          <a:xfrm>
            <a:off x="1017431" y="1723328"/>
            <a:ext cx="10740980" cy="954107"/>
          </a:xfrm>
          <a:prstGeom prst="rect">
            <a:avLst/>
          </a:prstGeom>
          <a:solidFill>
            <a:srgbClr val="FFFF00"/>
          </a:solidFill>
          <a:ln w="38100">
            <a:solidFill>
              <a:schemeClr val="tx1"/>
            </a:solidFill>
          </a:ln>
        </p:spPr>
        <p:txBody>
          <a:bodyPr wrap="square" rtlCol="0">
            <a:spAutoFit/>
          </a:bodyPr>
          <a:lstStyle/>
          <a:p>
            <a:r>
              <a:rPr lang="en-GB" sz="2800" b="1" u="sng" dirty="0">
                <a:latin typeface="Comic Sans MS" panose="030F0702030302020204" pitchFamily="66" charset="0"/>
              </a:rPr>
              <a:t>Do Now :</a:t>
            </a:r>
            <a:r>
              <a:rPr lang="en-GB" sz="2800" b="1" dirty="0">
                <a:latin typeface="Comic Sans MS" panose="030F0702030302020204" pitchFamily="66" charset="0"/>
              </a:rPr>
              <a:t> </a:t>
            </a:r>
            <a:r>
              <a:rPr lang="en-GB" sz="2800" dirty="0">
                <a:latin typeface="Comic Sans MS" panose="030F0702030302020204" pitchFamily="66" charset="0"/>
              </a:rPr>
              <a:t>What is the difference between a ‘Civil War’ and a ‘World War’? ‘A World War is…’ ‘A Civil War is…’</a:t>
            </a:r>
          </a:p>
        </p:txBody>
      </p:sp>
      <p:pic>
        <p:nvPicPr>
          <p:cNvPr id="12" name="Picture 2" descr="Crafty Creations A4 White Board with Marker Pen, Sponge &amp; 2 Magnets-22.5 x 29.5 x 1 cm">
            <a:extLst>
              <a:ext uri="{FF2B5EF4-FFF2-40B4-BE49-F238E27FC236}">
                <a16:creationId xmlns:a16="http://schemas.microsoft.com/office/drawing/2014/main" id="{0AC8F297-2056-4A45-BCB4-27C3D6150B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196952">
            <a:off x="10920972" y="2793610"/>
            <a:ext cx="1088542" cy="1088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4247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7D8A721-2F22-4AA3-93B2-E0153115E368}"/>
              </a:ext>
            </a:extLst>
          </p:cNvPr>
          <p:cNvSpPr>
            <a:spLocks noGrp="1"/>
          </p:cNvSpPr>
          <p:nvPr>
            <p:ph type="title"/>
          </p:nvPr>
        </p:nvSpPr>
        <p:spPr>
          <a:xfrm>
            <a:off x="251520" y="259742"/>
            <a:ext cx="8153400" cy="990600"/>
          </a:xfrm>
        </p:spPr>
        <p:txBody>
          <a:bodyPr/>
          <a:lstStyle/>
          <a:p>
            <a:pPr eaLnBrk="1" hangingPunct="1"/>
            <a:r>
              <a:rPr lang="en-GB" b="1" u="sng" dirty="0">
                <a:latin typeface="Comic Sans MS" pitchFamily="66" charset="0"/>
              </a:rPr>
              <a:t>The English Civil War</a:t>
            </a:r>
          </a:p>
        </p:txBody>
      </p:sp>
      <p:sp>
        <p:nvSpPr>
          <p:cNvPr id="5" name="Content Placeholder 2">
            <a:extLst>
              <a:ext uri="{FF2B5EF4-FFF2-40B4-BE49-F238E27FC236}">
                <a16:creationId xmlns:a16="http://schemas.microsoft.com/office/drawing/2014/main" id="{4B1E2DBA-8B1E-4079-87CF-E0AC74FDCEBA}"/>
              </a:ext>
            </a:extLst>
          </p:cNvPr>
          <p:cNvSpPr>
            <a:spLocks noGrp="1"/>
          </p:cNvSpPr>
          <p:nvPr>
            <p:ph sz="quarter" idx="1"/>
          </p:nvPr>
        </p:nvSpPr>
        <p:spPr>
          <a:xfrm>
            <a:off x="251520" y="1304156"/>
            <a:ext cx="6194195" cy="5257800"/>
          </a:xfrm>
        </p:spPr>
        <p:txBody>
          <a:bodyPr>
            <a:normAutofit fontScale="92500" lnSpcReduction="10000"/>
          </a:bodyPr>
          <a:lstStyle/>
          <a:p>
            <a:pPr marL="0" indent="0" eaLnBrk="1" fontAlgn="auto" hangingPunct="1">
              <a:spcAft>
                <a:spcPts val="0"/>
              </a:spcAft>
              <a:buNone/>
              <a:defRPr/>
            </a:pPr>
            <a:r>
              <a:rPr lang="en-GB" dirty="0">
                <a:latin typeface="Comic Sans MS" pitchFamily="66" charset="0"/>
              </a:rPr>
              <a:t>On 22 August 1642, thousands of Englishmen went to war. They were not fighting the French, the Spanish, or any other foreign country. They were fighting each other – England was at war with itself! It was the </a:t>
            </a:r>
            <a:r>
              <a:rPr lang="en-GB" b="1" dirty="0">
                <a:solidFill>
                  <a:srgbClr val="FF0000"/>
                </a:solidFill>
                <a:latin typeface="Comic Sans MS" pitchFamily="66" charset="0"/>
              </a:rPr>
              <a:t>Royalists</a:t>
            </a:r>
            <a:r>
              <a:rPr lang="en-GB" dirty="0">
                <a:latin typeface="Comic Sans MS" pitchFamily="66" charset="0"/>
              </a:rPr>
              <a:t> Vs. the </a:t>
            </a:r>
            <a:r>
              <a:rPr lang="en-GB" b="1" dirty="0">
                <a:solidFill>
                  <a:srgbClr val="FF0000"/>
                </a:solidFill>
                <a:latin typeface="Comic Sans MS" pitchFamily="66" charset="0"/>
              </a:rPr>
              <a:t>Parliamentarians</a:t>
            </a:r>
            <a:r>
              <a:rPr lang="en-GB" dirty="0">
                <a:latin typeface="Comic Sans MS" pitchFamily="66" charset="0"/>
              </a:rPr>
              <a:t>! </a:t>
            </a:r>
          </a:p>
          <a:p>
            <a:pPr marL="320040" indent="-320040" eaLnBrk="1" fontAlgn="auto" hangingPunct="1">
              <a:spcAft>
                <a:spcPts val="0"/>
              </a:spcAft>
              <a:buFont typeface="Wingdings"/>
              <a:buChar char=""/>
              <a:defRPr/>
            </a:pPr>
            <a:endParaRPr lang="en-GB" dirty="0">
              <a:latin typeface="Comic Sans MS" pitchFamily="66" charset="0"/>
            </a:endParaRPr>
          </a:p>
          <a:p>
            <a:pPr marL="0" indent="0" eaLnBrk="1" fontAlgn="auto" hangingPunct="1">
              <a:spcAft>
                <a:spcPts val="0"/>
              </a:spcAft>
              <a:buNone/>
              <a:defRPr/>
            </a:pPr>
            <a:r>
              <a:rPr lang="en-GB" dirty="0">
                <a:latin typeface="Comic Sans MS" pitchFamily="66" charset="0"/>
              </a:rPr>
              <a:t>The English Civil War was a conflict between the English King (Charles I) and England’s parliament.</a:t>
            </a:r>
          </a:p>
          <a:p>
            <a:pPr marL="0" indent="0">
              <a:buNone/>
              <a:defRPr/>
            </a:pPr>
            <a:r>
              <a:rPr lang="en-GB" dirty="0">
                <a:latin typeface="Comic Sans MS" pitchFamily="66" charset="0"/>
              </a:rPr>
              <a:t>This </a:t>
            </a:r>
            <a:r>
              <a:rPr lang="en-GB" sz="2800" dirty="0">
                <a:latin typeface="Comic Sans MS" panose="030F0702030302020204" pitchFamily="66" charset="0"/>
              </a:rPr>
              <a:t>Civil War lasted for 9 years, and resulted in the deaths of 1 in 10 English men. </a:t>
            </a:r>
          </a:p>
          <a:p>
            <a:pPr marL="0" indent="0" eaLnBrk="1" fontAlgn="auto" hangingPunct="1">
              <a:spcAft>
                <a:spcPts val="0"/>
              </a:spcAft>
              <a:buNone/>
              <a:defRPr/>
            </a:pPr>
            <a:endParaRPr lang="en-GB" dirty="0">
              <a:latin typeface="Comic Sans MS" pitchFamily="66" charset="0"/>
            </a:endParaRPr>
          </a:p>
          <a:p>
            <a:pPr marL="320040" indent="-320040" eaLnBrk="1" fontAlgn="auto" hangingPunct="1">
              <a:spcAft>
                <a:spcPts val="0"/>
              </a:spcAft>
              <a:buFont typeface="Wingdings"/>
              <a:buChar char=""/>
              <a:defRPr/>
            </a:pPr>
            <a:endParaRPr lang="en-GB" sz="3200" dirty="0">
              <a:latin typeface="Comic Sans MS" pitchFamily="66" charset="0"/>
            </a:endParaRPr>
          </a:p>
          <a:p>
            <a:pPr marL="320040" indent="-320040" eaLnBrk="1" fontAlgn="auto" hangingPunct="1">
              <a:spcAft>
                <a:spcPts val="0"/>
              </a:spcAft>
              <a:buFont typeface="Wingdings"/>
              <a:buChar char=""/>
              <a:defRPr/>
            </a:pPr>
            <a:endParaRPr lang="en-GB" sz="3200" dirty="0">
              <a:latin typeface="Comic Sans MS" pitchFamily="66" charset="0"/>
            </a:endParaRPr>
          </a:p>
          <a:p>
            <a:pPr marL="320040" indent="-320040" eaLnBrk="1" fontAlgn="auto" hangingPunct="1">
              <a:spcAft>
                <a:spcPts val="0"/>
              </a:spcAft>
              <a:buFont typeface="Wingdings"/>
              <a:buNone/>
              <a:defRPr/>
            </a:pPr>
            <a:endParaRPr lang="en-GB" sz="3200" dirty="0">
              <a:latin typeface="Comic Sans MS" pitchFamily="66" charset="0"/>
            </a:endParaRPr>
          </a:p>
          <a:p>
            <a:pPr marL="320040" indent="-320040" eaLnBrk="1" fontAlgn="auto" hangingPunct="1">
              <a:spcAft>
                <a:spcPts val="0"/>
              </a:spcAft>
              <a:buFont typeface="Wingdings"/>
              <a:buNone/>
              <a:defRPr/>
            </a:pPr>
            <a:endParaRPr lang="en-GB" sz="3200" dirty="0">
              <a:latin typeface="Comic Sans MS" pitchFamily="66" charset="0"/>
            </a:endParaRPr>
          </a:p>
        </p:txBody>
      </p:sp>
      <p:pic>
        <p:nvPicPr>
          <p:cNvPr id="7" name="Picture 2" descr="Image result for charles I">
            <a:extLst>
              <a:ext uri="{FF2B5EF4-FFF2-40B4-BE49-F238E27FC236}">
                <a16:creationId xmlns:a16="http://schemas.microsoft.com/office/drawing/2014/main" id="{B34F408E-31E7-4041-98D4-171ED83B12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52022" y="339048"/>
            <a:ext cx="4044848" cy="5763910"/>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Arrow Connector 8">
            <a:extLst>
              <a:ext uri="{FF2B5EF4-FFF2-40B4-BE49-F238E27FC236}">
                <a16:creationId xmlns:a16="http://schemas.microsoft.com/office/drawing/2014/main" id="{E7F50964-38A0-43BA-A9C3-F0AC5EFC3637}"/>
              </a:ext>
            </a:extLst>
          </p:cNvPr>
          <p:cNvCxnSpPr/>
          <p:nvPr/>
        </p:nvCxnSpPr>
        <p:spPr>
          <a:xfrm flipV="1">
            <a:off x="6445715" y="4412973"/>
            <a:ext cx="1391479"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0992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Image result for charles I">
            <a:extLst>
              <a:ext uri="{FF2B5EF4-FFF2-40B4-BE49-F238E27FC236}">
                <a16:creationId xmlns:a16="http://schemas.microsoft.com/office/drawing/2014/main" id="{7F11135B-5DE8-46A9-A36F-13DE6A26F8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51235" y="109124"/>
            <a:ext cx="2888974" cy="389017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04F2D33F-C596-4D00-A60A-6AC9C6FA2720}"/>
              </a:ext>
            </a:extLst>
          </p:cNvPr>
          <p:cNvSpPr txBox="1"/>
          <p:nvPr/>
        </p:nvSpPr>
        <p:spPr>
          <a:xfrm>
            <a:off x="159025" y="13593"/>
            <a:ext cx="7500731" cy="584775"/>
          </a:xfrm>
          <a:prstGeom prst="rect">
            <a:avLst/>
          </a:prstGeom>
          <a:noFill/>
        </p:spPr>
        <p:txBody>
          <a:bodyPr wrap="square" rtlCol="0">
            <a:spAutoFit/>
          </a:bodyPr>
          <a:lstStyle/>
          <a:p>
            <a:r>
              <a:rPr lang="en-GB" sz="3200" u="sng" dirty="0">
                <a:latin typeface="Comic Sans MS" panose="030F0702030302020204" pitchFamily="66" charset="0"/>
              </a:rPr>
              <a:t>Why did Parliament dislike Charles I?</a:t>
            </a:r>
          </a:p>
        </p:txBody>
      </p:sp>
      <p:pic>
        <p:nvPicPr>
          <p:cNvPr id="2050" name="Picture 2" descr="See the source image">
            <a:extLst>
              <a:ext uri="{FF2B5EF4-FFF2-40B4-BE49-F238E27FC236}">
                <a16:creationId xmlns:a16="http://schemas.microsoft.com/office/drawing/2014/main" id="{4915657D-AAA4-4537-8EDA-7FA18EB0F9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89843" y="4164496"/>
            <a:ext cx="3591339" cy="269350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7B1D44D5-5605-4EC8-B997-BD50CB662396}"/>
              </a:ext>
            </a:extLst>
          </p:cNvPr>
          <p:cNvSpPr txBox="1"/>
          <p:nvPr/>
        </p:nvSpPr>
        <p:spPr>
          <a:xfrm>
            <a:off x="159025" y="598368"/>
            <a:ext cx="8030818" cy="6801862"/>
          </a:xfrm>
          <a:prstGeom prst="rect">
            <a:avLst/>
          </a:prstGeom>
          <a:noFill/>
        </p:spPr>
        <p:txBody>
          <a:bodyPr wrap="square" rtlCol="0">
            <a:spAutoFit/>
          </a:bodyPr>
          <a:lstStyle/>
          <a:p>
            <a:pPr marL="285750" indent="-285750">
              <a:buFont typeface="Arial" panose="020B0604020202020204" pitchFamily="34" charset="0"/>
              <a:buChar char="•"/>
            </a:pPr>
            <a:r>
              <a:rPr lang="en-GB" sz="2000" dirty="0">
                <a:latin typeface="Comic Sans MS" panose="030F0702030302020204" pitchFamily="66" charset="0"/>
              </a:rPr>
              <a:t>Charles I was married to a French Catholic woman, and tried to make the English Parliament more Catholic – this upset Protestants!</a:t>
            </a:r>
          </a:p>
          <a:p>
            <a:pPr marL="285750" indent="-285750">
              <a:buFont typeface="Arial" panose="020B0604020202020204" pitchFamily="34" charset="0"/>
              <a:buChar char="•"/>
            </a:pPr>
            <a:r>
              <a:rPr lang="en-GB" sz="2000" dirty="0">
                <a:solidFill>
                  <a:srgbClr val="FF0000"/>
                </a:solidFill>
                <a:effectLst/>
                <a:latin typeface="Comic Sans MS" panose="030F0702030302020204" pitchFamily="66" charset="0"/>
                <a:ea typeface="Times New Roman" panose="02020603050405020304" pitchFamily="18" charset="0"/>
              </a:rPr>
              <a:t>Charles strongly believed in the </a:t>
            </a:r>
            <a:r>
              <a:rPr lang="en-GB" sz="2000" u="sng" dirty="0">
                <a:solidFill>
                  <a:srgbClr val="FF0000"/>
                </a:solidFill>
                <a:effectLst/>
                <a:latin typeface="Comic Sans MS" panose="030F0702030302020204" pitchFamily="66" charset="0"/>
                <a:ea typeface="Times New Roman" panose="02020603050405020304" pitchFamily="18" charset="0"/>
              </a:rPr>
              <a:t>Divine Right of Kings</a:t>
            </a:r>
            <a:r>
              <a:rPr lang="en-GB" sz="2000" dirty="0">
                <a:solidFill>
                  <a:srgbClr val="FF0000"/>
                </a:solidFill>
                <a:effectLst/>
                <a:latin typeface="Comic Sans MS" panose="030F0702030302020204" pitchFamily="66" charset="0"/>
                <a:ea typeface="Times New Roman" panose="02020603050405020304" pitchFamily="18" charset="0"/>
              </a:rPr>
              <a:t>, which meant that God had appointed him to rule. Charles believed that all his decisions were final and should not be challenged.</a:t>
            </a:r>
          </a:p>
          <a:p>
            <a:pPr marL="285750" indent="-285750">
              <a:buFont typeface="Arial" panose="020B0604020202020204" pitchFamily="34" charset="0"/>
              <a:buChar char="•"/>
            </a:pPr>
            <a:r>
              <a:rPr lang="en-GB" sz="2000" dirty="0">
                <a:effectLst/>
                <a:latin typeface="Comic Sans MS" panose="030F0702030302020204" pitchFamily="66" charset="0"/>
                <a:ea typeface="Times New Roman" panose="02020603050405020304" pitchFamily="18" charset="0"/>
              </a:rPr>
              <a:t>Charles introduced unpopular new taxes and used old methods of fining people to collect more money, this was called ‘Ship Money’.</a:t>
            </a:r>
          </a:p>
          <a:p>
            <a:pPr marL="285750" indent="-285750">
              <a:buFont typeface="Arial" panose="020B0604020202020204" pitchFamily="34" charset="0"/>
              <a:buChar char="•"/>
            </a:pPr>
            <a:r>
              <a:rPr lang="en-GB" sz="2000" dirty="0">
                <a:solidFill>
                  <a:srgbClr val="FF0000"/>
                </a:solidFill>
                <a:effectLst/>
                <a:latin typeface="Comic Sans MS" panose="030F0702030302020204" pitchFamily="66" charset="0"/>
                <a:ea typeface="Times New Roman" panose="02020603050405020304" pitchFamily="18" charset="0"/>
                <a:cs typeface="Times New Roman" panose="02020603050405020304" pitchFamily="18" charset="0"/>
              </a:rPr>
              <a:t>Charles was also the King of Scotland, and the Scots were Puritans (extreme Protestants). Charles wanted them to follow the same religion so he demanded that the Scots used the English prayer book for their services. </a:t>
            </a:r>
          </a:p>
          <a:p>
            <a:pPr marL="285750" indent="-285750">
              <a:buFont typeface="Arial" panose="020B0604020202020204" pitchFamily="34" charset="0"/>
              <a:buChar char="•"/>
            </a:pPr>
            <a:r>
              <a:rPr lang="en-GB" sz="2000" dirty="0">
                <a:effectLst/>
                <a:latin typeface="Comic Sans MS" panose="030F0702030302020204" pitchFamily="66" charset="0"/>
                <a:ea typeface="Times New Roman" panose="02020603050405020304" pitchFamily="18" charset="0"/>
              </a:rPr>
              <a:t>Charles shut down Parliament and rules without them until 1640. This is referred to as Charles’ Personal Rule.</a:t>
            </a:r>
          </a:p>
          <a:p>
            <a:pPr marL="285750" indent="-285750">
              <a:buFont typeface="Arial" panose="020B0604020202020204" pitchFamily="34" charset="0"/>
              <a:buChar char="•"/>
            </a:pPr>
            <a:endParaRPr lang="en-GB" sz="2000" dirty="0">
              <a:effectLst/>
              <a:latin typeface="Comic Sans MS" panose="030F0702030302020204" pitchFamily="66" charset="0"/>
              <a:ea typeface="Times New Roman" panose="02020603050405020304" pitchFamily="18" charset="0"/>
            </a:endParaRPr>
          </a:p>
          <a:p>
            <a:r>
              <a:rPr lang="en-GB" sz="2000" dirty="0">
                <a:solidFill>
                  <a:srgbClr val="002060"/>
                </a:solidFill>
                <a:effectLst/>
                <a:latin typeface="Comic Sans MS" panose="030F0702030302020204" pitchFamily="66" charset="0"/>
                <a:ea typeface="Times New Roman" panose="02020603050405020304" pitchFamily="18" charset="0"/>
              </a:rPr>
              <a:t>Task</a:t>
            </a:r>
            <a:r>
              <a:rPr lang="en-GB" sz="2000" dirty="0">
                <a:solidFill>
                  <a:srgbClr val="002060"/>
                </a:solidFill>
                <a:latin typeface="Comic Sans MS" panose="030F0702030302020204" pitchFamily="66" charset="0"/>
                <a:ea typeface="Times New Roman" panose="02020603050405020304" pitchFamily="18" charset="0"/>
              </a:rPr>
              <a:t>: Why did Parliament dislike Charles I?</a:t>
            </a:r>
          </a:p>
          <a:p>
            <a:endParaRPr lang="en-GB" sz="2000" dirty="0">
              <a:solidFill>
                <a:srgbClr val="C00000"/>
              </a:solidFill>
              <a:latin typeface="Comic Sans MS" panose="030F0702030302020204" pitchFamily="66" charset="0"/>
              <a:ea typeface="Times New Roman" panose="02020603050405020304" pitchFamily="18" charset="0"/>
            </a:endParaRPr>
          </a:p>
          <a:p>
            <a:r>
              <a:rPr lang="en-GB" sz="2000" dirty="0">
                <a:latin typeface="Comic Sans MS" panose="030F0702030302020204" pitchFamily="66" charset="0"/>
                <a:ea typeface="Times New Roman" panose="02020603050405020304" pitchFamily="18" charset="0"/>
              </a:rPr>
              <a:t>Use the above knowledge to answer the question.</a:t>
            </a:r>
          </a:p>
          <a:p>
            <a:r>
              <a:rPr lang="en-GB" sz="2000" i="1" dirty="0">
                <a:solidFill>
                  <a:srgbClr val="002060"/>
                </a:solidFill>
                <a:effectLst/>
                <a:latin typeface="Comic Sans MS" panose="030F0702030302020204" pitchFamily="66" charset="0"/>
                <a:ea typeface="Times New Roman" panose="02020603050405020304" pitchFamily="18" charset="0"/>
              </a:rPr>
              <a:t>‘I think Parliament disliked Charles I because…’</a:t>
            </a:r>
          </a:p>
          <a:p>
            <a:endParaRPr lang="en-GB" sz="1800" dirty="0">
              <a:effectLst/>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3979953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E6A4C18-D1E7-40FD-82AA-56BB681908C0}"/>
              </a:ext>
            </a:extLst>
          </p:cNvPr>
          <p:cNvSpPr txBox="1"/>
          <p:nvPr/>
        </p:nvSpPr>
        <p:spPr>
          <a:xfrm>
            <a:off x="592428" y="336721"/>
            <a:ext cx="11269014" cy="646331"/>
          </a:xfrm>
          <a:prstGeom prst="rect">
            <a:avLst/>
          </a:prstGeom>
          <a:solidFill>
            <a:schemeClr val="accent2">
              <a:lumMod val="20000"/>
              <a:lumOff val="80000"/>
            </a:schemeClr>
          </a:solidFill>
          <a:ln w="28575">
            <a:solidFill>
              <a:schemeClr val="tx1"/>
            </a:solidFill>
          </a:ln>
        </p:spPr>
        <p:txBody>
          <a:bodyPr wrap="square" rtlCol="0">
            <a:spAutoFit/>
          </a:bodyPr>
          <a:lstStyle/>
          <a:p>
            <a:r>
              <a:rPr lang="en-GB" sz="3600" dirty="0">
                <a:latin typeface="Comic Sans MS" panose="030F0702030302020204" pitchFamily="66" charset="0"/>
              </a:rPr>
              <a:t>LI: What were the causes of the English Civil War?</a:t>
            </a:r>
          </a:p>
        </p:txBody>
      </p:sp>
      <p:pic>
        <p:nvPicPr>
          <p:cNvPr id="8" name="Picture 7">
            <a:extLst>
              <a:ext uri="{FF2B5EF4-FFF2-40B4-BE49-F238E27FC236}">
                <a16:creationId xmlns:a16="http://schemas.microsoft.com/office/drawing/2014/main" id="{D5EFDE6D-5808-42DB-B902-95073EAC6232}"/>
              </a:ext>
            </a:extLst>
          </p:cNvPr>
          <p:cNvPicPr>
            <a:picLocks noChangeAspect="1"/>
          </p:cNvPicPr>
          <p:nvPr/>
        </p:nvPicPr>
        <p:blipFill rotWithShape="1">
          <a:blip r:embed="rId2"/>
          <a:srcRect l="23587" t="23368" r="10543" b="10319"/>
          <a:stretch/>
        </p:blipFill>
        <p:spPr>
          <a:xfrm>
            <a:off x="5423031" y="1966961"/>
            <a:ext cx="6514285" cy="3687129"/>
          </a:xfrm>
          <a:prstGeom prst="rect">
            <a:avLst/>
          </a:prstGeom>
        </p:spPr>
      </p:pic>
      <p:sp>
        <p:nvSpPr>
          <p:cNvPr id="9" name="TextBox 8">
            <a:extLst>
              <a:ext uri="{FF2B5EF4-FFF2-40B4-BE49-F238E27FC236}">
                <a16:creationId xmlns:a16="http://schemas.microsoft.com/office/drawing/2014/main" id="{A05DBF36-C4FE-4726-B5CB-C6D1602A1D33}"/>
              </a:ext>
            </a:extLst>
          </p:cNvPr>
          <p:cNvSpPr txBox="1"/>
          <p:nvPr/>
        </p:nvSpPr>
        <p:spPr>
          <a:xfrm>
            <a:off x="357808" y="1563757"/>
            <a:ext cx="4804753" cy="2246769"/>
          </a:xfrm>
          <a:prstGeom prst="rect">
            <a:avLst/>
          </a:prstGeom>
          <a:solidFill>
            <a:schemeClr val="accent2">
              <a:lumMod val="20000"/>
              <a:lumOff val="80000"/>
            </a:schemeClr>
          </a:solidFill>
          <a:ln w="28575">
            <a:solidFill>
              <a:schemeClr val="tx1"/>
            </a:solidFill>
          </a:ln>
        </p:spPr>
        <p:txBody>
          <a:bodyPr wrap="square" rtlCol="0">
            <a:spAutoFit/>
          </a:bodyPr>
          <a:lstStyle/>
          <a:p>
            <a:pPr algn="ctr"/>
            <a:r>
              <a:rPr lang="en-GB" sz="2000" b="1" u="sng" dirty="0">
                <a:latin typeface="Comic Sans MS" panose="030F0702030302020204" pitchFamily="66" charset="0"/>
              </a:rPr>
              <a:t>Task:</a:t>
            </a:r>
          </a:p>
          <a:p>
            <a:endParaRPr lang="en-GB" sz="2000" dirty="0">
              <a:latin typeface="Comic Sans MS" panose="030F0702030302020204" pitchFamily="66" charset="0"/>
            </a:endParaRPr>
          </a:p>
          <a:p>
            <a:r>
              <a:rPr lang="en-GB" sz="2000" dirty="0">
                <a:latin typeface="Comic Sans MS" panose="030F0702030302020204" pitchFamily="66" charset="0"/>
              </a:rPr>
              <a:t>Read each cause for the English Civil War and categories them into causes that link to the factor Money, Power or Religion. </a:t>
            </a:r>
          </a:p>
          <a:p>
            <a:r>
              <a:rPr lang="en-GB" sz="2000" dirty="0">
                <a:latin typeface="Comic Sans MS" panose="030F0702030302020204" pitchFamily="66" charset="0"/>
              </a:rPr>
              <a:t>Highlight or code on your worksheet!</a:t>
            </a:r>
          </a:p>
        </p:txBody>
      </p:sp>
      <p:sp>
        <p:nvSpPr>
          <p:cNvPr id="11" name="TextBox 10">
            <a:extLst>
              <a:ext uri="{FF2B5EF4-FFF2-40B4-BE49-F238E27FC236}">
                <a16:creationId xmlns:a16="http://schemas.microsoft.com/office/drawing/2014/main" id="{15484A14-0874-4052-8C7E-870B26CD0F4A}"/>
              </a:ext>
            </a:extLst>
          </p:cNvPr>
          <p:cNvSpPr txBox="1"/>
          <p:nvPr/>
        </p:nvSpPr>
        <p:spPr>
          <a:xfrm>
            <a:off x="254684" y="4212955"/>
            <a:ext cx="4907877" cy="2585323"/>
          </a:xfrm>
          <a:prstGeom prst="rect">
            <a:avLst/>
          </a:prstGeom>
          <a:solidFill>
            <a:srgbClr val="FFFF00"/>
          </a:solidFill>
          <a:ln w="19050">
            <a:solidFill>
              <a:schemeClr val="tx1"/>
            </a:solidFill>
          </a:ln>
        </p:spPr>
        <p:txBody>
          <a:bodyPr wrap="square" rtlCol="0">
            <a:spAutoFit/>
          </a:bodyPr>
          <a:lstStyle/>
          <a:p>
            <a:pPr algn="ctr"/>
            <a:r>
              <a:rPr lang="en-GB" b="1" u="sng" dirty="0">
                <a:latin typeface="Comic Sans MS" panose="030F0702030302020204" pitchFamily="66" charset="0"/>
              </a:rPr>
              <a:t>Challenge:</a:t>
            </a:r>
          </a:p>
          <a:p>
            <a:pPr algn="ctr"/>
            <a:endParaRPr lang="en-GB" dirty="0">
              <a:latin typeface="Comic Sans MS" panose="030F0702030302020204" pitchFamily="66" charset="0"/>
            </a:endParaRPr>
          </a:p>
          <a:p>
            <a:pPr algn="ctr"/>
            <a:r>
              <a:rPr lang="en-GB" dirty="0">
                <a:latin typeface="Comic Sans MS" panose="030F0702030302020204" pitchFamily="66" charset="0"/>
              </a:rPr>
              <a:t>Which cause do you think what the most important cause for the outbreak of the Civil War? </a:t>
            </a:r>
            <a:r>
              <a:rPr lang="en-GB" b="1" dirty="0">
                <a:latin typeface="Comic Sans MS" panose="030F0702030302020204" pitchFamily="66" charset="0"/>
              </a:rPr>
              <a:t>Explain in a paragraph.</a:t>
            </a:r>
          </a:p>
          <a:p>
            <a:pPr algn="ctr"/>
            <a:endParaRPr lang="en-GB" dirty="0">
              <a:latin typeface="Comic Sans MS" panose="030F0702030302020204" pitchFamily="66" charset="0"/>
            </a:endParaRPr>
          </a:p>
          <a:p>
            <a:pPr algn="ctr"/>
            <a:r>
              <a:rPr lang="en-GB" dirty="0">
                <a:latin typeface="Comic Sans MS" panose="030F0702030302020204" pitchFamily="66" charset="0"/>
              </a:rPr>
              <a:t>‘I think _______ is the most important term cause for the outbreak of the Civil War because…’</a:t>
            </a:r>
          </a:p>
        </p:txBody>
      </p:sp>
    </p:spTree>
    <p:extLst>
      <p:ext uri="{BB962C8B-B14F-4D97-AF65-F5344CB8AC3E}">
        <p14:creationId xmlns:p14="http://schemas.microsoft.com/office/powerpoint/2010/main" val="15576898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EEB5EAE-9CF1-46C9-99A7-A3DE8C2D623B}"/>
              </a:ext>
            </a:extLst>
          </p:cNvPr>
          <p:cNvSpPr>
            <a:spLocks noGrp="1"/>
          </p:cNvSpPr>
          <p:nvPr>
            <p:ph type="title"/>
          </p:nvPr>
        </p:nvSpPr>
        <p:spPr>
          <a:xfrm>
            <a:off x="4313583" y="240344"/>
            <a:ext cx="8229600" cy="1143000"/>
          </a:xfrm>
        </p:spPr>
        <p:txBody>
          <a:bodyPr/>
          <a:lstStyle/>
          <a:p>
            <a:r>
              <a:rPr lang="en-GB" u="sng" dirty="0">
                <a:latin typeface="Comic Sans MS" panose="030F0702030302020204" pitchFamily="66" charset="0"/>
              </a:rPr>
              <a:t>Plenary</a:t>
            </a:r>
          </a:p>
        </p:txBody>
      </p:sp>
      <p:sp>
        <p:nvSpPr>
          <p:cNvPr id="5" name="Rectangle 4">
            <a:extLst>
              <a:ext uri="{FF2B5EF4-FFF2-40B4-BE49-F238E27FC236}">
                <a16:creationId xmlns:a16="http://schemas.microsoft.com/office/drawing/2014/main" id="{9CF56F4E-07B2-4455-BB26-1A56C9B7204F}"/>
              </a:ext>
            </a:extLst>
          </p:cNvPr>
          <p:cNvSpPr/>
          <p:nvPr/>
        </p:nvSpPr>
        <p:spPr>
          <a:xfrm rot="956953">
            <a:off x="382070" y="852476"/>
            <a:ext cx="3011597" cy="1754326"/>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rtl="1"/>
            <a:r>
              <a:rPr lang="en-US" sz="5400" b="1" cap="none" spc="0" dirty="0">
                <a:ln/>
                <a:solidFill>
                  <a:schemeClr val="accent3"/>
                </a:solidFill>
                <a:effectLst/>
              </a:rPr>
              <a:t>GIVE ME 5!!</a:t>
            </a:r>
          </a:p>
        </p:txBody>
      </p:sp>
      <p:pic>
        <p:nvPicPr>
          <p:cNvPr id="6" name="Picture 5">
            <a:extLst>
              <a:ext uri="{FF2B5EF4-FFF2-40B4-BE49-F238E27FC236}">
                <a16:creationId xmlns:a16="http://schemas.microsoft.com/office/drawing/2014/main" id="{5E211DEF-D512-44D4-91E3-84852C07FC1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6944" y="1729640"/>
            <a:ext cx="3377731" cy="4432587"/>
          </a:xfrm>
          <a:prstGeom prst="rect">
            <a:avLst/>
          </a:prstGeom>
        </p:spPr>
      </p:pic>
      <p:sp>
        <p:nvSpPr>
          <p:cNvPr id="7" name="TextBox 6">
            <a:extLst>
              <a:ext uri="{FF2B5EF4-FFF2-40B4-BE49-F238E27FC236}">
                <a16:creationId xmlns:a16="http://schemas.microsoft.com/office/drawing/2014/main" id="{0D1DD0F5-C127-4AD8-A707-A306073F5A1F}"/>
              </a:ext>
            </a:extLst>
          </p:cNvPr>
          <p:cNvSpPr txBox="1"/>
          <p:nvPr/>
        </p:nvSpPr>
        <p:spPr>
          <a:xfrm>
            <a:off x="1122648" y="3087959"/>
            <a:ext cx="2454086" cy="1815882"/>
          </a:xfrm>
          <a:prstGeom prst="rect">
            <a:avLst/>
          </a:prstGeom>
          <a:noFill/>
          <a:ln w="28575">
            <a:solidFill>
              <a:schemeClr val="tx1"/>
            </a:solidFill>
          </a:ln>
        </p:spPr>
        <p:txBody>
          <a:bodyPr wrap="square" rtlCol="0">
            <a:spAutoFit/>
          </a:bodyPr>
          <a:lstStyle/>
          <a:p>
            <a:pPr algn="ctr"/>
            <a:r>
              <a:rPr lang="en-GB" sz="2800" dirty="0">
                <a:latin typeface="Comic Sans MS" panose="030F0702030302020204" pitchFamily="66" charset="0"/>
              </a:rPr>
              <a:t>DRAW AROUND YOUR OWN HAND.</a:t>
            </a:r>
          </a:p>
        </p:txBody>
      </p:sp>
      <p:sp>
        <p:nvSpPr>
          <p:cNvPr id="8" name="TextBox 7">
            <a:extLst>
              <a:ext uri="{FF2B5EF4-FFF2-40B4-BE49-F238E27FC236}">
                <a16:creationId xmlns:a16="http://schemas.microsoft.com/office/drawing/2014/main" id="{3DB08E6C-8505-47D9-9878-6A8D000606B6}"/>
              </a:ext>
            </a:extLst>
          </p:cNvPr>
          <p:cNvSpPr txBox="1"/>
          <p:nvPr/>
        </p:nvSpPr>
        <p:spPr>
          <a:xfrm>
            <a:off x="7835686" y="1151216"/>
            <a:ext cx="3773218" cy="4893647"/>
          </a:xfrm>
          <a:prstGeom prst="rect">
            <a:avLst/>
          </a:prstGeom>
          <a:noFill/>
          <a:ln w="57150">
            <a:solidFill>
              <a:srgbClr val="FF0000"/>
            </a:solidFill>
          </a:ln>
        </p:spPr>
        <p:txBody>
          <a:bodyPr wrap="square" rtlCol="0">
            <a:spAutoFit/>
          </a:bodyPr>
          <a:lstStyle/>
          <a:p>
            <a:pPr marL="342900" indent="-342900">
              <a:buAutoNum type="arabicPeriod"/>
            </a:pPr>
            <a:r>
              <a:rPr lang="en-GB" sz="2400" dirty="0">
                <a:latin typeface="Comic Sans MS" panose="030F0702030302020204" pitchFamily="66" charset="0"/>
              </a:rPr>
              <a:t>On each finger write down something you have learnt about causes of the Civil War.</a:t>
            </a:r>
          </a:p>
          <a:p>
            <a:pPr marL="342900" indent="-342900">
              <a:buAutoNum type="arabicPeriod"/>
            </a:pPr>
            <a:endParaRPr lang="en-GB" sz="2400" dirty="0">
              <a:latin typeface="Comic Sans MS" panose="030F0702030302020204" pitchFamily="66" charset="0"/>
            </a:endParaRPr>
          </a:p>
          <a:p>
            <a:r>
              <a:rPr lang="en-GB" sz="2400" dirty="0">
                <a:latin typeface="Comic Sans MS" panose="030F0702030302020204" pitchFamily="66" charset="0"/>
              </a:rPr>
              <a:t>2. On your thumb write down 1 thing you struggled to understand.</a:t>
            </a:r>
          </a:p>
          <a:p>
            <a:endParaRPr lang="en-GB" sz="2400" dirty="0">
              <a:latin typeface="Comic Sans MS" panose="030F0702030302020204" pitchFamily="66" charset="0"/>
            </a:endParaRPr>
          </a:p>
          <a:p>
            <a:r>
              <a:rPr lang="en-GB" sz="2400" dirty="0">
                <a:latin typeface="Comic Sans MS" panose="030F0702030302020204" pitchFamily="66" charset="0"/>
              </a:rPr>
              <a:t>3. Your inside palm write 1 thing you would like to learn more about!</a:t>
            </a:r>
          </a:p>
        </p:txBody>
      </p:sp>
    </p:spTree>
    <p:extLst>
      <p:ext uri="{BB962C8B-B14F-4D97-AF65-F5344CB8AC3E}">
        <p14:creationId xmlns:p14="http://schemas.microsoft.com/office/powerpoint/2010/main" val="42694309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 Box 10">
            <a:extLst>
              <a:ext uri="{FF2B5EF4-FFF2-40B4-BE49-F238E27FC236}">
                <a16:creationId xmlns:a16="http://schemas.microsoft.com/office/drawing/2014/main" id="{BBA9AB73-0B0D-4E10-ABEF-A7FFB9AD427C}"/>
              </a:ext>
            </a:extLst>
          </p:cNvPr>
          <p:cNvSpPr txBox="1">
            <a:spLocks noChangeArrowheads="1"/>
          </p:cNvSpPr>
          <p:nvPr/>
        </p:nvSpPr>
        <p:spPr bwMode="auto">
          <a:xfrm>
            <a:off x="3771563" y="183469"/>
            <a:ext cx="4068802" cy="1169551"/>
          </a:xfrm>
          <a:prstGeom prst="rect">
            <a:avLst/>
          </a:prstGeom>
          <a:solidFill>
            <a:schemeClr val="bg1"/>
          </a:solidFill>
          <a:ln w="9525">
            <a:solidFill>
              <a:schemeClr val="tx1"/>
            </a:solidFill>
            <a:miter lim="800000"/>
            <a:headEnd/>
            <a:tailEnd/>
          </a:ln>
          <a:effec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GB" altLang="en-US" sz="1400" dirty="0">
                <a:latin typeface="Comic Sans MS" panose="030F0702030302020204" pitchFamily="66" charset="0"/>
              </a:rPr>
              <a:t>1629:</a:t>
            </a:r>
            <a:r>
              <a:rPr lang="en-GB" altLang="en-US" sz="1400" b="1" dirty="0">
                <a:latin typeface="Comic Sans MS" panose="030F0702030302020204" pitchFamily="66" charset="0"/>
              </a:rPr>
              <a:t>DIVINE RULE</a:t>
            </a:r>
            <a:r>
              <a:rPr lang="en-GB" altLang="en-US" sz="1400" dirty="0">
                <a:latin typeface="Comic Sans MS" panose="030F0702030302020204" pitchFamily="66" charset="0"/>
              </a:rPr>
              <a:t> Charles believed in the Divine Dight of Kings (the idea that kings were chosen by God, so could do whatever they wanted).  He decided to rule without parliament for 11 years.</a:t>
            </a:r>
            <a:endParaRPr lang="en-US" altLang="en-US" sz="1400" dirty="0">
              <a:latin typeface="Comic Sans MS" panose="030F0702030302020204" pitchFamily="66" charset="0"/>
            </a:endParaRPr>
          </a:p>
        </p:txBody>
      </p:sp>
      <p:sp>
        <p:nvSpPr>
          <p:cNvPr id="7" name="Text Box 8">
            <a:extLst>
              <a:ext uri="{FF2B5EF4-FFF2-40B4-BE49-F238E27FC236}">
                <a16:creationId xmlns:a16="http://schemas.microsoft.com/office/drawing/2014/main" id="{65D0A093-E8BD-4F44-8F75-E67F64E26EE1}"/>
              </a:ext>
            </a:extLst>
          </p:cNvPr>
          <p:cNvSpPr txBox="1">
            <a:spLocks noChangeArrowheads="1"/>
          </p:cNvSpPr>
          <p:nvPr/>
        </p:nvSpPr>
        <p:spPr bwMode="auto">
          <a:xfrm>
            <a:off x="2461359" y="3524865"/>
            <a:ext cx="1569930" cy="181588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GB" altLang="en-US" sz="1400" dirty="0">
                <a:latin typeface="Comic Sans MS" panose="030F0702030302020204" pitchFamily="66" charset="0"/>
              </a:rPr>
              <a:t>1637:</a:t>
            </a:r>
            <a:r>
              <a:rPr lang="en-GB" altLang="en-US" sz="1400" b="1" dirty="0">
                <a:latin typeface="Comic Sans MS" panose="030F0702030302020204" pitchFamily="66" charset="0"/>
              </a:rPr>
              <a:t> PRAYER BOOK</a:t>
            </a:r>
            <a:r>
              <a:rPr lang="en-GB" altLang="en-US" sz="1400" dirty="0">
                <a:latin typeface="Comic Sans MS" panose="030F0702030302020204" pitchFamily="66" charset="0"/>
              </a:rPr>
              <a:t> Charles imposed a new prayer book on the Scots. They were so angry that they later invaded England.</a:t>
            </a:r>
            <a:endParaRPr lang="en-US" altLang="en-US" sz="1400" dirty="0">
              <a:latin typeface="Comic Sans MS" panose="030F0702030302020204" pitchFamily="66" charset="0"/>
            </a:endParaRPr>
          </a:p>
        </p:txBody>
      </p:sp>
      <p:sp>
        <p:nvSpPr>
          <p:cNvPr id="9" name="Text Box 11">
            <a:extLst>
              <a:ext uri="{FF2B5EF4-FFF2-40B4-BE49-F238E27FC236}">
                <a16:creationId xmlns:a16="http://schemas.microsoft.com/office/drawing/2014/main" id="{7D7CE00D-1E4A-4BA5-A82D-DEC1E641C970}"/>
              </a:ext>
            </a:extLst>
          </p:cNvPr>
          <p:cNvSpPr txBox="1">
            <a:spLocks noChangeArrowheads="1"/>
          </p:cNvSpPr>
          <p:nvPr/>
        </p:nvSpPr>
        <p:spPr bwMode="auto">
          <a:xfrm>
            <a:off x="167000" y="1912324"/>
            <a:ext cx="2493906" cy="138717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GB" altLang="en-US" sz="1400" b="1" dirty="0">
                <a:latin typeface="Comic Sans MS" panose="030F0702030302020204" pitchFamily="66" charset="0"/>
              </a:rPr>
              <a:t>TAXES:</a:t>
            </a:r>
            <a:r>
              <a:rPr lang="en-GB" altLang="en-US" sz="1400" dirty="0">
                <a:latin typeface="Comic Sans MS" panose="030F0702030302020204" pitchFamily="66" charset="0"/>
              </a:rPr>
              <a:t> Charles demanded taxes without the agreement of Parliament. Between 1639 and 1640 everyone refuses to pay tax. </a:t>
            </a:r>
            <a:endParaRPr lang="en-US" altLang="en-US" sz="1400" dirty="0">
              <a:latin typeface="Comic Sans MS" panose="030F0702030302020204" pitchFamily="66" charset="0"/>
            </a:endParaRPr>
          </a:p>
        </p:txBody>
      </p:sp>
      <p:sp>
        <p:nvSpPr>
          <p:cNvPr id="11" name="Text Box 12">
            <a:extLst>
              <a:ext uri="{FF2B5EF4-FFF2-40B4-BE49-F238E27FC236}">
                <a16:creationId xmlns:a16="http://schemas.microsoft.com/office/drawing/2014/main" id="{8709B862-2011-4D3F-95C1-32C0FCB46F96}"/>
              </a:ext>
            </a:extLst>
          </p:cNvPr>
          <p:cNvSpPr txBox="1">
            <a:spLocks noChangeArrowheads="1"/>
          </p:cNvSpPr>
          <p:nvPr/>
        </p:nvSpPr>
        <p:spPr bwMode="auto">
          <a:xfrm>
            <a:off x="7025967" y="4619289"/>
            <a:ext cx="2360106" cy="203350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GB" altLang="en-US" sz="1400" dirty="0">
                <a:latin typeface="Comic Sans MS" panose="030F0702030302020204" pitchFamily="66" charset="0"/>
              </a:rPr>
              <a:t>1642:</a:t>
            </a:r>
            <a:r>
              <a:rPr lang="en-GB" altLang="en-US" sz="1400" b="1" dirty="0">
                <a:latin typeface="Comic Sans MS" panose="030F0702030302020204" pitchFamily="66" charset="0"/>
              </a:rPr>
              <a:t>CHARLES TRIES TO ARREST 5 MPS.</a:t>
            </a:r>
            <a:r>
              <a:rPr lang="en-GB" altLang="en-US" sz="1400" dirty="0">
                <a:latin typeface="Comic Sans MS" panose="030F0702030302020204" pitchFamily="66" charset="0"/>
              </a:rPr>
              <a:t> In January Charles burst into the House of Commons and tried to arrest 5 MPs who opposed him. (They had been warned so managed to escape.)</a:t>
            </a:r>
            <a:endParaRPr lang="en-US" altLang="en-US" sz="1400" dirty="0">
              <a:latin typeface="Comic Sans MS" panose="030F0702030302020204" pitchFamily="66" charset="0"/>
            </a:endParaRPr>
          </a:p>
        </p:txBody>
      </p:sp>
      <p:sp>
        <p:nvSpPr>
          <p:cNvPr id="13" name="Text Box 13">
            <a:extLst>
              <a:ext uri="{FF2B5EF4-FFF2-40B4-BE49-F238E27FC236}">
                <a16:creationId xmlns:a16="http://schemas.microsoft.com/office/drawing/2014/main" id="{80C8890B-6A77-47BF-80CC-CBE6C676BC61}"/>
              </a:ext>
            </a:extLst>
          </p:cNvPr>
          <p:cNvSpPr txBox="1">
            <a:spLocks noChangeArrowheads="1"/>
          </p:cNvSpPr>
          <p:nvPr/>
        </p:nvSpPr>
        <p:spPr bwMode="auto">
          <a:xfrm>
            <a:off x="578696" y="117984"/>
            <a:ext cx="1969852" cy="160261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GB" altLang="en-US" sz="1400" dirty="0">
                <a:latin typeface="Comic Sans MS" panose="030F0702030302020204" pitchFamily="66" charset="0"/>
              </a:rPr>
              <a:t>1625: </a:t>
            </a:r>
            <a:r>
              <a:rPr lang="en-GB" altLang="en-US" sz="1400" b="1" dirty="0">
                <a:latin typeface="Comic Sans MS" panose="030F0702030302020204" pitchFamily="66" charset="0"/>
              </a:rPr>
              <a:t>MARRIAGE:</a:t>
            </a:r>
            <a:r>
              <a:rPr lang="en-GB" altLang="en-US" sz="1400" dirty="0">
                <a:latin typeface="Comic Sans MS" panose="030F0702030302020204" pitchFamily="66" charset="0"/>
              </a:rPr>
              <a:t> Charles married a French Catholic.  This angered English protestants as Charles constantly favoured Catholics.</a:t>
            </a:r>
          </a:p>
        </p:txBody>
      </p:sp>
      <p:sp>
        <p:nvSpPr>
          <p:cNvPr id="15" name="Text Box 16">
            <a:extLst>
              <a:ext uri="{FF2B5EF4-FFF2-40B4-BE49-F238E27FC236}">
                <a16:creationId xmlns:a16="http://schemas.microsoft.com/office/drawing/2014/main" id="{52531356-CB8F-485E-B60C-67AF116AD0F9}"/>
              </a:ext>
            </a:extLst>
          </p:cNvPr>
          <p:cNvSpPr txBox="1">
            <a:spLocks noChangeArrowheads="1"/>
          </p:cNvSpPr>
          <p:nvPr/>
        </p:nvSpPr>
        <p:spPr bwMode="auto">
          <a:xfrm>
            <a:off x="8831353" y="175110"/>
            <a:ext cx="2781951" cy="160261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GB" altLang="en-US" sz="1400" dirty="0">
                <a:latin typeface="Comic Sans MS" panose="030F0702030302020204" pitchFamily="66" charset="0"/>
              </a:rPr>
              <a:t>1641:</a:t>
            </a:r>
            <a:r>
              <a:rPr lang="en-GB" altLang="en-US" sz="1400" b="1" dirty="0">
                <a:latin typeface="Comic Sans MS" panose="030F0702030302020204" pitchFamily="66" charset="0"/>
              </a:rPr>
              <a:t> THE GRAND REMONSTRANCE</a:t>
            </a:r>
            <a:r>
              <a:rPr lang="en-GB" altLang="en-US" sz="1400" dirty="0">
                <a:latin typeface="Comic Sans MS" panose="030F0702030302020204" pitchFamily="66" charset="0"/>
              </a:rPr>
              <a:t>  a list of demands, was published by the MPs. It demands that Charles should get rid of bishops and councillors that the MPs don’t like.</a:t>
            </a:r>
            <a:endParaRPr lang="en-US" altLang="en-US" sz="1400" dirty="0">
              <a:latin typeface="Comic Sans MS" panose="030F0702030302020204" pitchFamily="66" charset="0"/>
            </a:endParaRPr>
          </a:p>
        </p:txBody>
      </p:sp>
      <p:sp>
        <p:nvSpPr>
          <p:cNvPr id="17" name="Text Box 17">
            <a:extLst>
              <a:ext uri="{FF2B5EF4-FFF2-40B4-BE49-F238E27FC236}">
                <a16:creationId xmlns:a16="http://schemas.microsoft.com/office/drawing/2014/main" id="{02634DAC-C6C5-49B7-BD20-ED92F6A7441E}"/>
              </a:ext>
            </a:extLst>
          </p:cNvPr>
          <p:cNvSpPr txBox="1">
            <a:spLocks noChangeArrowheads="1"/>
          </p:cNvSpPr>
          <p:nvPr/>
        </p:nvSpPr>
        <p:spPr bwMode="auto">
          <a:xfrm>
            <a:off x="9724749" y="4574626"/>
            <a:ext cx="2400990" cy="203350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GB" altLang="en-US" sz="1400">
                <a:latin typeface="Comic Sans MS" panose="030F0702030302020204" pitchFamily="66" charset="0"/>
              </a:rPr>
              <a:t>1641</a:t>
            </a:r>
            <a:r>
              <a:rPr lang="en-GB" altLang="en-US" sz="1400" b="1">
                <a:latin typeface="Comic Sans MS" panose="030F0702030302020204" pitchFamily="66" charset="0"/>
              </a:rPr>
              <a:t>: IRISH REBELLION. </a:t>
            </a:r>
            <a:r>
              <a:rPr lang="en-GB" altLang="en-US" sz="1400">
                <a:latin typeface="Comic Sans MS" panose="030F0702030302020204" pitchFamily="66" charset="0"/>
              </a:rPr>
              <a:t>In November a rebellion started in Ireland. The Irish Catholics rose up against the Protestants. People in England thought that Charles had started it.</a:t>
            </a:r>
            <a:endParaRPr lang="en-US" altLang="en-US" sz="1400">
              <a:latin typeface="Comic Sans MS" panose="030F0702030302020204" pitchFamily="66" charset="0"/>
            </a:endParaRPr>
          </a:p>
        </p:txBody>
      </p:sp>
      <p:sp>
        <p:nvSpPr>
          <p:cNvPr id="19" name="Text Box 18">
            <a:extLst>
              <a:ext uri="{FF2B5EF4-FFF2-40B4-BE49-F238E27FC236}">
                <a16:creationId xmlns:a16="http://schemas.microsoft.com/office/drawing/2014/main" id="{0EB59979-24DD-432D-83FA-486CF25B7814}"/>
              </a:ext>
            </a:extLst>
          </p:cNvPr>
          <p:cNvSpPr txBox="1">
            <a:spLocks noChangeArrowheads="1"/>
          </p:cNvSpPr>
          <p:nvPr/>
        </p:nvSpPr>
        <p:spPr bwMode="auto">
          <a:xfrm>
            <a:off x="9247440" y="2201912"/>
            <a:ext cx="2781951" cy="18180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GB" altLang="en-US" sz="1400" dirty="0">
                <a:latin typeface="Comic Sans MS" panose="030F0702030302020204" pitchFamily="66" charset="0"/>
              </a:rPr>
              <a:t>1642:</a:t>
            </a:r>
            <a:r>
              <a:rPr lang="en-GB" altLang="en-US" sz="1400" b="1" dirty="0">
                <a:latin typeface="Comic Sans MS" panose="030F0702030302020204" pitchFamily="66" charset="0"/>
              </a:rPr>
              <a:t> RELIGIOUS DIVIDE.</a:t>
            </a:r>
            <a:r>
              <a:rPr lang="en-GB" altLang="en-US" sz="1400" dirty="0">
                <a:latin typeface="Comic Sans MS" panose="030F0702030302020204" pitchFamily="66" charset="0"/>
              </a:rPr>
              <a:t> In February Parliament argued among themselves about religion. Some wanted to kick the bishops out of the House of Lords. Other MPs were unhappy with this, and decided to side with Charles.</a:t>
            </a:r>
            <a:endParaRPr lang="en-US" altLang="en-US" sz="1400" dirty="0">
              <a:latin typeface="Comic Sans MS" panose="030F0702030302020204" pitchFamily="66" charset="0"/>
            </a:endParaRPr>
          </a:p>
        </p:txBody>
      </p:sp>
      <p:sp>
        <p:nvSpPr>
          <p:cNvPr id="21" name="Text Box 20">
            <a:extLst>
              <a:ext uri="{FF2B5EF4-FFF2-40B4-BE49-F238E27FC236}">
                <a16:creationId xmlns:a16="http://schemas.microsoft.com/office/drawing/2014/main" id="{8F86E545-2434-497E-A38C-AC8A64B500C6}"/>
              </a:ext>
            </a:extLst>
          </p:cNvPr>
          <p:cNvSpPr txBox="1">
            <a:spLocks noChangeArrowheads="1"/>
          </p:cNvSpPr>
          <p:nvPr/>
        </p:nvSpPr>
        <p:spPr bwMode="auto">
          <a:xfrm>
            <a:off x="4075493" y="4790069"/>
            <a:ext cx="2696467" cy="18180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GB" altLang="en-US" sz="1400" dirty="0">
                <a:latin typeface="Comic Sans MS" panose="030F0702030302020204" pitchFamily="66" charset="0"/>
              </a:rPr>
              <a:t>1642: </a:t>
            </a:r>
            <a:r>
              <a:rPr lang="en-GB" altLang="en-US" sz="1400" b="1" dirty="0">
                <a:latin typeface="Comic Sans MS" panose="030F0702030302020204" pitchFamily="66" charset="0"/>
              </a:rPr>
              <a:t>THE 19 PROPOSITIONS.</a:t>
            </a:r>
            <a:r>
              <a:rPr lang="en-GB" altLang="en-US" sz="1400" dirty="0">
                <a:latin typeface="Comic Sans MS" panose="030F0702030302020204" pitchFamily="66" charset="0"/>
              </a:rPr>
              <a:t> In June, Parliament published the ‘19 Propositions’ demanding change. This finally divided Charles’ supporters from his opponents. By August both sides had called an army. </a:t>
            </a:r>
            <a:endParaRPr lang="en-US" altLang="en-US" sz="1400" dirty="0">
              <a:latin typeface="Comic Sans MS" panose="030F0702030302020204" pitchFamily="66" charset="0"/>
            </a:endParaRPr>
          </a:p>
        </p:txBody>
      </p:sp>
      <p:sp>
        <p:nvSpPr>
          <p:cNvPr id="23" name="AutoShape 23">
            <a:extLst>
              <a:ext uri="{FF2B5EF4-FFF2-40B4-BE49-F238E27FC236}">
                <a16:creationId xmlns:a16="http://schemas.microsoft.com/office/drawing/2014/main" id="{F673D1D2-CE28-447E-8C49-45597FD81049}"/>
              </a:ext>
            </a:extLst>
          </p:cNvPr>
          <p:cNvSpPr>
            <a:spLocks noChangeArrowheads="1"/>
          </p:cNvSpPr>
          <p:nvPr/>
        </p:nvSpPr>
        <p:spPr bwMode="auto">
          <a:xfrm>
            <a:off x="4075493" y="1837964"/>
            <a:ext cx="4281137" cy="1502548"/>
          </a:xfrm>
          <a:prstGeom prst="irregularSeal2">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sz="1400" dirty="0"/>
          </a:p>
        </p:txBody>
      </p:sp>
      <p:sp>
        <p:nvSpPr>
          <p:cNvPr id="25" name="TextBox 24">
            <a:extLst>
              <a:ext uri="{FF2B5EF4-FFF2-40B4-BE49-F238E27FC236}">
                <a16:creationId xmlns:a16="http://schemas.microsoft.com/office/drawing/2014/main" id="{D044C14D-BC6D-49EE-819E-5BF8C362F7F7}"/>
              </a:ext>
            </a:extLst>
          </p:cNvPr>
          <p:cNvSpPr txBox="1"/>
          <p:nvPr/>
        </p:nvSpPr>
        <p:spPr>
          <a:xfrm>
            <a:off x="4981907" y="2344302"/>
            <a:ext cx="2023048" cy="523220"/>
          </a:xfrm>
          <a:prstGeom prst="rect">
            <a:avLst/>
          </a:prstGeom>
          <a:noFill/>
        </p:spPr>
        <p:txBody>
          <a:bodyPr wrap="square" rtlCol="0">
            <a:spAutoFit/>
          </a:bodyPr>
          <a:lstStyle/>
          <a:p>
            <a:pPr algn="ctr"/>
            <a:r>
              <a:rPr lang="en-GB" sz="1400" b="1" dirty="0">
                <a:latin typeface="Comic Sans MS" panose="030F0702030302020204" pitchFamily="66" charset="0"/>
              </a:rPr>
              <a:t>Causes of the English Civil War</a:t>
            </a:r>
          </a:p>
        </p:txBody>
      </p:sp>
      <p:sp>
        <p:nvSpPr>
          <p:cNvPr id="27" name="Text Box 13">
            <a:extLst>
              <a:ext uri="{FF2B5EF4-FFF2-40B4-BE49-F238E27FC236}">
                <a16:creationId xmlns:a16="http://schemas.microsoft.com/office/drawing/2014/main" id="{C3BD5CA1-A689-4C4B-A95B-29A81C36C319}"/>
              </a:ext>
            </a:extLst>
          </p:cNvPr>
          <p:cNvSpPr txBox="1">
            <a:spLocks noChangeArrowheads="1"/>
          </p:cNvSpPr>
          <p:nvPr/>
        </p:nvSpPr>
        <p:spPr bwMode="auto">
          <a:xfrm>
            <a:off x="143362" y="4267816"/>
            <a:ext cx="2223634" cy="246439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GB" sz="1400" b="1" dirty="0">
                <a:effectLst/>
                <a:latin typeface="Comic Sans MS" panose="030F0702030302020204" pitchFamily="66" charset="0"/>
                <a:ea typeface="Times New Roman" panose="02020603050405020304" pitchFamily="18" charset="0"/>
              </a:rPr>
              <a:t>1628:</a:t>
            </a:r>
            <a:endParaRPr lang="en-GB" sz="1400" b="1" dirty="0">
              <a:effectLst/>
              <a:latin typeface="Times New Roman" panose="02020603050405020304" pitchFamily="18" charset="0"/>
              <a:ea typeface="Times New Roman" panose="02020603050405020304" pitchFamily="18" charset="0"/>
            </a:endParaRPr>
          </a:p>
          <a:p>
            <a:r>
              <a:rPr lang="en-GB" sz="1400" dirty="0">
                <a:effectLst/>
                <a:latin typeface="Comic Sans MS" panose="030F0702030302020204" pitchFamily="66" charset="0"/>
                <a:ea typeface="Times New Roman" panose="02020603050405020304" pitchFamily="18" charset="0"/>
                <a:cs typeface="Times New Roman" panose="02020603050405020304" pitchFamily="18" charset="0"/>
              </a:rPr>
              <a:t>Charles is forced to sign the Petition of Right by Parliament. This means that Charles cannot make any important decisions without Parliament’s permission. Charles ignores the Petition of Right after signing it.</a:t>
            </a:r>
            <a:endParaRPr lang="en-GB" altLang="en-US" sz="1400" dirty="0">
              <a:latin typeface="Comic Sans MS" panose="030F0702030302020204" pitchFamily="66" charset="0"/>
            </a:endParaRPr>
          </a:p>
        </p:txBody>
      </p:sp>
      <p:sp>
        <p:nvSpPr>
          <p:cNvPr id="29" name="TextBox 28">
            <a:extLst>
              <a:ext uri="{FF2B5EF4-FFF2-40B4-BE49-F238E27FC236}">
                <a16:creationId xmlns:a16="http://schemas.microsoft.com/office/drawing/2014/main" id="{5F8E5208-6AF8-4663-A95C-2DC6927F560B}"/>
              </a:ext>
            </a:extLst>
          </p:cNvPr>
          <p:cNvSpPr txBox="1"/>
          <p:nvPr/>
        </p:nvSpPr>
        <p:spPr>
          <a:xfrm>
            <a:off x="5175632" y="3340512"/>
            <a:ext cx="5269672" cy="1323439"/>
          </a:xfrm>
          <a:prstGeom prst="rect">
            <a:avLst/>
          </a:prstGeom>
          <a:noFill/>
        </p:spPr>
        <p:txBody>
          <a:bodyPr wrap="square">
            <a:spAutoFit/>
          </a:bodyPr>
          <a:lstStyle/>
          <a:p>
            <a:pPr marL="0" indent="0" eaLnBrk="1" hangingPunct="1">
              <a:buFontTx/>
              <a:buNone/>
            </a:pPr>
            <a:r>
              <a:rPr lang="en-GB" altLang="en-US" sz="1600" dirty="0">
                <a:solidFill>
                  <a:srgbClr val="FF0000"/>
                </a:solidFill>
                <a:latin typeface="Comic Sans MS" panose="030F0702030302020204" pitchFamily="66" charset="0"/>
              </a:rPr>
              <a:t>    Money. (M)</a:t>
            </a:r>
          </a:p>
          <a:p>
            <a:pPr marL="0" indent="0" eaLnBrk="1" hangingPunct="1">
              <a:buFontTx/>
              <a:buNone/>
            </a:pPr>
            <a:endParaRPr lang="en-GB" altLang="en-US" sz="1600" dirty="0">
              <a:solidFill>
                <a:srgbClr val="FF0000"/>
              </a:solidFill>
              <a:latin typeface="Comic Sans MS" panose="030F0702030302020204" pitchFamily="66" charset="0"/>
            </a:endParaRPr>
          </a:p>
          <a:p>
            <a:pPr marL="0" indent="0" eaLnBrk="1" hangingPunct="1">
              <a:buFontTx/>
              <a:buNone/>
            </a:pPr>
            <a:r>
              <a:rPr lang="en-GB" altLang="en-US" sz="1600" dirty="0">
                <a:solidFill>
                  <a:srgbClr val="FF0000"/>
                </a:solidFill>
                <a:latin typeface="Comic Sans MS" panose="030F0702030302020204" pitchFamily="66" charset="0"/>
              </a:rPr>
              <a:t>    Power. (P)</a:t>
            </a:r>
          </a:p>
          <a:p>
            <a:pPr marL="0" indent="0" eaLnBrk="1" hangingPunct="1">
              <a:buFontTx/>
              <a:buNone/>
            </a:pPr>
            <a:endParaRPr lang="en-GB" altLang="en-US" sz="1600" dirty="0">
              <a:solidFill>
                <a:srgbClr val="FF0000"/>
              </a:solidFill>
              <a:latin typeface="Comic Sans MS" panose="030F0702030302020204" pitchFamily="66" charset="0"/>
            </a:endParaRPr>
          </a:p>
          <a:p>
            <a:pPr marL="0" indent="0" eaLnBrk="1" hangingPunct="1">
              <a:buFontTx/>
              <a:buNone/>
            </a:pPr>
            <a:r>
              <a:rPr lang="en-GB" altLang="en-US" sz="1600" dirty="0">
                <a:solidFill>
                  <a:srgbClr val="FF0000"/>
                </a:solidFill>
                <a:latin typeface="Comic Sans MS" panose="030F0702030302020204" pitchFamily="66" charset="0"/>
              </a:rPr>
              <a:t>    Religion. (R)</a:t>
            </a:r>
          </a:p>
        </p:txBody>
      </p:sp>
      <p:sp>
        <p:nvSpPr>
          <p:cNvPr id="31" name="Rectangle 30">
            <a:extLst>
              <a:ext uri="{FF2B5EF4-FFF2-40B4-BE49-F238E27FC236}">
                <a16:creationId xmlns:a16="http://schemas.microsoft.com/office/drawing/2014/main" id="{CA43F110-AFFD-49B6-8C99-B9F93DB3F4CA}"/>
              </a:ext>
            </a:extLst>
          </p:cNvPr>
          <p:cNvSpPr/>
          <p:nvPr/>
        </p:nvSpPr>
        <p:spPr bwMode="auto">
          <a:xfrm>
            <a:off x="5054898" y="3399624"/>
            <a:ext cx="241469" cy="309958"/>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Arial" charset="0"/>
              <a:cs typeface="Arial" charset="0"/>
            </a:endParaRPr>
          </a:p>
        </p:txBody>
      </p:sp>
      <p:sp>
        <p:nvSpPr>
          <p:cNvPr id="33" name="Rectangle 32">
            <a:extLst>
              <a:ext uri="{FF2B5EF4-FFF2-40B4-BE49-F238E27FC236}">
                <a16:creationId xmlns:a16="http://schemas.microsoft.com/office/drawing/2014/main" id="{0B60D44F-11D0-4C66-B46C-2F1EF7240952}"/>
              </a:ext>
            </a:extLst>
          </p:cNvPr>
          <p:cNvSpPr/>
          <p:nvPr/>
        </p:nvSpPr>
        <p:spPr bwMode="auto">
          <a:xfrm>
            <a:off x="5061878" y="4339604"/>
            <a:ext cx="241469" cy="309958"/>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Arial" charset="0"/>
              <a:cs typeface="Arial" charset="0"/>
            </a:endParaRPr>
          </a:p>
        </p:txBody>
      </p:sp>
      <p:sp>
        <p:nvSpPr>
          <p:cNvPr id="35" name="Rectangle 34">
            <a:extLst>
              <a:ext uri="{FF2B5EF4-FFF2-40B4-BE49-F238E27FC236}">
                <a16:creationId xmlns:a16="http://schemas.microsoft.com/office/drawing/2014/main" id="{3B4CD0AA-FFBA-4310-BDC6-BD0891639406}"/>
              </a:ext>
            </a:extLst>
          </p:cNvPr>
          <p:cNvSpPr/>
          <p:nvPr/>
        </p:nvSpPr>
        <p:spPr bwMode="auto">
          <a:xfrm>
            <a:off x="5054898" y="3864996"/>
            <a:ext cx="241469" cy="309958"/>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19785353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440</TotalTime>
  <Words>866</Words>
  <Application>Microsoft Office PowerPoint</Application>
  <PresentationFormat>Widescreen</PresentationFormat>
  <Paragraphs>65</Paragraphs>
  <Slides>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Arial</vt:lpstr>
      <vt:lpstr>Calibri</vt:lpstr>
      <vt:lpstr>Calibri Light</vt:lpstr>
      <vt:lpstr>Comic Sans MS</vt:lpstr>
      <vt:lpstr>Rockwell</vt:lpstr>
      <vt:lpstr>Times New Roman</vt:lpstr>
      <vt:lpstr>Wingdings</vt:lpstr>
      <vt:lpstr>Office Theme</vt:lpstr>
      <vt:lpstr>PowerPoint Presentation</vt:lpstr>
      <vt:lpstr>The English Civil War</vt:lpstr>
      <vt:lpstr>PowerPoint Presentation</vt:lpstr>
      <vt:lpstr>PowerPoint Presentation</vt:lpstr>
      <vt:lpstr>Plenary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laura short</dc:creator>
  <cp:lastModifiedBy>Short, L (SHS Teacher)</cp:lastModifiedBy>
  <cp:revision>19</cp:revision>
  <cp:lastPrinted>2020-09-25T07:06:34Z</cp:lastPrinted>
  <dcterms:created xsi:type="dcterms:W3CDTF">2020-09-21T15:52:44Z</dcterms:created>
  <dcterms:modified xsi:type="dcterms:W3CDTF">2020-09-25T12:40:40Z</dcterms:modified>
</cp:coreProperties>
</file>