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snapToGrid="0">
      <p:cViewPr varScale="1">
        <p:scale>
          <a:sx n="72" d="100"/>
          <a:sy n="72" d="100"/>
        </p:scale>
        <p:origin x="4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9/25/2020</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9/25/2020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9/25/2020</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50380" y="218177"/>
            <a:ext cx="8720253" cy="1100669"/>
          </a:xfrm>
          <a:solidFill>
            <a:srgbClr val="FFFF00"/>
          </a:solidFill>
          <a:ln>
            <a:solidFill>
              <a:schemeClr val="tx1"/>
            </a:solidFill>
          </a:ln>
        </p:spPr>
        <p:txBody>
          <a:bodyPr/>
          <a:lstStyle/>
          <a:p>
            <a:r>
              <a:rPr lang="en-GB" sz="3200" dirty="0">
                <a:latin typeface="Comic Sans MS" panose="030F0702030302020204" pitchFamily="66" charset="0"/>
              </a:rPr>
              <a:t>L.I.: How important was the role of women in homesteading?</a:t>
            </a:r>
          </a:p>
        </p:txBody>
      </p:sp>
      <p:sp>
        <p:nvSpPr>
          <p:cNvPr id="3" name="Subtitle 2"/>
          <p:cNvSpPr>
            <a:spLocks noGrp="1"/>
          </p:cNvSpPr>
          <p:nvPr>
            <p:ph type="subTitle" idx="1"/>
          </p:nvPr>
        </p:nvSpPr>
        <p:spPr>
          <a:xfrm>
            <a:off x="379142" y="5627073"/>
            <a:ext cx="11452302" cy="1230927"/>
          </a:xfrm>
          <a:solidFill>
            <a:srgbClr val="FFFF00"/>
          </a:solidFill>
          <a:ln>
            <a:solidFill>
              <a:schemeClr val="tx1"/>
            </a:solidFill>
          </a:ln>
        </p:spPr>
        <p:txBody>
          <a:bodyPr>
            <a:normAutofit fontScale="92500" lnSpcReduction="20000"/>
          </a:bodyPr>
          <a:lstStyle/>
          <a:p>
            <a:r>
              <a:rPr lang="en-GB" sz="2400" dirty="0">
                <a:latin typeface="Comic Sans MS" panose="030F0702030302020204" pitchFamily="66" charset="0"/>
              </a:rPr>
              <a:t>S.C.: Describe the roles of women on the Plains. G3/4.</a:t>
            </a:r>
          </a:p>
          <a:p>
            <a:r>
              <a:rPr lang="en-GB" sz="2400" dirty="0">
                <a:latin typeface="Comic Sans MS" panose="030F0702030302020204" pitchFamily="66" charset="0"/>
              </a:rPr>
              <a:t>S.C.: Explain the roles of women on the Plains. G5/6.</a:t>
            </a:r>
          </a:p>
          <a:p>
            <a:r>
              <a:rPr lang="en-GB" sz="2400" dirty="0"/>
              <a:t>S.C.: Analyse the roles of women on the Plains. G7.</a:t>
            </a:r>
          </a:p>
        </p:txBody>
      </p:sp>
      <p:pic>
        <p:nvPicPr>
          <p:cNvPr id="4" name="Picture 3"/>
          <p:cNvPicPr>
            <a:picLocks noChangeAspect="1"/>
          </p:cNvPicPr>
          <p:nvPr/>
        </p:nvPicPr>
        <p:blipFill>
          <a:blip r:embed="rId2"/>
          <a:stretch>
            <a:fillRect/>
          </a:stretch>
        </p:blipFill>
        <p:spPr>
          <a:xfrm>
            <a:off x="2692397" y="1512277"/>
            <a:ext cx="6815668" cy="3974123"/>
          </a:xfrm>
          <a:prstGeom prst="rect">
            <a:avLst/>
          </a:prstGeom>
        </p:spPr>
      </p:pic>
    </p:spTree>
    <p:extLst>
      <p:ext uri="{BB962C8B-B14F-4D97-AF65-F5344CB8AC3E}">
        <p14:creationId xmlns:p14="http://schemas.microsoft.com/office/powerpoint/2010/main" val="1637036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718363"/>
            <a:ext cx="9601196" cy="1233529"/>
          </a:xfrm>
          <a:solidFill>
            <a:srgbClr val="FFFF00"/>
          </a:solidFill>
          <a:ln>
            <a:solidFill>
              <a:schemeClr val="tx1"/>
            </a:solidFill>
          </a:ln>
        </p:spPr>
        <p:txBody>
          <a:bodyPr>
            <a:normAutofit/>
          </a:bodyPr>
          <a:lstStyle/>
          <a:p>
            <a:r>
              <a:rPr lang="en-GB" sz="2400" dirty="0">
                <a:latin typeface="Comic Sans MS" panose="030F0702030302020204" pitchFamily="66" charset="0"/>
              </a:rPr>
              <a:t>What problems did women face living in sod houses?</a:t>
            </a:r>
            <a:br>
              <a:rPr lang="en-GB" sz="2400" dirty="0">
                <a:latin typeface="Comic Sans MS" panose="030F0702030302020204" pitchFamily="66" charset="0"/>
              </a:rPr>
            </a:br>
            <a:r>
              <a:rPr lang="en-GB" sz="2400" dirty="0">
                <a:latin typeface="Comic Sans MS" panose="030F0702030302020204" pitchFamily="66" charset="0"/>
              </a:rPr>
              <a:t>Think: What were these houses made from? Why was this necessary?</a:t>
            </a:r>
          </a:p>
        </p:txBody>
      </p:sp>
      <p:pic>
        <p:nvPicPr>
          <p:cNvPr id="4" name="Content Placeholder 3"/>
          <p:cNvPicPr>
            <a:picLocks noGrp="1" noChangeAspect="1"/>
          </p:cNvPicPr>
          <p:nvPr>
            <p:ph idx="1"/>
          </p:nvPr>
        </p:nvPicPr>
        <p:blipFill>
          <a:blip r:embed="rId2"/>
          <a:stretch>
            <a:fillRect/>
          </a:stretch>
        </p:blipFill>
        <p:spPr>
          <a:xfrm>
            <a:off x="1295401" y="2092569"/>
            <a:ext cx="9601196" cy="4273062"/>
          </a:xfrm>
          <a:prstGeom prst="rect">
            <a:avLst/>
          </a:prstGeom>
        </p:spPr>
      </p:pic>
    </p:spTree>
    <p:extLst>
      <p:ext uri="{BB962C8B-B14F-4D97-AF65-F5344CB8AC3E}">
        <p14:creationId xmlns:p14="http://schemas.microsoft.com/office/powerpoint/2010/main" val="3649883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95402" y="791308"/>
            <a:ext cx="9601196" cy="1494691"/>
          </a:xfrm>
          <a:solidFill>
            <a:srgbClr val="FFFF00"/>
          </a:solidFill>
          <a:ln>
            <a:solidFill>
              <a:schemeClr val="tx1"/>
            </a:solidFill>
          </a:ln>
        </p:spPr>
        <p:txBody>
          <a:bodyPr>
            <a:normAutofit fontScale="90000"/>
          </a:bodyPr>
          <a:lstStyle/>
          <a:p>
            <a:r>
              <a:rPr lang="en-GB" sz="3200" dirty="0"/>
              <a:t> </a:t>
            </a:r>
            <a:br>
              <a:rPr lang="en-GB" sz="3200" dirty="0"/>
            </a:br>
            <a:r>
              <a:rPr lang="en-GB" sz="3200" dirty="0">
                <a:latin typeface="Comic Sans MS" panose="030F0702030302020204" pitchFamily="66" charset="0"/>
              </a:rPr>
              <a:t>S.C.: Describe roles of women on the Plains. G3/4 .</a:t>
            </a:r>
          </a:p>
        </p:txBody>
      </p:sp>
      <p:pic>
        <p:nvPicPr>
          <p:cNvPr id="7" name="Content Placeholder 6"/>
          <p:cNvPicPr>
            <a:picLocks noGrp="1" noChangeAspect="1"/>
          </p:cNvPicPr>
          <p:nvPr>
            <p:ph sz="half" idx="1"/>
          </p:nvPr>
        </p:nvPicPr>
        <p:blipFill>
          <a:blip r:embed="rId2"/>
          <a:stretch>
            <a:fillRect/>
          </a:stretch>
        </p:blipFill>
        <p:spPr>
          <a:xfrm>
            <a:off x="931985" y="2560320"/>
            <a:ext cx="5046783" cy="3664633"/>
          </a:xfrm>
          <a:prstGeom prst="rect">
            <a:avLst/>
          </a:prstGeom>
        </p:spPr>
      </p:pic>
      <p:sp>
        <p:nvSpPr>
          <p:cNvPr id="6" name="Content Placeholder 5"/>
          <p:cNvSpPr>
            <a:spLocks noGrp="1"/>
          </p:cNvSpPr>
          <p:nvPr>
            <p:ph sz="half" idx="2"/>
          </p:nvPr>
        </p:nvSpPr>
        <p:spPr>
          <a:xfrm>
            <a:off x="6181344" y="2560320"/>
            <a:ext cx="4718304" cy="3506372"/>
          </a:xfrm>
          <a:solidFill>
            <a:srgbClr val="FFFF00"/>
          </a:solidFill>
          <a:ln>
            <a:solidFill>
              <a:schemeClr val="tx1"/>
            </a:solidFill>
          </a:ln>
        </p:spPr>
        <p:txBody>
          <a:bodyPr>
            <a:normAutofit lnSpcReduction="10000"/>
          </a:bodyPr>
          <a:lstStyle/>
          <a:p>
            <a:r>
              <a:rPr lang="en-GB" dirty="0">
                <a:latin typeface="Comic Sans MS" panose="030F0702030302020204" pitchFamily="66" charset="0"/>
              </a:rPr>
              <a:t>What other problems did living in sod houses cause?</a:t>
            </a:r>
          </a:p>
          <a:p>
            <a:r>
              <a:rPr lang="en-GB" dirty="0">
                <a:latin typeface="Comic Sans MS" panose="030F0702030302020204" pitchFamily="66" charset="0"/>
              </a:rPr>
              <a:t>They were unhealthy.</a:t>
            </a:r>
          </a:p>
          <a:p>
            <a:r>
              <a:rPr lang="en-GB" dirty="0">
                <a:latin typeface="Comic Sans MS" panose="030F0702030302020204" pitchFamily="66" charset="0"/>
              </a:rPr>
              <a:t>No clean running water.</a:t>
            </a:r>
          </a:p>
          <a:p>
            <a:r>
              <a:rPr lang="en-GB" dirty="0">
                <a:latin typeface="Comic Sans MS" panose="030F0702030302020204" pitchFamily="66" charset="0"/>
              </a:rPr>
              <a:t>No flushing toilets.</a:t>
            </a:r>
          </a:p>
          <a:p>
            <a:r>
              <a:rPr lang="en-GB" dirty="0">
                <a:latin typeface="Comic Sans MS" panose="030F0702030302020204" pitchFamily="66" charset="0"/>
              </a:rPr>
              <a:t>They were isolated- lack of medical care. E.g. During childbirth.</a:t>
            </a:r>
          </a:p>
          <a:p>
            <a:endParaRPr lang="en-GB" dirty="0"/>
          </a:p>
        </p:txBody>
      </p:sp>
    </p:spTree>
    <p:extLst>
      <p:ext uri="{BB962C8B-B14F-4D97-AF65-F5344CB8AC3E}">
        <p14:creationId xmlns:p14="http://schemas.microsoft.com/office/powerpoint/2010/main" val="3602245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1736" y="123093"/>
            <a:ext cx="10604809" cy="1143000"/>
          </a:xfrm>
          <a:solidFill>
            <a:srgbClr val="FFFF00"/>
          </a:solidFill>
          <a:ln>
            <a:solidFill>
              <a:schemeClr val="tx1"/>
            </a:solidFill>
          </a:ln>
        </p:spPr>
        <p:txBody>
          <a:bodyPr>
            <a:normAutofit fontScale="90000"/>
          </a:bodyPr>
          <a:lstStyle/>
          <a:p>
            <a:r>
              <a:rPr lang="en-GB" sz="3200" dirty="0">
                <a:latin typeface="Comic Sans MS" panose="030F0702030302020204" pitchFamily="66" charset="0"/>
              </a:rPr>
              <a:t>L.I.: What jobs did the women homesteaders have to do?</a:t>
            </a:r>
            <a:br>
              <a:rPr lang="en-GB" sz="3200" dirty="0">
                <a:latin typeface="Comic Sans MS" panose="030F0702030302020204" pitchFamily="66" charset="0"/>
              </a:rPr>
            </a:br>
            <a:r>
              <a:rPr lang="en-GB" sz="3200" dirty="0">
                <a:latin typeface="Comic Sans MS" panose="030F0702030302020204" pitchFamily="66" charset="0"/>
              </a:rPr>
              <a:t>What does this suggest about women homesteaders?</a:t>
            </a:r>
          </a:p>
        </p:txBody>
      </p:sp>
      <p:sp>
        <p:nvSpPr>
          <p:cNvPr id="3" name="Content Placeholder 2"/>
          <p:cNvSpPr>
            <a:spLocks noGrp="1"/>
          </p:cNvSpPr>
          <p:nvPr>
            <p:ph sz="half" idx="1"/>
          </p:nvPr>
        </p:nvSpPr>
        <p:spPr/>
        <p:txBody>
          <a:bodyPr/>
          <a:lstStyle/>
          <a:p>
            <a:endParaRPr lang="en-GB" dirty="0"/>
          </a:p>
        </p:txBody>
      </p:sp>
      <p:sp>
        <p:nvSpPr>
          <p:cNvPr id="4" name="Content Placeholder 3"/>
          <p:cNvSpPr>
            <a:spLocks noGrp="1"/>
          </p:cNvSpPr>
          <p:nvPr>
            <p:ph sz="half" idx="2"/>
          </p:nvPr>
        </p:nvSpPr>
        <p:spPr/>
        <p:txBody>
          <a:bodyPr/>
          <a:lstStyle/>
          <a:p>
            <a:endParaRPr lang="en-GB"/>
          </a:p>
        </p:txBody>
      </p:sp>
      <p:pic>
        <p:nvPicPr>
          <p:cNvPr id="5" name="Picture 4"/>
          <p:cNvPicPr>
            <a:picLocks noChangeAspect="1"/>
          </p:cNvPicPr>
          <p:nvPr/>
        </p:nvPicPr>
        <p:blipFill>
          <a:blip r:embed="rId2"/>
          <a:stretch>
            <a:fillRect/>
          </a:stretch>
        </p:blipFill>
        <p:spPr>
          <a:xfrm>
            <a:off x="287216" y="1391492"/>
            <a:ext cx="3176954" cy="2828816"/>
          </a:xfrm>
          <a:prstGeom prst="rect">
            <a:avLst/>
          </a:prstGeom>
        </p:spPr>
      </p:pic>
      <p:pic>
        <p:nvPicPr>
          <p:cNvPr id="6" name="Picture 5"/>
          <p:cNvPicPr>
            <a:picLocks noChangeAspect="1"/>
          </p:cNvPicPr>
          <p:nvPr/>
        </p:nvPicPr>
        <p:blipFill>
          <a:blip r:embed="rId3"/>
          <a:stretch>
            <a:fillRect/>
          </a:stretch>
        </p:blipFill>
        <p:spPr>
          <a:xfrm>
            <a:off x="8370277" y="4220308"/>
            <a:ext cx="3575538" cy="2479430"/>
          </a:xfrm>
          <a:prstGeom prst="rect">
            <a:avLst/>
          </a:prstGeom>
        </p:spPr>
      </p:pic>
      <p:pic>
        <p:nvPicPr>
          <p:cNvPr id="7" name="Picture 6"/>
          <p:cNvPicPr>
            <a:picLocks noChangeAspect="1"/>
          </p:cNvPicPr>
          <p:nvPr/>
        </p:nvPicPr>
        <p:blipFill>
          <a:blip r:embed="rId4"/>
          <a:stretch>
            <a:fillRect/>
          </a:stretch>
        </p:blipFill>
        <p:spPr>
          <a:xfrm>
            <a:off x="4432905" y="3604846"/>
            <a:ext cx="3585680" cy="3094892"/>
          </a:xfrm>
          <a:prstGeom prst="rect">
            <a:avLst/>
          </a:prstGeom>
        </p:spPr>
      </p:pic>
      <p:pic>
        <p:nvPicPr>
          <p:cNvPr id="8" name="Picture 7"/>
          <p:cNvPicPr>
            <a:picLocks noChangeAspect="1"/>
          </p:cNvPicPr>
          <p:nvPr/>
        </p:nvPicPr>
        <p:blipFill>
          <a:blip r:embed="rId5"/>
          <a:stretch>
            <a:fillRect/>
          </a:stretch>
        </p:blipFill>
        <p:spPr>
          <a:xfrm>
            <a:off x="287216" y="4345707"/>
            <a:ext cx="3950676" cy="2354031"/>
          </a:xfrm>
          <a:prstGeom prst="rect">
            <a:avLst/>
          </a:prstGeom>
        </p:spPr>
      </p:pic>
      <p:pic>
        <p:nvPicPr>
          <p:cNvPr id="9" name="Picture 8"/>
          <p:cNvPicPr>
            <a:picLocks noChangeAspect="1"/>
          </p:cNvPicPr>
          <p:nvPr/>
        </p:nvPicPr>
        <p:blipFill>
          <a:blip r:embed="rId6"/>
          <a:stretch>
            <a:fillRect/>
          </a:stretch>
        </p:blipFill>
        <p:spPr>
          <a:xfrm>
            <a:off x="3659182" y="1391492"/>
            <a:ext cx="3827467" cy="2828816"/>
          </a:xfrm>
          <a:prstGeom prst="rect">
            <a:avLst/>
          </a:prstGeom>
        </p:spPr>
      </p:pic>
      <p:pic>
        <p:nvPicPr>
          <p:cNvPr id="10" name="Picture 9"/>
          <p:cNvPicPr>
            <a:picLocks noChangeAspect="1"/>
          </p:cNvPicPr>
          <p:nvPr/>
        </p:nvPicPr>
        <p:blipFill>
          <a:blip r:embed="rId7"/>
          <a:stretch>
            <a:fillRect/>
          </a:stretch>
        </p:blipFill>
        <p:spPr>
          <a:xfrm>
            <a:off x="7681661" y="1391492"/>
            <a:ext cx="4264154" cy="2828816"/>
          </a:xfrm>
          <a:prstGeom prst="rect">
            <a:avLst/>
          </a:prstGeom>
        </p:spPr>
      </p:pic>
    </p:spTree>
    <p:extLst>
      <p:ext uri="{BB962C8B-B14F-4D97-AF65-F5344CB8AC3E}">
        <p14:creationId xmlns:p14="http://schemas.microsoft.com/office/powerpoint/2010/main" val="20223803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a:ln>
            <a:solidFill>
              <a:schemeClr val="tx1"/>
            </a:solidFill>
          </a:ln>
        </p:spPr>
        <p:txBody>
          <a:bodyPr>
            <a:normAutofit/>
          </a:bodyPr>
          <a:lstStyle/>
          <a:p>
            <a:r>
              <a:rPr lang="en-GB" sz="3200" dirty="0">
                <a:latin typeface="Comic Sans MS" panose="030F0702030302020204" pitchFamily="66" charset="0"/>
              </a:rPr>
              <a:t>What is in the wheelbarrow?</a:t>
            </a:r>
            <a:br>
              <a:rPr lang="en-GB" sz="3200" dirty="0">
                <a:latin typeface="Comic Sans MS" panose="030F0702030302020204" pitchFamily="66" charset="0"/>
              </a:rPr>
            </a:br>
            <a:r>
              <a:rPr lang="en-GB" sz="3200" dirty="0">
                <a:latin typeface="Comic Sans MS" panose="030F0702030302020204" pitchFamily="66" charset="0"/>
              </a:rPr>
              <a:t>Think: What did the Plains Indians use for fuel?</a:t>
            </a:r>
          </a:p>
        </p:txBody>
      </p:sp>
      <p:sp>
        <p:nvSpPr>
          <p:cNvPr id="3" name="Content Placeholder 2"/>
          <p:cNvSpPr>
            <a:spLocks noGrp="1"/>
          </p:cNvSpPr>
          <p:nvPr>
            <p:ph sz="half" idx="1"/>
          </p:nvPr>
        </p:nvSpPr>
        <p:spPr>
          <a:xfrm>
            <a:off x="123092" y="2560319"/>
            <a:ext cx="5064370" cy="3453619"/>
          </a:xfrm>
          <a:solidFill>
            <a:srgbClr val="FFFF00"/>
          </a:solidFill>
          <a:ln>
            <a:solidFill>
              <a:schemeClr val="tx1"/>
            </a:solidFill>
          </a:ln>
        </p:spPr>
        <p:txBody>
          <a:bodyPr>
            <a:normAutofit/>
          </a:bodyPr>
          <a:lstStyle/>
          <a:p>
            <a:r>
              <a:rPr lang="en-GB" dirty="0">
                <a:latin typeface="Comic Sans MS" panose="030F0702030302020204" pitchFamily="66" charset="0"/>
              </a:rPr>
              <a:t>Dried buffalo dung.</a:t>
            </a:r>
          </a:p>
          <a:p>
            <a:r>
              <a:rPr lang="en-GB" dirty="0">
                <a:latin typeface="Comic Sans MS" panose="030F0702030302020204" pitchFamily="66" charset="0"/>
              </a:rPr>
              <a:t>Or cow dung ‘</a:t>
            </a:r>
            <a:r>
              <a:rPr lang="en-GB" b="1" i="1" dirty="0">
                <a:latin typeface="Comic Sans MS" panose="030F0702030302020204" pitchFamily="66" charset="0"/>
              </a:rPr>
              <a:t>cattle chips</a:t>
            </a:r>
            <a:r>
              <a:rPr lang="en-GB" dirty="0">
                <a:latin typeface="Comic Sans MS" panose="030F0702030302020204" pitchFamily="66" charset="0"/>
              </a:rPr>
              <a:t>’.</a:t>
            </a:r>
          </a:p>
          <a:p>
            <a:r>
              <a:rPr lang="en-GB" dirty="0">
                <a:latin typeface="Comic Sans MS" panose="030F0702030302020204" pitchFamily="66" charset="0"/>
              </a:rPr>
              <a:t>Collecting this was hard work.</a:t>
            </a:r>
          </a:p>
          <a:p>
            <a:r>
              <a:rPr lang="en-GB" dirty="0">
                <a:latin typeface="Comic Sans MS" panose="030F0702030302020204" pitchFamily="66" charset="0"/>
              </a:rPr>
              <a:t>Women had to be physically and mentally strong to survive.</a:t>
            </a:r>
          </a:p>
          <a:p>
            <a:r>
              <a:rPr lang="en-GB" dirty="0">
                <a:latin typeface="Comic Sans MS" panose="030F0702030302020204" pitchFamily="66" charset="0"/>
              </a:rPr>
              <a:t>Women had to make clothes for the family.</a:t>
            </a:r>
          </a:p>
          <a:p>
            <a:endParaRPr lang="en-GB" dirty="0"/>
          </a:p>
          <a:p>
            <a:endParaRPr lang="en-GB" dirty="0"/>
          </a:p>
        </p:txBody>
      </p:sp>
      <p:pic>
        <p:nvPicPr>
          <p:cNvPr id="5" name="Content Placeholder 4"/>
          <p:cNvPicPr>
            <a:picLocks noGrp="1" noChangeAspect="1"/>
          </p:cNvPicPr>
          <p:nvPr>
            <p:ph sz="half" idx="2"/>
          </p:nvPr>
        </p:nvPicPr>
        <p:blipFill>
          <a:blip r:embed="rId2"/>
          <a:stretch>
            <a:fillRect/>
          </a:stretch>
        </p:blipFill>
        <p:spPr>
          <a:xfrm>
            <a:off x="5451231" y="2560320"/>
            <a:ext cx="5890846" cy="3594295"/>
          </a:xfrm>
          <a:prstGeom prst="rect">
            <a:avLst/>
          </a:prstGeom>
        </p:spPr>
      </p:pic>
    </p:spTree>
    <p:extLst>
      <p:ext uri="{BB962C8B-B14F-4D97-AF65-F5344CB8AC3E}">
        <p14:creationId xmlns:p14="http://schemas.microsoft.com/office/powerpoint/2010/main" val="1387772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500" fill="hold"/>
                                        <p:tgtEl>
                                          <p:spTgt spid="3">
                                            <p:bg/>
                                          </p:spTgt>
                                        </p:tgtEl>
                                        <p:attrNameLst>
                                          <p:attrName>ppt_w</p:attrName>
                                        </p:attrNameLst>
                                      </p:cBhvr>
                                      <p:tavLst>
                                        <p:tav tm="0">
                                          <p:val>
                                            <p:fltVal val="0"/>
                                          </p:val>
                                        </p:tav>
                                        <p:tav tm="100000">
                                          <p:val>
                                            <p:strVal val="#ppt_w"/>
                                          </p:val>
                                        </p:tav>
                                      </p:tavLst>
                                    </p:anim>
                                    <p:anim calcmode="lin" valueType="num">
                                      <p:cBhvr>
                                        <p:cTn id="8" dur="500" fill="hold"/>
                                        <p:tgtEl>
                                          <p:spTgt spid="3">
                                            <p:bg/>
                                          </p:spTgt>
                                        </p:tgtEl>
                                        <p:attrNameLst>
                                          <p:attrName>ppt_h</p:attrName>
                                        </p:attrNameLst>
                                      </p:cBhvr>
                                      <p:tavLst>
                                        <p:tav tm="0">
                                          <p:val>
                                            <p:fltVal val="0"/>
                                          </p:val>
                                        </p:tav>
                                        <p:tav tm="100000">
                                          <p:val>
                                            <p:strVal val="#ppt_h"/>
                                          </p:val>
                                        </p:tav>
                                      </p:tavLst>
                                    </p:anim>
                                    <p:animEffect transition="in" filter="fade">
                                      <p:cBhvr>
                                        <p:cTn id="9" dur="500"/>
                                        <p:tgtEl>
                                          <p:spTgt spid="3">
                                            <p:bg/>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3" dur="5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3">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p:cTn id="3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7" dur="500"/>
                                        <p:tgtEl>
                                          <p:spTgt spid="3">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p:cTn id="4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4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123092"/>
            <a:ext cx="9601196" cy="1811217"/>
          </a:xfrm>
          <a:solidFill>
            <a:srgbClr val="FFFF00"/>
          </a:solidFill>
          <a:ln>
            <a:solidFill>
              <a:schemeClr val="tx1"/>
            </a:solidFill>
          </a:ln>
        </p:spPr>
        <p:txBody>
          <a:bodyPr>
            <a:normAutofit fontScale="90000"/>
          </a:bodyPr>
          <a:lstStyle/>
          <a:p>
            <a:r>
              <a:rPr lang="en-GB" sz="2800" dirty="0">
                <a:latin typeface="Comic Sans MS" panose="030F0702030302020204" pitchFamily="66" charset="0"/>
              </a:rPr>
              <a:t>Answer all questions using the </a:t>
            </a:r>
            <a:r>
              <a:rPr lang="en-GB" sz="2800">
                <a:latin typeface="Comic Sans MS" panose="030F0702030302020204" pitchFamily="66" charset="0"/>
              </a:rPr>
              <a:t>picture below: What </a:t>
            </a:r>
            <a:r>
              <a:rPr lang="en-GB" sz="2800" dirty="0">
                <a:latin typeface="Comic Sans MS" panose="030F0702030302020204" pitchFamily="66" charset="0"/>
              </a:rPr>
              <a:t>else did women have to do?</a:t>
            </a:r>
            <a:br>
              <a:rPr lang="en-GB" sz="2800" dirty="0">
                <a:latin typeface="Comic Sans MS" panose="030F0702030302020204" pitchFamily="66" charset="0"/>
              </a:rPr>
            </a:br>
            <a:r>
              <a:rPr lang="en-GB" sz="2800" dirty="0">
                <a:latin typeface="Comic Sans MS" panose="030F0702030302020204" pitchFamily="66" charset="0"/>
              </a:rPr>
              <a:t>How many pupils are there in the school?</a:t>
            </a:r>
            <a:br>
              <a:rPr lang="en-GB" sz="2800" dirty="0">
                <a:latin typeface="Comic Sans MS" panose="030F0702030302020204" pitchFamily="66" charset="0"/>
              </a:rPr>
            </a:br>
            <a:r>
              <a:rPr lang="en-GB" sz="2800" dirty="0">
                <a:latin typeface="Comic Sans MS" panose="030F0702030302020204" pitchFamily="66" charset="0"/>
              </a:rPr>
              <a:t>What ages would you say these children were?</a:t>
            </a:r>
            <a:br>
              <a:rPr lang="en-GB" sz="2800" dirty="0">
                <a:latin typeface="Comic Sans MS" panose="030F0702030302020204" pitchFamily="66" charset="0"/>
              </a:rPr>
            </a:br>
            <a:r>
              <a:rPr lang="en-GB" sz="2800" dirty="0">
                <a:latin typeface="Comic Sans MS" panose="030F0702030302020204" pitchFamily="66" charset="0"/>
              </a:rPr>
              <a:t>What problems might the teacher face in teaching this class?</a:t>
            </a:r>
          </a:p>
        </p:txBody>
      </p:sp>
      <p:sp>
        <p:nvSpPr>
          <p:cNvPr id="4" name="Content Placeholder 3"/>
          <p:cNvSpPr>
            <a:spLocks noGrp="1"/>
          </p:cNvSpPr>
          <p:nvPr>
            <p:ph sz="half" idx="2"/>
          </p:nvPr>
        </p:nvSpPr>
        <p:spPr/>
        <p:txBody>
          <a:bodyPr/>
          <a:lstStyle/>
          <a:p>
            <a:endParaRPr lang="en-GB"/>
          </a:p>
        </p:txBody>
      </p:sp>
      <p:pic>
        <p:nvPicPr>
          <p:cNvPr id="7" name="Content Placeholder 6"/>
          <p:cNvPicPr>
            <a:picLocks noGrp="1" noChangeAspect="1"/>
          </p:cNvPicPr>
          <p:nvPr>
            <p:ph sz="half" idx="1"/>
          </p:nvPr>
        </p:nvPicPr>
        <p:blipFill>
          <a:blip r:embed="rId2"/>
          <a:stretch>
            <a:fillRect/>
          </a:stretch>
        </p:blipFill>
        <p:spPr>
          <a:xfrm>
            <a:off x="1295402" y="2191361"/>
            <a:ext cx="9601195" cy="4473208"/>
          </a:xfrm>
          <a:prstGeom prst="rect">
            <a:avLst/>
          </a:prstGeom>
        </p:spPr>
      </p:pic>
    </p:spTree>
    <p:extLst>
      <p:ext uri="{BB962C8B-B14F-4D97-AF65-F5344CB8AC3E}">
        <p14:creationId xmlns:p14="http://schemas.microsoft.com/office/powerpoint/2010/main" val="3037051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a:ln>
            <a:solidFill>
              <a:schemeClr val="tx2"/>
            </a:solidFill>
          </a:ln>
        </p:spPr>
        <p:txBody>
          <a:bodyPr>
            <a:normAutofit/>
          </a:bodyPr>
          <a:lstStyle/>
          <a:p>
            <a:r>
              <a:rPr lang="en-GB" sz="3200" dirty="0">
                <a:latin typeface="Comic Sans MS" panose="030F0702030302020204" pitchFamily="66" charset="0"/>
              </a:rPr>
              <a:t>Can you suggest reasons why homesteaders might try to have large families?</a:t>
            </a:r>
          </a:p>
        </p:txBody>
      </p:sp>
      <p:pic>
        <p:nvPicPr>
          <p:cNvPr id="5" name="Content Placeholder 4"/>
          <p:cNvPicPr>
            <a:picLocks noGrp="1" noChangeAspect="1"/>
          </p:cNvPicPr>
          <p:nvPr>
            <p:ph sz="half" idx="1"/>
          </p:nvPr>
        </p:nvPicPr>
        <p:blipFill>
          <a:blip r:embed="rId2"/>
          <a:stretch>
            <a:fillRect/>
          </a:stretch>
        </p:blipFill>
        <p:spPr>
          <a:xfrm>
            <a:off x="1295402" y="2557506"/>
            <a:ext cx="9601196" cy="4300494"/>
          </a:xfrm>
          <a:prstGeom prst="rect">
            <a:avLst/>
          </a:prstGeom>
        </p:spPr>
      </p:pic>
      <p:sp>
        <p:nvSpPr>
          <p:cNvPr id="4" name="Content Placeholder 3"/>
          <p:cNvSpPr>
            <a:spLocks noGrp="1"/>
          </p:cNvSpPr>
          <p:nvPr>
            <p:ph sz="half" idx="2"/>
          </p:nvPr>
        </p:nvSpPr>
        <p:spPr/>
        <p:txBody>
          <a:bodyPr/>
          <a:lstStyle/>
          <a:p>
            <a:endParaRPr lang="en-GB"/>
          </a:p>
        </p:txBody>
      </p:sp>
    </p:spTree>
    <p:extLst>
      <p:ext uri="{BB962C8B-B14F-4D97-AF65-F5344CB8AC3E}">
        <p14:creationId xmlns:p14="http://schemas.microsoft.com/office/powerpoint/2010/main" val="2961538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a:ln>
            <a:solidFill>
              <a:schemeClr val="tx1"/>
            </a:solidFill>
          </a:ln>
        </p:spPr>
        <p:txBody>
          <a:bodyPr>
            <a:normAutofit/>
          </a:bodyPr>
          <a:lstStyle/>
          <a:p>
            <a:r>
              <a:rPr lang="en-GB" sz="3200" dirty="0"/>
              <a:t>WALT: How important were women in the settlement of the Plains? (10 marks).</a:t>
            </a:r>
          </a:p>
        </p:txBody>
      </p:sp>
      <p:pic>
        <p:nvPicPr>
          <p:cNvPr id="5" name="Content Placeholder 4"/>
          <p:cNvPicPr>
            <a:picLocks noGrp="1" noChangeAspect="1"/>
          </p:cNvPicPr>
          <p:nvPr>
            <p:ph sz="half" idx="1"/>
          </p:nvPr>
        </p:nvPicPr>
        <p:blipFill>
          <a:blip r:embed="rId2"/>
          <a:stretch>
            <a:fillRect/>
          </a:stretch>
        </p:blipFill>
        <p:spPr>
          <a:xfrm>
            <a:off x="1295402" y="2560320"/>
            <a:ext cx="9601196" cy="3629465"/>
          </a:xfrm>
          <a:prstGeom prst="rect">
            <a:avLst/>
          </a:prstGeom>
        </p:spPr>
      </p:pic>
      <p:sp>
        <p:nvSpPr>
          <p:cNvPr id="4" name="Content Placeholder 3"/>
          <p:cNvSpPr>
            <a:spLocks noGrp="1"/>
          </p:cNvSpPr>
          <p:nvPr>
            <p:ph sz="half" idx="2"/>
          </p:nvPr>
        </p:nvSpPr>
        <p:spPr/>
        <p:txBody>
          <a:bodyPr/>
          <a:lstStyle/>
          <a:p>
            <a:endParaRPr lang="en-GB"/>
          </a:p>
        </p:txBody>
      </p:sp>
    </p:spTree>
    <p:extLst>
      <p:ext uri="{BB962C8B-B14F-4D97-AF65-F5344CB8AC3E}">
        <p14:creationId xmlns:p14="http://schemas.microsoft.com/office/powerpoint/2010/main" val="382856801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211</TotalTime>
  <Words>294</Words>
  <Application>Microsoft Office PowerPoint</Application>
  <PresentationFormat>Widescreen</PresentationFormat>
  <Paragraphs>21</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Comic Sans MS</vt:lpstr>
      <vt:lpstr>Garamond</vt:lpstr>
      <vt:lpstr>Organic</vt:lpstr>
      <vt:lpstr>L.I.: How important was the role of women in homesteading?</vt:lpstr>
      <vt:lpstr>What problems did women face living in sod houses? Think: What were these houses made from? Why was this necessary?</vt:lpstr>
      <vt:lpstr>  S.C.: Describe roles of women on the Plains. G3/4 .</vt:lpstr>
      <vt:lpstr>L.I.: What jobs did the women homesteaders have to do? What does this suggest about women homesteaders?</vt:lpstr>
      <vt:lpstr>What is in the wheelbarrow? Think: What did the Plains Indians use for fuel?</vt:lpstr>
      <vt:lpstr>Answer all questions using the picture below: What else did women have to do? How many pupils are there in the school? What ages would you say these children were? What problems might the teacher face in teaching this class?</vt:lpstr>
      <vt:lpstr>Can you suggest reasons why homesteaders might try to have large families?</vt:lpstr>
      <vt:lpstr>WALT: How important were women in the settlement of the Plains? (10 marks).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important was the role of women in homesteading?</dc:title>
  <dc:creator>STAUNTON, M (Stocksbridge High School Teacher)</dc:creator>
  <cp:lastModifiedBy>Short, L (SHS Teacher)</cp:lastModifiedBy>
  <cp:revision>12</cp:revision>
  <dcterms:created xsi:type="dcterms:W3CDTF">2016-02-18T15:46:55Z</dcterms:created>
  <dcterms:modified xsi:type="dcterms:W3CDTF">2020-09-25T12:47:19Z</dcterms:modified>
</cp:coreProperties>
</file>