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24"/>
  </p:notesMasterIdLst>
  <p:sldIdLst>
    <p:sldId id="269" r:id="rId3"/>
    <p:sldId id="272" r:id="rId4"/>
    <p:sldId id="288" r:id="rId5"/>
    <p:sldId id="289" r:id="rId6"/>
    <p:sldId id="290" r:id="rId7"/>
    <p:sldId id="291" r:id="rId8"/>
    <p:sldId id="292" r:id="rId9"/>
    <p:sldId id="273" r:id="rId10"/>
    <p:sldId id="274" r:id="rId11"/>
    <p:sldId id="275" r:id="rId12"/>
    <p:sldId id="279" r:id="rId13"/>
    <p:sldId id="277" r:id="rId14"/>
    <p:sldId id="280" r:id="rId15"/>
    <p:sldId id="281" r:id="rId16"/>
    <p:sldId id="282" r:id="rId17"/>
    <p:sldId id="287" r:id="rId18"/>
    <p:sldId id="271" r:id="rId19"/>
    <p:sldId id="283" r:id="rId20"/>
    <p:sldId id="284" r:id="rId21"/>
    <p:sldId id="285" r:id="rId22"/>
    <p:sldId id="286" r:id="rId23"/>
  </p:sldIdLst>
  <p:sldSz cx="9144000" cy="6858000" type="screen4x3"/>
  <p:notesSz cx="6797675" cy="9926638"/>
  <p:custDataLst>
    <p:custData r:id="rId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22" autoAdjust="0"/>
    <p:restoredTop sz="93973" autoAdjust="0"/>
  </p:normalViewPr>
  <p:slideViewPr>
    <p:cSldViewPr>
      <p:cViewPr varScale="1">
        <p:scale>
          <a:sx n="68" d="100"/>
          <a:sy n="68" d="100"/>
        </p:scale>
        <p:origin x="1254" y="66"/>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D1DC3692-0433-4FD6-8F33-19D468863E51}" type="datetimeFigureOut">
              <a:rPr lang="en-GB" smtClean="0"/>
              <a:t>25/09/2020</a:t>
            </a:fld>
            <a:endParaRPr lang="en-GB"/>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E7421E73-CB42-40E6-BDCB-5F29BE1CBF3D}" type="slidenum">
              <a:rPr lang="en-GB" smtClean="0"/>
              <a:t>‹#›</a:t>
            </a:fld>
            <a:endParaRPr lang="en-GB"/>
          </a:p>
        </p:txBody>
      </p:sp>
    </p:spTree>
    <p:extLst>
      <p:ext uri="{BB962C8B-B14F-4D97-AF65-F5344CB8AC3E}">
        <p14:creationId xmlns:p14="http://schemas.microsoft.com/office/powerpoint/2010/main" val="218120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E7421E73-CB42-40E6-BDCB-5F29BE1CBF3D}" type="slidenum">
              <a:rPr lang="en-GB" smtClean="0"/>
              <a:t>1</a:t>
            </a:fld>
            <a:endParaRPr lang="en-GB"/>
          </a:p>
        </p:txBody>
      </p:sp>
    </p:spTree>
    <p:extLst>
      <p:ext uri="{BB962C8B-B14F-4D97-AF65-F5344CB8AC3E}">
        <p14:creationId xmlns:p14="http://schemas.microsoft.com/office/powerpoint/2010/main" val="10434188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Read</a:t>
            </a:r>
          </a:p>
        </p:txBody>
      </p:sp>
      <p:sp>
        <p:nvSpPr>
          <p:cNvPr id="4" name="Slide Number Placeholder 3"/>
          <p:cNvSpPr>
            <a:spLocks noGrp="1"/>
          </p:cNvSpPr>
          <p:nvPr>
            <p:ph type="sldNum" sz="quarter" idx="5"/>
          </p:nvPr>
        </p:nvSpPr>
        <p:spPr/>
        <p:txBody>
          <a:bodyPr/>
          <a:lstStyle/>
          <a:p>
            <a:fld id="{E7421E73-CB42-40E6-BDCB-5F29BE1CBF3D}" type="slidenum">
              <a:rPr lang="en-GB" smtClean="0"/>
              <a:t>3</a:t>
            </a:fld>
            <a:endParaRPr lang="en-GB"/>
          </a:p>
        </p:txBody>
      </p:sp>
    </p:spTree>
    <p:extLst>
      <p:ext uri="{BB962C8B-B14F-4D97-AF65-F5344CB8AC3E}">
        <p14:creationId xmlns:p14="http://schemas.microsoft.com/office/powerpoint/2010/main" val="23866310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421E73-CB42-40E6-BDCB-5F29BE1CBF3D}" type="slidenum">
              <a:rPr lang="en-GB" smtClean="0"/>
              <a:t>5</a:t>
            </a:fld>
            <a:endParaRPr lang="en-GB"/>
          </a:p>
        </p:txBody>
      </p:sp>
    </p:spTree>
    <p:extLst>
      <p:ext uri="{BB962C8B-B14F-4D97-AF65-F5344CB8AC3E}">
        <p14:creationId xmlns:p14="http://schemas.microsoft.com/office/powerpoint/2010/main" val="3503006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this down</a:t>
            </a:r>
          </a:p>
        </p:txBody>
      </p:sp>
      <p:sp>
        <p:nvSpPr>
          <p:cNvPr id="4" name="Slide Number Placeholder 3"/>
          <p:cNvSpPr>
            <a:spLocks noGrp="1"/>
          </p:cNvSpPr>
          <p:nvPr>
            <p:ph type="sldNum" sz="quarter" idx="5"/>
          </p:nvPr>
        </p:nvSpPr>
        <p:spPr/>
        <p:txBody>
          <a:bodyPr/>
          <a:lstStyle/>
          <a:p>
            <a:fld id="{E7421E73-CB42-40E6-BDCB-5F29BE1CBF3D}" type="slidenum">
              <a:rPr lang="en-GB" smtClean="0"/>
              <a:t>7</a:t>
            </a:fld>
            <a:endParaRPr lang="en-GB"/>
          </a:p>
        </p:txBody>
      </p:sp>
    </p:spTree>
    <p:extLst>
      <p:ext uri="{BB962C8B-B14F-4D97-AF65-F5344CB8AC3E}">
        <p14:creationId xmlns:p14="http://schemas.microsoft.com/office/powerpoint/2010/main" val="28633048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7421E73-CB42-40E6-BDCB-5F29BE1CBF3D}" type="slidenum">
              <a:rPr lang="en-GB" smtClean="0"/>
              <a:t>18</a:t>
            </a:fld>
            <a:endParaRPr lang="en-GB"/>
          </a:p>
        </p:txBody>
      </p:sp>
    </p:spTree>
    <p:extLst>
      <p:ext uri="{BB962C8B-B14F-4D97-AF65-F5344CB8AC3E}">
        <p14:creationId xmlns:p14="http://schemas.microsoft.com/office/powerpoint/2010/main" val="2708076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7421E73-CB42-40E6-BDCB-5F29BE1CBF3D}" type="slidenum">
              <a:rPr lang="en-GB" smtClean="0"/>
              <a:t>19</a:t>
            </a:fld>
            <a:endParaRPr lang="en-GB"/>
          </a:p>
        </p:txBody>
      </p:sp>
    </p:spTree>
    <p:extLst>
      <p:ext uri="{BB962C8B-B14F-4D97-AF65-F5344CB8AC3E}">
        <p14:creationId xmlns:p14="http://schemas.microsoft.com/office/powerpoint/2010/main" val="5497169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E7421E73-CB42-40E6-BDCB-5F29BE1CBF3D}" type="slidenum">
              <a:rPr lang="en-GB" smtClean="0"/>
              <a:t>20</a:t>
            </a:fld>
            <a:endParaRPr lang="en-GB"/>
          </a:p>
        </p:txBody>
      </p:sp>
    </p:spTree>
    <p:extLst>
      <p:ext uri="{BB962C8B-B14F-4D97-AF65-F5344CB8AC3E}">
        <p14:creationId xmlns:p14="http://schemas.microsoft.com/office/powerpoint/2010/main" val="3931484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72E953CC-3037-4EEA-B5AB-D67AB68E17AB}" type="datetimeFigureOut">
              <a:rPr lang="en-GB" smtClean="0"/>
              <a:t>25/09/2020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3763609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2E953CC-3037-4EEA-B5AB-D67AB68E17AB}" type="datetimeFigureOut">
              <a:rPr lang="en-GB" smtClean="0"/>
              <a:t>25/09/2020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6006970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2E953CC-3037-4EEA-B5AB-D67AB68E17AB}" type="datetimeFigureOut">
              <a:rPr lang="en-GB" smtClean="0"/>
              <a:t>25/09/2020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2275415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72E953CC-3037-4EEA-B5AB-D67AB68E17AB}" type="datetimeFigureOut">
              <a:rPr lang="en-GB" smtClean="0"/>
              <a:t>25/09/2020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2617368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2E953CC-3037-4EEA-B5AB-D67AB68E17AB}" type="datetimeFigureOut">
              <a:rPr lang="en-GB" smtClean="0"/>
              <a:t>25/09/2020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2752224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72E953CC-3037-4EEA-B5AB-D67AB68E17AB}" type="datetimeFigureOut">
              <a:rPr lang="en-GB" smtClean="0"/>
              <a:t>25/09/2020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8671259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72E953CC-3037-4EEA-B5AB-D67AB68E17AB}" type="datetimeFigureOut">
              <a:rPr lang="en-GB" smtClean="0"/>
              <a:t>25/09/2020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18172779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72E953CC-3037-4EEA-B5AB-D67AB68E17AB}" type="datetimeFigureOut">
              <a:rPr lang="en-GB" smtClean="0"/>
              <a:t>25/09/2020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15837795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2E953CC-3037-4EEA-B5AB-D67AB68E17AB}" type="datetimeFigureOut">
              <a:rPr lang="en-GB" smtClean="0"/>
              <a:t>25/09/2020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2635445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2E953CC-3037-4EEA-B5AB-D67AB68E17AB}" type="datetimeFigureOut">
              <a:rPr lang="en-GB" smtClean="0"/>
              <a:t>25/09/2020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1147387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2E953CC-3037-4EEA-B5AB-D67AB68E17AB}" type="datetimeFigureOut">
              <a:rPr lang="en-GB" smtClean="0"/>
              <a:t>25/09/2020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F0F9D4B-305B-41A4-988B-595FDB4E1B7D}" type="slidenum">
              <a:rPr lang="en-GB" smtClean="0"/>
              <a:t>‹#›</a:t>
            </a:fld>
            <a:endParaRPr lang="en-GB"/>
          </a:p>
        </p:txBody>
      </p:sp>
    </p:spTree>
    <p:extLst>
      <p:ext uri="{BB962C8B-B14F-4D97-AF65-F5344CB8AC3E}">
        <p14:creationId xmlns:p14="http://schemas.microsoft.com/office/powerpoint/2010/main" val="7191670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lumMod val="40000"/>
            <a:lumOff val="6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E953CC-3037-4EEA-B5AB-D67AB68E17AB}" type="datetimeFigureOut">
              <a:rPr lang="en-GB" smtClean="0"/>
              <a:t>25/09/2020</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0F9D4B-305B-41A4-988B-595FDB4E1B7D}" type="slidenum">
              <a:rPr lang="en-GB" smtClean="0"/>
              <a:t>‹#›</a:t>
            </a:fld>
            <a:endParaRPr lang="en-GB"/>
          </a:p>
        </p:txBody>
      </p:sp>
    </p:spTree>
    <p:extLst>
      <p:ext uri="{BB962C8B-B14F-4D97-AF65-F5344CB8AC3E}">
        <p14:creationId xmlns:p14="http://schemas.microsoft.com/office/powerpoint/2010/main" val="29271397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wmf"/><Relationship Id="rId4" Type="http://schemas.openxmlformats.org/officeDocument/2006/relationships/image" Target="../media/image3.jpeg"/><Relationship Id="rId9" Type="http://schemas.openxmlformats.org/officeDocument/2006/relationships/image" Target="../media/image8.jpeg"/></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images.google.co.uk/imgres?imgurl=http://www.chuck.thechiefsource.com/hello/804228/640/cartman-2005.05.11-21.27.45.jpg&amp;imgrefurl=http://www.thechiefsource.com/2005_05_01_chiefsource_archive.html&amp;h=487&amp;w=640&amp;sz=64&amp;hl=en&amp;start=9&amp;tbnid=z2LGDb9cpeAQ0M:&amp;tbnh=104&amp;tbnw=137&amp;prev=/images?q%3Dsimpsons%2Bpolice%26svnum%3D10%26hl%3Den%26lr%3D"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542925" y="2907779"/>
            <a:ext cx="3752850" cy="1601341"/>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a:p>
            <a:pPr algn="ctr"/>
            <a:r>
              <a:rPr lang="en-GB" altLang="en-US" sz="1600" dirty="0">
                <a:solidFill>
                  <a:schemeClr val="tx1"/>
                </a:solidFill>
                <a:latin typeface="Comic Sans MS" panose="030F0702030302020204" pitchFamily="66" charset="0"/>
                <a:cs typeface="Arial" panose="020B0604020202020204" pitchFamily="34" charset="0"/>
              </a:rPr>
              <a:t>To </a:t>
            </a:r>
            <a:r>
              <a:rPr lang="en-GB" altLang="en-US" sz="1600" b="1" u="sng" dirty="0">
                <a:solidFill>
                  <a:srgbClr val="FF0000"/>
                </a:solidFill>
                <a:latin typeface="Comic Sans MS" panose="030F0702030302020204" pitchFamily="66" charset="0"/>
                <a:cs typeface="Arial" panose="020B0604020202020204" pitchFamily="34" charset="0"/>
              </a:rPr>
              <a:t>identify</a:t>
            </a:r>
            <a:r>
              <a:rPr lang="en-GB" altLang="en-US" sz="1600" b="1" dirty="0">
                <a:solidFill>
                  <a:srgbClr val="FF0000"/>
                </a:solidFill>
                <a:latin typeface="Comic Sans MS" panose="030F0702030302020204" pitchFamily="66" charset="0"/>
                <a:cs typeface="Arial" panose="020B0604020202020204" pitchFamily="34" charset="0"/>
              </a:rPr>
              <a:t> </a:t>
            </a:r>
            <a:r>
              <a:rPr lang="en-GB" altLang="en-US" sz="1600" dirty="0">
                <a:solidFill>
                  <a:schemeClr val="tx1"/>
                </a:solidFill>
                <a:latin typeface="Comic Sans MS" panose="030F0702030302020204" pitchFamily="66" charset="0"/>
                <a:cs typeface="Arial" panose="020B0604020202020204" pitchFamily="34" charset="0"/>
              </a:rPr>
              <a:t>key features of a picture and make suggestions about what might have happened.</a:t>
            </a:r>
            <a:endParaRPr lang="en-GB" sz="1600" dirty="0">
              <a:solidFill>
                <a:schemeClr val="tx1"/>
              </a:solidFill>
              <a:latin typeface="Comic Sans MS" panose="030F0702030302020204" pitchFamily="66" charset="0"/>
            </a:endParaRPr>
          </a:p>
        </p:txBody>
      </p:sp>
      <p:sp>
        <p:nvSpPr>
          <p:cNvPr id="7" name="Rounded Rectangle 6"/>
          <p:cNvSpPr/>
          <p:nvPr/>
        </p:nvSpPr>
        <p:spPr>
          <a:xfrm>
            <a:off x="2699792" y="4869160"/>
            <a:ext cx="3752850" cy="1698079"/>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anose="030F0702030302020204" pitchFamily="66" charset="0"/>
            </a:endParaRPr>
          </a:p>
          <a:p>
            <a:pPr algn="ctr">
              <a:spcBef>
                <a:spcPct val="0"/>
              </a:spcBef>
              <a:defRPr/>
            </a:pPr>
            <a:r>
              <a:rPr lang="en-GB" altLang="en-US" sz="1600" dirty="0">
                <a:solidFill>
                  <a:schemeClr val="tx1"/>
                </a:solidFill>
                <a:latin typeface="Comic Sans MS" panose="030F0702030302020204" pitchFamily="66" charset="0"/>
                <a:cs typeface="Arial" panose="020B0604020202020204" pitchFamily="34" charset="0"/>
              </a:rPr>
              <a:t>To </a:t>
            </a:r>
            <a:r>
              <a:rPr lang="en-GB" altLang="en-US" sz="1600" b="1" u="sng" dirty="0">
                <a:solidFill>
                  <a:srgbClr val="FF0000"/>
                </a:solidFill>
                <a:latin typeface="Comic Sans MS" panose="030F0702030302020204" pitchFamily="66" charset="0"/>
                <a:cs typeface="Arial" panose="020B0604020202020204" pitchFamily="34" charset="0"/>
              </a:rPr>
              <a:t>explain</a:t>
            </a:r>
            <a:r>
              <a:rPr lang="en-GB" altLang="en-US" sz="1600" dirty="0">
                <a:solidFill>
                  <a:schemeClr val="tx1"/>
                </a:solidFill>
                <a:latin typeface="Comic Sans MS" panose="030F0702030302020204" pitchFamily="66" charset="0"/>
                <a:cs typeface="Arial" panose="020B0604020202020204" pitchFamily="34" charset="0"/>
              </a:rPr>
              <a:t> individual opinions about the death of the </a:t>
            </a:r>
            <a:r>
              <a:rPr lang="en-GB" altLang="en-US" sz="1600" dirty="0" err="1">
                <a:solidFill>
                  <a:schemeClr val="tx1"/>
                </a:solidFill>
                <a:latin typeface="Comic Sans MS" panose="030F0702030302020204" pitchFamily="66" charset="0"/>
                <a:cs typeface="Arial" panose="020B0604020202020204" pitchFamily="34" charset="0"/>
              </a:rPr>
              <a:t>Tollund</a:t>
            </a:r>
            <a:r>
              <a:rPr lang="en-GB" altLang="en-US" sz="1600" dirty="0">
                <a:solidFill>
                  <a:schemeClr val="tx1"/>
                </a:solidFill>
                <a:latin typeface="Comic Sans MS" panose="030F0702030302020204" pitchFamily="66" charset="0"/>
                <a:cs typeface="Arial" panose="020B0604020202020204" pitchFamily="34" charset="0"/>
              </a:rPr>
              <a:t> Man and support it with </a:t>
            </a:r>
            <a:r>
              <a:rPr lang="en-GB" altLang="en-US" sz="1600" b="1" u="sng" dirty="0">
                <a:solidFill>
                  <a:srgbClr val="FF0000"/>
                </a:solidFill>
                <a:latin typeface="Comic Sans MS" panose="030F0702030302020204" pitchFamily="66" charset="0"/>
                <a:cs typeface="Arial" panose="020B0604020202020204" pitchFamily="34" charset="0"/>
              </a:rPr>
              <a:t>evidence.</a:t>
            </a:r>
          </a:p>
        </p:txBody>
      </p:sp>
      <p:sp>
        <p:nvSpPr>
          <p:cNvPr id="8" name="Rounded Rectangle 7"/>
          <p:cNvSpPr/>
          <p:nvPr/>
        </p:nvSpPr>
        <p:spPr>
          <a:xfrm>
            <a:off x="4881562" y="2899337"/>
            <a:ext cx="3757613" cy="1609783"/>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dirty="0">
              <a:solidFill>
                <a:schemeClr val="tx1"/>
              </a:solidFill>
              <a:latin typeface="Comic Sans MS" pitchFamily="66" charset="0"/>
            </a:endParaRPr>
          </a:p>
          <a:p>
            <a:pPr algn="ctr"/>
            <a:r>
              <a:rPr lang="en-GB" altLang="en-US" sz="1600" dirty="0">
                <a:solidFill>
                  <a:schemeClr val="tx1"/>
                </a:solidFill>
                <a:latin typeface="Comic Sans MS" panose="030F0702030302020204" pitchFamily="66" charset="0"/>
                <a:cs typeface="Arial" panose="020B0604020202020204" pitchFamily="34" charset="0"/>
              </a:rPr>
              <a:t>To </a:t>
            </a:r>
            <a:r>
              <a:rPr lang="en-GB" altLang="en-US" sz="1600" b="1" u="sng" dirty="0">
                <a:solidFill>
                  <a:srgbClr val="FF0000"/>
                </a:solidFill>
                <a:latin typeface="Comic Sans MS" panose="030F0702030302020204" pitchFamily="66" charset="0"/>
                <a:cs typeface="Arial" panose="020B0604020202020204" pitchFamily="34" charset="0"/>
              </a:rPr>
              <a:t>describe</a:t>
            </a:r>
            <a:r>
              <a:rPr lang="en-GB" altLang="en-US" sz="1600" dirty="0">
                <a:solidFill>
                  <a:schemeClr val="tx1"/>
                </a:solidFill>
                <a:latin typeface="Comic Sans MS" panose="030F0702030302020204" pitchFamily="66" charset="0"/>
                <a:cs typeface="Arial" panose="020B0604020202020204" pitchFamily="34" charset="0"/>
              </a:rPr>
              <a:t> details about the Death of the </a:t>
            </a:r>
            <a:r>
              <a:rPr lang="en-GB" altLang="en-US" sz="1600" dirty="0" err="1">
                <a:solidFill>
                  <a:schemeClr val="tx1"/>
                </a:solidFill>
                <a:latin typeface="Comic Sans MS" panose="030F0702030302020204" pitchFamily="66" charset="0"/>
                <a:cs typeface="Arial" panose="020B0604020202020204" pitchFamily="34" charset="0"/>
              </a:rPr>
              <a:t>Tollund</a:t>
            </a:r>
            <a:r>
              <a:rPr lang="en-GB" altLang="en-US" sz="1600" dirty="0">
                <a:solidFill>
                  <a:schemeClr val="tx1"/>
                </a:solidFill>
                <a:latin typeface="Comic Sans MS" panose="030F0702030302020204" pitchFamily="66" charset="0"/>
                <a:cs typeface="Arial" panose="020B0604020202020204" pitchFamily="34" charset="0"/>
              </a:rPr>
              <a:t> Man.</a:t>
            </a:r>
          </a:p>
        </p:txBody>
      </p:sp>
      <p:sp>
        <p:nvSpPr>
          <p:cNvPr id="11" name="TextBox 10"/>
          <p:cNvSpPr txBox="1"/>
          <p:nvPr/>
        </p:nvSpPr>
        <p:spPr>
          <a:xfrm>
            <a:off x="523874" y="2431938"/>
            <a:ext cx="3858060" cy="415498"/>
          </a:xfrm>
          <a:prstGeom prst="rect">
            <a:avLst/>
          </a:prstGeom>
          <a:noFill/>
        </p:spPr>
        <p:txBody>
          <a:bodyPr wrap="square" rtlCol="0">
            <a:spAutoFit/>
          </a:bodyPr>
          <a:lstStyle/>
          <a:p>
            <a:r>
              <a:rPr lang="en-GB" sz="2100" u="sng" dirty="0">
                <a:latin typeface="Comic Sans MS" panose="030F0702030302020204" pitchFamily="66" charset="0"/>
              </a:rPr>
              <a:t>Success Criteria: </a:t>
            </a:r>
          </a:p>
        </p:txBody>
      </p:sp>
      <p:sp>
        <p:nvSpPr>
          <p:cNvPr id="12" name="TextBox 11"/>
          <p:cNvSpPr txBox="1"/>
          <p:nvPr/>
        </p:nvSpPr>
        <p:spPr>
          <a:xfrm>
            <a:off x="619124" y="2949137"/>
            <a:ext cx="2872755" cy="369332"/>
          </a:xfrm>
          <a:prstGeom prst="rect">
            <a:avLst/>
          </a:prstGeom>
          <a:noFill/>
        </p:spPr>
        <p:txBody>
          <a:bodyPr wrap="square" rtlCol="0">
            <a:spAutoFit/>
          </a:bodyPr>
          <a:lstStyle/>
          <a:p>
            <a:r>
              <a:rPr lang="en-GB" u="sng" dirty="0">
                <a:latin typeface="Comic Sans MS" panose="030F0702030302020204" pitchFamily="66" charset="0"/>
              </a:rPr>
              <a:t>BASIC Steps-G1:</a:t>
            </a:r>
          </a:p>
        </p:txBody>
      </p:sp>
      <p:sp>
        <p:nvSpPr>
          <p:cNvPr id="13" name="TextBox 12"/>
          <p:cNvSpPr txBox="1"/>
          <p:nvPr/>
        </p:nvSpPr>
        <p:spPr>
          <a:xfrm>
            <a:off x="4981574" y="2949137"/>
            <a:ext cx="2974801" cy="369332"/>
          </a:xfrm>
          <a:prstGeom prst="rect">
            <a:avLst/>
          </a:prstGeom>
          <a:noFill/>
        </p:spPr>
        <p:txBody>
          <a:bodyPr wrap="square" rtlCol="0">
            <a:spAutoFit/>
          </a:bodyPr>
          <a:lstStyle/>
          <a:p>
            <a:r>
              <a:rPr lang="en-GB" u="sng" dirty="0">
                <a:latin typeface="Comic Sans MS" panose="030F0702030302020204" pitchFamily="66" charset="0"/>
              </a:rPr>
              <a:t>SIMPLE G2:</a:t>
            </a:r>
          </a:p>
        </p:txBody>
      </p:sp>
      <p:sp>
        <p:nvSpPr>
          <p:cNvPr id="14" name="TextBox 13"/>
          <p:cNvSpPr txBox="1"/>
          <p:nvPr/>
        </p:nvSpPr>
        <p:spPr>
          <a:xfrm>
            <a:off x="2733315" y="4888473"/>
            <a:ext cx="2148247" cy="369332"/>
          </a:xfrm>
          <a:prstGeom prst="rect">
            <a:avLst/>
          </a:prstGeom>
          <a:noFill/>
        </p:spPr>
        <p:txBody>
          <a:bodyPr wrap="square" rtlCol="0">
            <a:spAutoFit/>
          </a:bodyPr>
          <a:lstStyle/>
          <a:p>
            <a:r>
              <a:rPr lang="en-GB" u="sng" dirty="0">
                <a:latin typeface="Comic Sans MS" panose="030F0702030302020204" pitchFamily="66" charset="0"/>
              </a:rPr>
              <a:t>DEVELOPED G3:</a:t>
            </a:r>
          </a:p>
        </p:txBody>
      </p:sp>
      <p:sp>
        <p:nvSpPr>
          <p:cNvPr id="2" name="Rectangle 1"/>
          <p:cNvSpPr/>
          <p:nvPr/>
        </p:nvSpPr>
        <p:spPr>
          <a:xfrm>
            <a:off x="234413" y="86267"/>
            <a:ext cx="8712968" cy="1050142"/>
          </a:xfrm>
          <a:prstGeom prst="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FontTx/>
              <a:buNone/>
              <a:defRPr/>
            </a:pPr>
            <a:r>
              <a:rPr lang="en-GB" sz="1600" b="1" u="sng" dirty="0">
                <a:solidFill>
                  <a:schemeClr val="tx1"/>
                </a:solidFill>
                <a:latin typeface="Comic Sans MS" panose="030F0702030302020204" pitchFamily="66" charset="0"/>
              </a:rPr>
              <a:t>Do Now!:</a:t>
            </a:r>
            <a:r>
              <a:rPr lang="en-GB" sz="1600" b="1" dirty="0">
                <a:solidFill>
                  <a:schemeClr val="tx1"/>
                </a:solidFill>
                <a:latin typeface="Comic Sans MS" panose="030F0702030302020204" pitchFamily="66" charset="0"/>
              </a:rPr>
              <a:t> Using the image o slide 2 try to answer the following Qs:</a:t>
            </a:r>
          </a:p>
          <a:p>
            <a:pPr algn="ctr">
              <a:buFontTx/>
              <a:buNone/>
              <a:defRPr/>
            </a:pPr>
            <a:r>
              <a:rPr lang="en-GB" sz="1600" dirty="0">
                <a:solidFill>
                  <a:schemeClr val="tx1"/>
                </a:solidFill>
                <a:latin typeface="Comic Sans MS" pitchFamily="66" charset="0"/>
              </a:rPr>
              <a:t>What can you see in the image?</a:t>
            </a:r>
          </a:p>
          <a:p>
            <a:pPr algn="ctr">
              <a:buFontTx/>
              <a:buNone/>
              <a:defRPr/>
            </a:pPr>
            <a:r>
              <a:rPr lang="en-GB" sz="1600" dirty="0">
                <a:solidFill>
                  <a:schemeClr val="tx1"/>
                </a:solidFill>
                <a:latin typeface="Comic Sans MS" pitchFamily="66" charset="0"/>
              </a:rPr>
              <a:t>What do you think happened to this person?</a:t>
            </a:r>
          </a:p>
          <a:p>
            <a:pPr algn="ctr">
              <a:buFontTx/>
              <a:buNone/>
              <a:defRPr/>
            </a:pPr>
            <a:r>
              <a:rPr lang="en-GB" sz="1600" dirty="0">
                <a:solidFill>
                  <a:schemeClr val="tx1"/>
                </a:solidFill>
                <a:latin typeface="Comic Sans MS" pitchFamily="66" charset="0"/>
              </a:rPr>
              <a:t>Any questions you would like to ask to find out more?</a:t>
            </a:r>
          </a:p>
        </p:txBody>
      </p:sp>
      <p:sp>
        <p:nvSpPr>
          <p:cNvPr id="15" name="TextBox 14">
            <a:extLst>
              <a:ext uri="{FF2B5EF4-FFF2-40B4-BE49-F238E27FC236}">
                <a16:creationId xmlns:a16="http://schemas.microsoft.com/office/drawing/2014/main" id="{627F406B-3472-4A46-ABE4-C41CAC65F0DB}"/>
              </a:ext>
            </a:extLst>
          </p:cNvPr>
          <p:cNvSpPr txBox="1"/>
          <p:nvPr/>
        </p:nvSpPr>
        <p:spPr>
          <a:xfrm>
            <a:off x="261784" y="1335987"/>
            <a:ext cx="8658225" cy="507831"/>
          </a:xfrm>
          <a:prstGeom prst="rect">
            <a:avLst/>
          </a:prstGeom>
          <a:solidFill>
            <a:schemeClr val="accent2">
              <a:lumMod val="20000"/>
              <a:lumOff val="80000"/>
            </a:schemeClr>
          </a:solidFill>
          <a:ln>
            <a:solidFill>
              <a:schemeClr val="tx1"/>
            </a:solidFill>
          </a:ln>
        </p:spPr>
        <p:txBody>
          <a:bodyPr wrap="square" rtlCol="0">
            <a:spAutoFit/>
          </a:bodyPr>
          <a:lstStyle/>
          <a:p>
            <a:pPr algn="ctr"/>
            <a:r>
              <a:rPr lang="en-GB" sz="2700" b="1" u="sng" dirty="0">
                <a:latin typeface="Comic Sans MS" panose="030F0702030302020204" pitchFamily="66" charset="0"/>
              </a:rPr>
              <a:t>L.I.: What happened to</a:t>
            </a:r>
            <a:r>
              <a:rPr lang="en-GB" sz="2700" u="sng" dirty="0">
                <a:latin typeface="Comic Sans MS" panose="030F0702030302020204" pitchFamily="66" charset="0"/>
              </a:rPr>
              <a:t> </a:t>
            </a:r>
            <a:r>
              <a:rPr lang="en-GB" sz="2700" b="1" u="sng" dirty="0">
                <a:latin typeface="Comic Sans MS" panose="030F0702030302020204" pitchFamily="66" charset="0"/>
              </a:rPr>
              <a:t>Tollund Man?      </a:t>
            </a:r>
          </a:p>
        </p:txBody>
      </p:sp>
    </p:spTree>
    <p:extLst>
      <p:ext uri="{BB962C8B-B14F-4D97-AF65-F5344CB8AC3E}">
        <p14:creationId xmlns:p14="http://schemas.microsoft.com/office/powerpoint/2010/main" val="8798897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0" y="116632"/>
            <a:ext cx="4392488" cy="1143000"/>
          </a:xfrm>
          <a:noFill/>
          <a:ln>
            <a:solidFill>
              <a:schemeClr val="tx1"/>
            </a:solidFill>
            <a:miter lim="800000"/>
            <a:headEnd/>
            <a:tailEnd/>
          </a:ln>
        </p:spPr>
        <p:txBody>
          <a:bodyPr/>
          <a:lstStyle/>
          <a:p>
            <a:pPr eaLnBrk="1" hangingPunct="1"/>
            <a:r>
              <a:rPr lang="en-GB" altLang="en-US" dirty="0">
                <a:latin typeface="Comic Sans MS" panose="030F0702030302020204" pitchFamily="66" charset="0"/>
              </a:rPr>
              <a:t>The body…</a:t>
            </a:r>
          </a:p>
        </p:txBody>
      </p:sp>
      <p:sp>
        <p:nvSpPr>
          <p:cNvPr id="5124" name="Text Box 5"/>
          <p:cNvSpPr txBox="1">
            <a:spLocks noChangeArrowheads="1"/>
          </p:cNvSpPr>
          <p:nvPr/>
        </p:nvSpPr>
        <p:spPr bwMode="auto">
          <a:xfrm>
            <a:off x="4571999" y="1152525"/>
            <a:ext cx="4392489" cy="5570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sz="2000" dirty="0">
              <a:latin typeface="Comic Sans MS" panose="030F0702030302020204" pitchFamily="66" charset="0"/>
            </a:endParaRPr>
          </a:p>
          <a:p>
            <a:pPr eaLnBrk="1" hangingPunct="1">
              <a:buFont typeface="Arial" panose="020B0604020202020204" pitchFamily="34" charset="0"/>
              <a:buChar char="•"/>
            </a:pPr>
            <a:r>
              <a:rPr lang="en-GB" altLang="en-US" sz="2400" dirty="0">
                <a:latin typeface="Comic Sans MS" panose="030F0702030302020204" pitchFamily="66" charset="0"/>
              </a:rPr>
              <a:t>The men carefully removed the peat from the body till more of him could be seen. The man lay on his right side as if he was asleep. </a:t>
            </a:r>
          </a:p>
          <a:p>
            <a:pPr eaLnBrk="1" hangingPunct="1">
              <a:buFont typeface="Arial" panose="020B0604020202020204" pitchFamily="34" charset="0"/>
              <a:buChar char="•"/>
            </a:pPr>
            <a:endParaRPr lang="en-GB" altLang="en-US" sz="2400" dirty="0">
              <a:latin typeface="Comic Sans MS" panose="030F0702030302020204" pitchFamily="66" charset="0"/>
            </a:endParaRPr>
          </a:p>
          <a:p>
            <a:pPr eaLnBrk="1" hangingPunct="1">
              <a:buFont typeface="Arial" panose="020B0604020202020204" pitchFamily="34" charset="0"/>
              <a:buChar char="•"/>
            </a:pPr>
            <a:r>
              <a:rPr lang="en-GB" altLang="en-US" sz="2400" dirty="0">
                <a:latin typeface="Comic Sans MS" panose="030F0702030302020204" pitchFamily="66" charset="0"/>
              </a:rPr>
              <a:t>He wore </a:t>
            </a:r>
            <a:r>
              <a:rPr lang="en-GB" altLang="en-US" sz="2400" b="1" u="sng" dirty="0">
                <a:latin typeface="Comic Sans MS" panose="030F0702030302020204" pitchFamily="66" charset="0"/>
              </a:rPr>
              <a:t>no clothes</a:t>
            </a:r>
            <a:r>
              <a:rPr lang="en-GB" altLang="en-US" sz="2400" dirty="0">
                <a:latin typeface="Comic Sans MS" panose="030F0702030302020204" pitchFamily="66" charset="0"/>
              </a:rPr>
              <a:t>, except for a pointed skin cap and a smooth hide belt. </a:t>
            </a:r>
          </a:p>
          <a:p>
            <a:pPr eaLnBrk="1" hangingPunct="1">
              <a:buFont typeface="Arial" panose="020B0604020202020204" pitchFamily="34" charset="0"/>
              <a:buChar char="•"/>
            </a:pPr>
            <a:endParaRPr lang="en-GB" altLang="en-US" sz="2400" dirty="0">
              <a:latin typeface="Comic Sans MS" panose="030F0702030302020204" pitchFamily="66" charset="0"/>
            </a:endParaRPr>
          </a:p>
          <a:p>
            <a:pPr eaLnBrk="1" hangingPunct="1">
              <a:buFont typeface="Arial" panose="020B0604020202020204" pitchFamily="34" charset="0"/>
              <a:buChar char="•"/>
            </a:pPr>
            <a:r>
              <a:rPr lang="en-GB" altLang="en-US" sz="2400" dirty="0">
                <a:latin typeface="Comic Sans MS" panose="030F0702030302020204" pitchFamily="66" charset="0"/>
              </a:rPr>
              <a:t>Around the neck was </a:t>
            </a:r>
            <a:r>
              <a:rPr lang="en-GB" altLang="en-US" sz="2400" b="1" u="sng" dirty="0">
                <a:latin typeface="Comic Sans MS" panose="030F0702030302020204" pitchFamily="66" charset="0"/>
              </a:rPr>
              <a:t>a rope noose and an iron neck ring</a:t>
            </a:r>
            <a:r>
              <a:rPr lang="en-GB" altLang="en-US" sz="2400" dirty="0">
                <a:latin typeface="Comic Sans MS" panose="030F0702030302020204" pitchFamily="66" charset="0"/>
              </a:rPr>
              <a:t>. It was drawn tight across his neck and throat.</a:t>
            </a:r>
          </a:p>
        </p:txBody>
      </p:sp>
      <p:pic>
        <p:nvPicPr>
          <p:cNvPr id="6" name="Picture 2" descr="bog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978934" y="1203071"/>
            <a:ext cx="6564442" cy="4391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1213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07975" y="220346"/>
            <a:ext cx="6243017" cy="1143000"/>
          </a:xfrm>
        </p:spPr>
        <p:txBody>
          <a:bodyPr>
            <a:noAutofit/>
          </a:bodyPr>
          <a:lstStyle/>
          <a:p>
            <a:pPr eaLnBrk="1" hangingPunct="1"/>
            <a:r>
              <a:rPr lang="en-GB" altLang="en-US" sz="3200" dirty="0">
                <a:latin typeface="Comic Sans MS" panose="030F0702030302020204" pitchFamily="66" charset="0"/>
              </a:rPr>
              <a:t>Some Evidence we have on the Tollund Man.</a:t>
            </a:r>
          </a:p>
        </p:txBody>
      </p:sp>
      <p:sp>
        <p:nvSpPr>
          <p:cNvPr id="2" name="AutoShape 2" descr="Image result for earth goddess tollund ma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6" name="Picture 1" descr="Tollund close up.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75463" y="0"/>
            <a:ext cx="2268537"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
          <p:cNvSpPr txBox="1">
            <a:spLocks noChangeArrowheads="1"/>
          </p:cNvSpPr>
          <p:nvPr/>
        </p:nvSpPr>
        <p:spPr>
          <a:xfrm>
            <a:off x="468313" y="1628775"/>
            <a:ext cx="8505825" cy="456565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80000"/>
              </a:lnSpc>
              <a:buFontTx/>
              <a:buNone/>
            </a:pPr>
            <a:r>
              <a:rPr lang="en-GB" altLang="en-US" sz="2400" b="1" dirty="0">
                <a:latin typeface="Comic Sans MS" panose="030F0702030302020204" pitchFamily="66" charset="0"/>
              </a:rPr>
              <a:t>Age </a:t>
            </a:r>
            <a:r>
              <a:rPr lang="en-GB" altLang="en-US" sz="2400" dirty="0">
                <a:latin typeface="Comic Sans MS" panose="030F0702030302020204" pitchFamily="66" charset="0"/>
              </a:rPr>
              <a:t>: </a:t>
            </a:r>
          </a:p>
          <a:p>
            <a:pPr>
              <a:lnSpc>
                <a:spcPct val="80000"/>
              </a:lnSpc>
              <a:buFontTx/>
              <a:buNone/>
            </a:pPr>
            <a:r>
              <a:rPr lang="en-GB" altLang="en-US" sz="2400" dirty="0">
                <a:latin typeface="Comic Sans MS" panose="030F0702030302020204" pitchFamily="66" charset="0"/>
              </a:rPr>
              <a:t>	The heart and organs were healthy. The wisdom teeth had grown. These appear in people around 20 years of age.</a:t>
            </a:r>
          </a:p>
          <a:p>
            <a:pPr>
              <a:lnSpc>
                <a:spcPct val="80000"/>
              </a:lnSpc>
              <a:buFontTx/>
              <a:buNone/>
            </a:pPr>
            <a:endParaRPr lang="en-GB" altLang="en-US" sz="2400" dirty="0">
              <a:latin typeface="Comic Sans MS" panose="030F0702030302020204" pitchFamily="66" charset="0"/>
            </a:endParaRPr>
          </a:p>
          <a:p>
            <a:pPr>
              <a:lnSpc>
                <a:spcPct val="80000"/>
              </a:lnSpc>
              <a:buFontTx/>
              <a:buNone/>
            </a:pPr>
            <a:r>
              <a:rPr lang="en-GB" altLang="en-US" sz="2400" b="1" dirty="0">
                <a:latin typeface="Comic Sans MS" panose="030F0702030302020204" pitchFamily="66" charset="0"/>
              </a:rPr>
              <a:t>Stomach</a:t>
            </a:r>
            <a:r>
              <a:rPr lang="en-GB" altLang="en-US" sz="2400" dirty="0">
                <a:latin typeface="Comic Sans MS" panose="030F0702030302020204" pitchFamily="66" charset="0"/>
              </a:rPr>
              <a:t>: </a:t>
            </a:r>
          </a:p>
          <a:p>
            <a:pPr>
              <a:lnSpc>
                <a:spcPct val="80000"/>
              </a:lnSpc>
              <a:buFontTx/>
              <a:buNone/>
            </a:pPr>
            <a:r>
              <a:rPr lang="en-GB" altLang="en-US" sz="2400" dirty="0">
                <a:latin typeface="Comic Sans MS" panose="030F0702030302020204" pitchFamily="66" charset="0"/>
              </a:rPr>
              <a:t>	The man had eaten soup at least 12 hrs before he died. The soup was made up of seeds that were connected only with the Spring</a:t>
            </a:r>
          </a:p>
          <a:p>
            <a:pPr>
              <a:lnSpc>
                <a:spcPct val="80000"/>
              </a:lnSpc>
            </a:pPr>
            <a:endParaRPr lang="en-GB" altLang="en-US" sz="2400" b="1" dirty="0">
              <a:latin typeface="Comic Sans MS" panose="030F0702030302020204" pitchFamily="66" charset="0"/>
            </a:endParaRPr>
          </a:p>
          <a:p>
            <a:pPr>
              <a:lnSpc>
                <a:spcPct val="80000"/>
              </a:lnSpc>
              <a:buFontTx/>
              <a:buNone/>
            </a:pPr>
            <a:r>
              <a:rPr lang="en-GB" altLang="en-US" sz="2400" b="1" dirty="0">
                <a:latin typeface="Comic Sans MS" panose="030F0702030302020204" pitchFamily="66" charset="0"/>
              </a:rPr>
              <a:t>Under the Body: </a:t>
            </a:r>
          </a:p>
          <a:p>
            <a:pPr>
              <a:lnSpc>
                <a:spcPct val="80000"/>
              </a:lnSpc>
              <a:buFontTx/>
              <a:buNone/>
            </a:pPr>
            <a:r>
              <a:rPr lang="en-GB" altLang="en-US" sz="2400" dirty="0">
                <a:latin typeface="Comic Sans MS" panose="030F0702030302020204" pitchFamily="66" charset="0"/>
              </a:rPr>
              <a:t>	When they dug the grave some plants were trapped under the body. They were about 2000 years old.</a:t>
            </a:r>
          </a:p>
          <a:p>
            <a:pPr>
              <a:lnSpc>
                <a:spcPct val="80000"/>
              </a:lnSpc>
            </a:pPr>
            <a:endParaRPr lang="en-GB" altLang="en-US" sz="2400" dirty="0">
              <a:latin typeface="Comic Sans MS" panose="030F0702030302020204" pitchFamily="66" charset="0"/>
            </a:endParaRPr>
          </a:p>
        </p:txBody>
      </p:sp>
    </p:spTree>
    <p:extLst>
      <p:ext uri="{BB962C8B-B14F-4D97-AF65-F5344CB8AC3E}">
        <p14:creationId xmlns:p14="http://schemas.microsoft.com/office/powerpoint/2010/main" val="587036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90388" y="93438"/>
            <a:ext cx="8953611" cy="1143000"/>
          </a:xfrm>
        </p:spPr>
        <p:txBody>
          <a:bodyPr>
            <a:noAutofit/>
          </a:bodyPr>
          <a:lstStyle/>
          <a:p>
            <a:pPr eaLnBrk="1" hangingPunct="1"/>
            <a:r>
              <a:rPr lang="en-GB" altLang="en-US" sz="3200" dirty="0">
                <a:latin typeface="Comic Sans MS" panose="030F0702030302020204" pitchFamily="66" charset="0"/>
              </a:rPr>
              <a:t>Was there any evidence around the body?</a:t>
            </a:r>
          </a:p>
        </p:txBody>
      </p:sp>
      <p:sp>
        <p:nvSpPr>
          <p:cNvPr id="11267" name="Rectangle 3"/>
          <p:cNvSpPr>
            <a:spLocks noGrp="1" noChangeArrowheads="1"/>
          </p:cNvSpPr>
          <p:nvPr>
            <p:ph type="body" idx="1"/>
          </p:nvPr>
        </p:nvSpPr>
        <p:spPr>
          <a:xfrm>
            <a:off x="3354044" y="1120659"/>
            <a:ext cx="5328592" cy="5184775"/>
          </a:xfrm>
        </p:spPr>
        <p:txBody>
          <a:bodyPr>
            <a:normAutofit/>
          </a:bodyPr>
          <a:lstStyle/>
          <a:p>
            <a:pPr eaLnBrk="1" hangingPunct="1">
              <a:lnSpc>
                <a:spcPct val="80000"/>
              </a:lnSpc>
              <a:buFontTx/>
              <a:buNone/>
              <a:defRPr/>
            </a:pPr>
            <a:r>
              <a:rPr lang="en-GB" sz="2800" b="1" u="sng" dirty="0">
                <a:effectLst>
                  <a:outerShdw blurRad="38100" dist="38100" dir="2700000" algn="tl">
                    <a:srgbClr val="000000">
                      <a:alpha val="43137"/>
                    </a:srgbClr>
                  </a:outerShdw>
                </a:effectLst>
                <a:latin typeface="Comic Sans MS" pitchFamily="66" charset="0"/>
              </a:rPr>
              <a:t>Statue</a:t>
            </a:r>
          </a:p>
          <a:p>
            <a:pPr eaLnBrk="1" hangingPunct="1">
              <a:lnSpc>
                <a:spcPct val="80000"/>
              </a:lnSpc>
              <a:buFontTx/>
              <a:buNone/>
              <a:defRPr/>
            </a:pPr>
            <a:endParaRPr lang="en-GB" sz="2000" dirty="0">
              <a:latin typeface="Comic Sans MS" pitchFamily="66" charset="0"/>
            </a:endParaRPr>
          </a:p>
          <a:p>
            <a:pPr eaLnBrk="1" hangingPunct="1">
              <a:lnSpc>
                <a:spcPct val="80000"/>
              </a:lnSpc>
              <a:defRPr/>
            </a:pPr>
            <a:r>
              <a:rPr lang="en-GB" sz="2400" dirty="0">
                <a:latin typeface="Comic Sans MS" pitchFamily="66" charset="0"/>
              </a:rPr>
              <a:t>A statue of an  Earth goddess was found near the body. It represents Spring</a:t>
            </a:r>
          </a:p>
          <a:p>
            <a:pPr eaLnBrk="1" hangingPunct="1">
              <a:lnSpc>
                <a:spcPct val="80000"/>
              </a:lnSpc>
              <a:defRPr/>
            </a:pPr>
            <a:endParaRPr lang="en-GB" sz="2400" dirty="0">
              <a:latin typeface="Comic Sans MS" pitchFamily="66" charset="0"/>
            </a:endParaRPr>
          </a:p>
          <a:p>
            <a:pPr eaLnBrk="1" hangingPunct="1">
              <a:lnSpc>
                <a:spcPct val="80000"/>
              </a:lnSpc>
              <a:defRPr/>
            </a:pPr>
            <a:r>
              <a:rPr lang="en-GB" sz="2400" dirty="0">
                <a:latin typeface="Comic Sans MS" pitchFamily="66" charset="0"/>
              </a:rPr>
              <a:t>The German tribes worship the Goddess of Spring. </a:t>
            </a:r>
          </a:p>
          <a:p>
            <a:pPr eaLnBrk="1" hangingPunct="1">
              <a:lnSpc>
                <a:spcPct val="80000"/>
              </a:lnSpc>
              <a:defRPr/>
            </a:pPr>
            <a:endParaRPr lang="en-GB" sz="2400" dirty="0">
              <a:latin typeface="Comic Sans MS" pitchFamily="66" charset="0"/>
            </a:endParaRPr>
          </a:p>
          <a:p>
            <a:pPr eaLnBrk="1" hangingPunct="1">
              <a:lnSpc>
                <a:spcPct val="80000"/>
              </a:lnSpc>
              <a:defRPr/>
            </a:pPr>
            <a:r>
              <a:rPr lang="en-GB" sz="2400" dirty="0">
                <a:latin typeface="Comic Sans MS" pitchFamily="66" charset="0"/>
              </a:rPr>
              <a:t>Every Spring a cart carries a statue of the Goddess in a procession. Afterwards the cart and statue are washed by slaves, and then the slaves are sacrificed.</a:t>
            </a:r>
          </a:p>
        </p:txBody>
      </p:sp>
      <p:sp>
        <p:nvSpPr>
          <p:cNvPr id="2" name="AutoShape 2" descr="Image result for earth goddess tollund ma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b="6951"/>
          <a:stretch/>
        </p:blipFill>
        <p:spPr>
          <a:xfrm>
            <a:off x="430354" y="1916832"/>
            <a:ext cx="2681657" cy="4175926"/>
          </a:xfrm>
          <a:prstGeom prst="rect">
            <a:avLst/>
          </a:prstGeom>
        </p:spPr>
      </p:pic>
    </p:spTree>
    <p:extLst>
      <p:ext uri="{BB962C8B-B14F-4D97-AF65-F5344CB8AC3E}">
        <p14:creationId xmlns:p14="http://schemas.microsoft.com/office/powerpoint/2010/main" val="2338160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267">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26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26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908720" y="-104415"/>
            <a:ext cx="8229600" cy="1143000"/>
          </a:xfrm>
        </p:spPr>
        <p:txBody>
          <a:bodyPr/>
          <a:lstStyle/>
          <a:p>
            <a:pPr eaLnBrk="1" hangingPunct="1"/>
            <a:r>
              <a:rPr lang="en-GB" altLang="en-US" dirty="0">
                <a:latin typeface="Comic Sans MS" panose="030F0702030302020204" pitchFamily="66" charset="0"/>
              </a:rPr>
              <a:t>Some Evidence…</a:t>
            </a:r>
          </a:p>
        </p:txBody>
      </p:sp>
      <p:sp>
        <p:nvSpPr>
          <p:cNvPr id="2" name="AutoShape 2" descr="Image result for earth goddess tollund ma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94731" y="458824"/>
            <a:ext cx="3907875" cy="2523963"/>
          </a:xfrm>
          <a:prstGeom prst="rect">
            <a:avLst/>
          </a:prstGeom>
        </p:spPr>
      </p:pic>
      <p:sp>
        <p:nvSpPr>
          <p:cNvPr id="8" name="Rectangle 3"/>
          <p:cNvSpPr txBox="1">
            <a:spLocks noChangeArrowheads="1"/>
          </p:cNvSpPr>
          <p:nvPr/>
        </p:nvSpPr>
        <p:spPr>
          <a:xfrm>
            <a:off x="155575" y="1283045"/>
            <a:ext cx="4488433" cy="452596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GB" altLang="en-US" dirty="0"/>
              <a:t>	</a:t>
            </a:r>
            <a:r>
              <a:rPr lang="en-GB" altLang="en-US" sz="2400" dirty="0">
                <a:latin typeface="Comic Sans MS" panose="030F0702030302020204" pitchFamily="66" charset="0"/>
              </a:rPr>
              <a:t>These items were not found on the Tollund man but are similar to those around his neck. </a:t>
            </a:r>
          </a:p>
          <a:p>
            <a:pPr algn="ctr"/>
            <a:r>
              <a:rPr lang="en-GB" altLang="en-US" sz="2400" dirty="0">
                <a:latin typeface="Comic Sans MS" panose="030F0702030302020204" pitchFamily="66" charset="0"/>
              </a:rPr>
              <a:t>The items are a </a:t>
            </a:r>
            <a:r>
              <a:rPr lang="en-GB" altLang="en-US" sz="2400" b="1" dirty="0">
                <a:latin typeface="Comic Sans MS" panose="030F0702030302020204" pitchFamily="66" charset="0"/>
              </a:rPr>
              <a:t>rope noose </a:t>
            </a:r>
            <a:r>
              <a:rPr lang="en-GB" altLang="en-US" sz="2400" dirty="0">
                <a:latin typeface="Comic Sans MS" panose="030F0702030302020204" pitchFamily="66" charset="0"/>
              </a:rPr>
              <a:t>and a </a:t>
            </a:r>
            <a:r>
              <a:rPr lang="en-GB" altLang="en-US" sz="2400" b="1" dirty="0">
                <a:latin typeface="Comic Sans MS" panose="030F0702030302020204" pitchFamily="66" charset="0"/>
              </a:rPr>
              <a:t>neck ring</a:t>
            </a:r>
            <a:r>
              <a:rPr lang="en-GB" altLang="en-US" sz="2400" dirty="0">
                <a:latin typeface="Comic Sans MS" panose="030F0702030302020204" pitchFamily="66" charset="0"/>
              </a:rPr>
              <a:t>. Iron Age people buried neck rings with their dead as an offering to the Spring Goddess.</a:t>
            </a:r>
          </a:p>
          <a:p>
            <a:endParaRPr lang="en-GB" altLang="en-US" sz="2800" dirty="0">
              <a:latin typeface="Comic Sans MS" panose="030F0702030302020204" pitchFamily="66" charset="0"/>
            </a:endParaRPr>
          </a:p>
        </p:txBody>
      </p:sp>
      <p:sp>
        <p:nvSpPr>
          <p:cNvPr id="9" name="Text Box 5"/>
          <p:cNvSpPr txBox="1">
            <a:spLocks noChangeArrowheads="1"/>
          </p:cNvSpPr>
          <p:nvPr/>
        </p:nvSpPr>
        <p:spPr bwMode="auto">
          <a:xfrm>
            <a:off x="4794731" y="3011129"/>
            <a:ext cx="390787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GB" altLang="en-US" sz="2400" dirty="0">
                <a:latin typeface="Comic Sans MS" panose="030F0702030302020204" pitchFamily="66" charset="0"/>
              </a:rPr>
              <a:t>Neck rings made of rope and of iron.</a:t>
            </a:r>
          </a:p>
        </p:txBody>
      </p:sp>
      <p:sp>
        <p:nvSpPr>
          <p:cNvPr id="10" name="Text Box 6"/>
          <p:cNvSpPr txBox="1">
            <a:spLocks noChangeArrowheads="1"/>
          </p:cNvSpPr>
          <p:nvPr/>
        </p:nvSpPr>
        <p:spPr bwMode="auto">
          <a:xfrm>
            <a:off x="683568" y="5222948"/>
            <a:ext cx="7704137" cy="831850"/>
          </a:xfrm>
          <a:prstGeom prst="rect">
            <a:avLst/>
          </a:prstGeom>
          <a:solidFill>
            <a:srgbClr val="FFFF99"/>
          </a:solidFill>
          <a:ln w="9525">
            <a:solidFill>
              <a:schemeClr val="accent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2400" b="1" u="sng" dirty="0">
                <a:latin typeface="Comic Sans MS" panose="030F0702030302020204" pitchFamily="66" charset="0"/>
              </a:rPr>
              <a:t>Fact:</a:t>
            </a:r>
            <a:r>
              <a:rPr lang="en-GB" altLang="en-US" sz="2400" dirty="0">
                <a:latin typeface="Comic Sans MS" panose="030F0702030302020204" pitchFamily="66" charset="0"/>
              </a:rPr>
              <a:t> The German tribes hang traitors from trees and drown cowards in fens under piles of sticks.</a:t>
            </a:r>
          </a:p>
        </p:txBody>
      </p:sp>
    </p:spTree>
    <p:extLst>
      <p:ext uri="{BB962C8B-B14F-4D97-AF65-F5344CB8AC3E}">
        <p14:creationId xmlns:p14="http://schemas.microsoft.com/office/powerpoint/2010/main" val="110182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4"/>
          <p:cNvSpPr>
            <a:spLocks noChangeArrowheads="1"/>
          </p:cNvSpPr>
          <p:nvPr/>
        </p:nvSpPr>
        <p:spPr bwMode="auto">
          <a:xfrm>
            <a:off x="3707904" y="2249223"/>
            <a:ext cx="2592387" cy="742949"/>
          </a:xfrm>
          <a:prstGeom prst="roundRect">
            <a:avLst>
              <a:gd name="adj" fmla="val 16667"/>
            </a:avLst>
          </a:prstGeom>
          <a:solidFill>
            <a:srgbClr val="FFFF99"/>
          </a:solidFill>
          <a:ln w="9525">
            <a:solidFill>
              <a:schemeClr val="tx1"/>
            </a:solidFill>
            <a:round/>
            <a:headEnd/>
            <a:tailEnd/>
          </a:ln>
        </p:spPr>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2000" dirty="0">
                <a:latin typeface="Comic Sans MS" panose="030F0702030302020204" pitchFamily="66" charset="0"/>
              </a:rPr>
              <a:t>The </a:t>
            </a:r>
            <a:r>
              <a:rPr lang="en-GB" altLang="en-US" sz="2000" dirty="0" err="1">
                <a:latin typeface="Comic Sans MS" panose="030F0702030302020204" pitchFamily="66" charset="0"/>
              </a:rPr>
              <a:t>Tollund</a:t>
            </a:r>
            <a:r>
              <a:rPr lang="en-GB" altLang="en-US" sz="2000" dirty="0">
                <a:latin typeface="Comic Sans MS" panose="030F0702030302020204" pitchFamily="66" charset="0"/>
              </a:rPr>
              <a:t> Man</a:t>
            </a:r>
          </a:p>
        </p:txBody>
      </p:sp>
      <p:sp>
        <p:nvSpPr>
          <p:cNvPr id="9219" name="AutoShape 5"/>
          <p:cNvSpPr>
            <a:spLocks noChangeArrowheads="1"/>
          </p:cNvSpPr>
          <p:nvPr/>
        </p:nvSpPr>
        <p:spPr bwMode="auto">
          <a:xfrm>
            <a:off x="5292725" y="0"/>
            <a:ext cx="3240088" cy="1196752"/>
          </a:xfrm>
          <a:prstGeom prst="cloudCallout">
            <a:avLst>
              <a:gd name="adj1" fmla="val -40333"/>
              <a:gd name="adj2" fmla="val 115981"/>
            </a:avLst>
          </a:prstGeom>
          <a:solidFill>
            <a:srgbClr val="FFC000"/>
          </a:solidFill>
          <a:ln w="9525">
            <a:solidFill>
              <a:schemeClr val="tx1"/>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2000" dirty="0">
                <a:latin typeface="Comic Sans MS" panose="030F0702030302020204" pitchFamily="66" charset="0"/>
              </a:rPr>
              <a:t>Is it a murder?</a:t>
            </a:r>
          </a:p>
        </p:txBody>
      </p:sp>
      <p:sp>
        <p:nvSpPr>
          <p:cNvPr id="9220" name="AutoShape 6"/>
          <p:cNvSpPr>
            <a:spLocks noChangeArrowheads="1"/>
          </p:cNvSpPr>
          <p:nvPr/>
        </p:nvSpPr>
        <p:spPr bwMode="auto">
          <a:xfrm>
            <a:off x="1187450" y="1"/>
            <a:ext cx="3240088" cy="1196752"/>
          </a:xfrm>
          <a:prstGeom prst="cloudCallout">
            <a:avLst>
              <a:gd name="adj1" fmla="val 45801"/>
              <a:gd name="adj2" fmla="val 135125"/>
            </a:avLst>
          </a:prstGeom>
          <a:solidFill>
            <a:srgbClr val="FFC000"/>
          </a:solidFill>
          <a:ln w="9525">
            <a:solidFill>
              <a:schemeClr val="tx1"/>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2400" dirty="0">
                <a:latin typeface="Comic Sans MS" panose="030F0702030302020204" pitchFamily="66" charset="0"/>
              </a:rPr>
              <a:t>A sacrifice?</a:t>
            </a:r>
          </a:p>
        </p:txBody>
      </p:sp>
      <p:sp>
        <p:nvSpPr>
          <p:cNvPr id="9221" name="AutoShape 7"/>
          <p:cNvSpPr>
            <a:spLocks noChangeArrowheads="1"/>
          </p:cNvSpPr>
          <p:nvPr/>
        </p:nvSpPr>
        <p:spPr bwMode="auto">
          <a:xfrm>
            <a:off x="4665650" y="3360961"/>
            <a:ext cx="3816424" cy="932135"/>
          </a:xfrm>
          <a:prstGeom prst="cloudCallout">
            <a:avLst>
              <a:gd name="adj1" fmla="val -9931"/>
              <a:gd name="adj2" fmla="val -97273"/>
            </a:avLst>
          </a:prstGeom>
          <a:solidFill>
            <a:srgbClr val="FFC000"/>
          </a:solidFill>
          <a:ln w="9525">
            <a:solidFill>
              <a:schemeClr val="tx1"/>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2000" dirty="0">
                <a:latin typeface="Comic Sans MS" panose="030F0702030302020204" pitchFamily="66" charset="0"/>
              </a:rPr>
              <a:t>A punishment?</a:t>
            </a:r>
          </a:p>
        </p:txBody>
      </p:sp>
      <p:pic>
        <p:nvPicPr>
          <p:cNvPr id="9223" name="Picture 5" descr="The last mea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82131" y="1700808"/>
            <a:ext cx="1656184" cy="1397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5" descr="The Tollund Man is hang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71" y="3911601"/>
            <a:ext cx="3365500" cy="234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5" name="Picture 5" descr="3b-nedsaenkning-farv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471" y="1557338"/>
            <a:ext cx="30480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1673088D-5FD5-4CEF-B201-F2366B64DB3B}"/>
              </a:ext>
            </a:extLst>
          </p:cNvPr>
          <p:cNvSpPr txBox="1"/>
          <p:nvPr/>
        </p:nvSpPr>
        <p:spPr>
          <a:xfrm>
            <a:off x="3707904" y="4437112"/>
            <a:ext cx="5237609" cy="2246769"/>
          </a:xfrm>
          <a:prstGeom prst="rect">
            <a:avLst/>
          </a:prstGeom>
          <a:noFill/>
        </p:spPr>
        <p:txBody>
          <a:bodyPr wrap="square" rtlCol="0">
            <a:spAutoFit/>
          </a:bodyPr>
          <a:lstStyle/>
          <a:p>
            <a:pPr algn="ctr"/>
            <a:r>
              <a:rPr lang="en-GB" sz="2000" b="1" u="sng" dirty="0">
                <a:solidFill>
                  <a:srgbClr val="FF0000"/>
                </a:solidFill>
                <a:latin typeface="Comic Sans MS" panose="030F0702030302020204" pitchFamily="66" charset="0"/>
              </a:rPr>
              <a:t>Think – Pair – Share</a:t>
            </a:r>
          </a:p>
          <a:p>
            <a:endParaRPr lang="en-GB" sz="2000" dirty="0">
              <a:latin typeface="Comic Sans MS" panose="030F0702030302020204" pitchFamily="66" charset="0"/>
            </a:endParaRPr>
          </a:p>
          <a:p>
            <a:r>
              <a:rPr lang="en-GB" sz="2000" dirty="0">
                <a:latin typeface="Comic Sans MS" panose="030F0702030302020204" pitchFamily="66" charset="0"/>
              </a:rPr>
              <a:t>If you had to choose one of the above reasons the Tollund Man died which one would it be? And Why?</a:t>
            </a:r>
          </a:p>
          <a:p>
            <a:endParaRPr lang="en-GB" sz="2000" dirty="0">
              <a:latin typeface="Comic Sans MS" panose="030F0702030302020204" pitchFamily="66" charset="0"/>
            </a:endParaRPr>
          </a:p>
          <a:p>
            <a:r>
              <a:rPr lang="en-GB" sz="2000" dirty="0">
                <a:latin typeface="Comic Sans MS" panose="030F0702030302020204" pitchFamily="66" charset="0"/>
              </a:rPr>
              <a:t>Write you ideas down on your whiteboard!</a:t>
            </a:r>
          </a:p>
        </p:txBody>
      </p:sp>
      <p:sp>
        <p:nvSpPr>
          <p:cNvPr id="3" name="Arrow: Right 2">
            <a:extLst>
              <a:ext uri="{FF2B5EF4-FFF2-40B4-BE49-F238E27FC236}">
                <a16:creationId xmlns:a16="http://schemas.microsoft.com/office/drawing/2014/main" id="{060BEFEA-67A5-4E0E-A9E2-1C72D6FE6D8C}"/>
              </a:ext>
            </a:extLst>
          </p:cNvPr>
          <p:cNvSpPr/>
          <p:nvPr/>
        </p:nvSpPr>
        <p:spPr>
          <a:xfrm rot="16200000">
            <a:off x="3434803" y="3990134"/>
            <a:ext cx="1419466" cy="3385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477476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78210" y="91025"/>
            <a:ext cx="8229600" cy="463758"/>
          </a:xfrm>
          <a:noFill/>
          <a:ln>
            <a:solidFill>
              <a:schemeClr val="accent2"/>
            </a:solidFill>
            <a:miter lim="800000"/>
            <a:headEnd/>
            <a:tailEnd/>
          </a:ln>
        </p:spPr>
        <p:txBody>
          <a:bodyPr>
            <a:noAutofit/>
          </a:bodyPr>
          <a:lstStyle/>
          <a:p>
            <a:pPr eaLnBrk="1" hangingPunct="1"/>
            <a:r>
              <a:rPr lang="en-GB" altLang="en-US" sz="2400" dirty="0">
                <a:latin typeface="Comic Sans MS" panose="030F0702030302020204" pitchFamily="66" charset="0"/>
              </a:rPr>
              <a:t>Task:</a:t>
            </a:r>
          </a:p>
        </p:txBody>
      </p:sp>
      <p:sp>
        <p:nvSpPr>
          <p:cNvPr id="10243" name="Rectangle 3"/>
          <p:cNvSpPr>
            <a:spLocks noGrp="1" noChangeArrowheads="1"/>
          </p:cNvSpPr>
          <p:nvPr>
            <p:ph type="body" idx="1"/>
          </p:nvPr>
        </p:nvSpPr>
        <p:spPr>
          <a:xfrm>
            <a:off x="478210" y="549736"/>
            <a:ext cx="8229600" cy="5903600"/>
          </a:xfrm>
        </p:spPr>
        <p:txBody>
          <a:bodyPr>
            <a:normAutofit/>
          </a:bodyPr>
          <a:lstStyle/>
          <a:p>
            <a:pPr marL="609600" indent="-609600">
              <a:buFontTx/>
              <a:buAutoNum type="arabicPeriod"/>
            </a:pPr>
            <a:r>
              <a:rPr lang="en-GB" altLang="en-US" sz="2000" dirty="0">
                <a:latin typeface="Comic Sans MS" panose="030F0702030302020204" pitchFamily="66" charset="0"/>
              </a:rPr>
              <a:t>Read All the sources on slides 18-20</a:t>
            </a:r>
          </a:p>
          <a:p>
            <a:pPr marL="609600" indent="-609600">
              <a:buFontTx/>
              <a:buAutoNum type="arabicPeriod"/>
            </a:pPr>
            <a:endParaRPr lang="en-GB" altLang="en-US" sz="2000" dirty="0">
              <a:latin typeface="Comic Sans MS" panose="030F0702030302020204" pitchFamily="66" charset="0"/>
            </a:endParaRPr>
          </a:p>
          <a:p>
            <a:pPr marL="609600" indent="-609600">
              <a:buFontTx/>
              <a:buAutoNum type="arabicPeriod"/>
            </a:pPr>
            <a:r>
              <a:rPr lang="en-GB" altLang="en-US" sz="2000" dirty="0">
                <a:latin typeface="Comic Sans MS" panose="030F0702030302020204" pitchFamily="66" charset="0"/>
              </a:rPr>
              <a:t>Try to pick out any evidence you can find that helps you learn what happened to the Tollund Man, and write which pieces of evidence supports each type of death that might have occurred to the Tollund Man.</a:t>
            </a:r>
            <a:br>
              <a:rPr lang="en-GB" altLang="en-US" sz="2000" dirty="0">
                <a:latin typeface="Comic Sans MS" panose="030F0702030302020204" pitchFamily="66" charset="0"/>
              </a:rPr>
            </a:br>
            <a:r>
              <a:rPr lang="en-GB" altLang="en-US" sz="2000" b="1" dirty="0">
                <a:latin typeface="Comic Sans MS" panose="030F0702030302020204" pitchFamily="66" charset="0"/>
              </a:rPr>
              <a:t>Bullet point the information down on your worksheet on slide 21. </a:t>
            </a:r>
          </a:p>
          <a:p>
            <a:pPr marL="0" indent="0" eaLnBrk="1" hangingPunct="1">
              <a:buNone/>
            </a:pPr>
            <a:endParaRPr lang="en-GB" altLang="en-US" sz="2000" dirty="0">
              <a:latin typeface="Comic Sans MS" panose="030F0702030302020204" pitchFamily="66" charset="0"/>
            </a:endParaRPr>
          </a:p>
          <a:p>
            <a:pPr marL="609600" indent="-609600" eaLnBrk="1" hangingPunct="1">
              <a:buFontTx/>
              <a:buAutoNum type="arabicPeriod"/>
            </a:pPr>
            <a:r>
              <a:rPr lang="en-GB" altLang="en-US" sz="2000" dirty="0">
                <a:latin typeface="Comic Sans MS" panose="030F0702030302020204" pitchFamily="66" charset="0"/>
              </a:rPr>
              <a:t>Now, decide what you think happened to the Tollund Man.</a:t>
            </a:r>
          </a:p>
          <a:p>
            <a:pPr marL="609600" indent="-609600" eaLnBrk="1" hangingPunct="1">
              <a:buFontTx/>
              <a:buAutoNum type="arabicPeriod"/>
            </a:pPr>
            <a:endParaRPr lang="en-GB" altLang="en-US" sz="2000" dirty="0">
              <a:latin typeface="Comic Sans MS" panose="030F0702030302020204" pitchFamily="66" charset="0"/>
            </a:endParaRPr>
          </a:p>
          <a:p>
            <a:pPr marL="609600" indent="-609600" eaLnBrk="1" hangingPunct="1">
              <a:buFontTx/>
              <a:buAutoNum type="arabicPeriod"/>
            </a:pPr>
            <a:r>
              <a:rPr lang="en-GB" altLang="en-US" sz="2000" dirty="0">
                <a:latin typeface="Comic Sans MS" panose="030F0702030302020204" pitchFamily="66" charset="0"/>
              </a:rPr>
              <a:t>What evidence supports your view and, why does it</a:t>
            </a:r>
            <a:r>
              <a:rPr lang="en-GB" altLang="en-US" sz="1800" dirty="0">
                <a:latin typeface="Comic Sans MS" panose="030F0702030302020204" pitchFamily="66" charset="0"/>
              </a:rPr>
              <a:t>? </a:t>
            </a:r>
          </a:p>
          <a:p>
            <a:pPr marL="0" indent="0" eaLnBrk="1" hangingPunct="1">
              <a:buNone/>
            </a:pPr>
            <a:r>
              <a:rPr lang="en-GB" altLang="en-US" sz="1800" b="1" dirty="0">
                <a:latin typeface="Comic Sans MS" panose="030F0702030302020204" pitchFamily="66" charset="0"/>
              </a:rPr>
              <a:t>Write a detailed explanation in your books.</a:t>
            </a:r>
          </a:p>
          <a:p>
            <a:pPr marL="0" indent="0" eaLnBrk="1" hangingPunct="1">
              <a:buNone/>
            </a:pPr>
            <a:r>
              <a:rPr lang="en-GB" altLang="en-US" sz="1800" dirty="0">
                <a:solidFill>
                  <a:srgbClr val="FF0000"/>
                </a:solidFill>
                <a:latin typeface="Comic Sans MS" panose="030F0702030302020204" pitchFamily="66" charset="0"/>
              </a:rPr>
              <a:t>‘From our research, we have decided that the Tollund man died from…’</a:t>
            </a:r>
            <a:br>
              <a:rPr lang="en-GB" altLang="en-US" sz="1800" dirty="0">
                <a:solidFill>
                  <a:srgbClr val="FF0000"/>
                </a:solidFill>
                <a:latin typeface="Comic Sans MS" panose="030F0702030302020204" pitchFamily="66" charset="0"/>
              </a:rPr>
            </a:br>
            <a:r>
              <a:rPr lang="en-GB" altLang="en-US" sz="1800" dirty="0">
                <a:solidFill>
                  <a:srgbClr val="FF0000"/>
                </a:solidFill>
                <a:latin typeface="Comic Sans MS" panose="030F0702030302020204" pitchFamily="66" charset="0"/>
              </a:rPr>
              <a:t>‘We have been able to reach this conclusion because…’</a:t>
            </a:r>
          </a:p>
          <a:p>
            <a:pPr marL="0" indent="0" eaLnBrk="1" hangingPunct="1">
              <a:buNone/>
            </a:pPr>
            <a:r>
              <a:rPr lang="en-GB" altLang="en-US" sz="1800" dirty="0">
                <a:solidFill>
                  <a:srgbClr val="FF0000"/>
                </a:solidFill>
                <a:latin typeface="Comic Sans MS" panose="030F0702030302020204" pitchFamily="66" charset="0"/>
              </a:rPr>
              <a:t>‘Another piece of evidence that supports this is…’</a:t>
            </a:r>
            <a:endParaRPr lang="en-GB" altLang="en-US" sz="1800" dirty="0">
              <a:solidFill>
                <a:srgbClr val="FF0000"/>
              </a:solidFill>
            </a:endParaRPr>
          </a:p>
        </p:txBody>
      </p:sp>
    </p:spTree>
    <p:extLst>
      <p:ext uri="{BB962C8B-B14F-4D97-AF65-F5344CB8AC3E}">
        <p14:creationId xmlns:p14="http://schemas.microsoft.com/office/powerpoint/2010/main" val="9539986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188" y="260350"/>
            <a:ext cx="8137525" cy="1800225"/>
          </a:xfrm>
          <a:noFill/>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pPr>
              <a:defRPr/>
            </a:pPr>
            <a:r>
              <a:rPr lang="en-GB" dirty="0">
                <a:solidFill>
                  <a:schemeClr val="tx1"/>
                </a:solidFill>
                <a:latin typeface="Comic Sans MS" panose="030F0702030302020204" pitchFamily="66" charset="0"/>
              </a:rPr>
              <a:t>Plenary - we are now going to present our evidence to the class.</a:t>
            </a:r>
            <a:endParaRPr lang="en-US" dirty="0">
              <a:solidFill>
                <a:schemeClr val="tx1"/>
              </a:solidFill>
              <a:latin typeface="Comic Sans MS" panose="030F0702030302020204" pitchFamily="66" charset="0"/>
            </a:endParaRPr>
          </a:p>
        </p:txBody>
      </p:sp>
      <p:sp>
        <p:nvSpPr>
          <p:cNvPr id="16387" name="Subtitle 2"/>
          <p:cNvSpPr>
            <a:spLocks noGrp="1"/>
          </p:cNvSpPr>
          <p:nvPr>
            <p:ph type="subTitle" idx="1"/>
          </p:nvPr>
        </p:nvSpPr>
        <p:spPr>
          <a:xfrm>
            <a:off x="785813" y="2214563"/>
            <a:ext cx="7786687" cy="1785937"/>
          </a:xfrm>
        </p:spPr>
        <p:txBody>
          <a:bodyPr/>
          <a:lstStyle/>
          <a:p>
            <a:r>
              <a:rPr lang="en-GB" altLang="en-US" dirty="0">
                <a:solidFill>
                  <a:schemeClr val="tx1"/>
                </a:solidFill>
                <a:latin typeface="Comic Sans MS" panose="030F0702030302020204" pitchFamily="66" charset="0"/>
              </a:rPr>
              <a:t>You will need to discuss the decision your group made about what happened to the </a:t>
            </a:r>
            <a:r>
              <a:rPr lang="en-GB" altLang="en-US" dirty="0" err="1">
                <a:solidFill>
                  <a:schemeClr val="tx1"/>
                </a:solidFill>
                <a:latin typeface="Comic Sans MS" panose="030F0702030302020204" pitchFamily="66" charset="0"/>
              </a:rPr>
              <a:t>Tollund</a:t>
            </a:r>
            <a:r>
              <a:rPr lang="en-GB" altLang="en-US" dirty="0">
                <a:solidFill>
                  <a:schemeClr val="tx1"/>
                </a:solidFill>
                <a:latin typeface="Comic Sans MS" panose="030F0702030302020204" pitchFamily="66" charset="0"/>
              </a:rPr>
              <a:t> man.</a:t>
            </a:r>
          </a:p>
          <a:p>
            <a:endParaRPr lang="en-GB" altLang="en-US" dirty="0"/>
          </a:p>
          <a:p>
            <a:endParaRPr lang="en-US" altLang="en-US" dirty="0"/>
          </a:p>
        </p:txBody>
      </p:sp>
      <p:graphicFrame>
        <p:nvGraphicFramePr>
          <p:cNvPr id="4" name="Content Placeholder 3"/>
          <p:cNvGraphicFramePr>
            <a:graphicFrameLocks/>
          </p:cNvGraphicFramePr>
          <p:nvPr>
            <p:extLst>
              <p:ext uri="{D42A27DB-BD31-4B8C-83A1-F6EECF244321}">
                <p14:modId xmlns:p14="http://schemas.microsoft.com/office/powerpoint/2010/main" val="3030003012"/>
              </p:ext>
            </p:extLst>
          </p:nvPr>
        </p:nvGraphicFramePr>
        <p:xfrm>
          <a:off x="1043608" y="4321572"/>
          <a:ext cx="2054225" cy="1788318"/>
        </p:xfrm>
        <a:graphic>
          <a:graphicData uri="http://schemas.openxmlformats.org/drawingml/2006/table">
            <a:tbl>
              <a:tblPr firstRow="1" bandRow="1">
                <a:tableStyleId>{5C22544A-7EE6-4342-B048-85BDC9FD1C3A}</a:tableStyleId>
              </a:tblPr>
              <a:tblGrid>
                <a:gridCol w="2054225">
                  <a:extLst>
                    <a:ext uri="{9D8B030D-6E8A-4147-A177-3AD203B41FA5}">
                      <a16:colId xmlns:a16="http://schemas.microsoft.com/office/drawing/2014/main" val="20000"/>
                    </a:ext>
                  </a:extLst>
                </a:gridCol>
              </a:tblGrid>
              <a:tr h="596106">
                <a:tc>
                  <a:txBody>
                    <a:bodyPr/>
                    <a:lstStyle/>
                    <a:p>
                      <a:pPr algn="ctr"/>
                      <a:r>
                        <a:rPr lang="en-GB" sz="2400" b="1" dirty="0">
                          <a:solidFill>
                            <a:schemeClr val="tx1"/>
                          </a:solidFill>
                          <a:latin typeface="Comic Sans MS" panose="030F0702030302020204" pitchFamily="66" charset="0"/>
                        </a:rPr>
                        <a:t>Murder?</a:t>
                      </a:r>
                    </a:p>
                  </a:txBody>
                  <a:tcPr marL="91457" marR="91457" marT="45705" marB="45705"/>
                </a:tc>
                <a:extLst>
                  <a:ext uri="{0D108BD9-81ED-4DB2-BD59-A6C34878D82A}">
                    <a16:rowId xmlns:a16="http://schemas.microsoft.com/office/drawing/2014/main" val="10000"/>
                  </a:ext>
                </a:extLst>
              </a:tr>
              <a:tr h="596106">
                <a:tc>
                  <a:txBody>
                    <a:bodyPr/>
                    <a:lstStyle/>
                    <a:p>
                      <a:pPr algn="ctr"/>
                      <a:r>
                        <a:rPr lang="en-GB" sz="2400" b="1" dirty="0">
                          <a:solidFill>
                            <a:schemeClr val="tx1"/>
                          </a:solidFill>
                          <a:latin typeface="Comic Sans MS" panose="030F0702030302020204" pitchFamily="66" charset="0"/>
                        </a:rPr>
                        <a:t>Sacrifice?</a:t>
                      </a:r>
                      <a:r>
                        <a:rPr lang="en-GB" sz="2400" b="1" baseline="0" dirty="0">
                          <a:solidFill>
                            <a:schemeClr val="tx1"/>
                          </a:solidFill>
                          <a:latin typeface="Comic Sans MS" panose="030F0702030302020204" pitchFamily="66" charset="0"/>
                        </a:rPr>
                        <a:t> </a:t>
                      </a:r>
                      <a:endParaRPr lang="en-GB" sz="2400" b="1" dirty="0">
                        <a:solidFill>
                          <a:schemeClr val="tx1"/>
                        </a:solidFill>
                        <a:latin typeface="Comic Sans MS" panose="030F0702030302020204" pitchFamily="66" charset="0"/>
                      </a:endParaRPr>
                    </a:p>
                  </a:txBody>
                  <a:tcPr marL="91457" marR="91457" marT="45705" marB="45705">
                    <a:solidFill>
                      <a:schemeClr val="accent2">
                        <a:lumMod val="40000"/>
                        <a:lumOff val="60000"/>
                      </a:schemeClr>
                    </a:solidFill>
                  </a:tcPr>
                </a:tc>
                <a:extLst>
                  <a:ext uri="{0D108BD9-81ED-4DB2-BD59-A6C34878D82A}">
                    <a16:rowId xmlns:a16="http://schemas.microsoft.com/office/drawing/2014/main" val="10001"/>
                  </a:ext>
                </a:extLst>
              </a:tr>
              <a:tr h="596106">
                <a:tc>
                  <a:txBody>
                    <a:bodyPr/>
                    <a:lstStyle/>
                    <a:p>
                      <a:pPr algn="ctr"/>
                      <a:r>
                        <a:rPr lang="en-GB" sz="2400" b="1" baseline="0" dirty="0">
                          <a:solidFill>
                            <a:schemeClr val="tx1"/>
                          </a:solidFill>
                          <a:latin typeface="Comic Sans MS" panose="030F0702030302020204" pitchFamily="66" charset="0"/>
                        </a:rPr>
                        <a:t>Punishment? </a:t>
                      </a:r>
                      <a:endParaRPr lang="en-GB" sz="2400" b="1" dirty="0">
                        <a:solidFill>
                          <a:schemeClr val="tx1"/>
                        </a:solidFill>
                        <a:latin typeface="Comic Sans MS" panose="030F0702030302020204" pitchFamily="66" charset="0"/>
                      </a:endParaRPr>
                    </a:p>
                  </a:txBody>
                  <a:tcPr marL="91457" marR="91457" marT="45705" marB="45705">
                    <a:solidFill>
                      <a:schemeClr val="accent4">
                        <a:lumMod val="60000"/>
                        <a:lumOff val="40000"/>
                      </a:schemeClr>
                    </a:solidFill>
                  </a:tcPr>
                </a:tc>
                <a:extLst>
                  <a:ext uri="{0D108BD9-81ED-4DB2-BD59-A6C34878D82A}">
                    <a16:rowId xmlns:a16="http://schemas.microsoft.com/office/drawing/2014/main" val="10002"/>
                  </a:ext>
                </a:extLst>
              </a:tr>
            </a:tbl>
          </a:graphicData>
        </a:graphic>
      </p:graphicFrame>
      <p:pic>
        <p:nvPicPr>
          <p:cNvPr id="16400" name="Picture 1" descr="Tollund close up.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789363"/>
            <a:ext cx="3502025" cy="285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77775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Resources</a:t>
            </a:r>
          </a:p>
        </p:txBody>
      </p:sp>
    </p:spTree>
    <p:extLst>
      <p:ext uri="{BB962C8B-B14F-4D97-AF65-F5344CB8AC3E}">
        <p14:creationId xmlns:p14="http://schemas.microsoft.com/office/powerpoint/2010/main" val="22655905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8859" t="33960" r="82282" b="37985"/>
          <a:stretch/>
        </p:blipFill>
        <p:spPr>
          <a:xfrm>
            <a:off x="0" y="116632"/>
            <a:ext cx="2865160" cy="4032448"/>
          </a:xfrm>
          <a:prstGeom prst="rect">
            <a:avLst/>
          </a:prstGeom>
        </p:spPr>
      </p:pic>
      <p:sp>
        <p:nvSpPr>
          <p:cNvPr id="3" name="Rectangle 2"/>
          <p:cNvSpPr/>
          <p:nvPr/>
        </p:nvSpPr>
        <p:spPr>
          <a:xfrm>
            <a:off x="2699792" y="260648"/>
            <a:ext cx="6336704" cy="3908762"/>
          </a:xfrm>
          <a:prstGeom prst="rect">
            <a:avLst/>
          </a:prstGeom>
        </p:spPr>
        <p:txBody>
          <a:bodyPr wrap="square">
            <a:spAutoFit/>
          </a:bodyPr>
          <a:lstStyle/>
          <a:p>
            <a:r>
              <a:rPr lang="en-GB" sz="1600" b="1" u="sng" dirty="0">
                <a:solidFill>
                  <a:srgbClr val="000000"/>
                </a:solidFill>
                <a:latin typeface="Comic Sans MS" panose="030F0702030302020204" pitchFamily="66" charset="0"/>
              </a:rPr>
              <a:t>Source A</a:t>
            </a:r>
            <a:r>
              <a:rPr lang="en-GB" sz="1600" b="1" dirty="0">
                <a:solidFill>
                  <a:srgbClr val="000000"/>
                </a:solidFill>
                <a:latin typeface="Comic Sans MS" panose="030F0702030302020204" pitchFamily="66" charset="0"/>
              </a:rPr>
              <a:t> </a:t>
            </a:r>
          </a:p>
          <a:p>
            <a:endParaRPr lang="en-GB" sz="1600" b="1" dirty="0">
              <a:solidFill>
                <a:srgbClr val="000000"/>
              </a:solidFill>
              <a:latin typeface="Comic Sans MS" panose="030F0702030302020204" pitchFamily="66" charset="0"/>
            </a:endParaRPr>
          </a:p>
          <a:p>
            <a:r>
              <a:rPr lang="en-GB" dirty="0">
                <a:solidFill>
                  <a:srgbClr val="000000"/>
                </a:solidFill>
                <a:latin typeface="Comic Sans MS" panose="030F0702030302020204" pitchFamily="66" charset="0"/>
              </a:rPr>
              <a:t>This shows the body found in a peat bog on </a:t>
            </a:r>
            <a:r>
              <a:rPr lang="en-GB" dirty="0" err="1">
                <a:solidFill>
                  <a:srgbClr val="000000"/>
                </a:solidFill>
                <a:latin typeface="Comic Sans MS" panose="030F0702030302020204" pitchFamily="66" charset="0"/>
              </a:rPr>
              <a:t>Tollund</a:t>
            </a:r>
            <a:r>
              <a:rPr lang="en-GB" dirty="0">
                <a:solidFill>
                  <a:srgbClr val="000000"/>
                </a:solidFill>
                <a:latin typeface="Comic Sans MS" panose="030F0702030302020204" pitchFamily="66" charset="0"/>
              </a:rPr>
              <a:t> Fen in Denmark in May 1950. Two men were digging peat for burning. As they worked they suddenly saw in the peat layer a face so fresh they thought they had come across a recent murder.</a:t>
            </a:r>
          </a:p>
          <a:p>
            <a:r>
              <a:rPr lang="en-GB" dirty="0">
                <a:solidFill>
                  <a:srgbClr val="000000"/>
                </a:solidFill>
                <a:latin typeface="Comic Sans MS" panose="030F0702030302020204" pitchFamily="66" charset="0"/>
              </a:rPr>
              <a:t>They called the police. The men carefully removed the peat from the body till more of him could be seen. The man lay on his right side as if he was asleep. He wore no clothes, except for a pointed skin cap and a smooth hide belt. His hair was cut short. Round the neck was a rope noose and an iron neck ring. It was drawn tight around his neck and throat.</a:t>
            </a:r>
            <a:endParaRPr lang="en-GB" i="0" dirty="0">
              <a:solidFill>
                <a:srgbClr val="000000"/>
              </a:solidFill>
              <a:effectLst/>
              <a:latin typeface="Comic Sans MS" panose="030F0702030302020204" pitchFamily="66" charset="0"/>
            </a:endParaRPr>
          </a:p>
        </p:txBody>
      </p:sp>
      <p:sp>
        <p:nvSpPr>
          <p:cNvPr id="4" name="AutoShape 2" descr="http://www.angelfire.com/hi5/interactive_learning/tmam/Tollan4.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7" name="Rectangle 6"/>
          <p:cNvSpPr/>
          <p:nvPr/>
        </p:nvSpPr>
        <p:spPr>
          <a:xfrm>
            <a:off x="337404" y="373603"/>
            <a:ext cx="85022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Comic Sans MS" panose="030F0702030302020204" pitchFamily="66" charset="0"/>
              </a:rPr>
              <a:t>Source A</a:t>
            </a:r>
          </a:p>
        </p:txBody>
      </p:sp>
      <p:sp>
        <p:nvSpPr>
          <p:cNvPr id="10" name="Rectangle 9"/>
          <p:cNvSpPr/>
          <p:nvPr/>
        </p:nvSpPr>
        <p:spPr>
          <a:xfrm>
            <a:off x="155575" y="160338"/>
            <a:ext cx="8880921" cy="39887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155574" y="4196840"/>
            <a:ext cx="8880921" cy="25649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br>
              <a:rPr lang="en-GB" dirty="0">
                <a:solidFill>
                  <a:schemeClr val="tx1"/>
                </a:solidFill>
              </a:rPr>
            </a:br>
            <a:br>
              <a:rPr lang="en-GB" b="1" dirty="0">
                <a:solidFill>
                  <a:schemeClr val="tx1"/>
                </a:solidFill>
                <a:latin typeface="Comic Sans MS" panose="030F0702030302020204" pitchFamily="66" charset="0"/>
              </a:rPr>
            </a:br>
            <a:r>
              <a:rPr lang="en-GB" b="1" dirty="0">
                <a:solidFill>
                  <a:schemeClr val="tx1"/>
                </a:solidFill>
                <a:latin typeface="Comic Sans MS" panose="030F0702030302020204" pitchFamily="66" charset="0"/>
              </a:rPr>
              <a:t>SCIENTIFIC REPORT</a:t>
            </a:r>
          </a:p>
          <a:p>
            <a:br>
              <a:rPr lang="en-GB" b="1" dirty="0">
                <a:solidFill>
                  <a:schemeClr val="tx1"/>
                </a:solidFill>
                <a:latin typeface="Comic Sans MS" panose="030F0702030302020204" pitchFamily="66" charset="0"/>
              </a:rPr>
            </a:br>
            <a:r>
              <a:rPr lang="en-GB" b="1" u="sng" dirty="0">
                <a:solidFill>
                  <a:schemeClr val="tx1"/>
                </a:solidFill>
                <a:latin typeface="Comic Sans MS" panose="030F0702030302020204" pitchFamily="66" charset="0"/>
              </a:rPr>
              <a:t>Age</a:t>
            </a:r>
            <a:r>
              <a:rPr lang="en-GB" u="sng" dirty="0">
                <a:solidFill>
                  <a:schemeClr val="tx1"/>
                </a:solidFill>
                <a:latin typeface="Comic Sans MS" panose="030F0702030302020204" pitchFamily="66" charset="0"/>
              </a:rPr>
              <a:t>:</a:t>
            </a:r>
            <a:r>
              <a:rPr lang="en-GB" dirty="0">
                <a:solidFill>
                  <a:schemeClr val="tx1"/>
                </a:solidFill>
                <a:latin typeface="Comic Sans MS" panose="030F0702030302020204" pitchFamily="66" charset="0"/>
              </a:rPr>
              <a:t> The heart and organs were healthy. The wisdom teeth had grown. These appear in people around 20 years of age.</a:t>
            </a:r>
          </a:p>
          <a:p>
            <a:r>
              <a:rPr lang="en-GB" b="1" u="sng" dirty="0">
                <a:solidFill>
                  <a:schemeClr val="tx1"/>
                </a:solidFill>
                <a:latin typeface="Comic Sans MS" panose="030F0702030302020204" pitchFamily="66" charset="0"/>
              </a:rPr>
              <a:t>Stomach</a:t>
            </a:r>
            <a:r>
              <a:rPr lang="en-GB" u="sng" dirty="0">
                <a:solidFill>
                  <a:schemeClr val="tx1"/>
                </a:solidFill>
                <a:latin typeface="Comic Sans MS" panose="030F0702030302020204" pitchFamily="66" charset="0"/>
              </a:rPr>
              <a:t>:</a:t>
            </a:r>
            <a:r>
              <a:rPr lang="en-GB" dirty="0">
                <a:solidFill>
                  <a:schemeClr val="tx1"/>
                </a:solidFill>
                <a:latin typeface="Comic Sans MS" panose="030F0702030302020204" pitchFamily="66" charset="0"/>
              </a:rPr>
              <a:t> The man had eaten soup at least 12 hrs before he died. The soup was made up of seeds that were connected only with the Spring</a:t>
            </a:r>
          </a:p>
          <a:p>
            <a:r>
              <a:rPr lang="en-GB" b="1" u="sng" dirty="0">
                <a:solidFill>
                  <a:schemeClr val="tx1"/>
                </a:solidFill>
                <a:latin typeface="Comic Sans MS" panose="030F0702030302020204" pitchFamily="66" charset="0"/>
              </a:rPr>
              <a:t>DOD</a:t>
            </a:r>
            <a:r>
              <a:rPr lang="en-GB" u="sng" dirty="0">
                <a:solidFill>
                  <a:schemeClr val="tx1"/>
                </a:solidFill>
                <a:latin typeface="Comic Sans MS" panose="030F0702030302020204" pitchFamily="66" charset="0"/>
              </a:rPr>
              <a:t>:</a:t>
            </a:r>
            <a:r>
              <a:rPr lang="en-GB" dirty="0">
                <a:solidFill>
                  <a:schemeClr val="tx1"/>
                </a:solidFill>
                <a:latin typeface="Comic Sans MS" panose="030F0702030302020204" pitchFamily="66" charset="0"/>
              </a:rPr>
              <a:t> When they dug the grave some plants were trapped under the body. They were about 2000 years old.</a:t>
            </a:r>
          </a:p>
          <a:p>
            <a:pPr algn="ctr"/>
            <a:endParaRPr lang="en-GB" dirty="0"/>
          </a:p>
        </p:txBody>
      </p:sp>
      <p:sp>
        <p:nvSpPr>
          <p:cNvPr id="12" name="Rectangle 11"/>
          <p:cNvSpPr/>
          <p:nvPr/>
        </p:nvSpPr>
        <p:spPr>
          <a:xfrm>
            <a:off x="8100392" y="4293096"/>
            <a:ext cx="85022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Comic Sans MS" panose="030F0702030302020204" pitchFamily="66" charset="0"/>
              </a:rPr>
              <a:t>Source C</a:t>
            </a:r>
          </a:p>
        </p:txBody>
      </p:sp>
    </p:spTree>
    <p:extLst>
      <p:ext uri="{BB962C8B-B14F-4D97-AF65-F5344CB8AC3E}">
        <p14:creationId xmlns:p14="http://schemas.microsoft.com/office/powerpoint/2010/main" val="504039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371" y="160338"/>
            <a:ext cx="3907875" cy="2523963"/>
          </a:xfrm>
          <a:prstGeom prst="rect">
            <a:avLst/>
          </a:prstGeom>
        </p:spPr>
      </p:pic>
      <p:sp>
        <p:nvSpPr>
          <p:cNvPr id="8" name="Rectangle 7"/>
          <p:cNvSpPr/>
          <p:nvPr/>
        </p:nvSpPr>
        <p:spPr>
          <a:xfrm>
            <a:off x="3191920" y="232346"/>
            <a:ext cx="85022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Comic Sans MS" panose="030F0702030302020204" pitchFamily="66" charset="0"/>
              </a:rPr>
              <a:t>Source B</a:t>
            </a:r>
          </a:p>
        </p:txBody>
      </p:sp>
      <p:sp>
        <p:nvSpPr>
          <p:cNvPr id="9" name="Rectangle 8"/>
          <p:cNvSpPr/>
          <p:nvPr/>
        </p:nvSpPr>
        <p:spPr>
          <a:xfrm>
            <a:off x="4195043" y="188640"/>
            <a:ext cx="4769446" cy="2893100"/>
          </a:xfrm>
          <a:prstGeom prst="rect">
            <a:avLst/>
          </a:prstGeom>
        </p:spPr>
        <p:txBody>
          <a:bodyPr wrap="square">
            <a:spAutoFit/>
          </a:bodyPr>
          <a:lstStyle/>
          <a:p>
            <a:r>
              <a:rPr lang="en-GB" sz="1400" dirty="0">
                <a:solidFill>
                  <a:srgbClr val="000000"/>
                </a:solidFill>
                <a:latin typeface="Comic Sans MS" panose="030F0702030302020204" pitchFamily="66" charset="0"/>
              </a:rPr>
              <a:t>These items (</a:t>
            </a:r>
            <a:r>
              <a:rPr lang="en-GB" sz="1400" u="sng" dirty="0">
                <a:solidFill>
                  <a:srgbClr val="000000"/>
                </a:solidFill>
                <a:latin typeface="Comic Sans MS" panose="030F0702030302020204" pitchFamily="66" charset="0"/>
              </a:rPr>
              <a:t>Source B</a:t>
            </a:r>
            <a:r>
              <a:rPr lang="en-GB" sz="1400" dirty="0">
                <a:solidFill>
                  <a:srgbClr val="000000"/>
                </a:solidFill>
                <a:latin typeface="Comic Sans MS" panose="030F0702030302020204" pitchFamily="66" charset="0"/>
              </a:rPr>
              <a:t>) were not found on the </a:t>
            </a:r>
            <a:r>
              <a:rPr lang="en-GB" sz="1400" dirty="0" err="1">
                <a:solidFill>
                  <a:srgbClr val="000000"/>
                </a:solidFill>
                <a:latin typeface="Comic Sans MS" panose="030F0702030302020204" pitchFamily="66" charset="0"/>
              </a:rPr>
              <a:t>Tollund</a:t>
            </a:r>
            <a:r>
              <a:rPr lang="en-GB" sz="1400" dirty="0">
                <a:solidFill>
                  <a:srgbClr val="000000"/>
                </a:solidFill>
                <a:latin typeface="Comic Sans MS" panose="030F0702030302020204" pitchFamily="66" charset="0"/>
              </a:rPr>
              <a:t> man but are similar to those around his neck. The items are a rope noose and a neck ring. Iron Age people buried neck rings with their dead as an offering to the Spring Goddess. </a:t>
            </a:r>
            <a:br>
              <a:rPr lang="en-GB" sz="1400" dirty="0">
                <a:solidFill>
                  <a:srgbClr val="000000"/>
                </a:solidFill>
                <a:latin typeface="Comic Sans MS" panose="030F0702030302020204" pitchFamily="66" charset="0"/>
              </a:rPr>
            </a:br>
            <a:br>
              <a:rPr lang="en-GB" sz="1400" dirty="0">
                <a:solidFill>
                  <a:srgbClr val="000000"/>
                </a:solidFill>
                <a:latin typeface="Comic Sans MS" panose="030F0702030302020204" pitchFamily="66" charset="0"/>
              </a:rPr>
            </a:br>
            <a:r>
              <a:rPr lang="en-GB" sz="1400" dirty="0">
                <a:solidFill>
                  <a:srgbClr val="000000"/>
                </a:solidFill>
                <a:latin typeface="Comic Sans MS" panose="030F0702030302020204" pitchFamily="66" charset="0"/>
              </a:rPr>
              <a:t>This noose was around the neck of an Iron Age man who was found buried in </a:t>
            </a:r>
            <a:r>
              <a:rPr lang="en-GB" sz="1400" dirty="0" err="1">
                <a:solidFill>
                  <a:srgbClr val="000000"/>
                </a:solidFill>
                <a:latin typeface="Comic Sans MS" panose="030F0702030302020204" pitchFamily="66" charset="0"/>
              </a:rPr>
              <a:t>Borre</a:t>
            </a:r>
            <a:r>
              <a:rPr lang="en-GB" sz="1400" dirty="0">
                <a:solidFill>
                  <a:srgbClr val="000000"/>
                </a:solidFill>
                <a:latin typeface="Comic Sans MS" panose="030F0702030302020204" pitchFamily="66" charset="0"/>
              </a:rPr>
              <a:t> Fen in Denmark. His last meal had been a vegetable soup made from Spring seeds. Across his body was a birch branch 1m long and 4.5cm thick. Next to the noose in the picture is a neck ring. The Iron Age people used to bury these in the bogs as offerings to the Spring Goddess.</a:t>
            </a:r>
            <a:endParaRPr lang="en-GB" sz="1400" dirty="0">
              <a:latin typeface="Comic Sans MS" panose="030F0702030302020204" pitchFamily="66" charset="0"/>
            </a:endParaRPr>
          </a:p>
        </p:txBody>
      </p:sp>
      <p:sp>
        <p:nvSpPr>
          <p:cNvPr id="10" name="Rectangle 9"/>
          <p:cNvSpPr/>
          <p:nvPr/>
        </p:nvSpPr>
        <p:spPr>
          <a:xfrm>
            <a:off x="98645" y="94761"/>
            <a:ext cx="8880921" cy="313944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2627314" y="3351257"/>
            <a:ext cx="2016224" cy="2585323"/>
          </a:xfrm>
          <a:prstGeom prst="rect">
            <a:avLst/>
          </a:prstGeom>
        </p:spPr>
        <p:txBody>
          <a:bodyPr wrap="square">
            <a:spAutoFit/>
          </a:bodyPr>
          <a:lstStyle/>
          <a:p>
            <a:r>
              <a:rPr lang="en-GB" dirty="0">
                <a:solidFill>
                  <a:srgbClr val="000000"/>
                </a:solidFill>
                <a:latin typeface="Comic Sans MS" panose="030F0702030302020204" pitchFamily="66" charset="0"/>
              </a:rPr>
              <a:t>Map showing the north  German tribes, that were living where present Denmark is. Also </a:t>
            </a:r>
            <a:r>
              <a:rPr lang="en-GB" dirty="0" err="1">
                <a:solidFill>
                  <a:srgbClr val="000000"/>
                </a:solidFill>
                <a:latin typeface="Comic Sans MS" panose="030F0702030302020204" pitchFamily="66" charset="0"/>
              </a:rPr>
              <a:t>Tollund</a:t>
            </a:r>
            <a:r>
              <a:rPr lang="en-GB" dirty="0">
                <a:solidFill>
                  <a:srgbClr val="000000"/>
                </a:solidFill>
                <a:latin typeface="Comic Sans MS" panose="030F0702030302020204" pitchFamily="66" charset="0"/>
              </a:rPr>
              <a:t>, </a:t>
            </a:r>
            <a:r>
              <a:rPr lang="en-GB" dirty="0" err="1">
                <a:solidFill>
                  <a:srgbClr val="000000"/>
                </a:solidFill>
                <a:latin typeface="Comic Sans MS" panose="030F0702030302020204" pitchFamily="66" charset="0"/>
              </a:rPr>
              <a:t>Grauballe</a:t>
            </a:r>
            <a:r>
              <a:rPr lang="en-GB" dirty="0">
                <a:solidFill>
                  <a:srgbClr val="000000"/>
                </a:solidFill>
                <a:latin typeface="Comic Sans MS" panose="030F0702030302020204" pitchFamily="66" charset="0"/>
              </a:rPr>
              <a:t> and </a:t>
            </a:r>
            <a:r>
              <a:rPr lang="en-GB" dirty="0" err="1">
                <a:solidFill>
                  <a:srgbClr val="000000"/>
                </a:solidFill>
                <a:latin typeface="Comic Sans MS" panose="030F0702030302020204" pitchFamily="66" charset="0"/>
              </a:rPr>
              <a:t>Borre</a:t>
            </a:r>
            <a:r>
              <a:rPr lang="en-GB" dirty="0">
                <a:solidFill>
                  <a:srgbClr val="000000"/>
                </a:solidFill>
                <a:latin typeface="Comic Sans MS" panose="030F0702030302020204" pitchFamily="66" charset="0"/>
              </a:rPr>
              <a:t> Fens.</a:t>
            </a:r>
            <a:endParaRPr lang="en-GB" dirty="0">
              <a:latin typeface="Comic Sans MS" panose="030F0702030302020204" pitchFamily="66" charset="0"/>
            </a:endParaRPr>
          </a:p>
        </p:txBody>
      </p:sp>
      <p:sp>
        <p:nvSpPr>
          <p:cNvPr id="11" name="AutoShape 2" descr="http://www.angelfire.com/hi5/interactive_learning/tmam/map.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2" name="Picture 11"/>
          <p:cNvPicPr>
            <a:picLocks noChangeAspect="1"/>
          </p:cNvPicPr>
          <p:nvPr/>
        </p:nvPicPr>
        <p:blipFill rotWithShape="1">
          <a:blip r:embed="rId4"/>
          <a:srcRect l="28875" t="31007" r="58985" b="32817"/>
          <a:stretch/>
        </p:blipFill>
        <p:spPr>
          <a:xfrm>
            <a:off x="92421" y="3284984"/>
            <a:ext cx="2607371" cy="3453005"/>
          </a:xfrm>
          <a:prstGeom prst="rect">
            <a:avLst/>
          </a:prstGeom>
        </p:spPr>
      </p:pic>
      <p:sp>
        <p:nvSpPr>
          <p:cNvPr id="13" name="Rectangle 12"/>
          <p:cNvSpPr/>
          <p:nvPr/>
        </p:nvSpPr>
        <p:spPr>
          <a:xfrm>
            <a:off x="223004" y="3429000"/>
            <a:ext cx="85022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Comic Sans MS" panose="030F0702030302020204" pitchFamily="66" charset="0"/>
              </a:rPr>
              <a:t>Source D</a:t>
            </a:r>
          </a:p>
        </p:txBody>
      </p:sp>
      <p:sp>
        <p:nvSpPr>
          <p:cNvPr id="14" name="Rectangle 13"/>
          <p:cNvSpPr/>
          <p:nvPr/>
        </p:nvSpPr>
        <p:spPr>
          <a:xfrm>
            <a:off x="92421" y="3287116"/>
            <a:ext cx="4587682" cy="348692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4802520" y="3287116"/>
            <a:ext cx="4161969" cy="348692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srgbClr val="000000"/>
              </a:solidFill>
              <a:latin typeface="Comic Sans MS" panose="030F0702030302020204" pitchFamily="66" charset="0"/>
            </a:endParaRPr>
          </a:p>
          <a:p>
            <a:pPr algn="ctr"/>
            <a:endParaRPr lang="en-GB" sz="1400" dirty="0">
              <a:solidFill>
                <a:srgbClr val="000000"/>
              </a:solidFill>
              <a:latin typeface="Comic Sans MS" panose="030F0702030302020204" pitchFamily="66" charset="0"/>
            </a:endParaRPr>
          </a:p>
          <a:p>
            <a:pPr algn="ctr"/>
            <a:r>
              <a:rPr lang="en-GB" dirty="0">
                <a:solidFill>
                  <a:srgbClr val="000000"/>
                </a:solidFill>
                <a:latin typeface="Comic Sans MS" panose="030F0702030302020204" pitchFamily="66" charset="0"/>
              </a:rPr>
              <a:t>This man was found buried in a bog at </a:t>
            </a:r>
            <a:r>
              <a:rPr lang="en-GB" dirty="0" err="1">
                <a:solidFill>
                  <a:srgbClr val="000000"/>
                </a:solidFill>
                <a:latin typeface="Comic Sans MS" panose="030F0702030302020204" pitchFamily="66" charset="0"/>
              </a:rPr>
              <a:t>Grauballe</a:t>
            </a:r>
            <a:r>
              <a:rPr lang="en-GB" dirty="0">
                <a:solidFill>
                  <a:srgbClr val="000000"/>
                </a:solidFill>
                <a:latin typeface="Comic Sans MS" panose="030F0702030302020204" pitchFamily="66" charset="0"/>
              </a:rPr>
              <a:t> in Denmark. His throat had been cut from ear to ear. Scientists discovered that he had been buried 1650 years ago. His last meal, eaten shortly before his death, had been a vegetable soup made from Spring seeds.</a:t>
            </a:r>
            <a:endParaRPr lang="en-GB" sz="2400" dirty="0"/>
          </a:p>
        </p:txBody>
      </p:sp>
      <p:sp>
        <p:nvSpPr>
          <p:cNvPr id="17" name="Rectangle 16"/>
          <p:cNvSpPr/>
          <p:nvPr/>
        </p:nvSpPr>
        <p:spPr>
          <a:xfrm>
            <a:off x="6234193" y="3404755"/>
            <a:ext cx="1078926"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Comic Sans MS" panose="030F0702030302020204" pitchFamily="66" charset="0"/>
              </a:rPr>
              <a:t>Source E</a:t>
            </a:r>
          </a:p>
        </p:txBody>
      </p:sp>
    </p:spTree>
    <p:extLst>
      <p:ext uri="{BB962C8B-B14F-4D97-AF65-F5344CB8AC3E}">
        <p14:creationId xmlns:p14="http://schemas.microsoft.com/office/powerpoint/2010/main" val="3543164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bog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1217772" y="1310621"/>
            <a:ext cx="6492433" cy="4392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59011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b="6951"/>
          <a:stretch/>
        </p:blipFill>
        <p:spPr>
          <a:xfrm>
            <a:off x="227595" y="3390595"/>
            <a:ext cx="2133313" cy="3322035"/>
          </a:xfrm>
          <a:prstGeom prst="rect">
            <a:avLst/>
          </a:prstGeom>
        </p:spPr>
      </p:pic>
      <p:sp>
        <p:nvSpPr>
          <p:cNvPr id="10" name="Rectangle 9"/>
          <p:cNvSpPr/>
          <p:nvPr/>
        </p:nvSpPr>
        <p:spPr>
          <a:xfrm>
            <a:off x="98645" y="94761"/>
            <a:ext cx="8880921" cy="293759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400" dirty="0">
              <a:solidFill>
                <a:schemeClr val="tx1"/>
              </a:solidFill>
              <a:latin typeface="Comic Sans MS" panose="030F0702030302020204" pitchFamily="66" charset="0"/>
            </a:endParaRPr>
          </a:p>
          <a:p>
            <a:endParaRPr lang="en-GB" sz="1400" dirty="0">
              <a:solidFill>
                <a:schemeClr val="tx1"/>
              </a:solidFill>
              <a:latin typeface="Comic Sans MS" panose="030F0702030302020204" pitchFamily="66" charset="0"/>
            </a:endParaRPr>
          </a:p>
          <a:p>
            <a:endParaRPr lang="en-GB" sz="1400" dirty="0">
              <a:solidFill>
                <a:schemeClr val="tx1"/>
              </a:solidFill>
              <a:latin typeface="Comic Sans MS" panose="030F0702030302020204" pitchFamily="66" charset="0"/>
            </a:endParaRPr>
          </a:p>
          <a:p>
            <a:r>
              <a:rPr lang="en-GB" dirty="0">
                <a:solidFill>
                  <a:schemeClr val="tx1"/>
                </a:solidFill>
                <a:latin typeface="Comic Sans MS" panose="030F0702030302020204" pitchFamily="66" charset="0"/>
              </a:rPr>
              <a:t>"There is nothing unusual about these tribes except their worship of Mother Earth, the Goddess of Spring. They believe that each spring she rides through the tribes. A chariot carries a statue of the Goddess in a procession. After this the chariot and her robes.....are washed clean in a hidden lake. This task is done by slaves who are then..." killed.</a:t>
            </a:r>
          </a:p>
          <a:p>
            <a:endParaRPr lang="en-GB" dirty="0">
              <a:solidFill>
                <a:schemeClr val="tx1"/>
              </a:solidFill>
              <a:latin typeface="Comic Sans MS" panose="030F0702030302020204" pitchFamily="66" charset="0"/>
            </a:endParaRPr>
          </a:p>
          <a:p>
            <a:r>
              <a:rPr lang="en-GB" i="1" dirty="0">
                <a:solidFill>
                  <a:schemeClr val="tx1"/>
                </a:solidFill>
                <a:latin typeface="Comic Sans MS" panose="030F0702030302020204" pitchFamily="66" charset="0"/>
              </a:rPr>
              <a:t>(Written in 97-98 AD by Cornelius Tacitus, a Roman, in his book about the German tribes).</a:t>
            </a:r>
            <a:endParaRPr lang="en-GB" sz="2400" dirty="0"/>
          </a:p>
        </p:txBody>
      </p:sp>
      <p:sp>
        <p:nvSpPr>
          <p:cNvPr id="6" name="Rectangle 5"/>
          <p:cNvSpPr/>
          <p:nvPr/>
        </p:nvSpPr>
        <p:spPr>
          <a:xfrm>
            <a:off x="2515505" y="3424875"/>
            <a:ext cx="2016224" cy="1200329"/>
          </a:xfrm>
          <a:prstGeom prst="rect">
            <a:avLst/>
          </a:prstGeom>
        </p:spPr>
        <p:txBody>
          <a:bodyPr wrap="square">
            <a:spAutoFit/>
          </a:bodyPr>
          <a:lstStyle/>
          <a:p>
            <a:r>
              <a:rPr lang="en-GB" dirty="0">
                <a:latin typeface="Comic Sans MS" panose="030F0702030302020204" pitchFamily="66" charset="0"/>
              </a:rPr>
              <a:t>An Earth Goddess of Spring statue found in a bog.</a:t>
            </a:r>
          </a:p>
        </p:txBody>
      </p:sp>
      <p:sp>
        <p:nvSpPr>
          <p:cNvPr id="11" name="AutoShape 2" descr="http://www.angelfire.com/hi5/interactive_learning/tmam/map.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Rectangle 12"/>
          <p:cNvSpPr/>
          <p:nvPr/>
        </p:nvSpPr>
        <p:spPr>
          <a:xfrm>
            <a:off x="314199" y="3474090"/>
            <a:ext cx="85022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Comic Sans MS" panose="030F0702030302020204" pitchFamily="66" charset="0"/>
              </a:rPr>
              <a:t>Source F</a:t>
            </a:r>
          </a:p>
        </p:txBody>
      </p:sp>
      <p:sp>
        <p:nvSpPr>
          <p:cNvPr id="14" name="Rectangle 13"/>
          <p:cNvSpPr/>
          <p:nvPr/>
        </p:nvSpPr>
        <p:spPr>
          <a:xfrm>
            <a:off x="98645" y="3326454"/>
            <a:ext cx="4587682" cy="348692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187665" y="196212"/>
            <a:ext cx="850220" cy="43204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latin typeface="Comic Sans MS" panose="030F0702030302020204" pitchFamily="66" charset="0"/>
              </a:rPr>
              <a:t>Source G</a:t>
            </a:r>
          </a:p>
        </p:txBody>
      </p:sp>
    </p:spTree>
    <p:extLst>
      <p:ext uri="{BB962C8B-B14F-4D97-AF65-F5344CB8AC3E}">
        <p14:creationId xmlns:p14="http://schemas.microsoft.com/office/powerpoint/2010/main" val="33066751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3204" y="92750"/>
            <a:ext cx="8229600" cy="404664"/>
          </a:xfrm>
        </p:spPr>
        <p:txBody>
          <a:bodyPr>
            <a:normAutofit fontScale="90000"/>
          </a:bodyPr>
          <a:lstStyle/>
          <a:p>
            <a:r>
              <a:rPr lang="en-GB" sz="2400" dirty="0">
                <a:latin typeface="Comic Sans MS" panose="030F0702030302020204" pitchFamily="66" charset="0"/>
              </a:rPr>
              <a:t>The </a:t>
            </a:r>
            <a:r>
              <a:rPr lang="en-GB" sz="2400" dirty="0" err="1">
                <a:latin typeface="Comic Sans MS" panose="030F0702030302020204" pitchFamily="66" charset="0"/>
              </a:rPr>
              <a:t>Tollund</a:t>
            </a:r>
            <a:r>
              <a:rPr lang="en-GB" sz="2400" dirty="0">
                <a:latin typeface="Comic Sans MS" panose="030F0702030302020204" pitchFamily="66" charset="0"/>
              </a:rPr>
              <a:t> Man Mystery</a:t>
            </a:r>
          </a:p>
        </p:txBody>
      </p:sp>
      <p:graphicFrame>
        <p:nvGraphicFramePr>
          <p:cNvPr id="3" name="Table 2"/>
          <p:cNvGraphicFramePr>
            <a:graphicFrameLocks noGrp="1"/>
          </p:cNvGraphicFramePr>
          <p:nvPr>
            <p:extLst>
              <p:ext uri="{D42A27DB-BD31-4B8C-83A1-F6EECF244321}">
                <p14:modId xmlns:p14="http://schemas.microsoft.com/office/powerpoint/2010/main" val="2291122748"/>
              </p:ext>
            </p:extLst>
          </p:nvPr>
        </p:nvGraphicFramePr>
        <p:xfrm>
          <a:off x="179512" y="525161"/>
          <a:ext cx="8856984" cy="6130110"/>
        </p:xfrm>
        <a:graphic>
          <a:graphicData uri="http://schemas.openxmlformats.org/drawingml/2006/table">
            <a:tbl>
              <a:tblPr firstRow="1" firstCol="1" lastRow="1" lastCol="1" bandRow="1" bandCol="1">
                <a:tableStyleId>{5C22544A-7EE6-4342-B048-85BDC9FD1C3A}</a:tableStyleId>
              </a:tblPr>
              <a:tblGrid>
                <a:gridCol w="1682024">
                  <a:extLst>
                    <a:ext uri="{9D8B030D-6E8A-4147-A177-3AD203B41FA5}">
                      <a16:colId xmlns:a16="http://schemas.microsoft.com/office/drawing/2014/main" val="20000"/>
                    </a:ext>
                  </a:extLst>
                </a:gridCol>
                <a:gridCol w="3587480">
                  <a:extLst>
                    <a:ext uri="{9D8B030D-6E8A-4147-A177-3AD203B41FA5}">
                      <a16:colId xmlns:a16="http://schemas.microsoft.com/office/drawing/2014/main" val="20001"/>
                    </a:ext>
                  </a:extLst>
                </a:gridCol>
                <a:gridCol w="3587480">
                  <a:extLst>
                    <a:ext uri="{9D8B030D-6E8A-4147-A177-3AD203B41FA5}">
                      <a16:colId xmlns:a16="http://schemas.microsoft.com/office/drawing/2014/main" val="20002"/>
                    </a:ext>
                  </a:extLst>
                </a:gridCol>
              </a:tblGrid>
              <a:tr h="130879">
                <a:tc>
                  <a:txBody>
                    <a:bodyPr/>
                    <a:lstStyle/>
                    <a:p>
                      <a:pPr algn="ctr">
                        <a:spcBef>
                          <a:spcPts val="600"/>
                        </a:spcBef>
                        <a:spcAft>
                          <a:spcPts val="600"/>
                        </a:spcAft>
                      </a:pPr>
                      <a:r>
                        <a:rPr lang="en-GB" sz="1200" dirty="0">
                          <a:solidFill>
                            <a:schemeClr val="tx1"/>
                          </a:solidFill>
                          <a:effectLst/>
                          <a:latin typeface="Comic Sans MS" panose="030F0702030302020204" pitchFamily="66" charset="0"/>
                        </a:rPr>
                        <a:t>Ways he could have died…</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600"/>
                        </a:spcBef>
                        <a:spcAft>
                          <a:spcPts val="600"/>
                        </a:spcAft>
                      </a:pPr>
                      <a:r>
                        <a:rPr lang="en-GB" sz="1200" dirty="0">
                          <a:solidFill>
                            <a:schemeClr val="tx1"/>
                          </a:solidFill>
                          <a:effectLst/>
                          <a:latin typeface="Comic Sans MS" panose="030F0702030302020204" pitchFamily="66" charset="0"/>
                        </a:rPr>
                        <a:t>Evidence to support this…</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600"/>
                        </a:spcBef>
                        <a:spcAft>
                          <a:spcPts val="600"/>
                        </a:spcAft>
                      </a:pPr>
                      <a:r>
                        <a:rPr lang="en-GB" sz="1200" dirty="0">
                          <a:solidFill>
                            <a:schemeClr val="tx1"/>
                          </a:solidFill>
                          <a:effectLst/>
                          <a:latin typeface="Comic Sans MS" panose="030F0702030302020204" pitchFamily="66" charset="0"/>
                        </a:rPr>
                        <a:t>I agree/disagree that this is what happened</a:t>
                      </a:r>
                      <a:r>
                        <a:rPr lang="en-GB" sz="1200" baseline="0" dirty="0">
                          <a:solidFill>
                            <a:schemeClr val="tx1"/>
                          </a:solidFill>
                          <a:effectLst/>
                          <a:latin typeface="Comic Sans MS" panose="030F0702030302020204" pitchFamily="66" charset="0"/>
                        </a:rPr>
                        <a:t> to the </a:t>
                      </a:r>
                      <a:r>
                        <a:rPr lang="en-GB" sz="1200" baseline="0" dirty="0" err="1">
                          <a:solidFill>
                            <a:schemeClr val="tx1"/>
                          </a:solidFill>
                          <a:effectLst/>
                          <a:latin typeface="Comic Sans MS" panose="030F0702030302020204" pitchFamily="66" charset="0"/>
                        </a:rPr>
                        <a:t>Tollund</a:t>
                      </a:r>
                      <a:r>
                        <a:rPr lang="en-GB" sz="1200" baseline="0" dirty="0">
                          <a:solidFill>
                            <a:schemeClr val="tx1"/>
                          </a:solidFill>
                          <a:effectLst/>
                          <a:latin typeface="Comic Sans MS" panose="030F0702030302020204" pitchFamily="66" charset="0"/>
                        </a:rPr>
                        <a:t> Man </a:t>
                      </a:r>
                      <a:r>
                        <a:rPr lang="en-GB" sz="1200" dirty="0">
                          <a:solidFill>
                            <a:schemeClr val="tx1"/>
                          </a:solidFill>
                          <a:effectLst/>
                          <a:latin typeface="Comic Sans MS" panose="030F0702030302020204" pitchFamily="66" charset="0"/>
                        </a:rPr>
                        <a:t>because…</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1921450">
                <a:tc>
                  <a:txBody>
                    <a:bodyPr/>
                    <a:lstStyle/>
                    <a:p>
                      <a:pP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spcBef>
                          <a:spcPts val="600"/>
                        </a:spcBef>
                        <a:spcAft>
                          <a:spcPts val="600"/>
                        </a:spcAft>
                      </a:pPr>
                      <a:r>
                        <a:rPr lang="en-GB" sz="1200" dirty="0">
                          <a:solidFill>
                            <a:schemeClr val="tx1"/>
                          </a:solidFill>
                          <a:effectLst/>
                          <a:latin typeface="Comic Sans MS" panose="030F0702030302020204" pitchFamily="66" charset="0"/>
                        </a:rPr>
                        <a:t>A sacrifice</a:t>
                      </a:r>
                      <a:endParaRPr lang="en-GB" sz="1600" dirty="0">
                        <a:solidFill>
                          <a:schemeClr val="tx1"/>
                        </a:solidFill>
                        <a:effectLst/>
                        <a:latin typeface="Comic Sans MS" panose="030F0702030302020204" pitchFamily="66" charset="0"/>
                      </a:endParaRPr>
                    </a:p>
                    <a:p>
                      <a:pP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600"/>
                        </a:spcBef>
                        <a:spcAft>
                          <a:spcPts val="600"/>
                        </a:spcAft>
                      </a:pP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921450">
                <a:tc>
                  <a:txBody>
                    <a:bodyPr/>
                    <a:lstStyle/>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A murder</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921450">
                <a:tc>
                  <a:txBody>
                    <a:bodyPr/>
                    <a:lstStyle/>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A punishment</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ndParaRPr>
                    </a:p>
                    <a:p>
                      <a:pPr>
                        <a:spcBef>
                          <a:spcPts val="600"/>
                        </a:spcBef>
                        <a:spcAft>
                          <a:spcPts val="600"/>
                        </a:spcAft>
                      </a:pPr>
                      <a:r>
                        <a:rPr lang="en-GB" sz="1200">
                          <a:solidFill>
                            <a:schemeClr val="tx1"/>
                          </a:solidFill>
                          <a:effectLst/>
                          <a:latin typeface="Comic Sans MS" panose="030F0702030302020204" pitchFamily="66" charset="0"/>
                        </a:rPr>
                        <a:t> </a:t>
                      </a:r>
                      <a:endParaRPr lang="en-GB" sz="160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ndParaRPr>
                    </a:p>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Bef>
                          <a:spcPts val="600"/>
                        </a:spcBef>
                        <a:spcAft>
                          <a:spcPts val="600"/>
                        </a:spcAft>
                      </a:pPr>
                      <a:r>
                        <a:rPr lang="en-GB" sz="1200" dirty="0">
                          <a:solidFill>
                            <a:schemeClr val="tx1"/>
                          </a:solidFill>
                          <a:effectLst/>
                          <a:latin typeface="Comic Sans MS" panose="030F0702030302020204" pitchFamily="66" charset="0"/>
                        </a:rPr>
                        <a:t> </a:t>
                      </a:r>
                      <a:endParaRPr lang="en-GB" sz="1600" dirty="0">
                        <a:solidFill>
                          <a:schemeClr val="tx1"/>
                        </a:solidFill>
                        <a:effectLst/>
                        <a:latin typeface="Comic Sans MS" panose="030F0702030302020204" pitchFamily="66" charset="0"/>
                        <a:ea typeface="Times New Roman" panose="02020603050405020304" pitchFamily="18" charset="0"/>
                      </a:endParaRPr>
                    </a:p>
                  </a:txBody>
                  <a:tcPr marL="50917" marR="5091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596279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79512" y="332656"/>
            <a:ext cx="5328592" cy="1512168"/>
            <a:chOff x="1115616" y="1628800"/>
            <a:chExt cx="5328592" cy="1512168"/>
          </a:xfrm>
        </p:grpSpPr>
        <p:sp>
          <p:nvSpPr>
            <p:cNvPr id="2" name="Rectangle 1"/>
            <p:cNvSpPr/>
            <p:nvPr/>
          </p:nvSpPr>
          <p:spPr>
            <a:xfrm>
              <a:off x="1115616" y="1772816"/>
              <a:ext cx="5328592" cy="1368152"/>
            </a:xfrm>
            <a:prstGeom prst="rect">
              <a:avLst/>
            </a:prstGeom>
            <a:solidFill>
              <a:srgbClr val="FFC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Comic Sans MS" pitchFamily="66" charset="0"/>
                </a:rPr>
                <a:t>…the clues that tell us about the past, for example, about how people use to live, or what they did or thought.</a:t>
              </a:r>
            </a:p>
          </p:txBody>
        </p:sp>
        <p:sp>
          <p:nvSpPr>
            <p:cNvPr id="3" name="Oval 2"/>
            <p:cNvSpPr/>
            <p:nvPr/>
          </p:nvSpPr>
          <p:spPr>
            <a:xfrm>
              <a:off x="1403648" y="1628800"/>
              <a:ext cx="2520280" cy="36004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Comic Sans MS" pitchFamily="66" charset="0"/>
                </a:rPr>
                <a:t>Sources are…</a:t>
              </a:r>
            </a:p>
          </p:txBody>
        </p:sp>
      </p:grpSp>
      <p:grpSp>
        <p:nvGrpSpPr>
          <p:cNvPr id="8" name="Group 7"/>
          <p:cNvGrpSpPr/>
          <p:nvPr/>
        </p:nvGrpSpPr>
        <p:grpSpPr>
          <a:xfrm>
            <a:off x="3511537" y="2132856"/>
            <a:ext cx="5328592" cy="1656184"/>
            <a:chOff x="3223505" y="4725144"/>
            <a:chExt cx="5328592" cy="1656184"/>
          </a:xfrm>
        </p:grpSpPr>
        <p:sp>
          <p:nvSpPr>
            <p:cNvPr id="4" name="Rectangle 3"/>
            <p:cNvSpPr/>
            <p:nvPr/>
          </p:nvSpPr>
          <p:spPr>
            <a:xfrm>
              <a:off x="3223505" y="4869160"/>
              <a:ext cx="5328592" cy="1512168"/>
            </a:xfrm>
            <a:prstGeom prst="rect">
              <a:avLst/>
            </a:prstGeom>
            <a:solidFill>
              <a:srgbClr val="FFC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Comic Sans MS" pitchFamily="66" charset="0"/>
                </a:rPr>
                <a:t>…anything from the past. All sorts of things can be sources: documents (written sources), pictures, buildings, artefacts (objects) and even skeletons.</a:t>
              </a:r>
            </a:p>
          </p:txBody>
        </p:sp>
        <p:sp>
          <p:nvSpPr>
            <p:cNvPr id="5" name="Oval 4"/>
            <p:cNvSpPr/>
            <p:nvPr/>
          </p:nvSpPr>
          <p:spPr>
            <a:xfrm>
              <a:off x="3511537" y="4725144"/>
              <a:ext cx="2520280" cy="360040"/>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Comic Sans MS" pitchFamily="66" charset="0"/>
                </a:rPr>
                <a:t>Sources are…</a:t>
              </a:r>
            </a:p>
          </p:txBody>
        </p:sp>
      </p:grpSp>
      <p:pic>
        <p:nvPicPr>
          <p:cNvPr id="4098" name="Picture 2" descr="http://wanabfitnow.files.wordpress.com/2011/10/animated-books-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5378617"/>
            <a:ext cx="1921346" cy="108552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ts4.mm.bing.net/th?id=HN.608026567418970788&amp;pid=1.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2258" y="3789040"/>
            <a:ext cx="1826146" cy="182614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C:\Users\FPullen\AppData\Local\Microsoft\Windows\Temporary Internet Files\Content.IE5\9FBPLSNR\MC900058179[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88197" y="4705924"/>
            <a:ext cx="1755533" cy="1878814"/>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ts3.mm.bing.net/th?id=HN.608000698822035262&amp;pid=1.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54550" y="3844596"/>
            <a:ext cx="1205681" cy="1189606"/>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http://www.worldwidestore.com/Artifacts/37908ab.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7635" y="2006922"/>
            <a:ext cx="1994037" cy="2846488"/>
          </a:xfrm>
          <a:prstGeom prst="rect">
            <a:avLst/>
          </a:prstGeom>
          <a:noFill/>
          <a:extLst>
            <a:ext uri="{909E8E84-426E-40DD-AFC4-6F175D3DCCD1}">
              <a14:hiddenFill xmlns:a14="http://schemas.microsoft.com/office/drawing/2010/main">
                <a:solidFill>
                  <a:srgbClr val="FFFFFF"/>
                </a:solidFill>
              </a14:hiddenFill>
            </a:ext>
          </a:extLst>
        </p:spPr>
      </p:pic>
      <p:pic>
        <p:nvPicPr>
          <p:cNvPr id="4107" name="Picture 11" descr="C:\Users\FPullen\AppData\Local\Microsoft\Windows\Temporary Internet Files\Content.IE5\C0NJBTIR\MC900030636[1].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839672" y="332656"/>
            <a:ext cx="1225296" cy="1674266"/>
          </a:xfrm>
          <a:prstGeom prst="rect">
            <a:avLst/>
          </a:prstGeom>
          <a:noFill/>
          <a:extLst>
            <a:ext uri="{909E8E84-426E-40DD-AFC4-6F175D3DCCD1}">
              <a14:hiddenFill xmlns:a14="http://schemas.microsoft.com/office/drawing/2010/main">
                <a:solidFill>
                  <a:srgbClr val="FFFFFF"/>
                </a:solidFill>
              </a14:hiddenFill>
            </a:ext>
          </a:extLst>
        </p:spPr>
      </p:pic>
      <p:pic>
        <p:nvPicPr>
          <p:cNvPr id="4111" name="Picture 15" descr="http://www.worldwidestore.com/Artifacts/2042ab.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80312" y="4725144"/>
            <a:ext cx="1745983" cy="2117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8914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cdn.clotureclub.com/wp-content/uploads/2010/11/historia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6225" y="1871663"/>
            <a:ext cx="3787775" cy="501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AutoShape 5"/>
          <p:cNvSpPr>
            <a:spLocks noChangeArrowheads="1"/>
          </p:cNvSpPr>
          <p:nvPr/>
        </p:nvSpPr>
        <p:spPr bwMode="auto">
          <a:xfrm>
            <a:off x="179388" y="1354138"/>
            <a:ext cx="5680075" cy="5170487"/>
          </a:xfrm>
          <a:prstGeom prst="wedgeEllipseCallout">
            <a:avLst>
              <a:gd name="adj1" fmla="val 73171"/>
              <a:gd name="adj2" fmla="val -731"/>
            </a:avLst>
          </a:prstGeom>
          <a:solidFill>
            <a:schemeClr val="accent4">
              <a:lumMod val="20000"/>
              <a:lumOff val="80000"/>
              <a:alpha val="99000"/>
            </a:schemeClr>
          </a:solidFill>
          <a:ln w="25400">
            <a:solidFill>
              <a:schemeClr val="tx1"/>
            </a:solidFill>
            <a:miter lim="800000"/>
            <a:headEnd/>
            <a:tailEnd/>
          </a:ln>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sz="2400" dirty="0">
                <a:latin typeface="Comic Sans MS" panose="030F0702030302020204" pitchFamily="66" charset="0"/>
              </a:rPr>
              <a:t>Being a historian is a lot like being a detective!  The police have to find </a:t>
            </a:r>
            <a:r>
              <a:rPr lang="en-GB" altLang="en-US" sz="2400" b="1" u="sng" dirty="0">
                <a:latin typeface="Comic Sans MS" panose="030F0702030302020204" pitchFamily="66" charset="0"/>
              </a:rPr>
              <a:t>evidence</a:t>
            </a:r>
            <a:r>
              <a:rPr lang="en-GB" altLang="en-US" sz="2400" dirty="0">
                <a:latin typeface="Comic Sans MS" panose="030F0702030302020204" pitchFamily="66" charset="0"/>
              </a:rPr>
              <a:t> to prove that someone is guilty of a crime.  A Historian has to find evidence to prove what it was like to live in the past!  Anything that a historian uses as evidence is called a “</a:t>
            </a:r>
            <a:r>
              <a:rPr lang="en-GB" altLang="en-US" sz="2400" u="sng" dirty="0">
                <a:latin typeface="Comic Sans MS" panose="030F0702030302020204" pitchFamily="66" charset="0"/>
              </a:rPr>
              <a:t>Source</a:t>
            </a:r>
            <a:r>
              <a:rPr lang="en-GB" altLang="en-US" sz="2400" dirty="0">
                <a:latin typeface="Comic Sans MS" panose="030F0702030302020204" pitchFamily="66" charset="0"/>
              </a:rPr>
              <a:t>!”</a:t>
            </a:r>
          </a:p>
          <a:p>
            <a:pPr algn="ctr" eaLnBrk="1" hangingPunct="1">
              <a:spcBef>
                <a:spcPct val="0"/>
              </a:spcBef>
              <a:buFontTx/>
              <a:buNone/>
            </a:pPr>
            <a:endParaRPr lang="en-GB" altLang="en-US" sz="2400" dirty="0">
              <a:latin typeface="Comic Sans MS" panose="030F0702030302020204" pitchFamily="66" charset="0"/>
            </a:endParaRPr>
          </a:p>
        </p:txBody>
      </p:sp>
    </p:spTree>
    <p:extLst>
      <p:ext uri="{BB962C8B-B14F-4D97-AF65-F5344CB8AC3E}">
        <p14:creationId xmlns:p14="http://schemas.microsoft.com/office/powerpoint/2010/main" val="8702073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453267" y="214312"/>
            <a:ext cx="8229600" cy="4852988"/>
          </a:xfrm>
        </p:spPr>
        <p:txBody>
          <a:bodyPr/>
          <a:lstStyle/>
          <a:p>
            <a:pPr eaLnBrk="1" hangingPunct="1">
              <a:buFontTx/>
              <a:buNone/>
            </a:pPr>
            <a:r>
              <a:rPr lang="en-GB" altLang="en-US" dirty="0">
                <a:latin typeface="Comic Sans MS" panose="030F0702030302020204" pitchFamily="66" charset="0"/>
              </a:rPr>
              <a:t>	TASK:</a:t>
            </a:r>
          </a:p>
          <a:p>
            <a:pPr eaLnBrk="1" hangingPunct="1">
              <a:buFontTx/>
              <a:buNone/>
            </a:pPr>
            <a:r>
              <a:rPr lang="en-GB" altLang="en-US" dirty="0">
                <a:latin typeface="Comic Sans MS" panose="030F0702030302020204" pitchFamily="66" charset="0"/>
              </a:rPr>
              <a:t>How many different kind of sources can you think of? </a:t>
            </a:r>
          </a:p>
          <a:p>
            <a:pPr eaLnBrk="1" hangingPunct="1">
              <a:buFontTx/>
              <a:buNone/>
            </a:pPr>
            <a:r>
              <a:rPr lang="en-GB" altLang="en-US" b="1" dirty="0">
                <a:latin typeface="Comic Sans MS" panose="030F0702030302020204" pitchFamily="66" charset="0"/>
              </a:rPr>
              <a:t>List at least 5 other different types of sources onto the spider diagram.</a:t>
            </a:r>
          </a:p>
        </p:txBody>
      </p:sp>
      <p:pic>
        <p:nvPicPr>
          <p:cNvPr id="6147" name="Picture 4" descr="MC90035798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4888" y="4221163"/>
            <a:ext cx="2173287"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8" name="Oval 6"/>
          <p:cNvSpPr>
            <a:spLocks noChangeArrowheads="1"/>
          </p:cNvSpPr>
          <p:nvPr/>
        </p:nvSpPr>
        <p:spPr bwMode="auto">
          <a:xfrm>
            <a:off x="1763713" y="4005263"/>
            <a:ext cx="2881312" cy="1728787"/>
          </a:xfrm>
          <a:prstGeom prst="ellipse">
            <a:avLst/>
          </a:prstGeom>
          <a:solidFill>
            <a:schemeClr val="accent4">
              <a:lumMod val="20000"/>
              <a:lumOff val="80000"/>
            </a:schemeClr>
          </a:solidFill>
          <a:ln w="349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endParaRPr lang="en-US" altLang="en-US" sz="1800"/>
          </a:p>
        </p:txBody>
      </p:sp>
      <p:sp>
        <p:nvSpPr>
          <p:cNvPr id="6149" name="Text Box 7"/>
          <p:cNvSpPr txBox="1">
            <a:spLocks noChangeArrowheads="1"/>
          </p:cNvSpPr>
          <p:nvPr/>
        </p:nvSpPr>
        <p:spPr bwMode="auto">
          <a:xfrm>
            <a:off x="2124075" y="4365625"/>
            <a:ext cx="23034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50000"/>
              </a:spcBef>
              <a:buFontTx/>
              <a:buNone/>
            </a:pPr>
            <a:r>
              <a:rPr lang="en-GB" altLang="en-US" sz="4000" dirty="0">
                <a:latin typeface="Comic Sans MS" panose="030F0702030302020204" pitchFamily="66" charset="0"/>
              </a:rPr>
              <a:t>Sources</a:t>
            </a:r>
          </a:p>
        </p:txBody>
      </p:sp>
      <p:sp>
        <p:nvSpPr>
          <p:cNvPr id="6150" name="Line 8"/>
          <p:cNvSpPr>
            <a:spLocks noChangeShapeType="1"/>
          </p:cNvSpPr>
          <p:nvPr/>
        </p:nvSpPr>
        <p:spPr bwMode="auto">
          <a:xfrm flipH="1" flipV="1">
            <a:off x="900113" y="3500438"/>
            <a:ext cx="1079500" cy="9366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6151" name="Line 9"/>
          <p:cNvSpPr>
            <a:spLocks noChangeShapeType="1"/>
          </p:cNvSpPr>
          <p:nvPr/>
        </p:nvSpPr>
        <p:spPr bwMode="auto">
          <a:xfrm>
            <a:off x="3995738" y="5589588"/>
            <a:ext cx="576262" cy="576262"/>
          </a:xfrm>
          <a:prstGeom prst="line">
            <a:avLst/>
          </a:prstGeom>
          <a:noFill/>
          <a:ln w="349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 name="Rectangle 1">
            <a:extLst>
              <a:ext uri="{FF2B5EF4-FFF2-40B4-BE49-F238E27FC236}">
                <a16:creationId xmlns:a16="http://schemas.microsoft.com/office/drawing/2014/main" id="{17D34D67-D2D2-420C-AF73-BA4AF36F44FB}"/>
              </a:ext>
            </a:extLst>
          </p:cNvPr>
          <p:cNvSpPr/>
          <p:nvPr/>
        </p:nvSpPr>
        <p:spPr>
          <a:xfrm>
            <a:off x="457199" y="3068960"/>
            <a:ext cx="1306513"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latin typeface="Comic Sans MS" panose="030F0702030302020204" pitchFamily="66" charset="0"/>
              </a:rPr>
              <a:t>Books</a:t>
            </a:r>
          </a:p>
        </p:txBody>
      </p:sp>
    </p:spTree>
    <p:extLst>
      <p:ext uri="{BB962C8B-B14F-4D97-AF65-F5344CB8AC3E}">
        <p14:creationId xmlns:p14="http://schemas.microsoft.com/office/powerpoint/2010/main" val="19028104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txBox="1">
            <a:spLocks noChangeArrowheads="1"/>
          </p:cNvSpPr>
          <p:nvPr/>
        </p:nvSpPr>
        <p:spPr bwMode="auto">
          <a:xfrm>
            <a:off x="179388" y="11588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sz="3600" b="1" u="sng" dirty="0">
                <a:solidFill>
                  <a:schemeClr val="tx2"/>
                </a:solidFill>
                <a:latin typeface="Comic Sans MS" panose="030F0702030302020204" pitchFamily="66" charset="0"/>
              </a:rPr>
              <a:t>Different types of sources:</a:t>
            </a:r>
          </a:p>
          <a:p>
            <a:pPr eaLnBrk="1" hangingPunct="1">
              <a:spcBef>
                <a:spcPct val="0"/>
              </a:spcBef>
              <a:buFontTx/>
              <a:buNone/>
            </a:pPr>
            <a:endParaRPr lang="en-GB" altLang="en-US" sz="3600" b="1" u="sng" dirty="0">
              <a:solidFill>
                <a:schemeClr val="tx2"/>
              </a:solidFill>
              <a:latin typeface="Comic Sans MS" panose="030F0702030302020204" pitchFamily="66" charset="0"/>
            </a:endParaRPr>
          </a:p>
        </p:txBody>
      </p:sp>
      <p:sp>
        <p:nvSpPr>
          <p:cNvPr id="7171" name="TextBox 2"/>
          <p:cNvSpPr txBox="1">
            <a:spLocks noChangeArrowheads="1"/>
          </p:cNvSpPr>
          <p:nvPr/>
        </p:nvSpPr>
        <p:spPr bwMode="auto">
          <a:xfrm>
            <a:off x="179388" y="4077072"/>
            <a:ext cx="86407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eaLnBrk="1" hangingPunct="1">
              <a:spcBef>
                <a:spcPct val="0"/>
              </a:spcBef>
              <a:buFontTx/>
              <a:buNone/>
            </a:pPr>
            <a:r>
              <a:rPr lang="en-GB" altLang="en-US" sz="2400" b="1" u="sng" dirty="0">
                <a:latin typeface="Comic Sans MS" panose="030F0702030302020204" pitchFamily="66" charset="0"/>
              </a:rPr>
              <a:t>Oral</a:t>
            </a:r>
            <a:r>
              <a:rPr lang="en-GB" altLang="en-US" sz="2400" b="1" dirty="0">
                <a:latin typeface="Comic Sans MS" panose="030F0702030302020204" pitchFamily="66" charset="0"/>
              </a:rPr>
              <a:t>		</a:t>
            </a:r>
            <a:r>
              <a:rPr lang="en-GB" altLang="en-US" sz="2400" b="1" u="sng" dirty="0">
                <a:latin typeface="Comic Sans MS" panose="030F0702030302020204" pitchFamily="66" charset="0"/>
              </a:rPr>
              <a:t>Artefact</a:t>
            </a:r>
            <a:r>
              <a:rPr lang="en-GB" altLang="en-US" sz="2400" b="1" dirty="0">
                <a:latin typeface="Comic Sans MS" panose="030F0702030302020204" pitchFamily="66" charset="0"/>
              </a:rPr>
              <a:t>		</a:t>
            </a:r>
            <a:r>
              <a:rPr lang="en-GB" altLang="en-US" sz="2400" b="1" u="sng" dirty="0">
                <a:latin typeface="Comic Sans MS" panose="030F0702030302020204" pitchFamily="66" charset="0"/>
              </a:rPr>
              <a:t>Written</a:t>
            </a:r>
            <a:r>
              <a:rPr lang="en-GB" altLang="en-US" sz="2400" b="1" dirty="0">
                <a:latin typeface="Comic Sans MS" panose="030F0702030302020204" pitchFamily="66" charset="0"/>
              </a:rPr>
              <a:t>		</a:t>
            </a:r>
            <a:r>
              <a:rPr lang="en-GB" altLang="en-US" sz="2400" b="1" u="sng" dirty="0">
                <a:latin typeface="Comic Sans MS" panose="030F0702030302020204" pitchFamily="66" charset="0"/>
              </a:rPr>
              <a:t>Picture</a:t>
            </a:r>
          </a:p>
        </p:txBody>
      </p:sp>
      <p:sp>
        <p:nvSpPr>
          <p:cNvPr id="2" name="Rectangle 1"/>
          <p:cNvSpPr/>
          <p:nvPr/>
        </p:nvSpPr>
        <p:spPr>
          <a:xfrm>
            <a:off x="611560" y="1124744"/>
            <a:ext cx="7797428" cy="2232248"/>
          </a:xfrm>
          <a:prstGeom prst="rect">
            <a:avLst/>
          </a:prstGeom>
          <a:solidFill>
            <a:schemeClr val="accent4">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latin typeface="Comic Sans MS" panose="030F0702030302020204" pitchFamily="66" charset="0"/>
              </a:rPr>
              <a:t>Sources can be organised into different categories!</a:t>
            </a:r>
            <a:br>
              <a:rPr lang="en-GB" dirty="0">
                <a:solidFill>
                  <a:schemeClr val="tx1"/>
                </a:solidFill>
                <a:latin typeface="Comic Sans MS" panose="030F0702030302020204" pitchFamily="66" charset="0"/>
              </a:rPr>
            </a:br>
            <a:br>
              <a:rPr lang="en-GB" dirty="0">
                <a:solidFill>
                  <a:schemeClr val="tx1"/>
                </a:solidFill>
                <a:latin typeface="Comic Sans MS" panose="030F0702030302020204" pitchFamily="66" charset="0"/>
              </a:rPr>
            </a:br>
            <a:r>
              <a:rPr lang="en-GB" dirty="0">
                <a:solidFill>
                  <a:schemeClr val="tx1"/>
                </a:solidFill>
                <a:latin typeface="Comic Sans MS" panose="030F0702030302020204" pitchFamily="66" charset="0"/>
              </a:rPr>
              <a:t>TASK: Annotate your spider diagram to show which category your sources belong to.</a:t>
            </a:r>
          </a:p>
          <a:p>
            <a:pPr algn="ctr"/>
            <a:r>
              <a:rPr lang="en-GB" dirty="0">
                <a:solidFill>
                  <a:schemeClr val="tx1"/>
                </a:solidFill>
                <a:latin typeface="Comic Sans MS" panose="030F0702030302020204" pitchFamily="66" charset="0"/>
              </a:rPr>
              <a:t>Write this in a different coloured pen.</a:t>
            </a:r>
          </a:p>
        </p:txBody>
      </p:sp>
    </p:spTree>
    <p:extLst>
      <p:ext uri="{BB962C8B-B14F-4D97-AF65-F5344CB8AC3E}">
        <p14:creationId xmlns:p14="http://schemas.microsoft.com/office/powerpoint/2010/main" val="34495844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http://cdn.clotureclub.com/wp-content/uploads/2010/11/historia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6225" y="1871663"/>
            <a:ext cx="3787775" cy="501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Rectangle 2"/>
          <p:cNvSpPr>
            <a:spLocks noGrp="1" noChangeArrowheads="1"/>
          </p:cNvSpPr>
          <p:nvPr>
            <p:ph type="title"/>
          </p:nvPr>
        </p:nvSpPr>
        <p:spPr>
          <a:xfrm>
            <a:off x="685800" y="53975"/>
            <a:ext cx="7772400" cy="1143000"/>
          </a:xfrm>
        </p:spPr>
        <p:txBody>
          <a:bodyPr>
            <a:normAutofit fontScale="90000"/>
          </a:bodyPr>
          <a:lstStyle/>
          <a:p>
            <a:r>
              <a:rPr lang="en-GB" altLang="en-US" u="sng" dirty="0">
                <a:latin typeface="Comic Sans MS" panose="030F0702030302020204" pitchFamily="66" charset="0"/>
              </a:rPr>
              <a:t>Recap: Primary or Secondary</a:t>
            </a:r>
            <a:r>
              <a:rPr lang="en-GB" altLang="en-US" dirty="0">
                <a:latin typeface="Comic Sans MS" panose="030F0702030302020204" pitchFamily="66" charset="0"/>
              </a:rPr>
              <a:t>?</a:t>
            </a:r>
          </a:p>
        </p:txBody>
      </p:sp>
      <p:sp>
        <p:nvSpPr>
          <p:cNvPr id="8196" name="Rectangle 3"/>
          <p:cNvSpPr>
            <a:spLocks noGrp="1" noChangeArrowheads="1"/>
          </p:cNvSpPr>
          <p:nvPr>
            <p:ph type="body" idx="1"/>
          </p:nvPr>
        </p:nvSpPr>
        <p:spPr>
          <a:xfrm>
            <a:off x="468313" y="1628775"/>
            <a:ext cx="8229600" cy="4525963"/>
          </a:xfrm>
        </p:spPr>
        <p:txBody>
          <a:bodyPr/>
          <a:lstStyle/>
          <a:p>
            <a:pPr>
              <a:buFontTx/>
              <a:buNone/>
            </a:pPr>
            <a:r>
              <a:rPr lang="en-GB" altLang="en-US">
                <a:solidFill>
                  <a:srgbClr val="000000"/>
                </a:solidFill>
                <a:latin typeface="Comic Sans MS" panose="030F0702030302020204" pitchFamily="66" charset="0"/>
                <a:hlinkClick r:id="rId4"/>
              </a:rPr>
              <a:t> </a:t>
            </a:r>
            <a:endParaRPr lang="en-GB" altLang="en-US">
              <a:solidFill>
                <a:srgbClr val="000000"/>
              </a:solidFill>
              <a:latin typeface="Comic Sans MS" panose="030F0702030302020204" pitchFamily="66" charset="0"/>
            </a:endParaRPr>
          </a:p>
        </p:txBody>
      </p:sp>
      <p:sp>
        <p:nvSpPr>
          <p:cNvPr id="8197" name="AutoShape 5"/>
          <p:cNvSpPr>
            <a:spLocks noChangeArrowheads="1"/>
          </p:cNvSpPr>
          <p:nvPr/>
        </p:nvSpPr>
        <p:spPr bwMode="auto">
          <a:xfrm>
            <a:off x="393700" y="1358900"/>
            <a:ext cx="5257800" cy="3941763"/>
          </a:xfrm>
          <a:prstGeom prst="wedgeEllipseCallout">
            <a:avLst>
              <a:gd name="adj1" fmla="val 77625"/>
              <a:gd name="adj2" fmla="val 13963"/>
            </a:avLst>
          </a:prstGeom>
          <a:solidFill>
            <a:schemeClr val="accent4">
              <a:lumMod val="20000"/>
              <a:lumOff val="80000"/>
              <a:alpha val="99000"/>
            </a:schemeClr>
          </a:solidFill>
          <a:ln w="34925">
            <a:solidFill>
              <a:schemeClr val="tx1"/>
            </a:solidFill>
            <a:miter lim="800000"/>
            <a:headEnd/>
            <a:tailEnd/>
          </a:ln>
        </p:spPr>
        <p:txBody>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ctr" eaLnBrk="1" hangingPunct="1">
              <a:spcBef>
                <a:spcPct val="0"/>
              </a:spcBef>
              <a:buFontTx/>
              <a:buNone/>
            </a:pPr>
            <a:r>
              <a:rPr lang="en-GB" altLang="en-US" sz="2000" dirty="0">
                <a:latin typeface="Comic Sans MS" panose="030F0702030302020204" pitchFamily="66" charset="0"/>
              </a:rPr>
              <a:t>There are two types of historical sources:</a:t>
            </a:r>
          </a:p>
          <a:p>
            <a:pPr algn="ctr" eaLnBrk="1" hangingPunct="1">
              <a:spcBef>
                <a:spcPct val="0"/>
              </a:spcBef>
              <a:buFontTx/>
              <a:buNone/>
            </a:pPr>
            <a:r>
              <a:rPr lang="en-GB" altLang="en-US" sz="2000" dirty="0">
                <a:latin typeface="Comic Sans MS" panose="030F0702030302020204" pitchFamily="66" charset="0"/>
              </a:rPr>
              <a:t>PRIMARY and SECONDARY.</a:t>
            </a:r>
          </a:p>
          <a:p>
            <a:pPr algn="ctr" eaLnBrk="1" hangingPunct="1">
              <a:spcBef>
                <a:spcPct val="0"/>
              </a:spcBef>
              <a:buFontTx/>
              <a:buNone/>
            </a:pPr>
            <a:endParaRPr lang="en-GB" altLang="en-US" sz="2000" dirty="0">
              <a:latin typeface="Comic Sans MS" panose="030F0702030302020204" pitchFamily="66" charset="0"/>
            </a:endParaRPr>
          </a:p>
          <a:p>
            <a:pPr algn="ctr" eaLnBrk="1" hangingPunct="1">
              <a:spcBef>
                <a:spcPct val="0"/>
              </a:spcBef>
              <a:buFontTx/>
              <a:buNone/>
            </a:pPr>
            <a:r>
              <a:rPr lang="en-GB" altLang="en-US" sz="2000" dirty="0">
                <a:latin typeface="Comic Sans MS" panose="030F0702030302020204" pitchFamily="66" charset="0"/>
              </a:rPr>
              <a:t>Primary sources were made </a:t>
            </a:r>
            <a:r>
              <a:rPr lang="en-GB" altLang="en-US" sz="2000" b="1" u="sng" dirty="0">
                <a:latin typeface="Comic Sans MS" panose="030F0702030302020204" pitchFamily="66" charset="0"/>
              </a:rPr>
              <a:t>at the time</a:t>
            </a:r>
            <a:r>
              <a:rPr lang="en-GB" altLang="en-US" sz="2000" dirty="0">
                <a:latin typeface="Comic Sans MS" panose="030F0702030302020204" pitchFamily="66" charset="0"/>
              </a:rPr>
              <a:t> they are about.</a:t>
            </a:r>
          </a:p>
          <a:p>
            <a:pPr algn="ctr" eaLnBrk="1" hangingPunct="1">
              <a:spcBef>
                <a:spcPct val="0"/>
              </a:spcBef>
              <a:buFontTx/>
              <a:buNone/>
            </a:pPr>
            <a:endParaRPr lang="en-GB" altLang="en-US" sz="2000" dirty="0">
              <a:latin typeface="Comic Sans MS" panose="030F0702030302020204" pitchFamily="66" charset="0"/>
            </a:endParaRPr>
          </a:p>
          <a:p>
            <a:pPr algn="ctr" eaLnBrk="1" hangingPunct="1">
              <a:spcBef>
                <a:spcPct val="0"/>
              </a:spcBef>
              <a:buFontTx/>
              <a:buNone/>
            </a:pPr>
            <a:r>
              <a:rPr lang="en-GB" altLang="en-US" sz="2000" dirty="0">
                <a:latin typeface="Comic Sans MS" panose="030F0702030302020204" pitchFamily="66" charset="0"/>
              </a:rPr>
              <a:t>Secondary sources were made </a:t>
            </a:r>
            <a:r>
              <a:rPr lang="en-GB" altLang="en-US" sz="2000" b="1" u="sng" dirty="0">
                <a:latin typeface="Comic Sans MS" panose="030F0702030302020204" pitchFamily="66" charset="0"/>
              </a:rPr>
              <a:t>after</a:t>
            </a:r>
            <a:r>
              <a:rPr lang="en-GB" altLang="en-US" sz="2000" b="1" dirty="0">
                <a:latin typeface="Comic Sans MS" panose="030F0702030302020204" pitchFamily="66" charset="0"/>
              </a:rPr>
              <a:t> </a:t>
            </a:r>
            <a:r>
              <a:rPr lang="en-GB" altLang="en-US" sz="2000" dirty="0">
                <a:latin typeface="Comic Sans MS" panose="030F0702030302020204" pitchFamily="66" charset="0"/>
              </a:rPr>
              <a:t>the time they are about.</a:t>
            </a:r>
          </a:p>
        </p:txBody>
      </p:sp>
    </p:spTree>
    <p:extLst>
      <p:ext uri="{BB962C8B-B14F-4D97-AF65-F5344CB8AC3E}">
        <p14:creationId xmlns:p14="http://schemas.microsoft.com/office/powerpoint/2010/main" val="3470294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Image result for news roo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3" name="AutoShape 6"/>
          <p:cNvSpPr>
            <a:spLocks noChangeArrowheads="1"/>
          </p:cNvSpPr>
          <p:nvPr/>
        </p:nvSpPr>
        <p:spPr bwMode="auto">
          <a:xfrm>
            <a:off x="971600" y="80367"/>
            <a:ext cx="3851275" cy="2376488"/>
          </a:xfrm>
          <a:prstGeom prst="wedgeEllipseCallout">
            <a:avLst>
              <a:gd name="adj1" fmla="val -68858"/>
              <a:gd name="adj2" fmla="val 39383"/>
            </a:avLst>
          </a:prstGeom>
          <a:solidFill>
            <a:srgbClr val="FFFF00"/>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en-US" sz="2400" dirty="0">
                <a:latin typeface="Comic Sans MS" panose="030F0702030302020204" pitchFamily="66" charset="0"/>
              </a:rPr>
              <a:t>We have breaking news. A body has been found in a swamp. Police are baffled.</a:t>
            </a:r>
          </a:p>
        </p:txBody>
      </p:sp>
      <p:sp>
        <p:nvSpPr>
          <p:cNvPr id="4" name="AutoShape 7"/>
          <p:cNvSpPr>
            <a:spLocks noChangeArrowheads="1"/>
          </p:cNvSpPr>
          <p:nvPr/>
        </p:nvSpPr>
        <p:spPr bwMode="auto">
          <a:xfrm>
            <a:off x="736062" y="4005064"/>
            <a:ext cx="3671888" cy="1584325"/>
          </a:xfrm>
          <a:prstGeom prst="wedgeEllipseCallout">
            <a:avLst>
              <a:gd name="adj1" fmla="val -55923"/>
              <a:gd name="adj2" fmla="val -117429"/>
            </a:avLst>
          </a:prstGeom>
          <a:solidFill>
            <a:srgbClr val="FFFF00"/>
          </a:solidFill>
          <a:ln w="9525">
            <a:solidFill>
              <a:schemeClr val="tx1"/>
            </a:solidFill>
            <a:miter lim="800000"/>
            <a:headEnd/>
            <a:tailEnd/>
          </a:ln>
        </p:spPr>
        <p:txBody>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GB" altLang="en-US" sz="2400" dirty="0">
                <a:latin typeface="Comic Sans MS" panose="030F0702030302020204" pitchFamily="66" charset="0"/>
              </a:rPr>
              <a:t>We need your help to solve this mystery.</a:t>
            </a:r>
          </a:p>
        </p:txBody>
      </p:sp>
      <p:pic>
        <p:nvPicPr>
          <p:cNvPr id="5" name="Picture 4" descr="Tollund close up.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1700808"/>
            <a:ext cx="4392488" cy="2765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6705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Scale>
                                      <p:cBhvr>
                                        <p:cTn id="14"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4"/>
                                        </p:tgtEl>
                                        <p:attrNameLst>
                                          <p:attrName>ppt_x</p:attrName>
                                          <p:attrName>ppt_y</p:attrName>
                                        </p:attrNameLst>
                                      </p:cBhvr>
                                    </p:animMotion>
                                    <p:animEffect transition="in" filter="fade">
                                      <p:cBhvr>
                                        <p:cTn id="16" dur="1000"/>
                                        <p:tgtEl>
                                          <p:spTgt spid="4"/>
                                        </p:tgtEl>
                                      </p:cBhvr>
                                    </p:animEffect>
                                  </p:childTnLst>
                                  <p:subTnLst>
                                    <p:audio>
                                      <p:cMediaNode>
                                        <p:cTn display="0" masterRel="sameClick">
                                          <p:stCondLst>
                                            <p:cond evt="begin" delay="0">
                                              <p:tn val="12"/>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5" descr="A body appea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51754"/>
            <a:ext cx="8675687"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ext Box 6"/>
          <p:cNvSpPr txBox="1">
            <a:spLocks noChangeArrowheads="1"/>
          </p:cNvSpPr>
          <p:nvPr/>
        </p:nvSpPr>
        <p:spPr bwMode="auto">
          <a:xfrm>
            <a:off x="267397" y="3976054"/>
            <a:ext cx="8604250" cy="264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sz="2800" dirty="0">
                <a:latin typeface="Comic Sans MS" panose="030F0702030302020204" pitchFamily="66" charset="0"/>
              </a:rPr>
              <a:t>A body was found in a </a:t>
            </a:r>
            <a:r>
              <a:rPr lang="en-GB" altLang="en-US" sz="2800" b="1" dirty="0">
                <a:latin typeface="Comic Sans MS" panose="030F0702030302020204" pitchFamily="66" charset="0"/>
              </a:rPr>
              <a:t>peat bog </a:t>
            </a:r>
            <a:r>
              <a:rPr lang="en-GB" altLang="en-US" sz="2800" dirty="0">
                <a:latin typeface="Comic Sans MS" panose="030F0702030302020204" pitchFamily="66" charset="0"/>
              </a:rPr>
              <a:t>on </a:t>
            </a:r>
            <a:r>
              <a:rPr lang="en-GB" altLang="en-US" sz="2800" dirty="0" err="1">
                <a:latin typeface="Comic Sans MS" panose="030F0702030302020204" pitchFamily="66" charset="0"/>
              </a:rPr>
              <a:t>Tollund</a:t>
            </a:r>
            <a:r>
              <a:rPr lang="en-GB" altLang="en-US" sz="2800" dirty="0">
                <a:latin typeface="Comic Sans MS" panose="030F0702030302020204" pitchFamily="66" charset="0"/>
              </a:rPr>
              <a:t> Fen in Denmark in May 1950. Two men were digging peat for burning. As they worked they suddenly saw in the peat layer a face so fresh they thought they had come across a recent murder.</a:t>
            </a:r>
          </a:p>
          <a:p>
            <a:pPr eaLnBrk="1" hangingPunct="1">
              <a:spcBef>
                <a:spcPct val="50000"/>
              </a:spcBef>
            </a:pPr>
            <a:endParaRPr lang="en-GB" altLang="en-US" dirty="0">
              <a:latin typeface="Comic Sans MS" panose="030F0702030302020204" pitchFamily="66" charset="0"/>
            </a:endParaRPr>
          </a:p>
        </p:txBody>
      </p:sp>
    </p:spTree>
    <p:extLst>
      <p:ext uri="{BB962C8B-B14F-4D97-AF65-F5344CB8AC3E}">
        <p14:creationId xmlns:p14="http://schemas.microsoft.com/office/powerpoint/2010/main" val="8256990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version>
  <revision id="1.1.46558.0"/>
</version>
</file>

<file path=customXml/itemProps1.xml><?xml version="1.0" encoding="utf-8"?>
<ds:datastoreItem xmlns:ds="http://schemas.openxmlformats.org/officeDocument/2006/customXml" ds:itemID="{CA53090B-CB86-47B2-A527-BBBFA6D0D19E}">
  <ds:schemaRefs/>
</ds:datastoreItem>
</file>

<file path=docProps/app.xml><?xml version="1.0" encoding="utf-8"?>
<Properties xmlns="http://schemas.openxmlformats.org/officeDocument/2006/extended-properties" xmlns:vt="http://schemas.openxmlformats.org/officeDocument/2006/docPropsVTypes">
  <TotalTime>868</TotalTime>
  <Words>1591</Words>
  <Application>Microsoft Office PowerPoint</Application>
  <PresentationFormat>On-screen Show (4:3)</PresentationFormat>
  <Paragraphs>174</Paragraphs>
  <Slides>21</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ＭＳ Ｐゴシック</vt:lpstr>
      <vt:lpstr>Arial</vt:lpstr>
      <vt:lpstr>Calibri</vt:lpstr>
      <vt:lpstr>Comic Sans MS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Recap: Primary or Secondary?</vt:lpstr>
      <vt:lpstr>PowerPoint Presentation</vt:lpstr>
      <vt:lpstr>PowerPoint Presentation</vt:lpstr>
      <vt:lpstr>The body…</vt:lpstr>
      <vt:lpstr>Some Evidence we have on the Tollund Man.</vt:lpstr>
      <vt:lpstr>Was there any evidence around the body?</vt:lpstr>
      <vt:lpstr>Some Evidence…</vt:lpstr>
      <vt:lpstr>PowerPoint Presentation</vt:lpstr>
      <vt:lpstr>Task:</vt:lpstr>
      <vt:lpstr>Plenary - we are now going to present our evidence to the class.</vt:lpstr>
      <vt:lpstr>Resources</vt:lpstr>
      <vt:lpstr>PowerPoint Presentation</vt:lpstr>
      <vt:lpstr>PowerPoint Presentation</vt:lpstr>
      <vt:lpstr>PowerPoint Presentation</vt:lpstr>
      <vt:lpstr>The Tollund Man Mystery</vt:lpstr>
    </vt:vector>
  </TitlesOfParts>
  <Company>SCC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FPullen</dc:creator>
  <cp:lastModifiedBy>Short, L (SHS Teacher)</cp:lastModifiedBy>
  <cp:revision>77</cp:revision>
  <cp:lastPrinted>2020-09-22T06:46:25Z</cp:lastPrinted>
  <dcterms:created xsi:type="dcterms:W3CDTF">2014-07-09T07:02:59Z</dcterms:created>
  <dcterms:modified xsi:type="dcterms:W3CDTF">2020-09-25T12:29:50Z</dcterms:modified>
</cp:coreProperties>
</file>