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5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80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EC88B-ADD2-4109-BD6D-2672371533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D2D07D-9CDE-4DBA-A9DE-F775DBBF79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EA7429-5106-484B-808A-5D8EC72D6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5A1D3-F9E8-4472-9842-2B1E658F2B21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70F676-7BE7-4CF6-BDFB-F01E2E1DA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DC3EF-B7A6-4F8D-AAD0-E9F15C535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8B229-5D83-4EF3-BF75-1B5228FC9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111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5B9C1-25FE-43B1-A0A3-16E8785E5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43FF97-2132-467D-B422-ABBF3F0E65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1DDF09-8334-4A0B-BA6F-58B6D0ECD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5A1D3-F9E8-4472-9842-2B1E658F2B21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CFB1A-70A6-4D3E-A228-2BBC38D14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FD6B6-A600-4E89-A51C-7CA0ED225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8B229-5D83-4EF3-BF75-1B5228FC9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546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676366-28E1-4B16-B2D1-FB461AC022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ED5751-EE46-4AE7-9F8F-765EF5D15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2A3F6-F956-4E77-9759-676C3FFF7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5A1D3-F9E8-4472-9842-2B1E658F2B21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33E62-8B02-4FEE-98F0-FBB30734A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BB414-75D0-4A16-9414-2EE28623A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8B229-5D83-4EF3-BF75-1B5228FC9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015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5EF00-E65F-465D-87B9-4C1BAE7DD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13C12-C6B0-43F2-817E-E94EEAFD60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F4438-5493-4274-8811-6C5567079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5A1D3-F9E8-4472-9842-2B1E658F2B21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A9E6B7-A756-467B-BB1F-792A8CBC4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E2F3B-23AC-4DD4-8BA2-5C04F448A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8B229-5D83-4EF3-BF75-1B5228FC9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086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E83DE-8C43-4C92-9CD6-12DAD8F60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46BDBD-7714-46BD-A801-FC60B8DDC2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16789B-FB0E-49C9-89FC-1CB9F33A4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5A1D3-F9E8-4472-9842-2B1E658F2B21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9A6DA0-2931-4AB9-90B7-FBAFE1DB4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84827D-C87D-4E97-B3C3-0A17EAF1D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8B229-5D83-4EF3-BF75-1B5228FC9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818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F4CE7-ACCB-4668-A865-550B4E6F6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74AC94-CC5C-4FD5-B326-AF876DAFDD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A22A57-4236-498C-B007-47F4C43443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41185C-B034-4401-B067-C04E5B3A7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5A1D3-F9E8-4472-9842-2B1E658F2B21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692B08-E89D-4246-BD0F-F6A87D295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E1062-AD4F-401D-A256-6E722FBFD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8B229-5D83-4EF3-BF75-1B5228FC9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35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BAD91-C8DB-4774-A85F-03901727A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5488EE-9CF2-42C8-B59F-0F9B93655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732C5D-F4B8-4EDA-BF0B-C79570B3CE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80C6DC-F956-4D20-A6F3-0FA9D94939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3E0291-03B4-46B6-95E9-C1067C5A45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0B932D-17FC-4968-9418-5C16C4989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5A1D3-F9E8-4472-9842-2B1E658F2B21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98A618-CE2F-49FD-A593-FACB03048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F7165B-97DF-4CAE-8E55-BB2C7EDC5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8B229-5D83-4EF3-BF75-1B5228FC9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299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6F161-8FD2-4A6A-BD4D-E82766D78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B3EB0D-18FC-42C5-81A2-77845CCA9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5A1D3-F9E8-4472-9842-2B1E658F2B21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72AE70-A780-4572-8BD0-6878672B5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ED38F8-FDC5-4713-BFAB-6DF046D57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8B229-5D83-4EF3-BF75-1B5228FC9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492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ABF124-CFDD-454C-98A7-EA6E3B235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5A1D3-F9E8-4472-9842-2B1E658F2B21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7868F1-4155-4415-A3C3-B970ADB70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0CC74C-F22E-44EB-A415-E92D72105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8B229-5D83-4EF3-BF75-1B5228FC9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112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D0E1D-AB33-4600-A68D-75FE84730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5C3C3-8D3E-414B-835E-D0E815215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4171B0-13EF-4AD5-B3F8-1025F8086E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EBC345-1CD5-425A-98B5-AD37FA297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5A1D3-F9E8-4472-9842-2B1E658F2B21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DFE805-8C49-4654-BD47-FCA5CB072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AE9CE-9AA7-49BE-B287-306CD887A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8B229-5D83-4EF3-BF75-1B5228FC9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685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3D702-31C8-48AC-AA57-1B347231F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5ADF88-F3B6-4ACF-BC33-1CF6C2D035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1B6D78-314E-4712-9CDF-BA9E20DA2B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55709E-F248-4BE5-A99D-ACE2C5A0C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5A1D3-F9E8-4472-9842-2B1E658F2B21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DAC70B-C3A8-4AB1-9FAE-1D9407C21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EA7881-0EC4-4FD8-AD25-326292E79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8B229-5D83-4EF3-BF75-1B5228FC9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309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51DECA-E999-4712-9229-8418F9EF3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E3E3AC-D3C3-4940-AAB0-F467E4504D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BC93A-D385-4C27-B709-C3673292DE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5A1D3-F9E8-4472-9842-2B1E658F2B21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88EF54-3F1B-4486-8EB1-1186CE0558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7AD43-EA67-45B3-9549-908F29EFE7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8B229-5D83-4EF3-BF75-1B5228FC9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62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547D422-6A09-46BC-B32B-F39AC9C01985}"/>
              </a:ext>
            </a:extLst>
          </p:cNvPr>
          <p:cNvSpPr txBox="1"/>
          <p:nvPr/>
        </p:nvSpPr>
        <p:spPr>
          <a:xfrm>
            <a:off x="3193775" y="31826"/>
            <a:ext cx="8627165" cy="3046988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Comic Sans MS" panose="030F0702030302020204" pitchFamily="66" charset="0"/>
              </a:rPr>
              <a:t>Do Now:</a:t>
            </a:r>
          </a:p>
          <a:p>
            <a:endParaRPr lang="en-GB" sz="2400" dirty="0"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Recap questions;</a:t>
            </a:r>
          </a:p>
          <a:p>
            <a:endParaRPr lang="en-GB" sz="2400" dirty="0"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1. How did Charles I’s marriage cause problems in England?</a:t>
            </a:r>
          </a:p>
          <a:p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</a:rPr>
              <a:t>2. What was the ‘Divine Right of Kings’?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3. What was ‘Ship Money’?</a:t>
            </a:r>
          </a:p>
          <a:p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</a:rPr>
              <a:t>4. What does the term ‘Charles’ Personal Rule’ refer too?</a:t>
            </a:r>
          </a:p>
        </p:txBody>
      </p:sp>
      <p:pic>
        <p:nvPicPr>
          <p:cNvPr id="6" name="Picture 2" descr="Image result for charles I">
            <a:extLst>
              <a:ext uri="{FF2B5EF4-FFF2-40B4-BE49-F238E27FC236}">
                <a16:creationId xmlns:a16="http://schemas.microsoft.com/office/drawing/2014/main" id="{B1606CB2-86A6-430F-BAF5-BE42FFA99A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40" y="3246906"/>
            <a:ext cx="2534100" cy="361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See the source image">
            <a:extLst>
              <a:ext uri="{FF2B5EF4-FFF2-40B4-BE49-F238E27FC236}">
                <a16:creationId xmlns:a16="http://schemas.microsoft.com/office/drawing/2014/main" id="{C25D6B47-7199-42AB-AA28-DE25DBCF2C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114" y="3246906"/>
            <a:ext cx="2641871" cy="198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 result for mini whiteboard">
            <a:extLst>
              <a:ext uri="{FF2B5EF4-FFF2-40B4-BE49-F238E27FC236}">
                <a16:creationId xmlns:a16="http://schemas.microsoft.com/office/drawing/2014/main" id="{A0357F0C-81E2-483E-B27B-7AF3BD677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8512">
            <a:off x="251791" y="701860"/>
            <a:ext cx="22193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39B54AB8-DF56-4CA2-AFF8-66D63C1E48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52453"/>
            <a:ext cx="3061253" cy="1799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Content Placeholder 3">
            <a:extLst>
              <a:ext uri="{FF2B5EF4-FFF2-40B4-BE49-F238E27FC236}">
                <a16:creationId xmlns:a16="http://schemas.microsoft.com/office/drawing/2014/main" id="{AAEBFB45-B3AD-4CF4-841A-272049F8F2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7" y="3246906"/>
            <a:ext cx="3232034" cy="1765451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111FE399-EC62-4F01-9D3F-2577C36B6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602" y="4828128"/>
            <a:ext cx="3061254" cy="2029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020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B116F7E-F9D8-4B63-8DD9-EB19A7B72383}"/>
              </a:ext>
            </a:extLst>
          </p:cNvPr>
          <p:cNvSpPr txBox="1"/>
          <p:nvPr/>
        </p:nvSpPr>
        <p:spPr>
          <a:xfrm>
            <a:off x="461493" y="1182700"/>
            <a:ext cx="11269014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>
                <a:latin typeface="Comic Sans MS" panose="030F0702030302020204" pitchFamily="66" charset="0"/>
              </a:rPr>
              <a:t>LI: Why did Parliament win the English Civil War ?</a:t>
            </a:r>
          </a:p>
        </p:txBody>
      </p:sp>
      <p:sp>
        <p:nvSpPr>
          <p:cNvPr id="7" name="Rounded Rectangle 4">
            <a:extLst>
              <a:ext uri="{FF2B5EF4-FFF2-40B4-BE49-F238E27FC236}">
                <a16:creationId xmlns:a16="http://schemas.microsoft.com/office/drawing/2014/main" id="{29213ED9-70CD-4AD2-9DAE-EF9C36D944FF}"/>
              </a:ext>
            </a:extLst>
          </p:cNvPr>
          <p:cNvSpPr/>
          <p:nvPr/>
        </p:nvSpPr>
        <p:spPr>
          <a:xfrm>
            <a:off x="4469780" y="5035071"/>
            <a:ext cx="3752850" cy="1603779"/>
          </a:xfrm>
          <a:prstGeom prst="roundRect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GB" dirty="0">
                <a:solidFill>
                  <a:schemeClr val="tx1"/>
                </a:solidFill>
                <a:latin typeface="Comic Sans MS" panose="030F0702030302020204" pitchFamily="66" charset="0"/>
                <a:ea typeface="Arial" pitchFamily="-1" charset="0"/>
                <a:cs typeface="Comic Sans MS"/>
              </a:rPr>
            </a:br>
            <a:r>
              <a:rPr lang="en-GB" sz="1800" dirty="0"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Rockwell" panose="02060603020205020403" pitchFamily="18" charset="0"/>
              </a:rPr>
              <a:t>To </a:t>
            </a:r>
            <a:r>
              <a:rPr lang="en-GB" sz="1800" b="1" u="sng" dirty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Rockwell" panose="02060603020205020403" pitchFamily="18" charset="0"/>
              </a:rPr>
              <a:t>explain</a:t>
            </a:r>
            <a:r>
              <a:rPr lang="en-GB" sz="1800" dirty="0"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Rockwell" panose="02060603020205020403" pitchFamily="18" charset="0"/>
              </a:rPr>
              <a:t> the reasons for the Parliament winning the English Civil War. </a:t>
            </a:r>
            <a:br>
              <a:rPr lang="en-GB" sz="1800" b="1" dirty="0"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Rockwell" panose="02060603020205020403" pitchFamily="18" charset="0"/>
              </a:rPr>
            </a:br>
            <a:endParaRPr lang="en-GB" sz="14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Rounded Rectangle 5">
            <a:extLst>
              <a:ext uri="{FF2B5EF4-FFF2-40B4-BE49-F238E27FC236}">
                <a16:creationId xmlns:a16="http://schemas.microsoft.com/office/drawing/2014/main" id="{69E79689-3767-478E-BE1B-C0988FCBB84E}"/>
              </a:ext>
            </a:extLst>
          </p:cNvPr>
          <p:cNvSpPr/>
          <p:nvPr/>
        </p:nvSpPr>
        <p:spPr>
          <a:xfrm>
            <a:off x="7208780" y="3251687"/>
            <a:ext cx="3757613" cy="160377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br>
              <a:rPr lang="en-GB" dirty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GB" sz="1800" dirty="0"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Rockwell" panose="02060603020205020403" pitchFamily="18" charset="0"/>
              </a:rPr>
              <a:t>To </a:t>
            </a:r>
            <a:r>
              <a:rPr lang="en-GB" sz="1800" b="1" u="sng" dirty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Rockwell" panose="02060603020205020403" pitchFamily="18" charset="0"/>
              </a:rPr>
              <a:t>describe</a:t>
            </a:r>
            <a:r>
              <a:rPr lang="en-GB" sz="1800" dirty="0"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Rockwell" panose="02060603020205020403" pitchFamily="18" charset="0"/>
              </a:rPr>
              <a:t> some of the key events, and factors for Parliaments victory.</a:t>
            </a:r>
            <a:endParaRPr lang="en-GB" sz="135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A93BE0-981E-44FF-9A22-E6862F415ECA}"/>
              </a:ext>
            </a:extLst>
          </p:cNvPr>
          <p:cNvSpPr txBox="1"/>
          <p:nvPr/>
        </p:nvSpPr>
        <p:spPr>
          <a:xfrm>
            <a:off x="1813714" y="2756184"/>
            <a:ext cx="273598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u="sng" dirty="0">
                <a:latin typeface="Comic Sans MS" panose="030F0702030302020204" pitchFamily="66" charset="0"/>
              </a:rPr>
              <a:t>Success Criteria: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B25B2F-26B5-4B0C-A528-709B2AC15A1D}"/>
              </a:ext>
            </a:extLst>
          </p:cNvPr>
          <p:cNvSpPr txBox="1"/>
          <p:nvPr/>
        </p:nvSpPr>
        <p:spPr>
          <a:xfrm>
            <a:off x="7308793" y="3301487"/>
            <a:ext cx="2299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latin typeface="Comic Sans MS" panose="030F0702030302020204" pitchFamily="66" charset="0"/>
              </a:rPr>
              <a:t>SIMPLE: G2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1DDCC1-45F2-4B8C-99C7-DE9A8EF70977}"/>
              </a:ext>
            </a:extLst>
          </p:cNvPr>
          <p:cNvSpPr txBox="1"/>
          <p:nvPr/>
        </p:nvSpPr>
        <p:spPr>
          <a:xfrm>
            <a:off x="4549696" y="4988422"/>
            <a:ext cx="2759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latin typeface="Comic Sans MS" panose="030F0702030302020204" pitchFamily="66" charset="0"/>
              </a:rPr>
              <a:t>DEVELOPED: G3-4.</a:t>
            </a:r>
          </a:p>
        </p:txBody>
      </p:sp>
      <p:sp>
        <p:nvSpPr>
          <p:cNvPr id="17" name="Rounded Rectangle 9">
            <a:extLst>
              <a:ext uri="{FF2B5EF4-FFF2-40B4-BE49-F238E27FC236}">
                <a16:creationId xmlns:a16="http://schemas.microsoft.com/office/drawing/2014/main" id="{22DB5AFE-4339-4B15-B2B0-42616A82ADC8}"/>
              </a:ext>
            </a:extLst>
          </p:cNvPr>
          <p:cNvSpPr/>
          <p:nvPr/>
        </p:nvSpPr>
        <p:spPr>
          <a:xfrm>
            <a:off x="1813714" y="3301487"/>
            <a:ext cx="3757613" cy="1603779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br>
              <a:rPr lang="en-GB" dirty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GB" sz="1800" dirty="0"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Rockwell" panose="02060603020205020403" pitchFamily="18" charset="0"/>
              </a:rPr>
              <a:t>To </a:t>
            </a:r>
            <a:r>
              <a:rPr lang="en-GB" sz="1800" b="1" u="sng" dirty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Rockwell" panose="02060603020205020403" pitchFamily="18" charset="0"/>
              </a:rPr>
              <a:t>identify</a:t>
            </a:r>
            <a:r>
              <a:rPr lang="en-GB" sz="1800" dirty="0"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Rockwell" panose="02060603020205020403" pitchFamily="18" charset="0"/>
              </a:rPr>
              <a:t> the two opposing forces and who supported them during the English Civil War.</a:t>
            </a:r>
            <a:r>
              <a:rPr lang="en-GB" sz="1800" b="1" dirty="0"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Rockwell" panose="02060603020205020403" pitchFamily="18" charset="0"/>
              </a:rPr>
              <a:t> </a:t>
            </a:r>
            <a:endParaRPr lang="en-GB" sz="135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EF69737-865C-4F78-B684-9A9EDAAC2713}"/>
              </a:ext>
            </a:extLst>
          </p:cNvPr>
          <p:cNvSpPr txBox="1"/>
          <p:nvPr/>
        </p:nvSpPr>
        <p:spPr>
          <a:xfrm>
            <a:off x="1928443" y="3322627"/>
            <a:ext cx="2299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latin typeface="Comic Sans MS" panose="030F0702030302020204" pitchFamily="66" charset="0"/>
              </a:rPr>
              <a:t>BASIC: Steps-G1</a:t>
            </a:r>
          </a:p>
        </p:txBody>
      </p:sp>
    </p:spTree>
    <p:extLst>
      <p:ext uri="{BB962C8B-B14F-4D97-AF65-F5344CB8AC3E}">
        <p14:creationId xmlns:p14="http://schemas.microsoft.com/office/powerpoint/2010/main" val="108640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AB5D0D2C-38D2-46C8-808E-4F9EA9A82B66}"/>
              </a:ext>
            </a:extLst>
          </p:cNvPr>
          <p:cNvSpPr/>
          <p:nvPr/>
        </p:nvSpPr>
        <p:spPr>
          <a:xfrm>
            <a:off x="964199" y="575685"/>
            <a:ext cx="2451279" cy="15841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i="1" dirty="0">
                <a:solidFill>
                  <a:srgbClr val="FF0000"/>
                </a:solidFill>
              </a:rPr>
              <a:t>THINK</a:t>
            </a:r>
            <a:endParaRPr lang="en-GB" sz="2000" b="1" i="1" dirty="0">
              <a:solidFill>
                <a:srgbClr val="FF0000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F00F67D-8641-4338-833A-0D7E209E40C5}"/>
              </a:ext>
            </a:extLst>
          </p:cNvPr>
          <p:cNvSpPr/>
          <p:nvPr/>
        </p:nvSpPr>
        <p:spPr>
          <a:xfrm>
            <a:off x="4767759" y="627201"/>
            <a:ext cx="2451279" cy="158410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i="1" dirty="0">
                <a:solidFill>
                  <a:srgbClr val="FF0000"/>
                </a:solidFill>
              </a:rPr>
              <a:t>PAIR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6DA8957-414C-4F88-8474-7EC5BF0E16D1}"/>
              </a:ext>
            </a:extLst>
          </p:cNvPr>
          <p:cNvSpPr/>
          <p:nvPr/>
        </p:nvSpPr>
        <p:spPr>
          <a:xfrm>
            <a:off x="8305155" y="575686"/>
            <a:ext cx="2451279" cy="158410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i="1" dirty="0">
                <a:solidFill>
                  <a:srgbClr val="FF0000"/>
                </a:solidFill>
              </a:rPr>
              <a:t>SHARE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046ED5-11A5-45AD-8313-E4DF2D3275DA}"/>
              </a:ext>
            </a:extLst>
          </p:cNvPr>
          <p:cNvSpPr txBox="1"/>
          <p:nvPr/>
        </p:nvSpPr>
        <p:spPr>
          <a:xfrm>
            <a:off x="1084217" y="5516964"/>
            <a:ext cx="102151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latin typeface="Comic Sans MS" panose="030F0702030302020204" pitchFamily="66" charset="0"/>
              </a:rPr>
              <a:t>1 minute to discuss!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325B05-3403-4C1B-A601-39BB62DBF910}"/>
              </a:ext>
            </a:extLst>
          </p:cNvPr>
          <p:cNvSpPr txBox="1"/>
          <p:nvPr/>
        </p:nvSpPr>
        <p:spPr>
          <a:xfrm>
            <a:off x="1149531" y="2494722"/>
            <a:ext cx="9606903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RECAP! What were the causes of the Civil War?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pic>
        <p:nvPicPr>
          <p:cNvPr id="15" name="Picture 2" descr="Image result for protestant">
            <a:extLst>
              <a:ext uri="{FF2B5EF4-FFF2-40B4-BE49-F238E27FC236}">
                <a16:creationId xmlns:a16="http://schemas.microsoft.com/office/drawing/2014/main" id="{2ACCA597-7A6A-4633-83A8-B8C26AD26E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2" r="44212"/>
          <a:stretch/>
        </p:blipFill>
        <p:spPr bwMode="auto">
          <a:xfrm>
            <a:off x="444138" y="3209029"/>
            <a:ext cx="2488378" cy="2178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Image result for money">
            <a:extLst>
              <a:ext uri="{FF2B5EF4-FFF2-40B4-BE49-F238E27FC236}">
                <a16:creationId xmlns:a16="http://schemas.microsoft.com/office/drawing/2014/main" id="{53F5AE21-C41D-40BE-88EE-5729F511F1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100" y="3209029"/>
            <a:ext cx="3275594" cy="2178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Image result for parliament">
            <a:extLst>
              <a:ext uri="{FF2B5EF4-FFF2-40B4-BE49-F238E27FC236}">
                <a16:creationId xmlns:a16="http://schemas.microsoft.com/office/drawing/2014/main" id="{06B41199-9EC7-4BDD-BAE3-56A21FF3B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044" y="3261448"/>
            <a:ext cx="438150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596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703619_com_charles1on">
            <a:extLst>
              <a:ext uri="{FF2B5EF4-FFF2-40B4-BE49-F238E27FC236}">
                <a16:creationId xmlns:a16="http://schemas.microsoft.com/office/drawing/2014/main" id="{58929216-8CE5-487A-A6B9-9DB7CF1F5A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2" t="6493" r="4558" b="4004"/>
          <a:stretch>
            <a:fillRect/>
          </a:stretch>
        </p:blipFill>
        <p:spPr bwMode="auto">
          <a:xfrm>
            <a:off x="1758754" y="1557338"/>
            <a:ext cx="3529013" cy="49672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1" descr="Oliver-Cromwell">
            <a:extLst>
              <a:ext uri="{FF2B5EF4-FFF2-40B4-BE49-F238E27FC236}">
                <a16:creationId xmlns:a16="http://schemas.microsoft.com/office/drawing/2014/main" id="{983AC2D8-8AE3-444B-B725-44724149F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27"/>
          <a:stretch>
            <a:fillRect/>
          </a:stretch>
        </p:blipFill>
        <p:spPr bwMode="auto">
          <a:xfrm>
            <a:off x="6799067" y="1555750"/>
            <a:ext cx="3913247" cy="4968875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12">
            <a:extLst>
              <a:ext uri="{FF2B5EF4-FFF2-40B4-BE49-F238E27FC236}">
                <a16:creationId xmlns:a16="http://schemas.microsoft.com/office/drawing/2014/main" id="{9EB10081-FBAB-4751-84E9-B0F5BD35E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9204" y="2367915"/>
            <a:ext cx="15128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6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Vs.</a:t>
            </a:r>
            <a:endParaRPr lang="en-GB" sz="6000" dirty="0">
              <a:latin typeface="Comic Sans MS" panose="030F0702030302020204" pitchFamily="66" charset="0"/>
            </a:endParaRPr>
          </a:p>
        </p:txBody>
      </p:sp>
      <p:sp>
        <p:nvSpPr>
          <p:cNvPr id="11" name="Text Box 13">
            <a:extLst>
              <a:ext uri="{FF2B5EF4-FFF2-40B4-BE49-F238E27FC236}">
                <a16:creationId xmlns:a16="http://schemas.microsoft.com/office/drawing/2014/main" id="{A8CBFCCC-9E51-4C60-83B0-342EAF61B4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5729" y="333375"/>
            <a:ext cx="3673475" cy="9461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sz="2800" dirty="0">
                <a:solidFill>
                  <a:schemeClr val="bg1"/>
                </a:solidFill>
                <a:latin typeface="Comic Sans MS" panose="030F0702030302020204" pitchFamily="66" charset="0"/>
              </a:rPr>
              <a:t>Charles I and the ‘Cavalier’ Army</a:t>
            </a:r>
            <a:endParaRPr lang="en-US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Text Box 14">
            <a:extLst>
              <a:ext uri="{FF2B5EF4-FFF2-40B4-BE49-F238E27FC236}">
                <a16:creationId xmlns:a16="http://schemas.microsoft.com/office/drawing/2014/main" id="{E817E2F8-3535-4623-971B-BAB3CF8CA9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9035" y="333375"/>
            <a:ext cx="4018816" cy="954107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sz="2800" dirty="0">
                <a:latin typeface="Comic Sans MS" panose="030F0702030302020204" pitchFamily="66" charset="0"/>
              </a:rPr>
              <a:t>Oliver Cromwell and the ‘Roundhead’ Army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7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0">
            <a:extLst>
              <a:ext uri="{FF2B5EF4-FFF2-40B4-BE49-F238E27FC236}">
                <a16:creationId xmlns:a16="http://schemas.microsoft.com/office/drawing/2014/main" id="{86959AEE-54DE-481A-A45B-7C2C6E3391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3100" y="5841068"/>
            <a:ext cx="9113770" cy="954107"/>
          </a:xfrm>
          <a:prstGeom prst="rect">
            <a:avLst/>
          </a:prstGeom>
          <a:noFill/>
          <a:ln w="25400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altLang="en-US" sz="2800" b="1" u="sng" dirty="0">
                <a:latin typeface="Comic Sans MS" panose="030F0702030302020204" pitchFamily="66" charset="0"/>
              </a:rPr>
              <a:t>Discuss: </a:t>
            </a:r>
            <a:r>
              <a:rPr lang="en-GB" altLang="en-US" sz="2800" dirty="0">
                <a:latin typeface="Comic Sans MS" panose="030F0702030302020204" pitchFamily="66" charset="0"/>
              </a:rPr>
              <a:t>What factors normally help one side to win in a war?</a:t>
            </a:r>
          </a:p>
        </p:txBody>
      </p:sp>
      <p:sp>
        <p:nvSpPr>
          <p:cNvPr id="7" name="Text Box 16">
            <a:extLst>
              <a:ext uri="{FF2B5EF4-FFF2-40B4-BE49-F238E27FC236}">
                <a16:creationId xmlns:a16="http://schemas.microsoft.com/office/drawing/2014/main" id="{D5E9579F-A673-425F-B6F3-3D1C17EF4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9122" y="493712"/>
            <a:ext cx="6873608" cy="4895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Comic Sans MS" panose="030F0702030302020204" pitchFamily="66" charset="0"/>
              </a:rPr>
              <a:t>In August </a:t>
            </a:r>
            <a:r>
              <a:rPr lang="en-GB" altLang="en-US" sz="2800" b="1" dirty="0">
                <a:solidFill>
                  <a:srgbClr val="FF6600"/>
                </a:solidFill>
                <a:latin typeface="Comic Sans MS" panose="030F0702030302020204" pitchFamily="66" charset="0"/>
              </a:rPr>
              <a:t>1642</a:t>
            </a:r>
            <a:r>
              <a:rPr lang="en-GB" altLang="en-US" sz="2800" dirty="0">
                <a:latin typeface="Comic Sans MS" panose="030F0702030302020204" pitchFamily="66" charset="0"/>
              </a:rPr>
              <a:t>, Charles raised his standard at Nottingham and declared war on Parliament.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altLang="en-US" sz="2800" dirty="0">
              <a:latin typeface="Comic Sans MS" panose="030F0702030302020204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Comic Sans MS" panose="030F0702030302020204" pitchFamily="66" charset="0"/>
              </a:rPr>
              <a:t>At the </a:t>
            </a:r>
            <a:r>
              <a:rPr lang="en-GB" altLang="en-US" sz="3200" dirty="0">
                <a:latin typeface="Comic Sans MS" panose="030F0702030302020204" pitchFamily="66" charset="0"/>
              </a:rPr>
              <a:t>start</a:t>
            </a:r>
            <a:r>
              <a:rPr lang="en-GB" altLang="en-US" sz="2800" dirty="0">
                <a:latin typeface="Comic Sans MS" panose="030F0702030302020204" pitchFamily="66" charset="0"/>
              </a:rPr>
              <a:t> of the war the King’s armies were much better equipped and supplied than Parliament’s forces.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altLang="en-US" sz="2800" dirty="0">
              <a:latin typeface="Comic Sans MS" panose="030F0702030302020204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Comic Sans MS" panose="030F0702030302020204" pitchFamily="66" charset="0"/>
              </a:rPr>
              <a:t>But, in 1645, Parliament defeated Charles I.</a:t>
            </a:r>
          </a:p>
        </p:txBody>
      </p:sp>
      <p:pic>
        <p:nvPicPr>
          <p:cNvPr id="8" name="Picture 11" descr="Oliver-Cromwell">
            <a:extLst>
              <a:ext uri="{FF2B5EF4-FFF2-40B4-BE49-F238E27FC236}">
                <a16:creationId xmlns:a16="http://schemas.microsoft.com/office/drawing/2014/main" id="{EDAB9272-BCBD-4855-B459-8B0EBFA08D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27"/>
          <a:stretch>
            <a:fillRect/>
          </a:stretch>
        </p:blipFill>
        <p:spPr bwMode="auto">
          <a:xfrm>
            <a:off x="663310" y="420665"/>
            <a:ext cx="3913247" cy="4968875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899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>
            <a:extLst>
              <a:ext uri="{FF2B5EF4-FFF2-40B4-BE49-F238E27FC236}">
                <a16:creationId xmlns:a16="http://schemas.microsoft.com/office/drawing/2014/main" id="{BC042357-ECA3-4AFA-9D11-6469D54C2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327" y="822325"/>
            <a:ext cx="4624381" cy="439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2">
            <a:extLst>
              <a:ext uri="{FF2B5EF4-FFF2-40B4-BE49-F238E27FC236}">
                <a16:creationId xmlns:a16="http://schemas.microsoft.com/office/drawing/2014/main" id="{4FBC810B-D2DA-41D4-B471-3B4CA5CF21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3272" y="135559"/>
            <a:ext cx="9405455" cy="546100"/>
          </a:xfrm>
        </p:spPr>
        <p:txBody>
          <a:bodyPr>
            <a:normAutofit fontScale="90000"/>
          </a:bodyPr>
          <a:lstStyle/>
          <a:p>
            <a:r>
              <a:rPr lang="en-GB" altLang="en-US" dirty="0">
                <a:latin typeface="Comic Sans MS" panose="030F0702030302020204" pitchFamily="66" charset="0"/>
              </a:rPr>
              <a:t>How was the country divided up?</a:t>
            </a: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085799EF-E067-4478-BAF2-C8D825FB42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6550" y="5761935"/>
            <a:ext cx="8927730" cy="830997"/>
          </a:xfrm>
          <a:prstGeom prst="rect">
            <a:avLst/>
          </a:prstGeom>
          <a:noFill/>
          <a:ln w="25400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altLang="en-US" sz="2400" dirty="0">
                <a:latin typeface="Comic Sans MS" panose="030F0702030302020204" pitchFamily="66" charset="0"/>
              </a:rPr>
              <a:t>Why do you think that there was more support for the King in areas that were far away from London?</a:t>
            </a:r>
          </a:p>
        </p:txBody>
      </p:sp>
      <p:sp>
        <p:nvSpPr>
          <p:cNvPr id="7" name="Line 8">
            <a:extLst>
              <a:ext uri="{FF2B5EF4-FFF2-40B4-BE49-F238E27FC236}">
                <a16:creationId xmlns:a16="http://schemas.microsoft.com/office/drawing/2014/main" id="{50587D56-37CD-4796-90F8-C2E0FF27177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023427" y="3606800"/>
            <a:ext cx="1458018" cy="20574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>
              <a:latin typeface="Comic Sans MS" panose="030F0702030302020204" pitchFamily="66" charset="0"/>
            </a:endParaRPr>
          </a:p>
        </p:txBody>
      </p:sp>
      <p:sp>
        <p:nvSpPr>
          <p:cNvPr id="8" name="Line 9">
            <a:extLst>
              <a:ext uri="{FF2B5EF4-FFF2-40B4-BE49-F238E27FC236}">
                <a16:creationId xmlns:a16="http://schemas.microsoft.com/office/drawing/2014/main" id="{2C11E6B0-81E3-4CDA-BBF6-5395A765CCF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472989" y="4064000"/>
            <a:ext cx="1184759" cy="16002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>
              <a:latin typeface="Comic Sans MS" panose="030F0702030302020204" pitchFamily="66" charset="0"/>
            </a:endParaRPr>
          </a:p>
        </p:txBody>
      </p:sp>
      <p:sp>
        <p:nvSpPr>
          <p:cNvPr id="9" name="Line 10">
            <a:extLst>
              <a:ext uri="{FF2B5EF4-FFF2-40B4-BE49-F238E27FC236}">
                <a16:creationId xmlns:a16="http://schemas.microsoft.com/office/drawing/2014/main" id="{E928C75A-888D-48F5-9419-E2E5D7C84AC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834406" y="3136900"/>
            <a:ext cx="1826821" cy="25273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>
              <a:latin typeface="Comic Sans MS" panose="030F0702030302020204" pitchFamily="66" charset="0"/>
            </a:endParaRPr>
          </a:p>
        </p:txBody>
      </p:sp>
      <p:sp>
        <p:nvSpPr>
          <p:cNvPr id="10" name="Text Box 13">
            <a:extLst>
              <a:ext uri="{FF2B5EF4-FFF2-40B4-BE49-F238E27FC236}">
                <a16:creationId xmlns:a16="http://schemas.microsoft.com/office/drawing/2014/main" id="{26D712EA-1E1C-4EDF-8C74-1BB4062DBF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4254" y="822325"/>
            <a:ext cx="5519729" cy="4378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indent="-342900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GB" altLang="en-US" sz="2400" dirty="0">
                <a:latin typeface="Comic Sans MS" panose="030F0702030302020204" pitchFamily="66" charset="0"/>
              </a:rPr>
              <a:t>When Charles left London in 1642, he lost control of the capital city, the government and the richest part of the country.</a:t>
            </a:r>
          </a:p>
          <a:p>
            <a:pPr marL="342900" indent="-342900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GB" altLang="en-US" sz="2400" dirty="0">
                <a:latin typeface="Comic Sans MS" panose="030F0702030302020204" pitchFamily="66" charset="0"/>
              </a:rPr>
              <a:t>Parliament controlled nearly all the major </a:t>
            </a:r>
            <a:r>
              <a:rPr lang="en-GB" altLang="en-US" sz="2400" b="1" dirty="0">
                <a:solidFill>
                  <a:srgbClr val="FF6600"/>
                </a:solidFill>
                <a:latin typeface="Comic Sans MS" panose="030F0702030302020204" pitchFamily="66" charset="0"/>
              </a:rPr>
              <a:t>towns</a:t>
            </a:r>
            <a:r>
              <a:rPr lang="en-GB" altLang="en-US" sz="2400" dirty="0">
                <a:latin typeface="Comic Sans MS" panose="030F0702030302020204" pitchFamily="66" charset="0"/>
              </a:rPr>
              <a:t>, </a:t>
            </a:r>
            <a:r>
              <a:rPr lang="en-GB" altLang="en-US" sz="2400" b="1" dirty="0">
                <a:solidFill>
                  <a:srgbClr val="FF6600"/>
                </a:solidFill>
                <a:latin typeface="Comic Sans MS" panose="030F0702030302020204" pitchFamily="66" charset="0"/>
              </a:rPr>
              <a:t>cities</a:t>
            </a:r>
            <a:r>
              <a:rPr lang="en-GB" altLang="en-US" sz="2400" dirty="0">
                <a:latin typeface="Comic Sans MS" panose="030F0702030302020204" pitchFamily="66" charset="0"/>
              </a:rPr>
              <a:t>, </a:t>
            </a:r>
            <a:r>
              <a:rPr lang="en-GB" altLang="en-US" sz="2400" b="1" dirty="0">
                <a:solidFill>
                  <a:srgbClr val="FF6600"/>
                </a:solidFill>
                <a:latin typeface="Comic Sans MS" panose="030F0702030302020204" pitchFamily="66" charset="0"/>
              </a:rPr>
              <a:t>ports</a:t>
            </a:r>
            <a:r>
              <a:rPr lang="en-GB" altLang="en-US" sz="2400" dirty="0">
                <a:latin typeface="Comic Sans MS" panose="030F0702030302020204" pitchFamily="66" charset="0"/>
              </a:rPr>
              <a:t> and the </a:t>
            </a:r>
            <a:r>
              <a:rPr lang="en-GB" altLang="en-US" sz="2400" b="1" dirty="0">
                <a:solidFill>
                  <a:srgbClr val="FF6600"/>
                </a:solidFill>
                <a:latin typeface="Comic Sans MS" panose="030F0702030302020204" pitchFamily="66" charset="0"/>
              </a:rPr>
              <a:t>navy</a:t>
            </a:r>
            <a:r>
              <a:rPr lang="en-GB" altLang="en-US" sz="2400" dirty="0">
                <a:latin typeface="Comic Sans MS" panose="030F0702030302020204" pitchFamily="66" charset="0"/>
              </a:rPr>
              <a:t>, which meant that it could easily import weapons.</a:t>
            </a:r>
          </a:p>
          <a:p>
            <a:pPr marL="342900" indent="-342900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GB" altLang="en-US" sz="2400" dirty="0">
                <a:latin typeface="Comic Sans MS" panose="030F0702030302020204" pitchFamily="66" charset="0"/>
              </a:rPr>
              <a:t>The King controlled the </a:t>
            </a:r>
            <a:r>
              <a:rPr lang="en-GB" altLang="en-US" sz="2400" b="1" dirty="0">
                <a:solidFill>
                  <a:srgbClr val="FF6600"/>
                </a:solidFill>
                <a:latin typeface="Comic Sans MS" panose="030F0702030302020204" pitchFamily="66" charset="0"/>
              </a:rPr>
              <a:t>poorer</a:t>
            </a:r>
            <a:r>
              <a:rPr lang="en-GB" altLang="en-US" sz="2400" dirty="0">
                <a:latin typeface="Comic Sans MS" panose="030F0702030302020204" pitchFamily="66" charset="0"/>
              </a:rPr>
              <a:t> regions of Britain, Ireland, Wales and the North of England.</a:t>
            </a:r>
          </a:p>
        </p:txBody>
      </p:sp>
    </p:spTree>
    <p:extLst>
      <p:ext uri="{BB962C8B-B14F-4D97-AF65-F5344CB8AC3E}">
        <p14:creationId xmlns:p14="http://schemas.microsoft.com/office/powerpoint/2010/main" val="166505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0358A39-6A0E-413F-A590-8F96E3237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37370" y="8767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i="1" u="sng" dirty="0">
                <a:latin typeface="Comic Sans MS" panose="030F0702030302020204" pitchFamily="66" charset="0"/>
              </a:rPr>
              <a:t>Task</a:t>
            </a:r>
            <a:r>
              <a:rPr lang="en-US" sz="2800" i="1" u="sng" dirty="0"/>
              <a:t> </a:t>
            </a:r>
            <a:endParaRPr lang="en-GB" sz="2800" i="1" u="sng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1A40E2-51F0-4F21-9F5E-4D234DCE1A29}"/>
              </a:ext>
            </a:extLst>
          </p:cNvPr>
          <p:cNvSpPr txBox="1"/>
          <p:nvPr/>
        </p:nvSpPr>
        <p:spPr>
          <a:xfrm>
            <a:off x="157323" y="1413241"/>
            <a:ext cx="7537706" cy="230832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1. Read through the cards on why Charles I, and his Cavalier army lost the English Civil war</a:t>
            </a:r>
            <a:r>
              <a:rPr lang="en-GB" sz="2400" dirty="0">
                <a:latin typeface="Comic Sans MS" panose="030F0702030302020204" pitchFamily="66" charset="0"/>
              </a:rPr>
              <a:t>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>
                <a:latin typeface="Comic Sans MS" panose="030F0702030302020204" pitchFamily="66" charset="0"/>
              </a:rPr>
              <a:t>2. </a:t>
            </a:r>
            <a:r>
              <a:rPr lang="en-US" sz="2400" dirty="0" err="1">
                <a:latin typeface="Comic Sans MS" panose="030F0702030302020204" pitchFamily="66" charset="0"/>
              </a:rPr>
              <a:t>Organise</a:t>
            </a:r>
            <a:r>
              <a:rPr lang="en-US" sz="2400" dirty="0">
                <a:latin typeface="Comic Sans MS" panose="030F0702030302020204" pitchFamily="66" charset="0"/>
              </a:rPr>
              <a:t> the cards into the correct section of the table and </a:t>
            </a:r>
            <a:r>
              <a:rPr lang="en-US" sz="2400" dirty="0" err="1">
                <a:latin typeface="Comic Sans MS" panose="030F0702030302020204" pitchFamily="66" charset="0"/>
              </a:rPr>
              <a:t>summarise</a:t>
            </a:r>
            <a:r>
              <a:rPr lang="en-US" sz="2400" dirty="0">
                <a:latin typeface="Comic Sans MS" panose="030F0702030302020204" pitchFamily="66" charset="0"/>
              </a:rPr>
              <a:t> the information into a bullet point.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3FBE06-DA6C-4EC8-AF7A-98B499895D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855" t="27124" r="24126" b="33782"/>
          <a:stretch/>
        </p:blipFill>
        <p:spPr>
          <a:xfrm>
            <a:off x="5912223" y="4143084"/>
            <a:ext cx="6279777" cy="26033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6D7DDDA-6575-48AC-BD08-C9F1E301ED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462" t="30144" r="13750" b="17112"/>
          <a:stretch/>
        </p:blipFill>
        <p:spPr>
          <a:xfrm>
            <a:off x="157322" y="4316415"/>
            <a:ext cx="5596294" cy="234433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4AB0001-6951-4914-98B2-1095D944EBC4}"/>
              </a:ext>
            </a:extLst>
          </p:cNvPr>
          <p:cNvSpPr txBox="1"/>
          <p:nvPr/>
        </p:nvSpPr>
        <p:spPr>
          <a:xfrm>
            <a:off x="7805531" y="2093596"/>
            <a:ext cx="4070120" cy="163121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u="sng" dirty="0">
                <a:latin typeface="Comic Sans MS" panose="030F0702030302020204" pitchFamily="66" charset="0"/>
              </a:rPr>
              <a:t>Challenge:</a:t>
            </a:r>
          </a:p>
          <a:p>
            <a:endParaRPr lang="en-GB" sz="2000" dirty="0">
              <a:latin typeface="Comic Sans MS" panose="030F0702030302020204" pitchFamily="66" charset="0"/>
            </a:endParaRPr>
          </a:p>
          <a:p>
            <a:r>
              <a:rPr lang="en-GB" sz="2000" dirty="0">
                <a:latin typeface="Comic Sans MS" panose="030F0702030302020204" pitchFamily="66" charset="0"/>
              </a:rPr>
              <a:t>Why did Cromwell’s Roundheads have a stronger military? Explain.</a:t>
            </a:r>
          </a:p>
        </p:txBody>
      </p:sp>
    </p:spTree>
    <p:extLst>
      <p:ext uri="{BB962C8B-B14F-4D97-AF65-F5344CB8AC3E}">
        <p14:creationId xmlns:p14="http://schemas.microsoft.com/office/powerpoint/2010/main" val="1279635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B6AEA9B-5C59-4903-A9FA-E1AD394B0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137" y="0"/>
            <a:ext cx="10515600" cy="1325563"/>
          </a:xfrm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36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‘Why did Parliament win the English Civil War?’ </a:t>
            </a:r>
            <a:r>
              <a:rPr lang="en-US" sz="3600" b="1" i="1" dirty="0">
                <a:latin typeface="Comic Sans MS" panose="030F0702030302020204" pitchFamily="66" charset="0"/>
              </a:rPr>
              <a:t>Decide how to answer the question!</a:t>
            </a:r>
            <a:endParaRPr lang="en-GB" sz="3600" b="1" i="1" dirty="0">
              <a:latin typeface="Comic Sans MS" panose="030F0702030302020204" pitchFamily="66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9C267E2-A999-4296-BF91-03E1AEC454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959" y="726880"/>
            <a:ext cx="9823876" cy="583340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GB" sz="2000" b="1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sz="2000" b="1" dirty="0">
              <a:solidFill>
                <a:srgbClr val="DB9125"/>
              </a:solidFill>
            </a:endParaRPr>
          </a:p>
          <a:p>
            <a:pPr marL="0" indent="0">
              <a:buNone/>
            </a:pPr>
            <a:r>
              <a:rPr lang="en-GB" sz="2100" b="1" dirty="0">
                <a:solidFill>
                  <a:srgbClr val="DB9125"/>
                </a:solidFill>
                <a:latin typeface="Comic Sans MS" panose="030F0702030302020204" pitchFamily="66" charset="0"/>
              </a:rPr>
              <a:t>Basic Steps – 1.: </a:t>
            </a:r>
            <a:r>
              <a:rPr lang="en-GB" sz="2100" b="1" dirty="0">
                <a:latin typeface="Comic Sans MS" panose="030F0702030302020204" pitchFamily="66" charset="0"/>
              </a:rPr>
              <a:t>Write 4 bullet points identifying 4 different reasons why Parliament won the Civil War. </a:t>
            </a:r>
          </a:p>
          <a:p>
            <a:pPr marL="0" indent="0">
              <a:buNone/>
            </a:pPr>
            <a:endParaRPr lang="en-GB" sz="21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sz="2100" b="1" dirty="0">
                <a:solidFill>
                  <a:srgbClr val="00B050"/>
                </a:solidFill>
                <a:latin typeface="Comic Sans MS" panose="030F0702030302020204" pitchFamily="66" charset="0"/>
              </a:rPr>
              <a:t>Simple G2-3: </a:t>
            </a:r>
            <a:r>
              <a:rPr lang="en-GB" sz="2100" b="1" dirty="0">
                <a:latin typeface="Comic Sans MS" panose="030F0702030302020204" pitchFamily="66" charset="0"/>
              </a:rPr>
              <a:t>Write a </a:t>
            </a:r>
            <a:r>
              <a:rPr lang="en-GB" sz="2100" b="1" u="sng" dirty="0">
                <a:latin typeface="Comic Sans MS" panose="030F0702030302020204" pitchFamily="66" charset="0"/>
              </a:rPr>
              <a:t>PEEL</a:t>
            </a:r>
            <a:r>
              <a:rPr lang="en-GB" sz="2100" b="1" dirty="0">
                <a:latin typeface="Comic Sans MS" panose="030F0702030302020204" pitchFamily="66" charset="0"/>
              </a:rPr>
              <a:t> paragraph on what you think the MAIN reason was that Parliament won, e.g. good military tactics.</a:t>
            </a:r>
          </a:p>
          <a:p>
            <a:pPr marL="0" indent="0">
              <a:buNone/>
            </a:pPr>
            <a:r>
              <a:rPr lang="en-GB" sz="2100" i="1" dirty="0">
                <a:solidFill>
                  <a:srgbClr val="7030A0"/>
                </a:solidFill>
                <a:latin typeface="Comic Sans MS" panose="030F0702030302020204" pitchFamily="66" charset="0"/>
              </a:rPr>
              <a:t>P - ‘I think Parliament won the English Civil War because…’</a:t>
            </a:r>
          </a:p>
          <a:p>
            <a:pPr marL="0" indent="0">
              <a:buNone/>
            </a:pPr>
            <a:r>
              <a:rPr lang="en-GB" sz="2100" i="1" dirty="0">
                <a:solidFill>
                  <a:srgbClr val="7030A0"/>
                </a:solidFill>
                <a:latin typeface="Comic Sans MS" panose="030F0702030302020204" pitchFamily="66" charset="0"/>
              </a:rPr>
              <a:t>E -‘For example…’</a:t>
            </a:r>
          </a:p>
          <a:p>
            <a:pPr marL="0" indent="0">
              <a:buNone/>
            </a:pPr>
            <a:r>
              <a:rPr lang="en-GB" sz="2100" i="1" dirty="0">
                <a:solidFill>
                  <a:srgbClr val="7030A0"/>
                </a:solidFill>
                <a:latin typeface="Comic Sans MS" panose="030F0702030302020204" pitchFamily="66" charset="0"/>
              </a:rPr>
              <a:t>E -‘This shows…’</a:t>
            </a:r>
          </a:p>
          <a:p>
            <a:pPr marL="0" indent="0">
              <a:buNone/>
            </a:pPr>
            <a:r>
              <a:rPr lang="en-GB" sz="2100" i="1" dirty="0">
                <a:solidFill>
                  <a:srgbClr val="7030A0"/>
                </a:solidFill>
                <a:latin typeface="Comic Sans MS" panose="030F0702030302020204" pitchFamily="66" charset="0"/>
              </a:rPr>
              <a:t>L – ‘Therefore, parliament were able to win the English Civil War because…’ </a:t>
            </a:r>
          </a:p>
          <a:p>
            <a:pPr marL="0" indent="0">
              <a:buNone/>
            </a:pPr>
            <a:endParaRPr lang="en-GB" sz="2100" i="1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sz="2100" b="1" dirty="0">
                <a:solidFill>
                  <a:srgbClr val="FF66FF"/>
                </a:solidFill>
                <a:latin typeface="Comic Sans MS" panose="030F0702030302020204" pitchFamily="66" charset="0"/>
              </a:rPr>
              <a:t>Developed G4: </a:t>
            </a:r>
            <a:r>
              <a:rPr lang="en-GB" sz="2100" b="1" dirty="0">
                <a:latin typeface="Comic Sans MS" panose="030F0702030302020204" pitchFamily="66" charset="0"/>
              </a:rPr>
              <a:t>Answer the question in red writing TWO PEEL paragraphs on two different factors from your table task – giving clear examples for both paragraphs.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83B4AB-58AB-4B31-970D-982D1FAEC25C}"/>
              </a:ext>
            </a:extLst>
          </p:cNvPr>
          <p:cNvSpPr txBox="1"/>
          <p:nvPr/>
        </p:nvSpPr>
        <p:spPr>
          <a:xfrm>
            <a:off x="10123713" y="2795349"/>
            <a:ext cx="2068287" cy="4001095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Comic Sans MS" panose="030F0702030302020204" pitchFamily="66" charset="0"/>
              </a:rPr>
              <a:t>Keywords to try and include:</a:t>
            </a:r>
          </a:p>
          <a:p>
            <a:pPr algn="ctr"/>
            <a:endParaRPr lang="en-GB" sz="20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sz="20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Civil War</a:t>
            </a:r>
          </a:p>
          <a:p>
            <a:pPr algn="ctr"/>
            <a:endParaRPr lang="en-GB" sz="20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sz="20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Royalists</a:t>
            </a:r>
          </a:p>
          <a:p>
            <a:pPr algn="ctr"/>
            <a:endParaRPr lang="en-GB" sz="20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Parliamentarians</a:t>
            </a:r>
          </a:p>
          <a:p>
            <a:pPr algn="ctr"/>
            <a:endParaRPr lang="en-GB" sz="20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sz="20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Cavaliers</a:t>
            </a:r>
          </a:p>
          <a:p>
            <a:pPr algn="ctr"/>
            <a:endParaRPr lang="en-GB" sz="20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sz="20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Roundheads</a:t>
            </a:r>
          </a:p>
          <a:p>
            <a:pPr algn="ctr"/>
            <a:endParaRPr lang="en-GB" sz="20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315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F819390-B1D0-40C8-8662-A70CF04C1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latin typeface="Comic Sans MS" panose="030F0702030302020204" pitchFamily="66" charset="0"/>
              </a:rPr>
              <a:t>Plenary!</a:t>
            </a:r>
            <a:endParaRPr lang="en-GB" sz="4800" b="1" dirty="0">
              <a:latin typeface="Comic Sans MS" panose="030F0702030302020204" pitchFamily="66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BE64345-05D6-47BF-8BC1-7CBDE9DA7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>
                <a:latin typeface="Comic Sans MS" panose="030F0702030302020204" pitchFamily="66" charset="0"/>
              </a:rPr>
              <a:t>Take it in turns to read out your answer to the person next to you!!</a:t>
            </a:r>
            <a:endParaRPr lang="en-GB" sz="7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752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531</Words>
  <Application>Microsoft Office PowerPoint</Application>
  <PresentationFormat>Widescreen</PresentationFormat>
  <Paragraphs>69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ＭＳ Ｐゴシック</vt:lpstr>
      <vt:lpstr>Arial</vt:lpstr>
      <vt:lpstr>Calibri</vt:lpstr>
      <vt:lpstr>Calibri Light</vt:lpstr>
      <vt:lpstr>Comic Sans MS</vt:lpstr>
      <vt:lpstr>Rockwell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was the country divided up?</vt:lpstr>
      <vt:lpstr>Task </vt:lpstr>
      <vt:lpstr>‘Why did Parliament win the English Civil War?’ Decide how to answer the question!</vt:lpstr>
      <vt:lpstr>Plenary!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short</dc:creator>
  <cp:lastModifiedBy>Short, L (SHS Teacher)</cp:lastModifiedBy>
  <cp:revision>11</cp:revision>
  <dcterms:created xsi:type="dcterms:W3CDTF">2020-09-27T11:54:08Z</dcterms:created>
  <dcterms:modified xsi:type="dcterms:W3CDTF">2020-10-01T09:48:50Z</dcterms:modified>
</cp:coreProperties>
</file>