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77" r:id="rId2"/>
    <p:sldId id="265" r:id="rId3"/>
    <p:sldId id="266" r:id="rId4"/>
    <p:sldId id="267" r:id="rId5"/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8" r:id="rId15"/>
    <p:sldId id="269" r:id="rId16"/>
    <p:sldId id="270" r:id="rId17"/>
    <p:sldId id="271" r:id="rId18"/>
    <p:sldId id="276" r:id="rId19"/>
    <p:sldId id="272" r:id="rId20"/>
    <p:sldId id="273" r:id="rId21"/>
    <p:sldId id="274" r:id="rId22"/>
    <p:sldId id="275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10/2/2020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10/2/2020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10/2/2020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10/2/2020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10/2/2020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9FB123-1E65-4443-AD79-50159293A2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654" y="0"/>
            <a:ext cx="11949344" cy="1426183"/>
          </a:xfrm>
          <a:solidFill>
            <a:srgbClr val="FFFF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Do Now! What does ‘long term’ mean?</a:t>
            </a:r>
            <a:b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What does ‘short term’ mean?</a:t>
            </a:r>
            <a:b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Challenge! What does ‘medium term’ mean?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490074-91FB-4212-81D2-D994A86F3E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654" y="5353235"/>
            <a:ext cx="12011488" cy="1504765"/>
          </a:xfrm>
          <a:solidFill>
            <a:srgbClr val="FFFF00"/>
          </a:solidFill>
          <a:ln>
            <a:solidFill>
              <a:schemeClr val="tx1"/>
            </a:solidFill>
          </a:ln>
        </p:spPr>
        <p:txBody>
          <a:bodyPr>
            <a:normAutofit fontScale="92500"/>
          </a:bodyPr>
          <a:lstStyle/>
          <a:p>
            <a:pPr algn="ctr"/>
            <a:r>
              <a:rPr lang="en-GB" sz="2400" b="1" dirty="0">
                <a:solidFill>
                  <a:srgbClr val="7030A0"/>
                </a:solidFill>
                <a:latin typeface="Comic Sans MS" panose="030F0702030302020204" pitchFamily="66" charset="0"/>
              </a:rPr>
              <a:t>Go to the back of your History book. Write a sentence to answer each question.</a:t>
            </a:r>
          </a:p>
          <a:p>
            <a:pPr algn="ctr"/>
            <a:r>
              <a:rPr lang="en-GB" sz="2400" dirty="0">
                <a:solidFill>
                  <a:srgbClr val="002060"/>
                </a:solidFill>
                <a:latin typeface="Comic Sans MS" panose="030F0702030302020204" pitchFamily="66" charset="0"/>
              </a:rPr>
              <a:t>Starter! What does cause mean?</a:t>
            </a:r>
          </a:p>
          <a:p>
            <a:pPr algn="ctr"/>
            <a:r>
              <a:rPr lang="en-GB" sz="2400" dirty="0">
                <a:solidFill>
                  <a:srgbClr val="002060"/>
                </a:solidFill>
                <a:latin typeface="Comic Sans MS" panose="030F0702030302020204" pitchFamily="66" charset="0"/>
              </a:rPr>
              <a:t>Starter! What does consequence mean?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00F1FD-178B-4375-9E83-9237D7F7F8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0" y="1619250"/>
            <a:ext cx="4248150" cy="3581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6E51A3E-84A0-4AC5-9199-A96C3E7C3A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00251"/>
            <a:ext cx="3911375" cy="27527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BEDD20B-B70A-4327-8EE7-B5911B79C2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9125" y="1866900"/>
            <a:ext cx="3952875" cy="2800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756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D424B1-7B68-4729-AFDF-91A5DB3D57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052186"/>
          </a:xfrm>
          <a:solidFill>
            <a:srgbClr val="FFFF00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L.I.: What caused the American Civil War?</a:t>
            </a:r>
            <a:b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Long term causes: Social and cultural differences.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7362E9-172F-4140-9C64-44617D7D9F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1189972"/>
            <a:ext cx="5511452" cy="5668027"/>
          </a:xfrm>
          <a:solidFill>
            <a:srgbClr val="FFFF00"/>
          </a:solidFill>
          <a:ln>
            <a:solidFill>
              <a:schemeClr val="tx2"/>
            </a:solidFill>
          </a:ln>
        </p:spPr>
        <p:txBody>
          <a:bodyPr>
            <a:normAutofit fontScale="92500"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The </a:t>
            </a:r>
            <a:r>
              <a:rPr lang="en-GB" sz="2400" b="1" dirty="0">
                <a:solidFill>
                  <a:srgbClr val="7030A0"/>
                </a:solidFill>
                <a:latin typeface="Comic Sans MS" panose="030F0702030302020204" pitchFamily="66" charset="0"/>
              </a:rPr>
              <a:t>Americans</a:t>
            </a:r>
            <a:r>
              <a:rPr lang="en-GB" sz="2400" dirty="0">
                <a:latin typeface="Comic Sans MS" panose="030F0702030302020204" pitchFamily="66" charset="0"/>
              </a:rPr>
              <a:t> fought the </a:t>
            </a:r>
            <a:r>
              <a:rPr lang="en-GB" sz="2400" b="1" dirty="0">
                <a:solidFill>
                  <a:srgbClr val="7030A0"/>
                </a:solidFill>
                <a:latin typeface="Comic Sans MS" panose="030F0702030302020204" pitchFamily="66" charset="0"/>
              </a:rPr>
              <a:t>British</a:t>
            </a:r>
            <a:r>
              <a:rPr lang="en-GB" sz="2400" dirty="0">
                <a:latin typeface="Comic Sans MS" panose="030F0702030302020204" pitchFamily="66" charset="0"/>
              </a:rPr>
              <a:t> to gain their </a:t>
            </a:r>
            <a:r>
              <a:rPr lang="en-GB" sz="2400" b="1" dirty="0">
                <a:solidFill>
                  <a:srgbClr val="7030A0"/>
                </a:solidFill>
                <a:latin typeface="Comic Sans MS" panose="030F0702030302020204" pitchFamily="66" charset="0"/>
              </a:rPr>
              <a:t>independence</a:t>
            </a:r>
            <a:r>
              <a:rPr lang="en-GB" sz="2400" dirty="0">
                <a:latin typeface="Comic Sans MS" panose="030F0702030302020204" pitchFamily="66" charset="0"/>
              </a:rPr>
              <a:t> (1775-83).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The </a:t>
            </a:r>
            <a:r>
              <a:rPr lang="en-GB" sz="2400" b="1" dirty="0">
                <a:solidFill>
                  <a:srgbClr val="7030A0"/>
                </a:solidFill>
                <a:latin typeface="Comic Sans MS" panose="030F0702030302020204" pitchFamily="66" charset="0"/>
              </a:rPr>
              <a:t>purpose</a:t>
            </a:r>
            <a:r>
              <a:rPr lang="en-GB" sz="2400" dirty="0">
                <a:latin typeface="Comic Sans MS" panose="030F0702030302020204" pitchFamily="66" charset="0"/>
              </a:rPr>
              <a:t> of this war was to </a:t>
            </a:r>
            <a:r>
              <a:rPr lang="en-GB" sz="2400" b="1" dirty="0">
                <a:solidFill>
                  <a:srgbClr val="7030A0"/>
                </a:solidFill>
                <a:latin typeface="Comic Sans MS" panose="030F0702030302020204" pitchFamily="66" charset="0"/>
              </a:rPr>
              <a:t>end </a:t>
            </a:r>
            <a:r>
              <a:rPr lang="en-GB" sz="2400" dirty="0">
                <a:latin typeface="Comic Sans MS" panose="030F0702030302020204" pitchFamily="66" charset="0"/>
              </a:rPr>
              <a:t>British </a:t>
            </a:r>
            <a:r>
              <a:rPr lang="en-GB" sz="2400" b="1" dirty="0">
                <a:solidFill>
                  <a:srgbClr val="7030A0"/>
                </a:solidFill>
                <a:latin typeface="Comic Sans MS" panose="030F0702030302020204" pitchFamily="66" charset="0"/>
              </a:rPr>
              <a:t>oppression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The </a:t>
            </a:r>
            <a:r>
              <a:rPr lang="en-GB" sz="2400" b="1" dirty="0">
                <a:solidFill>
                  <a:srgbClr val="7030A0"/>
                </a:solidFill>
                <a:latin typeface="Comic Sans MS" panose="030F0702030302020204" pitchFamily="66" charset="0"/>
              </a:rPr>
              <a:t>states</a:t>
            </a:r>
            <a:r>
              <a:rPr lang="en-GB" sz="2400" dirty="0">
                <a:latin typeface="Comic Sans MS" panose="030F0702030302020204" pitchFamily="66" charset="0"/>
              </a:rPr>
              <a:t> joined together in a </a:t>
            </a:r>
            <a:r>
              <a:rPr lang="en-GB" sz="2400" b="1" dirty="0">
                <a:solidFill>
                  <a:srgbClr val="7030A0"/>
                </a:solidFill>
                <a:latin typeface="Comic Sans MS" panose="030F0702030302020204" pitchFamily="66" charset="0"/>
              </a:rPr>
              <a:t>Union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After the war many </a:t>
            </a:r>
            <a:r>
              <a:rPr lang="en-GB" sz="2400" b="1" dirty="0">
                <a:solidFill>
                  <a:srgbClr val="7030A0"/>
                </a:solidFill>
                <a:latin typeface="Comic Sans MS" panose="030F0702030302020204" pitchFamily="66" charset="0"/>
              </a:rPr>
              <a:t>people</a:t>
            </a:r>
            <a:r>
              <a:rPr lang="en-GB" sz="2400" dirty="0">
                <a:latin typeface="Comic Sans MS" panose="030F0702030302020204" pitchFamily="66" charset="0"/>
              </a:rPr>
              <a:t> in the </a:t>
            </a:r>
            <a:r>
              <a:rPr lang="en-GB" sz="2400" b="1" dirty="0">
                <a:solidFill>
                  <a:srgbClr val="7030A0"/>
                </a:solidFill>
                <a:latin typeface="Comic Sans MS" panose="030F0702030302020204" pitchFamily="66" charset="0"/>
              </a:rPr>
              <a:t>North</a:t>
            </a:r>
            <a:r>
              <a:rPr lang="en-GB" sz="2400" dirty="0">
                <a:latin typeface="Comic Sans MS" panose="030F0702030302020204" pitchFamily="66" charset="0"/>
              </a:rPr>
              <a:t> saw </a:t>
            </a:r>
            <a:r>
              <a:rPr lang="en-GB" sz="2400" b="1" dirty="0">
                <a:solidFill>
                  <a:srgbClr val="7030A0"/>
                </a:solidFill>
                <a:latin typeface="Comic Sans MS" panose="030F0702030302020204" pitchFamily="66" charset="0"/>
              </a:rPr>
              <a:t>slavery</a:t>
            </a:r>
            <a:r>
              <a:rPr lang="en-GB" sz="2400" dirty="0">
                <a:latin typeface="Comic Sans MS" panose="030F0702030302020204" pitchFamily="66" charset="0"/>
              </a:rPr>
              <a:t> as another form of </a:t>
            </a:r>
            <a:r>
              <a:rPr lang="en-GB" sz="2400" b="1" dirty="0">
                <a:solidFill>
                  <a:srgbClr val="7030A0"/>
                </a:solidFill>
                <a:latin typeface="Comic Sans MS" panose="030F0702030302020204" pitchFamily="66" charset="0"/>
              </a:rPr>
              <a:t>oppression</a:t>
            </a:r>
            <a:r>
              <a:rPr lang="en-GB" sz="2400" dirty="0">
                <a:latin typeface="Comic Sans MS" panose="030F0702030302020204" pitchFamily="66" charset="0"/>
              </a:rPr>
              <a:t> and wanted to </a:t>
            </a:r>
            <a:r>
              <a:rPr lang="en-GB" sz="2400" b="1" dirty="0">
                <a:solidFill>
                  <a:srgbClr val="7030A0"/>
                </a:solidFill>
                <a:latin typeface="Comic Sans MS" panose="030F0702030302020204" pitchFamily="66" charset="0"/>
              </a:rPr>
              <a:t>abolish</a:t>
            </a:r>
            <a:r>
              <a:rPr lang="en-GB" sz="2400" b="1" dirty="0">
                <a:latin typeface="Comic Sans MS" panose="030F0702030302020204" pitchFamily="66" charset="0"/>
              </a:rPr>
              <a:t> </a:t>
            </a:r>
            <a:r>
              <a:rPr lang="en-GB" sz="2400" dirty="0">
                <a:latin typeface="Comic Sans MS" panose="030F0702030302020204" pitchFamily="66" charset="0"/>
              </a:rPr>
              <a:t>it.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People in the </a:t>
            </a:r>
            <a:r>
              <a:rPr lang="en-GB" sz="2400" b="1" dirty="0">
                <a:solidFill>
                  <a:srgbClr val="7030A0"/>
                </a:solidFill>
                <a:latin typeface="Comic Sans MS" panose="030F0702030302020204" pitchFamily="66" charset="0"/>
              </a:rPr>
              <a:t>South</a:t>
            </a:r>
            <a:r>
              <a:rPr lang="en-GB" sz="2400" dirty="0">
                <a:latin typeface="Comic Sans MS" panose="030F0702030302020204" pitchFamily="66" charset="0"/>
              </a:rPr>
              <a:t> saw </a:t>
            </a:r>
            <a:r>
              <a:rPr lang="en-GB" sz="2400" b="1" dirty="0">
                <a:solidFill>
                  <a:srgbClr val="7030A0"/>
                </a:solidFill>
                <a:latin typeface="Comic Sans MS" panose="030F0702030302020204" pitchFamily="66" charset="0"/>
              </a:rPr>
              <a:t>slavery</a:t>
            </a:r>
            <a:r>
              <a:rPr lang="en-GB" sz="2400" dirty="0">
                <a:latin typeface="Comic Sans MS" panose="030F0702030302020204" pitchFamily="66" charset="0"/>
              </a:rPr>
              <a:t> as a </a:t>
            </a:r>
            <a:r>
              <a:rPr lang="en-GB" sz="2400" b="1" dirty="0">
                <a:solidFill>
                  <a:srgbClr val="7030A0"/>
                </a:solidFill>
                <a:latin typeface="Comic Sans MS" panose="030F0702030302020204" pitchFamily="66" charset="0"/>
              </a:rPr>
              <a:t>necessity</a:t>
            </a:r>
            <a:r>
              <a:rPr lang="en-GB" sz="2400" dirty="0">
                <a:latin typeface="Comic Sans MS" panose="030F0702030302020204" pitchFamily="66" charset="0"/>
              </a:rPr>
              <a:t> and wanted to keep it.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This caused a </a:t>
            </a:r>
            <a:r>
              <a:rPr lang="en-GB" sz="2400" b="1" dirty="0">
                <a:solidFill>
                  <a:srgbClr val="7030A0"/>
                </a:solidFill>
                <a:latin typeface="Comic Sans MS" panose="030F0702030302020204" pitchFamily="66" charset="0"/>
              </a:rPr>
              <a:t>division</a:t>
            </a:r>
            <a:r>
              <a:rPr lang="en-GB" sz="2400" dirty="0">
                <a:latin typeface="Comic Sans MS" panose="030F0702030302020204" pitchFamily="66" charset="0"/>
              </a:rPr>
              <a:t> of the states:</a:t>
            </a:r>
          </a:p>
          <a:p>
            <a:r>
              <a:rPr lang="en-GB" sz="2400" b="1" dirty="0">
                <a:solidFill>
                  <a:srgbClr val="7030A0"/>
                </a:solidFill>
                <a:latin typeface="Comic Sans MS" panose="030F0702030302020204" pitchFamily="66" charset="0"/>
              </a:rPr>
              <a:t>Slave states.</a:t>
            </a:r>
          </a:p>
          <a:p>
            <a:r>
              <a:rPr lang="en-GB" sz="2400" b="1" dirty="0">
                <a:solidFill>
                  <a:srgbClr val="7030A0"/>
                </a:solidFill>
                <a:latin typeface="Comic Sans MS" panose="030F0702030302020204" pitchFamily="66" charset="0"/>
              </a:rPr>
              <a:t>Free states.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DD6630E-1EB9-4D85-B0AC-640CEC5026C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734595" y="1186580"/>
            <a:ext cx="6457405" cy="300659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22472A0-648A-41F5-BF5A-3635CAA37B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8935" y="4193177"/>
            <a:ext cx="2329408" cy="26574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9A065CB-4B37-4D65-AB09-5F4A5F1F22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0882" y="4165571"/>
            <a:ext cx="4211118" cy="269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1650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7D9D8A-FB44-4DCA-A161-4C64C18B31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0800"/>
          </a:xfrm>
          <a:solidFill>
            <a:srgbClr val="FFFF00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L.I.: What caused the American Civil War?</a:t>
            </a:r>
            <a:b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Long term causes: Arguments over </a:t>
            </a:r>
            <a:r>
              <a:rPr lang="en-GB" sz="2800" b="1" dirty="0">
                <a:solidFill>
                  <a:schemeClr val="tx1"/>
                </a:solidFill>
                <a:latin typeface="Comic Sans MS" panose="030F0702030302020204" pitchFamily="66" charset="0"/>
              </a:rPr>
              <a:t>secession </a:t>
            </a:r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and</a:t>
            </a:r>
            <a:r>
              <a:rPr lang="en-GB" sz="2800" b="1" dirty="0">
                <a:solidFill>
                  <a:schemeClr val="tx1"/>
                </a:solidFill>
                <a:latin typeface="Comic Sans MS" panose="030F0702030302020204" pitchFamily="66" charset="0"/>
              </a:rPr>
              <a:t> slavery</a:t>
            </a:r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.</a:t>
            </a:r>
            <a:b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Secession</a:t>
            </a:r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= The right to </a:t>
            </a:r>
            <a:r>
              <a:rPr lang="en-GB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leave the Union </a:t>
            </a:r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(USA).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B5CB49-1A9E-47E9-93C4-48D6CE2D36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1454726"/>
            <a:ext cx="5791200" cy="5403273"/>
          </a:xfrm>
          <a:solidFill>
            <a:srgbClr val="FFFF00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By the early </a:t>
            </a:r>
            <a:r>
              <a:rPr lang="en-GB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19</a:t>
            </a:r>
            <a:r>
              <a:rPr lang="en-GB" sz="2400" b="1" baseline="30000" dirty="0">
                <a:solidFill>
                  <a:srgbClr val="0070C0"/>
                </a:solidFill>
                <a:latin typeface="Comic Sans MS" panose="030F0702030302020204" pitchFamily="66" charset="0"/>
              </a:rPr>
              <a:t>th</a:t>
            </a:r>
            <a:r>
              <a:rPr lang="en-GB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 century</a:t>
            </a:r>
            <a:r>
              <a:rPr lang="en-GB" sz="2400" dirty="0">
                <a:latin typeface="Comic Sans MS" panose="030F0702030302020204" pitchFamily="66" charset="0"/>
              </a:rPr>
              <a:t>, </a:t>
            </a:r>
            <a:r>
              <a:rPr lang="en-GB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free states</a:t>
            </a:r>
            <a:r>
              <a:rPr lang="en-GB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en-GB" sz="2400" dirty="0">
                <a:latin typeface="Comic Sans MS" panose="030F0702030302020204" pitchFamily="66" charset="0"/>
              </a:rPr>
              <a:t>started to call for </a:t>
            </a:r>
            <a:r>
              <a:rPr lang="en-GB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slavery </a:t>
            </a:r>
            <a:r>
              <a:rPr lang="en-GB" sz="2400" dirty="0">
                <a:latin typeface="Comic Sans MS" panose="030F0702030302020204" pitchFamily="66" charset="0"/>
              </a:rPr>
              <a:t>to be </a:t>
            </a:r>
            <a:r>
              <a:rPr lang="en-GB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banned</a:t>
            </a:r>
            <a:r>
              <a:rPr lang="en-GB" sz="2400" dirty="0">
                <a:latin typeface="Comic Sans MS" panose="030F0702030302020204" pitchFamily="66" charset="0"/>
              </a:rPr>
              <a:t> in </a:t>
            </a:r>
            <a:r>
              <a:rPr lang="en-GB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every</a:t>
            </a:r>
            <a:r>
              <a:rPr lang="en-GB" sz="2400" b="1" dirty="0">
                <a:latin typeface="Comic Sans MS" panose="030F0702030302020204" pitchFamily="66" charset="0"/>
              </a:rPr>
              <a:t> </a:t>
            </a:r>
            <a:r>
              <a:rPr lang="en-GB" sz="2400" dirty="0">
                <a:latin typeface="Comic Sans MS" panose="030F0702030302020204" pitchFamily="66" charset="0"/>
              </a:rPr>
              <a:t>state in the </a:t>
            </a:r>
            <a:r>
              <a:rPr lang="en-GB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Union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  <a:p>
            <a:r>
              <a:rPr lang="en-GB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Slave states </a:t>
            </a:r>
            <a:r>
              <a:rPr lang="en-GB" sz="2400" dirty="0">
                <a:latin typeface="Comic Sans MS" panose="030F0702030302020204" pitchFamily="66" charset="0"/>
              </a:rPr>
              <a:t>did not agree.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Their </a:t>
            </a:r>
            <a:r>
              <a:rPr lang="en-GB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societies</a:t>
            </a:r>
            <a:r>
              <a:rPr lang="en-GB" sz="2400" b="1" dirty="0">
                <a:latin typeface="Comic Sans MS" panose="030F0702030302020204" pitchFamily="66" charset="0"/>
              </a:rPr>
              <a:t> </a:t>
            </a:r>
            <a:r>
              <a:rPr lang="en-GB" sz="2400" dirty="0">
                <a:latin typeface="Comic Sans MS" panose="030F0702030302020204" pitchFamily="66" charset="0"/>
              </a:rPr>
              <a:t>were based on ideas of </a:t>
            </a:r>
            <a:r>
              <a:rPr lang="en-GB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racial</a:t>
            </a:r>
            <a:r>
              <a:rPr lang="en-GB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en-GB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superiority</a:t>
            </a:r>
            <a:r>
              <a:rPr lang="en-GB" sz="2400" dirty="0">
                <a:latin typeface="Comic Sans MS" panose="030F0702030302020204" pitchFamily="66" charset="0"/>
              </a:rPr>
              <a:t> and </a:t>
            </a:r>
            <a:r>
              <a:rPr lang="en-GB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segregation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Slave states </a:t>
            </a:r>
            <a:r>
              <a:rPr lang="en-GB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relied</a:t>
            </a:r>
            <a:r>
              <a:rPr lang="en-GB" sz="2400" dirty="0">
                <a:latin typeface="Comic Sans MS" panose="030F0702030302020204" pitchFamily="66" charset="0"/>
              </a:rPr>
              <a:t> on </a:t>
            </a:r>
            <a:r>
              <a:rPr lang="en-GB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slavery</a:t>
            </a:r>
            <a:r>
              <a:rPr lang="en-GB" sz="2400" dirty="0">
                <a:latin typeface="Comic Sans MS" panose="030F0702030302020204" pitchFamily="66" charset="0"/>
              </a:rPr>
              <a:t> for their </a:t>
            </a:r>
            <a:r>
              <a:rPr lang="en-GB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economies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Slave states </a:t>
            </a:r>
            <a:r>
              <a:rPr lang="en-GB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threatened</a:t>
            </a:r>
            <a:r>
              <a:rPr lang="en-GB" sz="2400" dirty="0">
                <a:latin typeface="Comic Sans MS" panose="030F0702030302020204" pitchFamily="66" charset="0"/>
              </a:rPr>
              <a:t> to </a:t>
            </a:r>
            <a:r>
              <a:rPr lang="en-GB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secede</a:t>
            </a:r>
            <a:r>
              <a:rPr lang="en-GB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en-GB" sz="2400" dirty="0">
                <a:latin typeface="Comic Sans MS" panose="030F0702030302020204" pitchFamily="66" charset="0"/>
              </a:rPr>
              <a:t>(leave) the </a:t>
            </a:r>
            <a:r>
              <a:rPr lang="en-GB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Union</a:t>
            </a:r>
            <a:r>
              <a:rPr lang="en-GB" sz="2400" dirty="0">
                <a:latin typeface="Comic Sans MS" panose="030F0702030302020204" pitchFamily="66" charset="0"/>
              </a:rPr>
              <a:t> if slavery was banned. 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11A9CC3-C6A8-445B-BB78-1BA03375536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956663" y="1484103"/>
            <a:ext cx="6229601" cy="5373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0331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0E1F9-D4C8-4E07-8372-72DD438F7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00142" cy="1320800"/>
          </a:xfrm>
          <a:solidFill>
            <a:srgbClr val="FFFF00"/>
          </a:solidFill>
          <a:ln>
            <a:solidFill>
              <a:schemeClr val="tx2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L.I.: What caused the American Civil War?</a:t>
            </a:r>
            <a:b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Long term causes: The westward expansion of the USA.</a:t>
            </a:r>
            <a:b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E.g. </a:t>
            </a:r>
            <a:r>
              <a:rPr lang="en-GB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Manifest Destiny</a:t>
            </a:r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 and new territories in the West.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003523-7294-4636-B012-DF8D1035F8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-1" y="1478070"/>
            <a:ext cx="5610688" cy="5379929"/>
          </a:xfrm>
          <a:solidFill>
            <a:srgbClr val="FFFF00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As the </a:t>
            </a: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USA</a:t>
            </a:r>
            <a:r>
              <a:rPr lang="en-GB" sz="2400" dirty="0">
                <a:latin typeface="Comic Sans MS" panose="030F0702030302020204" pitchFamily="66" charset="0"/>
              </a:rPr>
              <a:t> gained new </a:t>
            </a: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territories</a:t>
            </a:r>
            <a:r>
              <a:rPr lang="en-GB" sz="2400" dirty="0">
                <a:latin typeface="Comic Sans MS" panose="030F0702030302020204" pitchFamily="66" charset="0"/>
              </a:rPr>
              <a:t> in the </a:t>
            </a: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West</a:t>
            </a:r>
            <a:r>
              <a:rPr lang="en-GB" sz="2400" dirty="0">
                <a:latin typeface="Comic Sans MS" panose="030F0702030302020204" pitchFamily="66" charset="0"/>
              </a:rPr>
              <a:t>, </a:t>
            </a: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tension</a:t>
            </a:r>
            <a:r>
              <a:rPr lang="en-GB" sz="2400" dirty="0">
                <a:latin typeface="Comic Sans MS" panose="030F0702030302020204" pitchFamily="66" charset="0"/>
              </a:rPr>
              <a:t> over slavery grew.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The </a:t>
            </a: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federal government</a:t>
            </a:r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GB" sz="2400" dirty="0">
                <a:latin typeface="Comic Sans MS" panose="030F0702030302020204" pitchFamily="66" charset="0"/>
              </a:rPr>
              <a:t>tried to </a:t>
            </a: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restrict</a:t>
            </a:r>
            <a:r>
              <a:rPr lang="en-GB" sz="2400" dirty="0">
                <a:latin typeface="Comic Sans MS" panose="030F0702030302020204" pitchFamily="66" charset="0"/>
              </a:rPr>
              <a:t> slavery in these areas.</a:t>
            </a:r>
          </a:p>
          <a:p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Slave states</a:t>
            </a:r>
            <a:r>
              <a:rPr lang="en-GB" sz="2400" dirty="0">
                <a:latin typeface="Comic Sans MS" panose="030F0702030302020204" pitchFamily="66" charset="0"/>
              </a:rPr>
              <a:t> felt </a:t>
            </a: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threatened</a:t>
            </a:r>
            <a:r>
              <a:rPr lang="en-GB" sz="2400" dirty="0">
                <a:latin typeface="Comic Sans MS" panose="030F0702030302020204" pitchFamily="66" charset="0"/>
              </a:rPr>
              <a:t> by these restrictions.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They argued that the </a:t>
            </a: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federal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government</a:t>
            </a:r>
            <a:r>
              <a:rPr lang="en-GB" sz="2400" dirty="0">
                <a:latin typeface="Comic Sans MS" panose="030F0702030302020204" pitchFamily="66" charset="0"/>
              </a:rPr>
              <a:t> was trying to put in place more </a:t>
            </a: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free states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As a result the federal government had to reach a </a:t>
            </a: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compromise</a:t>
            </a:r>
            <a:r>
              <a:rPr lang="en-GB" sz="2400" dirty="0">
                <a:latin typeface="Comic Sans MS" panose="030F0702030302020204" pitchFamily="66" charset="0"/>
              </a:rPr>
              <a:t> with the slave states. </a:t>
            </a:r>
          </a:p>
          <a:p>
            <a:endParaRPr lang="en-GB" sz="2400" b="1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BB67DBB-2E56-4350-B087-8AC8B2C4D22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682343" y="1478069"/>
            <a:ext cx="6498478" cy="5379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069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46C852-5807-4037-8A90-BDCEABC88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0800"/>
          </a:xfrm>
          <a:solidFill>
            <a:srgbClr val="FFFF00"/>
          </a:solidFill>
          <a:ln>
            <a:solidFill>
              <a:schemeClr val="tx2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L.I.: What caused the American Civil War in 1861?</a:t>
            </a:r>
            <a:b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Success Criteria: Identify. G2. Describe. G3/4.</a:t>
            </a:r>
            <a:b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Look back at your ‘Causes of the Civil War’ time line to help you.</a:t>
            </a:r>
            <a:b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b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b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b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endParaRPr lang="en-GB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E55EBC-9875-4E5F-97BC-0BA47B63CA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-43663" y="1478070"/>
            <a:ext cx="6231521" cy="5379929"/>
          </a:xfrm>
          <a:solidFill>
            <a:srgbClr val="FFFF00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You have been provided with 2 sheets of information on the causes of the American Civil War.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There are 11 pieces of information.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Carefully cut these out.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There are 3 long term causes.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There are 5 medium term causes.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There are 3 short term causes.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Work with your partner to organise your 11 pieces of info. Into the 3 headings.</a:t>
            </a:r>
          </a:p>
          <a:p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Use the dates provided to help you.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A4FFC57-FCE4-4D82-8E58-35012A77614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63430" y="1478070"/>
            <a:ext cx="5728570" cy="5379929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30842324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A03FC4-1E7E-4ABD-97C3-3210D5CAB8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0800"/>
          </a:xfrm>
          <a:solidFill>
            <a:srgbClr val="FFFF00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L.I.: What caused the American Civil War in 1861?</a:t>
            </a:r>
            <a:b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What were the long term causes?</a:t>
            </a:r>
            <a:b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S.C.: Describe. G3/&gt;G4. Explain. G4/&gt;G5. </a:t>
            </a:r>
            <a:r>
              <a:rPr lang="en-GB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Challenge. Analyse. G5.</a:t>
            </a:r>
            <a:endParaRPr lang="en-GB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3565E1-7A5C-48F2-8649-BE73F762EB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1503122"/>
            <a:ext cx="5837129" cy="5354877"/>
          </a:xfrm>
          <a:solidFill>
            <a:srgbClr val="FFFF00"/>
          </a:solidFill>
          <a:ln>
            <a:solidFill>
              <a:schemeClr val="tx1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en-GB" sz="2400" b="1" dirty="0">
                <a:latin typeface="Comic Sans MS" panose="030F0702030302020204" pitchFamily="66" charset="0"/>
              </a:rPr>
              <a:t>Identify.</a:t>
            </a:r>
          </a:p>
          <a:p>
            <a:endParaRPr lang="en-GB" sz="2400" b="1" dirty="0">
              <a:latin typeface="Comic Sans MS" panose="030F0702030302020204" pitchFamily="66" charset="0"/>
            </a:endParaRPr>
          </a:p>
          <a:p>
            <a:r>
              <a:rPr lang="en-GB" sz="2400" b="1" dirty="0">
                <a:latin typeface="Comic Sans MS" panose="030F0702030302020204" pitchFamily="66" charset="0"/>
              </a:rPr>
              <a:t>Differences between the Northern and the Southern States societies (</a:t>
            </a: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social causes</a:t>
            </a:r>
            <a:r>
              <a:rPr lang="en-GB" sz="2400" b="1" dirty="0">
                <a:latin typeface="Comic Sans MS" panose="030F0702030302020204" pitchFamily="66" charset="0"/>
              </a:rPr>
              <a:t>).</a:t>
            </a:r>
          </a:p>
          <a:p>
            <a:endParaRPr lang="en-GB" sz="2400" b="1" dirty="0">
              <a:latin typeface="Comic Sans MS" panose="030F0702030302020204" pitchFamily="66" charset="0"/>
            </a:endParaRPr>
          </a:p>
          <a:p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Slavery. (Linked to economics because…).</a:t>
            </a:r>
          </a:p>
          <a:p>
            <a:endParaRPr lang="en-GB" sz="2400" b="1" dirty="0">
              <a:latin typeface="Comic Sans MS" panose="030F0702030302020204" pitchFamily="66" charset="0"/>
            </a:endParaRPr>
          </a:p>
          <a:p>
            <a:r>
              <a:rPr lang="en-GB" sz="2400" b="1" dirty="0">
                <a:latin typeface="Comic Sans MS" panose="030F0702030302020204" pitchFamily="66" charset="0"/>
              </a:rPr>
              <a:t>Secession from the Union.</a:t>
            </a:r>
          </a:p>
          <a:p>
            <a:r>
              <a:rPr lang="en-GB" sz="2400" b="1" dirty="0">
                <a:latin typeface="Comic Sans MS" panose="030F0702030302020204" pitchFamily="66" charset="0"/>
              </a:rPr>
              <a:t>Were the causes of the war just about slavery?</a:t>
            </a:r>
          </a:p>
          <a:p>
            <a:r>
              <a:rPr lang="en-GB" sz="2400" b="1" dirty="0">
                <a:latin typeface="Comic Sans MS" panose="030F0702030302020204" pitchFamily="66" charset="0"/>
              </a:rPr>
              <a:t>Which of these causes were linked to:</a:t>
            </a:r>
          </a:p>
          <a:p>
            <a:r>
              <a:rPr lang="en-GB" sz="2400" b="1" dirty="0">
                <a:latin typeface="Comic Sans MS" panose="030F0702030302020204" pitchFamily="66" charset="0"/>
              </a:rPr>
              <a:t>Politics or Economics? 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91744D1-B555-41A4-8391-384C4AAF7DB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96000" y="1352180"/>
            <a:ext cx="6096000" cy="5523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2448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D9DC15-C789-4190-8F8B-750170C01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0800"/>
          </a:xfrm>
          <a:solidFill>
            <a:srgbClr val="FFFF00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L.I.: What caused the American Civil War in 1861?</a:t>
            </a:r>
            <a:b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What were the medium term causes?</a:t>
            </a:r>
            <a:b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S.C.: Describe. G3/&gt;G4. Explain. G4/&gt;G5. </a:t>
            </a:r>
            <a:r>
              <a:rPr lang="en-GB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Challenge. Analyse. G5/&gt;G6.</a:t>
            </a:r>
            <a:endParaRPr lang="en-GB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622016-A174-4243-A7B3-92EE8BDA28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-1" y="1440492"/>
            <a:ext cx="5987441" cy="5417507"/>
          </a:xfrm>
          <a:solidFill>
            <a:srgbClr val="FFFF00"/>
          </a:solidFill>
          <a:ln>
            <a:solidFill>
              <a:schemeClr val="tx2"/>
            </a:solidFill>
          </a:ln>
        </p:spPr>
        <p:txBody>
          <a:bodyPr>
            <a:normAutofit/>
          </a:bodyPr>
          <a:lstStyle/>
          <a:p>
            <a:r>
              <a:rPr lang="en-GB" sz="2400" b="1" dirty="0"/>
              <a:t>Identify.</a:t>
            </a:r>
            <a:endParaRPr lang="en-GB" sz="2400" dirty="0"/>
          </a:p>
          <a:p>
            <a:r>
              <a:rPr lang="en-GB" sz="2400" b="1" dirty="0"/>
              <a:t>1828: The Tariff (high taxes) on goods imported to the United States.</a:t>
            </a:r>
          </a:p>
          <a:p>
            <a:r>
              <a:rPr lang="en-GB" sz="2400" b="1" dirty="0"/>
              <a:t>1831: Nat Turner’s Rebellion.</a:t>
            </a:r>
          </a:p>
          <a:p>
            <a:r>
              <a:rPr lang="en-GB" sz="2400" b="1" dirty="0">
                <a:solidFill>
                  <a:srgbClr val="FF0000"/>
                </a:solidFill>
              </a:rPr>
              <a:t>1850: The Compromise.</a:t>
            </a:r>
          </a:p>
          <a:p>
            <a:r>
              <a:rPr lang="en-GB" sz="2400" b="1" dirty="0"/>
              <a:t>1852: Uncle Tom’s Cabin.</a:t>
            </a:r>
          </a:p>
          <a:p>
            <a:r>
              <a:rPr lang="en-GB" sz="2400" b="1" dirty="0"/>
              <a:t>1854: The Kansas-Nebraska Act.</a:t>
            </a:r>
          </a:p>
          <a:p>
            <a:r>
              <a:rPr lang="en-GB" sz="2400" b="1" dirty="0"/>
              <a:t>1859: John Brown’s Raid.</a:t>
            </a:r>
          </a:p>
          <a:p>
            <a:r>
              <a:rPr lang="en-GB" sz="2400" b="1" dirty="0"/>
              <a:t>Which of these causes were linked to:</a:t>
            </a:r>
          </a:p>
          <a:p>
            <a:r>
              <a:rPr lang="en-GB" sz="2400" b="1" dirty="0"/>
              <a:t>Politics, Economics or Slavery?</a:t>
            </a:r>
          </a:p>
          <a:p>
            <a:endParaRPr lang="en-GB" sz="2400" b="1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74E62F2-1E79-4752-806F-807F41CD761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9888583" y="1441710"/>
            <a:ext cx="2303417" cy="31149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EE94F88-8C70-4393-AEB9-ED6B2B7D8F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4562" y="1440492"/>
            <a:ext cx="3384120" cy="31149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20416C9-24D7-43E0-BF33-F2E2C6A701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8994" y="4698607"/>
            <a:ext cx="4872446" cy="2150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5693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1A52-4695-4353-A896-C38D8D9286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0800"/>
          </a:xfrm>
          <a:solidFill>
            <a:srgbClr val="FFFF00"/>
          </a:solidFill>
          <a:ln>
            <a:solidFill>
              <a:schemeClr val="tx2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L.I.: What were the causes of the American Civil War in 1861?</a:t>
            </a:r>
            <a:b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What were the short term causes?</a:t>
            </a:r>
            <a:b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S.C.: Describe. G3/&gt;G4. Explain. G4/&gt;G5. </a:t>
            </a:r>
            <a:r>
              <a:rPr lang="en-GB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Challenge. Analyse. G5/&gt;G6.</a:t>
            </a:r>
            <a:endParaRPr lang="en-GB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604C4D-8F07-4BF3-89D9-0DBAACC4E0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1453018"/>
            <a:ext cx="6096000" cy="5404981"/>
          </a:xfrm>
          <a:solidFill>
            <a:srgbClr val="FFFF00"/>
          </a:solidFill>
          <a:ln>
            <a:solidFill>
              <a:schemeClr val="tx2"/>
            </a:solidFill>
          </a:ln>
        </p:spPr>
        <p:txBody>
          <a:bodyPr>
            <a:normAutofit lnSpcReduction="10000"/>
          </a:bodyPr>
          <a:lstStyle/>
          <a:p>
            <a:r>
              <a:rPr lang="en-GB" sz="2400" b="1" dirty="0">
                <a:latin typeface="Comic Sans MS" panose="030F0702030302020204" pitchFamily="66" charset="0"/>
              </a:rPr>
              <a:t>Identify.</a:t>
            </a:r>
          </a:p>
          <a:p>
            <a:r>
              <a:rPr lang="en-GB" sz="2400" b="1" dirty="0">
                <a:latin typeface="Comic Sans MS" panose="030F0702030302020204" pitchFamily="66" charset="0"/>
              </a:rPr>
              <a:t>1860: Abraham Lincoln’s election victory.</a:t>
            </a:r>
          </a:p>
          <a:p>
            <a:endParaRPr lang="en-GB" sz="2400" b="1" dirty="0">
              <a:latin typeface="Comic Sans MS" panose="030F0702030302020204" pitchFamily="66" charset="0"/>
            </a:endParaRPr>
          </a:p>
          <a:p>
            <a:r>
              <a:rPr lang="en-GB" sz="2400" b="1" dirty="0">
                <a:latin typeface="Comic Sans MS" panose="030F0702030302020204" pitchFamily="66" charset="0"/>
              </a:rPr>
              <a:t>1860-61: Establishing the Confederacy.</a:t>
            </a:r>
          </a:p>
          <a:p>
            <a:endParaRPr lang="en-GB" sz="2400" b="1" dirty="0">
              <a:latin typeface="Comic Sans MS" panose="030F0702030302020204" pitchFamily="66" charset="0"/>
            </a:endParaRPr>
          </a:p>
          <a:p>
            <a:r>
              <a:rPr lang="en-GB" sz="2400" b="1" dirty="0">
                <a:latin typeface="Comic Sans MS" panose="030F0702030302020204" pitchFamily="66" charset="0"/>
              </a:rPr>
              <a:t>April 1861: Fort Sumter.</a:t>
            </a:r>
          </a:p>
          <a:p>
            <a:endParaRPr lang="en-GB" sz="2400" b="1" dirty="0">
              <a:latin typeface="Comic Sans MS" panose="030F0702030302020204" pitchFamily="66" charset="0"/>
            </a:endParaRPr>
          </a:p>
          <a:p>
            <a:r>
              <a:rPr lang="en-GB" sz="2400" b="1" dirty="0">
                <a:latin typeface="Comic Sans MS" panose="030F0702030302020204" pitchFamily="66" charset="0"/>
              </a:rPr>
              <a:t>Which of these causes were linked to:</a:t>
            </a:r>
          </a:p>
          <a:p>
            <a:r>
              <a:rPr lang="en-GB" sz="2400" b="1" dirty="0">
                <a:latin typeface="Comic Sans MS" panose="030F0702030302020204" pitchFamily="66" charset="0"/>
              </a:rPr>
              <a:t>Politics, Economics or Slavery?</a:t>
            </a:r>
          </a:p>
          <a:p>
            <a:endParaRPr lang="en-GB" sz="2400" b="1" dirty="0"/>
          </a:p>
          <a:p>
            <a:endParaRPr lang="en-GB" sz="2400" b="1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8886A3A-936C-43D9-8F31-AA542B9BBCB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9213669" y="1453019"/>
            <a:ext cx="2978331" cy="302406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E49285B-B8E3-487A-B045-EB17620E8B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0983" y="1453018"/>
            <a:ext cx="2847703" cy="30240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4448EAB-C187-420C-B298-6B9F40675B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9988" y="4524542"/>
            <a:ext cx="5752011" cy="2325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9978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29150B-84EF-4C13-867B-E755C4CA44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  <a:solidFill>
            <a:srgbClr val="FFFF00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Why did the 1828 tariff cause conflict between North and South?</a:t>
            </a:r>
            <a:b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Who benefitted? Why did they benefit? </a:t>
            </a:r>
            <a:r>
              <a:rPr lang="en-GB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Which side lost out? Why?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FAC87A57-DB49-44CE-8A6B-DD5FE09CAFC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0" y="816639"/>
            <a:ext cx="12192000" cy="6062631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7D19841-1539-43B7-8CAE-A1A4D8EF319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56793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19FEF6-D4A2-456A-B522-1E253C991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0800"/>
          </a:xfrm>
          <a:solidFill>
            <a:srgbClr val="FFFF00"/>
          </a:solidFill>
          <a:ln>
            <a:solidFill>
              <a:schemeClr val="tx2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L.I.: What caused the American Civil War in 1861?</a:t>
            </a:r>
            <a:b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Extra Information: Short Term Causes.</a:t>
            </a:r>
            <a:b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How did the election of Lincoln increase tensions between North and South?</a:t>
            </a:r>
            <a:endParaRPr lang="en-GB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BA57DB-5A07-4FEC-852E-1378321F3F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1427966"/>
            <a:ext cx="6425852" cy="5430033"/>
          </a:xfrm>
          <a:solidFill>
            <a:srgbClr val="FFFF00"/>
          </a:solidFill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en-GB" sz="2400" b="1" dirty="0">
                <a:latin typeface="Comic Sans MS" panose="030F0702030302020204" pitchFamily="66" charset="0"/>
              </a:rPr>
              <a:t>November 1860: Abraham Lincoln</a:t>
            </a:r>
            <a:r>
              <a:rPr lang="en-GB" sz="2400" dirty="0">
                <a:latin typeface="Comic Sans MS" panose="030F0702030302020204" pitchFamily="66" charset="0"/>
              </a:rPr>
              <a:t> was elected </a:t>
            </a:r>
            <a:r>
              <a:rPr lang="en-GB" sz="2400" b="1" dirty="0">
                <a:latin typeface="Comic Sans MS" panose="030F0702030302020204" pitchFamily="66" charset="0"/>
              </a:rPr>
              <a:t>President of the United States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Lincoln was </a:t>
            </a:r>
            <a:r>
              <a:rPr lang="en-GB" sz="2400" b="1" dirty="0">
                <a:latin typeface="Comic Sans MS" panose="030F0702030302020204" pitchFamily="66" charset="0"/>
              </a:rPr>
              <a:t>anti-slavery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Lincoln was against the wealthy </a:t>
            </a:r>
            <a:r>
              <a:rPr lang="en-GB" sz="2400" b="1" dirty="0">
                <a:latin typeface="Comic Sans MS" panose="030F0702030302020204" pitchFamily="66" charset="0"/>
              </a:rPr>
              <a:t>slave owners</a:t>
            </a:r>
            <a:r>
              <a:rPr lang="en-GB" sz="2400" dirty="0">
                <a:latin typeface="Comic Sans MS" panose="030F0702030302020204" pitchFamily="66" charset="0"/>
              </a:rPr>
              <a:t> in the </a:t>
            </a:r>
            <a:r>
              <a:rPr lang="en-GB" sz="2400" b="1" dirty="0">
                <a:latin typeface="Comic Sans MS" panose="030F0702030302020204" pitchFamily="66" charset="0"/>
              </a:rPr>
              <a:t>South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Lincoln had said that he would stop the spread of slavery in the </a:t>
            </a:r>
            <a:r>
              <a:rPr lang="en-GB" sz="2400" b="1" dirty="0">
                <a:latin typeface="Comic Sans MS" panose="030F0702030302020204" pitchFamily="66" charset="0"/>
              </a:rPr>
              <a:t>West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Lincoln would not </a:t>
            </a:r>
            <a:r>
              <a:rPr lang="en-GB" sz="2400" b="1" dirty="0">
                <a:latin typeface="Comic Sans MS" panose="030F0702030302020204" pitchFamily="66" charset="0"/>
              </a:rPr>
              <a:t>formally</a:t>
            </a:r>
            <a:r>
              <a:rPr lang="en-GB" sz="2400" dirty="0">
                <a:latin typeface="Comic Sans MS" panose="030F0702030302020204" pitchFamily="66" charset="0"/>
              </a:rPr>
              <a:t> become president until 2-4 months after his election.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Lincoln was very unpopular in the South.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Southerners saw np other option than to </a:t>
            </a:r>
            <a:r>
              <a:rPr lang="en-GB" sz="2400" b="1" dirty="0">
                <a:latin typeface="Comic Sans MS" panose="030F0702030302020204" pitchFamily="66" charset="0"/>
              </a:rPr>
              <a:t>secede</a:t>
            </a:r>
            <a:r>
              <a:rPr lang="en-GB" sz="2400" dirty="0">
                <a:latin typeface="Comic Sans MS" panose="030F0702030302020204" pitchFamily="66" charset="0"/>
              </a:rPr>
              <a:t> from the </a:t>
            </a:r>
            <a:r>
              <a:rPr lang="en-GB" sz="2400" b="1" dirty="0">
                <a:latin typeface="Comic Sans MS" panose="030F0702030302020204" pitchFamily="66" charset="0"/>
              </a:rPr>
              <a:t>Union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BD31C3D-D577-4AA4-8E94-67EDA3FADEF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588414" y="1475133"/>
            <a:ext cx="5603586" cy="5382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8429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41777-BB77-4159-8F27-45ED370D22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51"/>
            <a:ext cx="12192000" cy="1320800"/>
          </a:xfrm>
          <a:solidFill>
            <a:srgbClr val="FFFF00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L.I.: What were the causes of the American Civil War in 1861?</a:t>
            </a:r>
            <a:b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Extra Information: Medium term causes.</a:t>
            </a:r>
            <a:b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How did the </a:t>
            </a:r>
            <a:r>
              <a:rPr lang="en-GB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compromise</a:t>
            </a:r>
            <a:r>
              <a:rPr lang="en-GB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 increase tension between North and South?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40B438-D3D7-4FF3-A564-76ABAD6A2C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1478070"/>
            <a:ext cx="5949863" cy="5379929"/>
          </a:xfrm>
          <a:solidFill>
            <a:srgbClr val="FFFF00"/>
          </a:solidFill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en-GB" sz="2400" b="1" dirty="0">
                <a:latin typeface="Comic Sans MS" panose="030F0702030302020204" pitchFamily="66" charset="0"/>
              </a:rPr>
              <a:t>1820: The Missouri Compromise.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A deal aimed at limiting the spread of </a:t>
            </a:r>
            <a:r>
              <a:rPr lang="en-GB" sz="2400" b="1" dirty="0">
                <a:latin typeface="Comic Sans MS" panose="030F0702030302020204" pitchFamily="66" charset="0"/>
              </a:rPr>
              <a:t>slavery</a:t>
            </a:r>
            <a:r>
              <a:rPr lang="en-GB" sz="2400" dirty="0">
                <a:latin typeface="Comic Sans MS" panose="030F0702030302020204" pitchFamily="66" charset="0"/>
              </a:rPr>
              <a:t> into new </a:t>
            </a:r>
            <a:r>
              <a:rPr lang="en-GB" sz="2400" b="1" dirty="0">
                <a:latin typeface="Comic Sans MS" panose="030F0702030302020204" pitchFamily="66" charset="0"/>
              </a:rPr>
              <a:t>territories </a:t>
            </a:r>
            <a:r>
              <a:rPr lang="en-GB" sz="2400" dirty="0">
                <a:latin typeface="Comic Sans MS" panose="030F0702030302020204" pitchFamily="66" charset="0"/>
              </a:rPr>
              <a:t>in the </a:t>
            </a:r>
            <a:r>
              <a:rPr lang="en-GB" sz="2400" b="1" dirty="0">
                <a:latin typeface="Comic Sans MS" panose="030F0702030302020204" pitchFamily="66" charset="0"/>
              </a:rPr>
              <a:t>West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Missouri applied to join the </a:t>
            </a:r>
            <a:r>
              <a:rPr lang="en-GB" sz="2400" b="1" dirty="0">
                <a:latin typeface="Comic Sans MS" panose="030F0702030302020204" pitchFamily="66" charset="0"/>
              </a:rPr>
              <a:t>Union</a:t>
            </a:r>
            <a:r>
              <a:rPr lang="en-GB" sz="2400" dirty="0">
                <a:latin typeface="Comic Sans MS" panose="030F0702030302020204" pitchFamily="66" charset="0"/>
              </a:rPr>
              <a:t> as a </a:t>
            </a:r>
            <a:r>
              <a:rPr lang="en-GB" sz="2400" b="1" dirty="0">
                <a:latin typeface="Comic Sans MS" panose="030F0702030302020204" pitchFamily="66" charset="0"/>
              </a:rPr>
              <a:t>slave state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The </a:t>
            </a:r>
            <a:r>
              <a:rPr lang="en-GB" sz="2400" b="1" dirty="0">
                <a:latin typeface="Comic Sans MS" panose="030F0702030302020204" pitchFamily="66" charset="0"/>
              </a:rPr>
              <a:t>compromise </a:t>
            </a:r>
            <a:r>
              <a:rPr lang="en-GB" sz="2400" dirty="0">
                <a:latin typeface="Comic Sans MS" panose="030F0702030302020204" pitchFamily="66" charset="0"/>
              </a:rPr>
              <a:t>was that Missouri could be a slave state.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However, after this, all states north of Missouri would be </a:t>
            </a:r>
            <a:r>
              <a:rPr lang="en-GB" sz="2400" b="1" dirty="0">
                <a:latin typeface="Comic Sans MS" panose="030F0702030302020204" pitchFamily="66" charset="0"/>
              </a:rPr>
              <a:t>free states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To balance things out, Maine was allowed to join the Union as a </a:t>
            </a:r>
            <a:r>
              <a:rPr lang="en-GB" sz="2400" b="1" dirty="0">
                <a:latin typeface="Comic Sans MS" panose="030F0702030302020204" pitchFamily="66" charset="0"/>
              </a:rPr>
              <a:t>free state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9779184-BB98-4A44-ADCA-14209CCBF88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07464" y="1478070"/>
            <a:ext cx="6084536" cy="537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302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B8B63-1B1A-4F22-A9E2-FB949992B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0800"/>
          </a:xfrm>
          <a:solidFill>
            <a:srgbClr val="FFFF00"/>
          </a:solidFill>
          <a:ln>
            <a:solidFill>
              <a:schemeClr val="tx2"/>
            </a:solidFill>
          </a:ln>
        </p:spPr>
        <p:txBody>
          <a:bodyPr>
            <a:normAutofit/>
          </a:bodyPr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What are </a:t>
            </a:r>
            <a:r>
              <a:rPr lang="en-GB" sz="2800" b="1" dirty="0">
                <a:solidFill>
                  <a:schemeClr val="tx1"/>
                </a:solidFill>
                <a:latin typeface="Comic Sans MS" panose="030F0702030302020204" pitchFamily="66" charset="0"/>
              </a:rPr>
              <a:t>your</a:t>
            </a:r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 long term plans?</a:t>
            </a:r>
            <a:b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Challenge! Can you explain and analyse these?</a:t>
            </a:r>
            <a:endParaRPr lang="en-GB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C1FD139-5C69-41E1-A1EC-D5EDF5AA7DF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1508126"/>
            <a:ext cx="6413863" cy="4252594"/>
          </a:xfrm>
          <a:prstGeom prst="rect">
            <a:avLst/>
          </a:prstGeo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C8FBEAF-EB95-4877-BA26-32D73FB22FE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530028" y="1494511"/>
            <a:ext cx="5661972" cy="4252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6682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139165-3AA0-4BA8-8696-95B600BB94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E800483-C19F-4129-9F8E-A5CEAD14B2A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-2" y="1"/>
            <a:ext cx="12192001" cy="6888458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47DE07-EF4E-4859-B73F-8F793B76E96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20074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C9315D-F89A-4BDF-B957-42966E31F6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52811"/>
          </a:xfrm>
          <a:solidFill>
            <a:srgbClr val="FFFF00"/>
          </a:solidFill>
          <a:ln>
            <a:solidFill>
              <a:schemeClr val="tx2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L.I.: What caused the American Civil War in 1861?</a:t>
            </a:r>
            <a:b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Extra Information: Medium term causes.</a:t>
            </a:r>
            <a:b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How did the </a:t>
            </a:r>
            <a:r>
              <a:rPr lang="en-GB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2</a:t>
            </a:r>
            <a:r>
              <a:rPr lang="en-GB" sz="2800" b="1" baseline="30000" dirty="0">
                <a:solidFill>
                  <a:srgbClr val="FF0000"/>
                </a:solidFill>
                <a:latin typeface="Comic Sans MS" panose="030F0702030302020204" pitchFamily="66" charset="0"/>
              </a:rPr>
              <a:t>nd</a:t>
            </a:r>
            <a:r>
              <a:rPr lang="en-GB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compromise </a:t>
            </a:r>
            <a:r>
              <a:rPr lang="en-GB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increase tensions between North and South?</a:t>
            </a:r>
            <a:b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endParaRPr lang="en-GB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53728D-1494-4601-BBF6-459E0C7233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1453018"/>
            <a:ext cx="6096000" cy="5404981"/>
          </a:xfrm>
          <a:solidFill>
            <a:srgbClr val="FFFF00"/>
          </a:solidFill>
          <a:ln>
            <a:solidFill>
              <a:schemeClr val="tx2"/>
            </a:solidFill>
          </a:ln>
        </p:spPr>
        <p:txBody>
          <a:bodyPr>
            <a:normAutofit/>
          </a:bodyPr>
          <a:lstStyle/>
          <a:p>
            <a:r>
              <a:rPr lang="en-GB" sz="2400" b="1" dirty="0">
                <a:latin typeface="Comic Sans MS" panose="030F0702030302020204" pitchFamily="66" charset="0"/>
              </a:rPr>
              <a:t>The 1850 Compromise.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Designed to deal with </a:t>
            </a:r>
            <a:r>
              <a:rPr lang="en-GB" sz="2400" b="1" dirty="0">
                <a:latin typeface="Comic Sans MS" panose="030F0702030302020204" pitchFamily="66" charset="0"/>
              </a:rPr>
              <a:t>slavery</a:t>
            </a:r>
            <a:r>
              <a:rPr lang="en-GB" sz="2400" dirty="0">
                <a:latin typeface="Comic Sans MS" panose="030F0702030302020204" pitchFamily="66" charset="0"/>
              </a:rPr>
              <a:t> in the land gained in the </a:t>
            </a:r>
            <a:r>
              <a:rPr lang="en-GB" sz="2400" b="1" dirty="0">
                <a:latin typeface="Comic Sans MS" panose="030F0702030302020204" pitchFamily="66" charset="0"/>
              </a:rPr>
              <a:t>West</a:t>
            </a:r>
            <a:r>
              <a:rPr lang="en-GB" sz="2400" dirty="0">
                <a:latin typeface="Comic Sans MS" panose="030F0702030302020204" pitchFamily="66" charset="0"/>
              </a:rPr>
              <a:t> by the </a:t>
            </a:r>
            <a:r>
              <a:rPr lang="en-GB" sz="2400" b="1" dirty="0">
                <a:latin typeface="Comic Sans MS" panose="030F0702030302020204" pitchFamily="66" charset="0"/>
              </a:rPr>
              <a:t>USA </a:t>
            </a:r>
            <a:r>
              <a:rPr lang="en-GB" sz="2400" dirty="0">
                <a:latin typeface="Comic Sans MS" panose="030F0702030302020204" pitchFamily="66" charset="0"/>
              </a:rPr>
              <a:t>in the </a:t>
            </a:r>
            <a:r>
              <a:rPr lang="en-GB" sz="2400" b="1" dirty="0">
                <a:latin typeface="Comic Sans MS" panose="030F0702030302020204" pitchFamily="66" charset="0"/>
              </a:rPr>
              <a:t>Mexican War</a:t>
            </a:r>
            <a:r>
              <a:rPr lang="en-GB" sz="2400" dirty="0">
                <a:latin typeface="Comic Sans MS" panose="030F0702030302020204" pitchFamily="66" charset="0"/>
              </a:rPr>
              <a:t> (1846-48).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For </a:t>
            </a:r>
            <a:r>
              <a:rPr lang="en-GB" sz="2400" b="1" dirty="0">
                <a:latin typeface="Comic Sans MS" panose="030F0702030302020204" pitchFamily="66" charset="0"/>
              </a:rPr>
              <a:t>slave states</a:t>
            </a:r>
            <a:r>
              <a:rPr lang="en-GB" sz="2400" dirty="0">
                <a:latin typeface="Comic Sans MS" panose="030F0702030302020204" pitchFamily="66" charset="0"/>
              </a:rPr>
              <a:t>, it made it easier for slave owners to get </a:t>
            </a:r>
            <a:r>
              <a:rPr lang="en-GB" sz="2400" b="1" dirty="0">
                <a:latin typeface="Comic Sans MS" panose="030F0702030302020204" pitchFamily="66" charset="0"/>
              </a:rPr>
              <a:t>escaped</a:t>
            </a:r>
            <a:r>
              <a:rPr lang="en-GB" sz="2400" dirty="0">
                <a:latin typeface="Comic Sans MS" panose="030F0702030302020204" pitchFamily="66" charset="0"/>
              </a:rPr>
              <a:t> slaves back. E.g. The </a:t>
            </a:r>
            <a:r>
              <a:rPr lang="en-GB" sz="2400" b="1" dirty="0">
                <a:latin typeface="Comic Sans MS" panose="030F0702030302020204" pitchFamily="66" charset="0"/>
              </a:rPr>
              <a:t>Fugitive Slave Act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It allowed </a:t>
            </a:r>
            <a:r>
              <a:rPr lang="en-GB" sz="2400" b="1" dirty="0">
                <a:latin typeface="Comic Sans MS" panose="030F0702030302020204" pitchFamily="66" charset="0"/>
              </a:rPr>
              <a:t>California</a:t>
            </a:r>
            <a:r>
              <a:rPr lang="en-GB" sz="2400" dirty="0">
                <a:latin typeface="Comic Sans MS" panose="030F0702030302020204" pitchFamily="66" charset="0"/>
              </a:rPr>
              <a:t> to join the Union as a </a:t>
            </a:r>
            <a:r>
              <a:rPr lang="en-GB" sz="2400" b="1" dirty="0">
                <a:latin typeface="Comic Sans MS" panose="030F0702030302020204" pitchFamily="66" charset="0"/>
              </a:rPr>
              <a:t>free state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It created the territory of </a:t>
            </a:r>
            <a:r>
              <a:rPr lang="en-GB" sz="2400" b="1" dirty="0">
                <a:latin typeface="Comic Sans MS" panose="030F0702030302020204" pitchFamily="66" charset="0"/>
              </a:rPr>
              <a:t>Utah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It ended the </a:t>
            </a:r>
            <a:r>
              <a:rPr lang="en-GB" sz="2400" b="1" dirty="0">
                <a:latin typeface="Comic Sans MS" panose="030F0702030302020204" pitchFamily="66" charset="0"/>
              </a:rPr>
              <a:t>slave trade</a:t>
            </a:r>
            <a:r>
              <a:rPr lang="en-GB" sz="2400" dirty="0">
                <a:latin typeface="Comic Sans MS" panose="030F0702030302020204" pitchFamily="66" charset="0"/>
              </a:rPr>
              <a:t> in </a:t>
            </a:r>
            <a:r>
              <a:rPr lang="en-GB" sz="2400" b="1" dirty="0">
                <a:latin typeface="Comic Sans MS" panose="030F0702030302020204" pitchFamily="66" charset="0"/>
              </a:rPr>
              <a:t>Washington D.C. 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368AD48-ED9F-4819-8807-4EF46D9D804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63207" y="1430943"/>
            <a:ext cx="5929791" cy="5404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4111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80CBB4-CC40-4AAF-A6AD-797868BC2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5E2013-BAC6-4115-86D8-0E2BCB59A27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100EC0F-66C0-420A-B8D2-B9585237D84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0" y="-31045"/>
            <a:ext cx="12192000" cy="6955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036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EF771-CD91-4516-8A87-9077C582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089764"/>
          </a:xfrm>
          <a:solidFill>
            <a:srgbClr val="FFFF00"/>
          </a:solidFill>
          <a:ln>
            <a:solidFill>
              <a:schemeClr val="tx2"/>
            </a:solidFill>
          </a:ln>
        </p:spPr>
        <p:txBody>
          <a:bodyPr>
            <a:normAutofit/>
          </a:bodyPr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What are your medium term plans?</a:t>
            </a:r>
            <a:b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Challenge! Can you explain and analyse these?</a:t>
            </a:r>
            <a:endParaRPr lang="en-GB" sz="2800" dirty="0">
              <a:latin typeface="Comic Sans MS" panose="030F0702030302020204" pitchFamily="66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508F850-38C2-4757-AE67-AF8B6C216F0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1341769"/>
            <a:ext cx="5760720" cy="4432014"/>
          </a:xfrm>
          <a:prstGeom prst="rect">
            <a:avLst/>
          </a:prstGeo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B82E105-5799-424E-A31A-AF04320ED82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970580" y="1341769"/>
            <a:ext cx="6219668" cy="4432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3928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1B980-8FC0-42F6-A931-3F7EBA76D5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077238"/>
          </a:xfrm>
          <a:solidFill>
            <a:srgbClr val="FFFF00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What are your short term plans?</a:t>
            </a:r>
            <a:b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Challenge! Can you explain and analyse these?</a:t>
            </a:r>
            <a:endParaRPr lang="en-GB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FB4619E-E67A-499D-9ADB-88D040EE92E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" y="1238024"/>
            <a:ext cx="5608804" cy="4803338"/>
          </a:xfrm>
          <a:prstGeom prst="rect">
            <a:avLst/>
          </a:prstGeo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B4C460B-C22D-42B3-9DEF-7F71FD40072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902992" y="1345474"/>
            <a:ext cx="6344876" cy="4695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7413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50E5B-3F00-4EB6-88E7-1CDAF7BD8A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8651"/>
            <a:ext cx="12192000" cy="1096900"/>
          </a:xfrm>
          <a:solidFill>
            <a:srgbClr val="FFFF00"/>
          </a:solidFill>
          <a:ln>
            <a:solidFill>
              <a:schemeClr val="tx2"/>
            </a:solidFill>
          </a:ln>
        </p:spPr>
        <p:txBody>
          <a:bodyPr/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L.I.: What caused the American Civil War?</a:t>
            </a:r>
            <a:b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Challenge! What was the main cause of the civil war?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BC47DD-EE6C-48A8-BA5B-792A0AD2CB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5135671"/>
            <a:ext cx="12192000" cy="1713679"/>
          </a:xfrm>
          <a:solidFill>
            <a:srgbClr val="FFFF00"/>
          </a:solidFill>
          <a:ln>
            <a:solidFill>
              <a:schemeClr val="tx2"/>
            </a:solidFill>
          </a:ln>
        </p:spPr>
        <p:txBody>
          <a:bodyPr>
            <a:normAutofit fontScale="92500" lnSpcReduction="10000"/>
          </a:bodyPr>
          <a:lstStyle/>
          <a:p>
            <a:pPr algn="ctr"/>
            <a:r>
              <a:rPr lang="en-GB" sz="2400" dirty="0">
                <a:solidFill>
                  <a:schemeClr val="tx2"/>
                </a:solidFill>
                <a:latin typeface="Comic Sans MS" panose="030F0702030302020204" pitchFamily="66" charset="0"/>
              </a:rPr>
              <a:t>Basic: Identify long, medium and short term causes of the civil war. G2.</a:t>
            </a:r>
          </a:p>
          <a:p>
            <a:pPr algn="ctr"/>
            <a:r>
              <a:rPr lang="en-GB" sz="2400" dirty="0">
                <a:solidFill>
                  <a:schemeClr val="tx2"/>
                </a:solidFill>
                <a:latin typeface="Comic Sans MS" panose="030F0702030302020204" pitchFamily="66" charset="0"/>
              </a:rPr>
              <a:t>Simple: Describe causes of the civil war. G3/4.</a:t>
            </a:r>
          </a:p>
          <a:p>
            <a:pPr algn="ctr"/>
            <a:r>
              <a:rPr lang="en-GB" sz="2400" dirty="0">
                <a:solidFill>
                  <a:schemeClr val="tx2"/>
                </a:solidFill>
                <a:latin typeface="Comic Sans MS" panose="030F0702030302020204" pitchFamily="66" charset="0"/>
              </a:rPr>
              <a:t>Developed: Explain causes of the civil war. G5.</a:t>
            </a:r>
          </a:p>
          <a:p>
            <a:pPr algn="ctr"/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Complex: Analyse causes of the civil war. G6.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04F31E-C265-48DE-BDDE-06247FCAF0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63040"/>
            <a:ext cx="4183111" cy="323958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6391BEC-A75C-45C7-A8D7-E589A1CC7B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4833" y="1463040"/>
            <a:ext cx="4545663" cy="32395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3E5A475-6EEA-41D7-BF8A-B3DEA8A8C8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0742" y="1213349"/>
            <a:ext cx="3187337" cy="3802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2838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695A44E-CF25-4B39-8784-613744FFED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89556"/>
          </a:xfrm>
          <a:solidFill>
            <a:srgbClr val="FFFF00"/>
          </a:solidFill>
          <a:ln>
            <a:solidFill>
              <a:schemeClr val="tx2"/>
            </a:solidFill>
          </a:ln>
        </p:spPr>
        <p:txBody>
          <a:bodyPr>
            <a:normAutofit/>
          </a:bodyPr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L.I.: What caused the American Civil War?</a:t>
            </a:r>
            <a:b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Long term causes: How was the USA governed?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3BB9C0B-D4B3-4B9B-9091-20D5E88CE5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1114816"/>
            <a:ext cx="4183693" cy="5743183"/>
          </a:xfrm>
          <a:solidFill>
            <a:srgbClr val="FFFF00"/>
          </a:solidFill>
          <a:ln>
            <a:solidFill>
              <a:schemeClr val="tx2"/>
            </a:solidFill>
          </a:ln>
        </p:spPr>
        <p:txBody>
          <a:bodyPr>
            <a:normAutofit lnSpcReduction="10000"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The USA operates a </a:t>
            </a: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federal system </a:t>
            </a:r>
            <a:r>
              <a:rPr lang="en-GB" sz="2400" dirty="0">
                <a:latin typeface="Comic Sans MS" panose="030F0702030302020204" pitchFamily="66" charset="0"/>
              </a:rPr>
              <a:t>of government.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Power is </a:t>
            </a: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divided</a:t>
            </a:r>
            <a:r>
              <a:rPr lang="en-GB" sz="2400" dirty="0">
                <a:latin typeface="Comic Sans MS" panose="030F0702030302020204" pitchFamily="66" charset="0"/>
              </a:rPr>
              <a:t> between the </a:t>
            </a: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Federal Government </a:t>
            </a:r>
            <a:r>
              <a:rPr lang="en-GB" sz="2400" dirty="0">
                <a:latin typeface="Comic Sans MS" panose="030F0702030302020204" pitchFamily="66" charset="0"/>
              </a:rPr>
              <a:t>(based in </a:t>
            </a: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Washington</a:t>
            </a:r>
            <a:r>
              <a:rPr lang="en-GB" sz="2400" dirty="0">
                <a:latin typeface="Comic Sans MS" panose="030F0702030302020204" pitchFamily="66" charset="0"/>
              </a:rPr>
              <a:t>)…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and the </a:t>
            </a: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government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responsible</a:t>
            </a:r>
            <a:r>
              <a:rPr lang="en-GB" sz="2400" dirty="0">
                <a:latin typeface="Comic Sans MS" panose="030F0702030302020204" pitchFamily="66" charset="0"/>
              </a:rPr>
              <a:t> for each </a:t>
            </a: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state </a:t>
            </a:r>
            <a:r>
              <a:rPr lang="en-GB" sz="2400" dirty="0">
                <a:latin typeface="Comic Sans MS" panose="030F0702030302020204" pitchFamily="66" charset="0"/>
              </a:rPr>
              <a:t>inside America.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This caused </a:t>
            </a: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power struggles</a:t>
            </a:r>
            <a:r>
              <a:rPr lang="en-GB" sz="2400" dirty="0">
                <a:latin typeface="Comic Sans MS" panose="030F0702030302020204" pitchFamily="66" charset="0"/>
              </a:rPr>
              <a:t> between the </a:t>
            </a: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state government’s</a:t>
            </a:r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GB" sz="2400" dirty="0">
                <a:latin typeface="Comic Sans MS" panose="030F0702030302020204" pitchFamily="66" charset="0"/>
              </a:rPr>
              <a:t>and the </a:t>
            </a: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federal government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Often these were about </a:t>
            </a: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slavery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  <a:endParaRPr lang="en-GB" sz="2400" b="1" dirty="0">
              <a:latin typeface="Comic Sans MS" panose="030F0702030302020204" pitchFamily="66" charset="0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CA5ADD3-CFE6-4A8C-8E26-1D12808CCC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545072" y="2046020"/>
            <a:ext cx="4184034" cy="3880773"/>
          </a:xfrm>
        </p:spPr>
        <p:txBody>
          <a:bodyPr>
            <a:normAutofit lnSpcReduction="10000"/>
          </a:bodyPr>
          <a:lstStyle/>
          <a:p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BE03E8A-1ABB-48E8-B518-BF9361FF20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3040" y="1085489"/>
            <a:ext cx="7771382" cy="5772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4635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4E8A96-1A20-47B9-8224-49F28E080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89556"/>
          </a:xfrm>
          <a:solidFill>
            <a:srgbClr val="FFFF00"/>
          </a:solidFill>
          <a:ln>
            <a:solidFill>
              <a:schemeClr val="tx2"/>
            </a:solidFill>
          </a:ln>
        </p:spPr>
        <p:txBody>
          <a:bodyPr>
            <a:normAutofit/>
          </a:bodyPr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L.I.: What caused the American Civil War?</a:t>
            </a:r>
            <a:b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Long term causes: How was the USA governed?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B5D779-A35C-4B0F-8AC7-611CE7BD07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1077238"/>
            <a:ext cx="6388274" cy="5780762"/>
          </a:xfrm>
          <a:solidFill>
            <a:srgbClr val="FFFF00"/>
          </a:solidFill>
          <a:ln>
            <a:solidFill>
              <a:schemeClr val="tx2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en-GB" sz="2400" b="1" u="sng" dirty="0">
                <a:solidFill>
                  <a:srgbClr val="7030A0"/>
                </a:solidFill>
                <a:latin typeface="Comic Sans MS" panose="030F0702030302020204" pitchFamily="66" charset="0"/>
              </a:rPr>
              <a:t>Federal powers.</a:t>
            </a:r>
            <a:endParaRPr lang="en-GB" sz="2400" dirty="0">
              <a:solidFill>
                <a:srgbClr val="7030A0"/>
              </a:solidFill>
              <a:latin typeface="Comic Sans MS" panose="030F0702030302020204" pitchFamily="66" charset="0"/>
            </a:endParaRPr>
          </a:p>
          <a:p>
            <a:r>
              <a:rPr lang="en-GB" sz="2400" b="1" dirty="0">
                <a:latin typeface="Comic Sans MS" panose="030F0702030302020204" pitchFamily="66" charset="0"/>
              </a:rPr>
              <a:t>To declare war.</a:t>
            </a:r>
          </a:p>
          <a:p>
            <a:r>
              <a:rPr lang="en-GB" sz="2400" b="1" dirty="0">
                <a:latin typeface="Comic Sans MS" panose="030F0702030302020204" pitchFamily="66" charset="0"/>
              </a:rPr>
              <a:t>To admit new states to the Union.</a:t>
            </a:r>
          </a:p>
          <a:p>
            <a:r>
              <a:rPr lang="en-GB" sz="2400" b="1" dirty="0">
                <a:latin typeface="Comic Sans MS" panose="030F0702030302020204" pitchFamily="66" charset="0"/>
              </a:rPr>
              <a:t>To print money.</a:t>
            </a:r>
          </a:p>
          <a:p>
            <a:r>
              <a:rPr lang="en-GB" sz="2400" b="1" dirty="0">
                <a:latin typeface="Comic Sans MS" panose="030F0702030302020204" pitchFamily="66" charset="0"/>
              </a:rPr>
              <a:t>To make treaties with other countries.</a:t>
            </a:r>
          </a:p>
          <a:p>
            <a:r>
              <a:rPr lang="en-GB" sz="2400" b="1" u="sng" dirty="0">
                <a:solidFill>
                  <a:srgbClr val="00B050"/>
                </a:solidFill>
                <a:latin typeface="Comic Sans MS" panose="030F0702030302020204" pitchFamily="66" charset="0"/>
              </a:rPr>
              <a:t>Shared powers.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To set and collect taxes.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To manage law and order.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To establish courts.</a:t>
            </a:r>
          </a:p>
          <a:p>
            <a:r>
              <a:rPr lang="en-GB" sz="2400" b="1" u="sng" dirty="0">
                <a:solidFill>
                  <a:srgbClr val="0070C0"/>
                </a:solidFill>
                <a:latin typeface="Comic Sans MS" panose="030F0702030302020204" pitchFamily="66" charset="0"/>
              </a:rPr>
              <a:t>State powers.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To look after local government.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To oversee businesses in the state.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To agree changes to the </a:t>
            </a:r>
            <a:r>
              <a:rPr lang="en-GB" sz="2400" b="1" dirty="0">
                <a:latin typeface="Comic Sans MS" panose="030F0702030302020204" pitchFamily="66" charset="0"/>
              </a:rPr>
              <a:t>US Constitution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E2F80F73-CEC9-4F95-BCD2-375709988D9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576163" y="3862559"/>
            <a:ext cx="5615837" cy="299544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152F63E-9A3A-49D3-9B56-9F2CBEB786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6164" y="1077239"/>
            <a:ext cx="5615836" cy="275572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81DDC91-B1F2-49B7-AAFE-A3564A0641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6163" y="4232367"/>
            <a:ext cx="3791022" cy="2625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35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E3F3C9-B0DF-4320-AF85-7A1B9326E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039660"/>
          </a:xfrm>
          <a:solidFill>
            <a:srgbClr val="FFFF00"/>
          </a:solidFill>
          <a:ln>
            <a:solidFill>
              <a:schemeClr val="tx2"/>
            </a:solidFill>
          </a:ln>
        </p:spPr>
        <p:txBody>
          <a:bodyPr>
            <a:normAutofit/>
          </a:bodyPr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L.I.: What caused the American Civil War?</a:t>
            </a:r>
            <a:b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Long term causes: Economics and Slavery!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1004DB-019D-4524-95B0-C2288B41C3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1202498"/>
            <a:ext cx="5185775" cy="5655501"/>
          </a:xfrm>
          <a:solidFill>
            <a:srgbClr val="FFFF00"/>
          </a:solidFill>
          <a:ln>
            <a:solidFill>
              <a:schemeClr val="tx2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Slavery arrived </a:t>
            </a:r>
            <a:r>
              <a:rPr lang="en-GB" sz="2400" dirty="0">
                <a:latin typeface="Comic Sans MS" panose="030F0702030302020204" pitchFamily="66" charset="0"/>
              </a:rPr>
              <a:t>in America in </a:t>
            </a: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1619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A Dutch ship carrying </a:t>
            </a: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20 African slaves</a:t>
            </a:r>
            <a:r>
              <a:rPr lang="en-GB" sz="2400" dirty="0">
                <a:latin typeface="Comic Sans MS" panose="030F0702030302020204" pitchFamily="66" charset="0"/>
              </a:rPr>
              <a:t> landed in </a:t>
            </a: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Virginia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  <a:p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Slaves</a:t>
            </a:r>
            <a:r>
              <a:rPr lang="en-GB" sz="2400" dirty="0">
                <a:latin typeface="Comic Sans MS" panose="030F0702030302020204" pitchFamily="66" charset="0"/>
              </a:rPr>
              <a:t> were a </a:t>
            </a: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cheap source </a:t>
            </a:r>
            <a:r>
              <a:rPr lang="en-GB" sz="2400" dirty="0">
                <a:latin typeface="Comic Sans MS" panose="030F0702030302020204" pitchFamily="66" charset="0"/>
              </a:rPr>
              <a:t>of </a:t>
            </a: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labour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The </a:t>
            </a: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South’s economy</a:t>
            </a:r>
            <a:r>
              <a:rPr lang="en-GB" sz="2400" dirty="0">
                <a:latin typeface="Comic Sans MS" panose="030F0702030302020204" pitchFamily="66" charset="0"/>
              </a:rPr>
              <a:t> was based on </a:t>
            </a: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agriculture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Slaves worked on the </a:t>
            </a: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cotton</a:t>
            </a:r>
            <a:r>
              <a:rPr lang="en-GB" sz="2400" dirty="0">
                <a:latin typeface="Comic Sans MS" panose="030F0702030302020204" pitchFamily="66" charset="0"/>
              </a:rPr>
              <a:t>, rice and tobacco </a:t>
            </a: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plantations</a:t>
            </a:r>
            <a:r>
              <a:rPr lang="en-GB" sz="2400" dirty="0">
                <a:latin typeface="Comic Sans MS" panose="030F0702030302020204" pitchFamily="66" charset="0"/>
              </a:rPr>
              <a:t> in the </a:t>
            </a:r>
            <a:r>
              <a:rPr lang="en-GB" sz="2400" b="1" dirty="0">
                <a:latin typeface="Comic Sans MS" panose="030F0702030302020204" pitchFamily="66" charset="0"/>
              </a:rPr>
              <a:t>South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Slaves made the </a:t>
            </a: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plantation owners </a:t>
            </a:r>
            <a:r>
              <a:rPr lang="en-GB" sz="2400" dirty="0">
                <a:latin typeface="Comic Sans MS" panose="030F0702030302020204" pitchFamily="66" charset="0"/>
              </a:rPr>
              <a:t>in the South </a:t>
            </a: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very rich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Their </a:t>
            </a: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businesses could not operate without slaves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3008599-5245-43A2-9815-9BD8B38804C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290457" y="1202498"/>
            <a:ext cx="6876615" cy="5655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BE166C9-98B1-40CD-A171-54BCA1407B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0457" y="1202498"/>
            <a:ext cx="6901543" cy="565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82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C556CA-2FE2-408B-BFA5-2532E2036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102290"/>
          </a:xfrm>
          <a:solidFill>
            <a:srgbClr val="FFFF00"/>
          </a:solidFill>
          <a:ln>
            <a:solidFill>
              <a:schemeClr val="tx2"/>
            </a:solidFill>
          </a:ln>
        </p:spPr>
        <p:txBody>
          <a:bodyPr>
            <a:normAutofit/>
          </a:bodyPr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L.I.: What caused the American Civil War?</a:t>
            </a:r>
            <a:b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Long term causes: Economics and Slavery!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E7961-7F85-411B-94FD-72803A7698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1215024"/>
            <a:ext cx="5461348" cy="5642976"/>
          </a:xfrm>
          <a:solidFill>
            <a:srgbClr val="FFFF00"/>
          </a:solidFill>
          <a:ln>
            <a:solidFill>
              <a:schemeClr val="tx2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The </a:t>
            </a:r>
            <a:r>
              <a:rPr lang="en-GB" sz="2400" b="1" dirty="0">
                <a:solidFill>
                  <a:srgbClr val="00B050"/>
                </a:solidFill>
                <a:latin typeface="Comic Sans MS" panose="030F0702030302020204" pitchFamily="66" charset="0"/>
              </a:rPr>
              <a:t>North</a:t>
            </a:r>
            <a:r>
              <a:rPr lang="en-GB" sz="2400" dirty="0">
                <a:latin typeface="Comic Sans MS" panose="030F0702030302020204" pitchFamily="66" charset="0"/>
              </a:rPr>
              <a:t> had a growing </a:t>
            </a:r>
            <a:r>
              <a:rPr lang="en-GB" sz="2400" b="1" dirty="0">
                <a:solidFill>
                  <a:srgbClr val="00B050"/>
                </a:solidFill>
                <a:latin typeface="Comic Sans MS" panose="030F0702030302020204" pitchFamily="66" charset="0"/>
              </a:rPr>
              <a:t>industrial</a:t>
            </a:r>
            <a:r>
              <a:rPr lang="en-GB" sz="2400" b="1" dirty="0">
                <a:latin typeface="Comic Sans MS" panose="030F0702030302020204" pitchFamily="66" charset="0"/>
              </a:rPr>
              <a:t> </a:t>
            </a:r>
            <a:r>
              <a:rPr lang="en-GB" sz="2400" b="1" dirty="0">
                <a:solidFill>
                  <a:srgbClr val="00B050"/>
                </a:solidFill>
                <a:latin typeface="Comic Sans MS" panose="030F0702030302020204" pitchFamily="66" charset="0"/>
              </a:rPr>
              <a:t>economy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Wealthy </a:t>
            </a:r>
            <a:r>
              <a:rPr lang="en-GB" sz="2400" b="1" dirty="0">
                <a:solidFill>
                  <a:srgbClr val="00B050"/>
                </a:solidFill>
                <a:latin typeface="Comic Sans MS" panose="030F0702030302020204" pitchFamily="66" charset="0"/>
              </a:rPr>
              <a:t>businessmen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b="1" dirty="0">
                <a:solidFill>
                  <a:srgbClr val="00B050"/>
                </a:solidFill>
                <a:latin typeface="Comic Sans MS" panose="030F0702030302020204" pitchFamily="66" charset="0"/>
              </a:rPr>
              <a:t>invested</a:t>
            </a:r>
            <a:r>
              <a:rPr lang="en-GB" sz="2400" dirty="0">
                <a:latin typeface="Comic Sans MS" panose="030F0702030302020204" pitchFamily="66" charset="0"/>
              </a:rPr>
              <a:t> their </a:t>
            </a:r>
            <a:r>
              <a:rPr lang="en-GB" sz="2400" b="1" dirty="0">
                <a:solidFill>
                  <a:srgbClr val="00B050"/>
                </a:solidFill>
                <a:latin typeface="Comic Sans MS" panose="030F0702030302020204" pitchFamily="66" charset="0"/>
              </a:rPr>
              <a:t>money</a:t>
            </a:r>
            <a:r>
              <a:rPr lang="en-GB" sz="2400" dirty="0">
                <a:latin typeface="Comic Sans MS" panose="030F0702030302020204" pitchFamily="66" charset="0"/>
              </a:rPr>
              <a:t> in </a:t>
            </a:r>
            <a:r>
              <a:rPr lang="en-GB" sz="2400" b="1" dirty="0">
                <a:solidFill>
                  <a:srgbClr val="00B050"/>
                </a:solidFill>
                <a:latin typeface="Comic Sans MS" panose="030F0702030302020204" pitchFamily="66" charset="0"/>
              </a:rPr>
              <a:t>new machines</a:t>
            </a:r>
            <a:r>
              <a:rPr lang="en-GB" sz="2400" dirty="0">
                <a:latin typeface="Comic Sans MS" panose="030F0702030302020204" pitchFamily="66" charset="0"/>
              </a:rPr>
              <a:t> and </a:t>
            </a:r>
            <a:r>
              <a:rPr lang="en-GB" sz="2400" b="1" dirty="0">
                <a:solidFill>
                  <a:srgbClr val="00B050"/>
                </a:solidFill>
                <a:latin typeface="Comic Sans MS" panose="030F0702030302020204" pitchFamily="66" charset="0"/>
              </a:rPr>
              <a:t>factories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The factories could </a:t>
            </a:r>
            <a:r>
              <a:rPr lang="en-GB" sz="2400" b="1" dirty="0">
                <a:solidFill>
                  <a:srgbClr val="00B050"/>
                </a:solidFill>
                <a:latin typeface="Comic Sans MS" panose="030F0702030302020204" pitchFamily="66" charset="0"/>
              </a:rPr>
              <a:t>mass produce </a:t>
            </a:r>
            <a:r>
              <a:rPr lang="en-GB" sz="2400" dirty="0">
                <a:latin typeface="Comic Sans MS" panose="030F0702030302020204" pitchFamily="66" charset="0"/>
              </a:rPr>
              <a:t>goods for sale.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Money from </a:t>
            </a:r>
            <a: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factories paid </a:t>
            </a:r>
            <a:r>
              <a:rPr lang="en-GB" sz="2400" dirty="0">
                <a:latin typeface="Comic Sans MS" panose="030F0702030302020204" pitchFamily="66" charset="0"/>
              </a:rPr>
              <a:t>for </a:t>
            </a:r>
            <a:r>
              <a:rPr lang="en-GB" sz="2400" b="1" dirty="0">
                <a:solidFill>
                  <a:srgbClr val="00B050"/>
                </a:solidFill>
                <a:latin typeface="Comic Sans MS" panose="030F0702030302020204" pitchFamily="66" charset="0"/>
              </a:rPr>
              <a:t>improved transport</a:t>
            </a:r>
            <a:r>
              <a:rPr lang="en-GB" sz="2400" dirty="0">
                <a:latin typeface="Comic Sans MS" panose="030F0702030302020204" pitchFamily="66" charset="0"/>
              </a:rPr>
              <a:t> links. E.g. Road and </a:t>
            </a:r>
            <a:r>
              <a:rPr lang="en-GB" sz="2400" b="1" dirty="0">
                <a:solidFill>
                  <a:srgbClr val="00B050"/>
                </a:solidFill>
                <a:latin typeface="Comic Sans MS" panose="030F0702030302020204" pitchFamily="66" charset="0"/>
              </a:rPr>
              <a:t>railways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The </a:t>
            </a:r>
            <a:r>
              <a:rPr lang="en-GB" sz="2400" b="1" dirty="0">
                <a:solidFill>
                  <a:srgbClr val="00B050"/>
                </a:solidFill>
                <a:latin typeface="Comic Sans MS" panose="030F0702030302020204" pitchFamily="66" charset="0"/>
              </a:rPr>
              <a:t>factories</a:t>
            </a:r>
            <a:r>
              <a:rPr lang="en-GB" sz="2400" dirty="0">
                <a:latin typeface="Comic Sans MS" panose="030F0702030302020204" pitchFamily="66" charset="0"/>
              </a:rPr>
              <a:t> needed </a:t>
            </a:r>
            <a:r>
              <a:rPr lang="en-GB" sz="2400" b="1" dirty="0">
                <a:solidFill>
                  <a:srgbClr val="00B050"/>
                </a:solidFill>
                <a:latin typeface="Comic Sans MS" panose="030F0702030302020204" pitchFamily="66" charset="0"/>
              </a:rPr>
              <a:t>workers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This encouraged a huge </a:t>
            </a:r>
            <a:r>
              <a:rPr lang="en-GB" sz="2400" b="1" dirty="0">
                <a:solidFill>
                  <a:srgbClr val="00B050"/>
                </a:solidFill>
                <a:latin typeface="Comic Sans MS" panose="030F0702030302020204" pitchFamily="66" charset="0"/>
              </a:rPr>
              <a:t>growth</a:t>
            </a:r>
            <a:r>
              <a:rPr lang="en-GB" sz="2400" dirty="0">
                <a:latin typeface="Comic Sans MS" panose="030F0702030302020204" pitchFamily="66" charset="0"/>
              </a:rPr>
              <a:t> in </a:t>
            </a:r>
            <a:r>
              <a:rPr lang="en-GB" sz="2400" b="1" dirty="0">
                <a:solidFill>
                  <a:srgbClr val="00B050"/>
                </a:solidFill>
                <a:latin typeface="Comic Sans MS" panose="030F0702030302020204" pitchFamily="66" charset="0"/>
              </a:rPr>
              <a:t>population</a:t>
            </a:r>
            <a:r>
              <a:rPr lang="en-GB" sz="2400" dirty="0">
                <a:latin typeface="Comic Sans MS" panose="030F0702030302020204" pitchFamily="66" charset="0"/>
              </a:rPr>
              <a:t> and </a:t>
            </a:r>
            <a:r>
              <a:rPr lang="en-GB" sz="2400" b="1" dirty="0">
                <a:solidFill>
                  <a:srgbClr val="00B050"/>
                </a:solidFill>
                <a:latin typeface="Comic Sans MS" panose="030F0702030302020204" pitchFamily="66" charset="0"/>
              </a:rPr>
              <a:t>immigrants</a:t>
            </a:r>
            <a:r>
              <a:rPr lang="en-GB" sz="2400" b="1" dirty="0">
                <a:latin typeface="Comic Sans MS" panose="030F0702030302020204" pitchFamily="66" charset="0"/>
              </a:rPr>
              <a:t> </a:t>
            </a:r>
            <a:r>
              <a:rPr lang="en-GB" sz="2400" dirty="0">
                <a:latin typeface="Comic Sans MS" panose="030F0702030302020204" pitchFamily="66" charset="0"/>
              </a:rPr>
              <a:t>from abroad. E.g. Europe.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The North’s economy </a:t>
            </a:r>
            <a:r>
              <a:rPr lang="en-GB" sz="2400" b="1" dirty="0">
                <a:solidFill>
                  <a:srgbClr val="00B050"/>
                </a:solidFill>
                <a:latin typeface="Comic Sans MS" panose="030F0702030302020204" pitchFamily="66" charset="0"/>
              </a:rPr>
              <a:t>did not rely </a:t>
            </a:r>
            <a:r>
              <a:rPr lang="en-GB" sz="2400" dirty="0">
                <a:latin typeface="Comic Sans MS" panose="030F0702030302020204" pitchFamily="66" charset="0"/>
              </a:rPr>
              <a:t>on </a:t>
            </a:r>
            <a:r>
              <a:rPr lang="en-GB" sz="2400" b="1" dirty="0">
                <a:solidFill>
                  <a:srgbClr val="00B050"/>
                </a:solidFill>
                <a:latin typeface="Comic Sans MS" panose="030F0702030302020204" pitchFamily="66" charset="0"/>
              </a:rPr>
              <a:t>slaves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AC5F7C1-41A6-43F6-9A04-99F0B6C991C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603966" y="1215024"/>
            <a:ext cx="6588033" cy="564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464799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672</TotalTime>
  <Words>1614</Words>
  <Application>Microsoft Office PowerPoint</Application>
  <PresentationFormat>Widescreen</PresentationFormat>
  <Paragraphs>132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Comic Sans MS</vt:lpstr>
      <vt:lpstr>Trebuchet MS</vt:lpstr>
      <vt:lpstr>Wingdings 3</vt:lpstr>
      <vt:lpstr>Facet</vt:lpstr>
      <vt:lpstr>Do Now! What does ‘long term’ mean? What does ‘short term’ mean? Challenge! What does ‘medium term’ mean?</vt:lpstr>
      <vt:lpstr>What are your long term plans? Challenge! Can you explain and analyse these?</vt:lpstr>
      <vt:lpstr>What are your medium term plans? Challenge! Can you explain and analyse these?</vt:lpstr>
      <vt:lpstr>What are your short term plans? Challenge! Can you explain and analyse these?</vt:lpstr>
      <vt:lpstr>L.I.: What caused the American Civil War? Challenge! What was the main cause of the civil war?</vt:lpstr>
      <vt:lpstr>L.I.: What caused the American Civil War? Long term causes: How was the USA governed?</vt:lpstr>
      <vt:lpstr>L.I.: What caused the American Civil War? Long term causes: How was the USA governed?</vt:lpstr>
      <vt:lpstr>L.I.: What caused the American Civil War? Long term causes: Economics and Slavery!</vt:lpstr>
      <vt:lpstr>L.I.: What caused the American Civil War? Long term causes: Economics and Slavery!</vt:lpstr>
      <vt:lpstr>L.I.: What caused the American Civil War? Long term causes: Social and cultural differences.</vt:lpstr>
      <vt:lpstr>L.I.: What caused the American Civil War? Long term causes: Arguments over secession and slavery. Secession= The right to leave the Union (USA).</vt:lpstr>
      <vt:lpstr>L.I.: What caused the American Civil War? Long term causes: The westward expansion of the USA. E.g. Manifest Destiny and new territories in the West.</vt:lpstr>
      <vt:lpstr>L.I.: What caused the American Civil War in 1861? Success Criteria: Identify. G2. Describe. G3/4. Look back at your ‘Causes of the Civil War’ time line to help you.    </vt:lpstr>
      <vt:lpstr>L.I.: What caused the American Civil War in 1861? What were the long term causes? S.C.: Describe. G3/&gt;G4. Explain. G4/&gt;G5. Challenge. Analyse. G5.</vt:lpstr>
      <vt:lpstr>L.I.: What caused the American Civil War in 1861? What were the medium term causes? S.C.: Describe. G3/&gt;G4. Explain. G4/&gt;G5. Challenge. Analyse. G5/&gt;G6.</vt:lpstr>
      <vt:lpstr>L.I.: What were the causes of the American Civil War in 1861? What were the short term causes? S.C.: Describe. G3/&gt;G4. Explain. G4/&gt;G5. Challenge. Analyse. G5/&gt;G6.</vt:lpstr>
      <vt:lpstr>Why did the 1828 tariff cause conflict between North and South? Who benefitted? Why did they benefit? Which side lost out? Why?</vt:lpstr>
      <vt:lpstr>L.I.: What caused the American Civil War in 1861? Extra Information: Short Term Causes. How did the election of Lincoln increase tensions between North and South?</vt:lpstr>
      <vt:lpstr>L.I.: What were the causes of the American Civil War in 1861? Extra Information: Medium term causes. How did the compromise increase tension between North and South?</vt:lpstr>
      <vt:lpstr>PowerPoint Presentation</vt:lpstr>
      <vt:lpstr>L.I.: What caused the American Civil War in 1861? Extra Information: Medium term causes. How did the 2nd compromise increase tensions between North and South?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WALT: What caused the American Civil War? Challenge! What was the main cause of the civil war?</dc:title>
  <dc:creator>Franklyn Steven OLIVER</dc:creator>
  <cp:lastModifiedBy>Short, L (SHS Teacher)</cp:lastModifiedBy>
  <cp:revision>41</cp:revision>
  <dcterms:created xsi:type="dcterms:W3CDTF">2019-06-10T19:40:52Z</dcterms:created>
  <dcterms:modified xsi:type="dcterms:W3CDTF">2020-10-02T14:29:26Z</dcterms:modified>
</cp:coreProperties>
</file>