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60" r:id="rId2"/>
    <p:sldId id="262" r:id="rId3"/>
    <p:sldId id="265" r:id="rId4"/>
    <p:sldId id="256" r:id="rId5"/>
    <p:sldId id="258" r:id="rId6"/>
    <p:sldId id="259" r:id="rId7"/>
    <p:sldId id="257" r:id="rId8"/>
    <p:sldId id="266" r:id="rId9"/>
    <p:sldId id="267" r:id="rId10"/>
    <p:sldId id="268" r:id="rId11"/>
    <p:sldId id="269"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57" d="100"/>
          <a:sy n="57" d="100"/>
        </p:scale>
        <p:origin x="72" y="3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11E1529-E1E5-4B27-93F2-4CD30FE940A5}" type="datetimeFigureOut">
              <a:rPr lang="en-GB" smtClean="0"/>
              <a:t>12/10/2020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E3CDB3-DAF8-4090-B95C-6D4CA33C82BC}" type="slidenum">
              <a:rPr lang="en-GB" smtClean="0"/>
              <a:t>‹#›</a:t>
            </a:fld>
            <a:endParaRPr lang="en-GB"/>
          </a:p>
        </p:txBody>
      </p:sp>
    </p:spTree>
    <p:extLst>
      <p:ext uri="{BB962C8B-B14F-4D97-AF65-F5344CB8AC3E}">
        <p14:creationId xmlns:p14="http://schemas.microsoft.com/office/powerpoint/2010/main" val="33151588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A4F3C058-C64D-4240-BEEF-EF3CC99CAF8D}" type="slidenum">
              <a:rPr lang="en-GB" smtClean="0"/>
              <a:t>2</a:t>
            </a:fld>
            <a:endParaRPr lang="en-GB"/>
          </a:p>
        </p:txBody>
      </p:sp>
    </p:spTree>
    <p:extLst>
      <p:ext uri="{BB962C8B-B14F-4D97-AF65-F5344CB8AC3E}">
        <p14:creationId xmlns:p14="http://schemas.microsoft.com/office/powerpoint/2010/main" val="21436545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SEN </a:t>
            </a:r>
            <a:r>
              <a:rPr lang="en-GB"/>
              <a:t>sheet available</a:t>
            </a:r>
          </a:p>
        </p:txBody>
      </p:sp>
      <p:sp>
        <p:nvSpPr>
          <p:cNvPr id="4" name="Slide Number Placeholder 3"/>
          <p:cNvSpPr>
            <a:spLocks noGrp="1"/>
          </p:cNvSpPr>
          <p:nvPr>
            <p:ph type="sldNum" sz="quarter" idx="10"/>
          </p:nvPr>
        </p:nvSpPr>
        <p:spPr/>
        <p:txBody>
          <a:bodyPr/>
          <a:lstStyle/>
          <a:p>
            <a:fld id="{A4F3C058-C64D-4240-BEEF-EF3CC99CAF8D}" type="slidenum">
              <a:rPr lang="en-GB" smtClean="0"/>
              <a:t>4</a:t>
            </a:fld>
            <a:endParaRPr lang="en-GB"/>
          </a:p>
        </p:txBody>
      </p:sp>
    </p:spTree>
    <p:extLst>
      <p:ext uri="{BB962C8B-B14F-4D97-AF65-F5344CB8AC3E}">
        <p14:creationId xmlns:p14="http://schemas.microsoft.com/office/powerpoint/2010/main" val="7482227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618A1503-8E3F-4D1D-A3E8-465602AE250E}" type="datetimeFigureOut">
              <a:rPr lang="en-GB" smtClean="0"/>
              <a:t>12/10/2020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D4F5C3B-C470-48AC-9533-D70C4BE8E039}" type="slidenum">
              <a:rPr lang="en-GB" smtClean="0"/>
              <a:t>‹#›</a:t>
            </a:fld>
            <a:endParaRPr lang="en-GB"/>
          </a:p>
        </p:txBody>
      </p:sp>
    </p:spTree>
    <p:extLst>
      <p:ext uri="{BB962C8B-B14F-4D97-AF65-F5344CB8AC3E}">
        <p14:creationId xmlns:p14="http://schemas.microsoft.com/office/powerpoint/2010/main" val="24131179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18A1503-8E3F-4D1D-A3E8-465602AE250E}" type="datetimeFigureOut">
              <a:rPr lang="en-GB" smtClean="0"/>
              <a:t>12/10/2020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D4F5C3B-C470-48AC-9533-D70C4BE8E039}" type="slidenum">
              <a:rPr lang="en-GB" smtClean="0"/>
              <a:t>‹#›</a:t>
            </a:fld>
            <a:endParaRPr lang="en-GB"/>
          </a:p>
        </p:txBody>
      </p:sp>
    </p:spTree>
    <p:extLst>
      <p:ext uri="{BB962C8B-B14F-4D97-AF65-F5344CB8AC3E}">
        <p14:creationId xmlns:p14="http://schemas.microsoft.com/office/powerpoint/2010/main" val="15090966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18A1503-8E3F-4D1D-A3E8-465602AE250E}" type="datetimeFigureOut">
              <a:rPr lang="en-GB" smtClean="0"/>
              <a:t>12/10/2020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D4F5C3B-C470-48AC-9533-D70C4BE8E039}" type="slidenum">
              <a:rPr lang="en-GB" smtClean="0"/>
              <a:t>‹#›</a:t>
            </a:fld>
            <a:endParaRPr lang="en-GB"/>
          </a:p>
        </p:txBody>
      </p:sp>
    </p:spTree>
    <p:extLst>
      <p:ext uri="{BB962C8B-B14F-4D97-AF65-F5344CB8AC3E}">
        <p14:creationId xmlns:p14="http://schemas.microsoft.com/office/powerpoint/2010/main" val="7051659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18A1503-8E3F-4D1D-A3E8-465602AE250E}" type="datetimeFigureOut">
              <a:rPr lang="en-GB" smtClean="0"/>
              <a:t>12/10/2020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D4F5C3B-C470-48AC-9533-D70C4BE8E039}" type="slidenum">
              <a:rPr lang="en-GB" smtClean="0"/>
              <a:t>‹#›</a:t>
            </a:fld>
            <a:endParaRPr lang="en-GB"/>
          </a:p>
        </p:txBody>
      </p:sp>
    </p:spTree>
    <p:extLst>
      <p:ext uri="{BB962C8B-B14F-4D97-AF65-F5344CB8AC3E}">
        <p14:creationId xmlns:p14="http://schemas.microsoft.com/office/powerpoint/2010/main" val="24598293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18A1503-8E3F-4D1D-A3E8-465602AE250E}" type="datetimeFigureOut">
              <a:rPr lang="en-GB" smtClean="0"/>
              <a:t>12/10/2020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D4F5C3B-C470-48AC-9533-D70C4BE8E039}" type="slidenum">
              <a:rPr lang="en-GB" smtClean="0"/>
              <a:t>‹#›</a:t>
            </a:fld>
            <a:endParaRPr lang="en-GB"/>
          </a:p>
        </p:txBody>
      </p:sp>
    </p:spTree>
    <p:extLst>
      <p:ext uri="{BB962C8B-B14F-4D97-AF65-F5344CB8AC3E}">
        <p14:creationId xmlns:p14="http://schemas.microsoft.com/office/powerpoint/2010/main" val="29792495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618A1503-8E3F-4D1D-A3E8-465602AE250E}" type="datetimeFigureOut">
              <a:rPr lang="en-GB" smtClean="0"/>
              <a:t>12/10/2020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D4F5C3B-C470-48AC-9533-D70C4BE8E039}" type="slidenum">
              <a:rPr lang="en-GB" smtClean="0"/>
              <a:t>‹#›</a:t>
            </a:fld>
            <a:endParaRPr lang="en-GB"/>
          </a:p>
        </p:txBody>
      </p:sp>
    </p:spTree>
    <p:extLst>
      <p:ext uri="{BB962C8B-B14F-4D97-AF65-F5344CB8AC3E}">
        <p14:creationId xmlns:p14="http://schemas.microsoft.com/office/powerpoint/2010/main" val="12562621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618A1503-8E3F-4D1D-A3E8-465602AE250E}" type="datetimeFigureOut">
              <a:rPr lang="en-GB" smtClean="0"/>
              <a:t>12/10/2020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D4F5C3B-C470-48AC-9533-D70C4BE8E039}" type="slidenum">
              <a:rPr lang="en-GB" smtClean="0"/>
              <a:t>‹#›</a:t>
            </a:fld>
            <a:endParaRPr lang="en-GB"/>
          </a:p>
        </p:txBody>
      </p:sp>
    </p:spTree>
    <p:extLst>
      <p:ext uri="{BB962C8B-B14F-4D97-AF65-F5344CB8AC3E}">
        <p14:creationId xmlns:p14="http://schemas.microsoft.com/office/powerpoint/2010/main" val="19322977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618A1503-8E3F-4D1D-A3E8-465602AE250E}" type="datetimeFigureOut">
              <a:rPr lang="en-GB" smtClean="0"/>
              <a:t>12/10/2020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D4F5C3B-C470-48AC-9533-D70C4BE8E039}" type="slidenum">
              <a:rPr lang="en-GB" smtClean="0"/>
              <a:t>‹#›</a:t>
            </a:fld>
            <a:endParaRPr lang="en-GB"/>
          </a:p>
        </p:txBody>
      </p:sp>
    </p:spTree>
    <p:extLst>
      <p:ext uri="{BB962C8B-B14F-4D97-AF65-F5344CB8AC3E}">
        <p14:creationId xmlns:p14="http://schemas.microsoft.com/office/powerpoint/2010/main" val="33202733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8A1503-8E3F-4D1D-A3E8-465602AE250E}" type="datetimeFigureOut">
              <a:rPr lang="en-GB" smtClean="0"/>
              <a:t>12/10/2020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D4F5C3B-C470-48AC-9533-D70C4BE8E039}" type="slidenum">
              <a:rPr lang="en-GB" smtClean="0"/>
              <a:t>‹#›</a:t>
            </a:fld>
            <a:endParaRPr lang="en-GB"/>
          </a:p>
        </p:txBody>
      </p:sp>
    </p:spTree>
    <p:extLst>
      <p:ext uri="{BB962C8B-B14F-4D97-AF65-F5344CB8AC3E}">
        <p14:creationId xmlns:p14="http://schemas.microsoft.com/office/powerpoint/2010/main" val="11220419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18A1503-8E3F-4D1D-A3E8-465602AE250E}" type="datetimeFigureOut">
              <a:rPr lang="en-GB" smtClean="0"/>
              <a:t>12/10/2020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D4F5C3B-C470-48AC-9533-D70C4BE8E039}" type="slidenum">
              <a:rPr lang="en-GB" smtClean="0"/>
              <a:t>‹#›</a:t>
            </a:fld>
            <a:endParaRPr lang="en-GB"/>
          </a:p>
        </p:txBody>
      </p:sp>
    </p:spTree>
    <p:extLst>
      <p:ext uri="{BB962C8B-B14F-4D97-AF65-F5344CB8AC3E}">
        <p14:creationId xmlns:p14="http://schemas.microsoft.com/office/powerpoint/2010/main" val="951610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18A1503-8E3F-4D1D-A3E8-465602AE250E}" type="datetimeFigureOut">
              <a:rPr lang="en-GB" smtClean="0"/>
              <a:t>12/10/2020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D4F5C3B-C470-48AC-9533-D70C4BE8E039}" type="slidenum">
              <a:rPr lang="en-GB" smtClean="0"/>
              <a:t>‹#›</a:t>
            </a:fld>
            <a:endParaRPr lang="en-GB"/>
          </a:p>
        </p:txBody>
      </p:sp>
    </p:spTree>
    <p:extLst>
      <p:ext uri="{BB962C8B-B14F-4D97-AF65-F5344CB8AC3E}">
        <p14:creationId xmlns:p14="http://schemas.microsoft.com/office/powerpoint/2010/main" val="28276170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8A1503-8E3F-4D1D-A3E8-465602AE250E}" type="datetimeFigureOut">
              <a:rPr lang="en-GB" smtClean="0"/>
              <a:t>12/10/2020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4F5C3B-C470-48AC-9533-D70C4BE8E039}" type="slidenum">
              <a:rPr lang="en-GB" smtClean="0"/>
              <a:t>‹#›</a:t>
            </a:fld>
            <a:endParaRPr lang="en-GB"/>
          </a:p>
        </p:txBody>
      </p:sp>
    </p:spTree>
    <p:extLst>
      <p:ext uri="{BB962C8B-B14F-4D97-AF65-F5344CB8AC3E}">
        <p14:creationId xmlns:p14="http://schemas.microsoft.com/office/powerpoint/2010/main" val="23883154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2.gi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3221" y="121325"/>
            <a:ext cx="11805557" cy="1804916"/>
          </a:xfrm>
        </p:spPr>
        <p:txBody>
          <a:bodyPr>
            <a:noAutofit/>
          </a:bodyPr>
          <a:lstStyle/>
          <a:p>
            <a:r>
              <a:rPr lang="en-GB" sz="4400" u="sng" dirty="0">
                <a:latin typeface="Comic Sans MS" panose="030F0702030302020204" pitchFamily="66" charset="0"/>
              </a:rPr>
              <a:t>Learning Intent: How were Germany’s allies treated at the end of the war?</a:t>
            </a:r>
          </a:p>
        </p:txBody>
      </p:sp>
      <p:sp>
        <p:nvSpPr>
          <p:cNvPr id="7" name="Rectangle: Rounded Corners 6">
            <a:extLst>
              <a:ext uri="{FF2B5EF4-FFF2-40B4-BE49-F238E27FC236}">
                <a16:creationId xmlns:a16="http://schemas.microsoft.com/office/drawing/2014/main" id="{28BFAA5B-A2F3-4B31-B297-521B28AEBCEB}"/>
              </a:ext>
            </a:extLst>
          </p:cNvPr>
          <p:cNvSpPr/>
          <p:nvPr/>
        </p:nvSpPr>
        <p:spPr>
          <a:xfrm>
            <a:off x="378694" y="5327172"/>
            <a:ext cx="11420823" cy="865188"/>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GB" sz="2400" b="1" u="sng" dirty="0">
                <a:solidFill>
                  <a:schemeClr val="tx1"/>
                </a:solidFill>
                <a:latin typeface="Comic Sans MS" panose="030F0702030302020204" pitchFamily="66" charset="0"/>
              </a:rPr>
              <a:t>COMPLEX (7+):</a:t>
            </a:r>
          </a:p>
          <a:p>
            <a:pPr>
              <a:defRPr/>
            </a:pPr>
            <a:r>
              <a:rPr lang="en-GB" sz="2400" dirty="0">
                <a:solidFill>
                  <a:schemeClr val="tx1"/>
                </a:solidFill>
                <a:latin typeface="Comic Sans MS" panose="030F0702030302020204" pitchFamily="66" charset="0"/>
              </a:rPr>
              <a:t>To assess how far the treaties were fair and effective.</a:t>
            </a:r>
          </a:p>
        </p:txBody>
      </p:sp>
      <p:sp>
        <p:nvSpPr>
          <p:cNvPr id="8" name="Rectangle: Rounded Corners 7">
            <a:extLst>
              <a:ext uri="{FF2B5EF4-FFF2-40B4-BE49-F238E27FC236}">
                <a16:creationId xmlns:a16="http://schemas.microsoft.com/office/drawing/2014/main" id="{5D107D62-0941-40A3-9D05-E6F311FB99C1}"/>
              </a:ext>
            </a:extLst>
          </p:cNvPr>
          <p:cNvSpPr/>
          <p:nvPr/>
        </p:nvSpPr>
        <p:spPr>
          <a:xfrm>
            <a:off x="369169" y="4310996"/>
            <a:ext cx="11420823" cy="865188"/>
          </a:xfrm>
          <a:prstGeom prst="roundRect">
            <a:avLst/>
          </a:prstGeom>
          <a:solidFill>
            <a:srgbClr val="FFCC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GB" sz="2400" b="1" u="sng" dirty="0">
                <a:solidFill>
                  <a:schemeClr val="tx1"/>
                </a:solidFill>
                <a:latin typeface="Comic Sans MS" panose="030F0702030302020204" pitchFamily="66" charset="0"/>
              </a:rPr>
              <a:t>DEVELOPED (5-6):</a:t>
            </a:r>
          </a:p>
          <a:p>
            <a:pPr>
              <a:defRPr/>
            </a:pPr>
            <a:r>
              <a:rPr lang="en-GB" sz="2400" dirty="0">
                <a:solidFill>
                  <a:schemeClr val="tx1"/>
                </a:solidFill>
                <a:latin typeface="Comic Sans MS" panose="030F0702030302020204" pitchFamily="66" charset="0"/>
              </a:rPr>
              <a:t>To explain why Germany’s allies were treated differently to Germany.</a:t>
            </a:r>
          </a:p>
        </p:txBody>
      </p:sp>
      <p:sp>
        <p:nvSpPr>
          <p:cNvPr id="9" name="Rectangle: Rounded Corners 8">
            <a:extLst>
              <a:ext uri="{FF2B5EF4-FFF2-40B4-BE49-F238E27FC236}">
                <a16:creationId xmlns:a16="http://schemas.microsoft.com/office/drawing/2014/main" id="{27661EF5-0514-4A60-9CDC-D9CB879DA90F}"/>
              </a:ext>
            </a:extLst>
          </p:cNvPr>
          <p:cNvSpPr/>
          <p:nvPr/>
        </p:nvSpPr>
        <p:spPr>
          <a:xfrm>
            <a:off x="369168" y="3278011"/>
            <a:ext cx="11420823" cy="865188"/>
          </a:xfrm>
          <a:prstGeom prst="roundRect">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GB" sz="2400" b="1" u="sng" dirty="0">
                <a:solidFill>
                  <a:schemeClr val="tx1"/>
                </a:solidFill>
                <a:latin typeface="Comic Sans MS" panose="030F0702030302020204" pitchFamily="66" charset="0"/>
              </a:rPr>
              <a:t>SIMPLE (3-4):</a:t>
            </a:r>
          </a:p>
          <a:p>
            <a:pPr>
              <a:defRPr/>
            </a:pPr>
            <a:r>
              <a:rPr lang="en-GB" sz="2400" dirty="0">
                <a:solidFill>
                  <a:schemeClr val="tx1"/>
                </a:solidFill>
                <a:latin typeface="Comic Sans MS" panose="030F0702030302020204" pitchFamily="66" charset="0"/>
              </a:rPr>
              <a:t>TO describe how the treaties differed to the </a:t>
            </a:r>
            <a:r>
              <a:rPr lang="en-GB" sz="2400" dirty="0" err="1">
                <a:solidFill>
                  <a:schemeClr val="tx1"/>
                </a:solidFill>
                <a:latin typeface="Comic Sans MS" panose="030F0702030302020204" pitchFamily="66" charset="0"/>
              </a:rPr>
              <a:t>ToV</a:t>
            </a:r>
            <a:r>
              <a:rPr lang="en-GB" sz="2400" dirty="0">
                <a:solidFill>
                  <a:schemeClr val="tx1"/>
                </a:solidFill>
                <a:latin typeface="Comic Sans MS" panose="030F0702030302020204" pitchFamily="66" charset="0"/>
              </a:rPr>
              <a:t>.</a:t>
            </a:r>
          </a:p>
        </p:txBody>
      </p:sp>
      <p:sp>
        <p:nvSpPr>
          <p:cNvPr id="10" name="Rectangle: Rounded Corners 9">
            <a:extLst>
              <a:ext uri="{FF2B5EF4-FFF2-40B4-BE49-F238E27FC236}">
                <a16:creationId xmlns:a16="http://schemas.microsoft.com/office/drawing/2014/main" id="{3C59278C-465C-4D4D-817F-989E3BF28A1C}"/>
              </a:ext>
            </a:extLst>
          </p:cNvPr>
          <p:cNvSpPr/>
          <p:nvPr/>
        </p:nvSpPr>
        <p:spPr>
          <a:xfrm>
            <a:off x="369168" y="2245026"/>
            <a:ext cx="11420823" cy="865188"/>
          </a:xfrm>
          <a:prstGeom prst="round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GB" sz="2400" b="1" u="sng" dirty="0">
                <a:solidFill>
                  <a:schemeClr val="tx1"/>
                </a:solidFill>
                <a:latin typeface="Comic Sans MS" panose="030F0702030302020204" pitchFamily="66" charset="0"/>
              </a:rPr>
              <a:t>BASIC (1-2):</a:t>
            </a:r>
          </a:p>
          <a:p>
            <a:pPr>
              <a:defRPr/>
            </a:pPr>
            <a:r>
              <a:rPr lang="en-GB" sz="2400" dirty="0">
                <a:solidFill>
                  <a:schemeClr val="tx1"/>
                </a:solidFill>
                <a:latin typeface="Comic Sans MS" panose="030F0702030302020204" pitchFamily="66" charset="0"/>
              </a:rPr>
              <a:t>To identify the different treaties and the terms within them.</a:t>
            </a:r>
          </a:p>
        </p:txBody>
      </p:sp>
    </p:spTree>
    <p:extLst>
      <p:ext uri="{BB962C8B-B14F-4D97-AF65-F5344CB8AC3E}">
        <p14:creationId xmlns:p14="http://schemas.microsoft.com/office/powerpoint/2010/main" val="14029045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11266"/>
            <a:ext cx="8229600" cy="1143000"/>
          </a:xfrm>
        </p:spPr>
        <p:txBody>
          <a:bodyPr/>
          <a:lstStyle/>
          <a:p>
            <a:pPr algn="ctr"/>
            <a:r>
              <a:rPr lang="en-GB" dirty="0">
                <a:latin typeface="Comic Sans MS" panose="030F0702030302020204" pitchFamily="66" charset="0"/>
              </a:rPr>
              <a:t>Treaty of ………………………………?</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79576" y="1231033"/>
            <a:ext cx="7416824" cy="52056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2352920" y="1277500"/>
            <a:ext cx="2376264" cy="6858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482455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13010" y="0"/>
            <a:ext cx="8229600" cy="1143000"/>
          </a:xfrm>
        </p:spPr>
        <p:txBody>
          <a:bodyPr/>
          <a:lstStyle/>
          <a:p>
            <a:pPr algn="ctr"/>
            <a:r>
              <a:rPr lang="en-GB" dirty="0">
                <a:latin typeface="Comic Sans MS" panose="030F0702030302020204" pitchFamily="66" charset="0"/>
              </a:rPr>
              <a:t>Treaty of ……………………….?</a:t>
            </a:r>
          </a:p>
        </p:txBody>
      </p:sp>
      <p:pic>
        <p:nvPicPr>
          <p:cNvPr id="614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26290"/>
          <a:stretch/>
        </p:blipFill>
        <p:spPr bwMode="auto">
          <a:xfrm>
            <a:off x="2138329" y="860062"/>
            <a:ext cx="7797483" cy="5040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140245" y="853428"/>
            <a:ext cx="1008112" cy="338554"/>
          </a:xfrm>
          <a:prstGeom prst="rect">
            <a:avLst/>
          </a:prstGeom>
          <a:noFill/>
        </p:spPr>
        <p:txBody>
          <a:bodyPr wrap="square" rtlCol="0">
            <a:spAutoFit/>
          </a:bodyPr>
          <a:lstStyle/>
          <a:p>
            <a:r>
              <a:rPr lang="en-GB" sz="1600" b="1" dirty="0"/>
              <a:t>Bulgaria</a:t>
            </a:r>
          </a:p>
        </p:txBody>
      </p:sp>
      <p:sp>
        <p:nvSpPr>
          <p:cNvPr id="6" name="TextBox 5"/>
          <p:cNvSpPr txBox="1"/>
          <p:nvPr/>
        </p:nvSpPr>
        <p:spPr>
          <a:xfrm>
            <a:off x="2013010" y="1417025"/>
            <a:ext cx="1008112" cy="338554"/>
          </a:xfrm>
          <a:prstGeom prst="rect">
            <a:avLst/>
          </a:prstGeom>
          <a:noFill/>
        </p:spPr>
        <p:txBody>
          <a:bodyPr wrap="square" rtlCol="0">
            <a:spAutoFit/>
          </a:bodyPr>
          <a:lstStyle/>
          <a:p>
            <a:r>
              <a:rPr lang="en-GB" sz="1600" b="1" dirty="0"/>
              <a:t>Greece</a:t>
            </a:r>
          </a:p>
        </p:txBody>
      </p:sp>
      <p:sp>
        <p:nvSpPr>
          <p:cNvPr id="7" name="TextBox 6"/>
          <p:cNvSpPr txBox="1"/>
          <p:nvPr/>
        </p:nvSpPr>
        <p:spPr>
          <a:xfrm>
            <a:off x="4331439" y="2867952"/>
            <a:ext cx="1656184" cy="461665"/>
          </a:xfrm>
          <a:prstGeom prst="rect">
            <a:avLst/>
          </a:prstGeom>
          <a:noFill/>
        </p:spPr>
        <p:txBody>
          <a:bodyPr wrap="square" rtlCol="0">
            <a:spAutoFit/>
          </a:bodyPr>
          <a:lstStyle/>
          <a:p>
            <a:r>
              <a:rPr lang="en-GB" sz="2400" b="1" dirty="0"/>
              <a:t>Turkey</a:t>
            </a:r>
          </a:p>
        </p:txBody>
      </p:sp>
      <p:sp>
        <p:nvSpPr>
          <p:cNvPr id="8" name="TextBox 7"/>
          <p:cNvSpPr txBox="1"/>
          <p:nvPr/>
        </p:nvSpPr>
        <p:spPr>
          <a:xfrm>
            <a:off x="6688297" y="5422287"/>
            <a:ext cx="1008112" cy="369332"/>
          </a:xfrm>
          <a:prstGeom prst="rect">
            <a:avLst/>
          </a:prstGeom>
          <a:noFill/>
        </p:spPr>
        <p:txBody>
          <a:bodyPr wrap="square" rtlCol="0">
            <a:spAutoFit/>
          </a:bodyPr>
          <a:lstStyle/>
          <a:p>
            <a:r>
              <a:rPr lang="en-GB" b="1" dirty="0"/>
              <a:t>Syria</a:t>
            </a:r>
          </a:p>
        </p:txBody>
      </p:sp>
      <p:sp>
        <p:nvSpPr>
          <p:cNvPr id="9" name="TextBox 8"/>
          <p:cNvSpPr txBox="1"/>
          <p:nvPr/>
        </p:nvSpPr>
        <p:spPr>
          <a:xfrm>
            <a:off x="8688288" y="4749907"/>
            <a:ext cx="1008112" cy="369332"/>
          </a:xfrm>
          <a:prstGeom prst="rect">
            <a:avLst/>
          </a:prstGeom>
          <a:noFill/>
        </p:spPr>
        <p:txBody>
          <a:bodyPr wrap="square" rtlCol="0">
            <a:spAutoFit/>
          </a:bodyPr>
          <a:lstStyle/>
          <a:p>
            <a:r>
              <a:rPr lang="en-GB" b="1" dirty="0"/>
              <a:t>Iraq</a:t>
            </a:r>
          </a:p>
        </p:txBody>
      </p:sp>
      <p:sp>
        <p:nvSpPr>
          <p:cNvPr id="5" name="Rectangle 4"/>
          <p:cNvSpPr/>
          <p:nvPr/>
        </p:nvSpPr>
        <p:spPr>
          <a:xfrm>
            <a:off x="2152801" y="5958572"/>
            <a:ext cx="821579" cy="216024"/>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2140247" y="6296364"/>
            <a:ext cx="821579" cy="216024"/>
          </a:xfrm>
          <a:prstGeom prst="rect">
            <a:avLst/>
          </a:prstGeom>
          <a:solidFill>
            <a:srgbClr val="CC9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2140246" y="6641976"/>
            <a:ext cx="821579" cy="216024"/>
          </a:xfrm>
          <a:prstGeom prst="rect">
            <a:avLst/>
          </a:prstGeom>
          <a:solidFill>
            <a:srgbClr val="FF9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2989365" y="5881918"/>
            <a:ext cx="1647586" cy="338554"/>
          </a:xfrm>
          <a:prstGeom prst="rect">
            <a:avLst/>
          </a:prstGeom>
          <a:noFill/>
        </p:spPr>
        <p:txBody>
          <a:bodyPr wrap="square" rtlCol="0">
            <a:spAutoFit/>
          </a:bodyPr>
          <a:lstStyle/>
          <a:p>
            <a:r>
              <a:rPr lang="en-GB" sz="1600" dirty="0">
                <a:latin typeface="Comic Sans MS" panose="030F0702030302020204" pitchFamily="66" charset="0"/>
              </a:rPr>
              <a:t>Loss of land</a:t>
            </a:r>
          </a:p>
        </p:txBody>
      </p:sp>
      <p:sp>
        <p:nvSpPr>
          <p:cNvPr id="14" name="TextBox 13"/>
          <p:cNvSpPr txBox="1"/>
          <p:nvPr/>
        </p:nvSpPr>
        <p:spPr>
          <a:xfrm>
            <a:off x="2989365" y="6216713"/>
            <a:ext cx="2397888" cy="338554"/>
          </a:xfrm>
          <a:prstGeom prst="rect">
            <a:avLst/>
          </a:prstGeom>
          <a:noFill/>
        </p:spPr>
        <p:txBody>
          <a:bodyPr wrap="square" rtlCol="0">
            <a:spAutoFit/>
          </a:bodyPr>
          <a:lstStyle/>
          <a:p>
            <a:r>
              <a:rPr lang="en-GB" sz="1600" dirty="0">
                <a:latin typeface="Comic Sans MS" panose="030F0702030302020204" pitchFamily="66" charset="0"/>
              </a:rPr>
              <a:t>Under French control</a:t>
            </a:r>
          </a:p>
        </p:txBody>
      </p:sp>
      <p:sp>
        <p:nvSpPr>
          <p:cNvPr id="15" name="TextBox 14"/>
          <p:cNvSpPr txBox="1"/>
          <p:nvPr/>
        </p:nvSpPr>
        <p:spPr>
          <a:xfrm>
            <a:off x="3040743" y="6555267"/>
            <a:ext cx="2581392" cy="338554"/>
          </a:xfrm>
          <a:prstGeom prst="rect">
            <a:avLst/>
          </a:prstGeom>
          <a:noFill/>
        </p:spPr>
        <p:txBody>
          <a:bodyPr wrap="square" rtlCol="0">
            <a:spAutoFit/>
          </a:bodyPr>
          <a:lstStyle/>
          <a:p>
            <a:r>
              <a:rPr lang="en-GB" sz="1600" dirty="0">
                <a:latin typeface="Comic Sans MS" panose="030F0702030302020204" pitchFamily="66" charset="0"/>
              </a:rPr>
              <a:t>Under British control</a:t>
            </a:r>
          </a:p>
        </p:txBody>
      </p:sp>
      <p:cxnSp>
        <p:nvCxnSpPr>
          <p:cNvPr id="16" name="Straight Connector 15"/>
          <p:cNvCxnSpPr/>
          <p:nvPr/>
        </p:nvCxnSpPr>
        <p:spPr>
          <a:xfrm flipV="1">
            <a:off x="3245171" y="1491764"/>
            <a:ext cx="288032" cy="527633"/>
          </a:xfrm>
          <a:prstGeom prst="line">
            <a:avLst/>
          </a:prstGeom>
          <a:ln/>
        </p:spPr>
        <p:style>
          <a:lnRef idx="3">
            <a:schemeClr val="accent5"/>
          </a:lnRef>
          <a:fillRef idx="0">
            <a:schemeClr val="accent5"/>
          </a:fillRef>
          <a:effectRef idx="2">
            <a:schemeClr val="accent5"/>
          </a:effectRef>
          <a:fontRef idx="minor">
            <a:schemeClr val="tx1"/>
          </a:fontRef>
        </p:style>
      </p:cxnSp>
      <p:sp>
        <p:nvSpPr>
          <p:cNvPr id="17" name="TextBox 16"/>
          <p:cNvSpPr txBox="1"/>
          <p:nvPr/>
        </p:nvSpPr>
        <p:spPr>
          <a:xfrm>
            <a:off x="3245172" y="1337874"/>
            <a:ext cx="1349263" cy="307777"/>
          </a:xfrm>
          <a:prstGeom prst="rect">
            <a:avLst/>
          </a:prstGeom>
          <a:noFill/>
        </p:spPr>
        <p:txBody>
          <a:bodyPr wrap="square" rtlCol="0">
            <a:spAutoFit/>
          </a:bodyPr>
          <a:lstStyle/>
          <a:p>
            <a:r>
              <a:rPr lang="en-GB" sz="1400" dirty="0" err="1"/>
              <a:t>Bosphorus</a:t>
            </a:r>
            <a:endParaRPr lang="en-GB" sz="1400" dirty="0"/>
          </a:p>
        </p:txBody>
      </p:sp>
      <p:cxnSp>
        <p:nvCxnSpPr>
          <p:cNvPr id="20" name="Straight Connector 19"/>
          <p:cNvCxnSpPr/>
          <p:nvPr/>
        </p:nvCxnSpPr>
        <p:spPr>
          <a:xfrm flipV="1">
            <a:off x="2373176" y="1835919"/>
            <a:ext cx="542251" cy="416217"/>
          </a:xfrm>
          <a:prstGeom prst="line">
            <a:avLst/>
          </a:prstGeom>
          <a:ln/>
        </p:spPr>
        <p:style>
          <a:lnRef idx="3">
            <a:schemeClr val="accent5"/>
          </a:lnRef>
          <a:fillRef idx="0">
            <a:schemeClr val="accent5"/>
          </a:fillRef>
          <a:effectRef idx="2">
            <a:schemeClr val="accent5"/>
          </a:effectRef>
          <a:fontRef idx="minor">
            <a:schemeClr val="tx1"/>
          </a:fontRef>
        </p:style>
      </p:cxnSp>
      <p:sp>
        <p:nvSpPr>
          <p:cNvPr id="22" name="TextBox 21"/>
          <p:cNvSpPr txBox="1"/>
          <p:nvPr/>
        </p:nvSpPr>
        <p:spPr>
          <a:xfrm>
            <a:off x="1566164" y="1890138"/>
            <a:ext cx="1349263" cy="307777"/>
          </a:xfrm>
          <a:prstGeom prst="rect">
            <a:avLst/>
          </a:prstGeom>
          <a:noFill/>
        </p:spPr>
        <p:txBody>
          <a:bodyPr wrap="square" rtlCol="0">
            <a:spAutoFit/>
          </a:bodyPr>
          <a:lstStyle/>
          <a:p>
            <a:r>
              <a:rPr lang="en-GB" sz="1400" dirty="0"/>
              <a:t>Dardanelles</a:t>
            </a:r>
          </a:p>
        </p:txBody>
      </p:sp>
    </p:spTree>
    <p:extLst>
      <p:ext uri="{BB962C8B-B14F-4D97-AF65-F5344CB8AC3E}">
        <p14:creationId xmlns:p14="http://schemas.microsoft.com/office/powerpoint/2010/main" val="25906789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u="sng" dirty="0">
                <a:latin typeface="Comic Sans MS" panose="030F0702030302020204" pitchFamily="66" charset="0"/>
              </a:rPr>
              <a:t>The New States</a:t>
            </a:r>
          </a:p>
        </p:txBody>
      </p:sp>
      <p:sp>
        <p:nvSpPr>
          <p:cNvPr id="3" name="TextBox 2"/>
          <p:cNvSpPr txBox="1"/>
          <p:nvPr/>
        </p:nvSpPr>
        <p:spPr>
          <a:xfrm>
            <a:off x="385011" y="1690688"/>
            <a:ext cx="11405936" cy="646331"/>
          </a:xfrm>
          <a:prstGeom prst="rect">
            <a:avLst/>
          </a:prstGeom>
          <a:noFill/>
        </p:spPr>
        <p:txBody>
          <a:bodyPr wrap="square" rtlCol="0">
            <a:spAutoFit/>
          </a:bodyPr>
          <a:lstStyle/>
          <a:p>
            <a:endParaRPr lang="en-GB" dirty="0"/>
          </a:p>
          <a:p>
            <a:endParaRPr lang="en-GB" dirty="0"/>
          </a:p>
        </p:txBody>
      </p:sp>
      <p:pic>
        <p:nvPicPr>
          <p:cNvPr id="1032" name="Picture 8" descr="Image result for map of europe pre 19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1550929"/>
            <a:ext cx="5117431" cy="5037264"/>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Image result for map of europe after 19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40641" y="1550929"/>
            <a:ext cx="5117431" cy="50372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36235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B417F7F-5B71-45C9-84DC-D5E9E8DB586F}"/>
              </a:ext>
            </a:extLst>
          </p:cNvPr>
          <p:cNvSpPr/>
          <p:nvPr/>
        </p:nvSpPr>
        <p:spPr>
          <a:xfrm>
            <a:off x="634652" y="243512"/>
            <a:ext cx="10922696" cy="6370975"/>
          </a:xfrm>
          <a:prstGeom prst="rect">
            <a:avLst/>
          </a:prstGeom>
        </p:spPr>
        <p:txBody>
          <a:bodyPr wrap="square">
            <a:spAutoFit/>
          </a:bodyPr>
          <a:lstStyle/>
          <a:p>
            <a:pPr>
              <a:defRPr/>
            </a:pPr>
            <a:r>
              <a:rPr lang="en-GB" sz="2400" dirty="0">
                <a:latin typeface="Comic Sans MS" panose="030F0702030302020204" pitchFamily="66" charset="0"/>
              </a:rPr>
              <a:t>At the end of the First World War lots of new countries were made. Some of these worked well, for example Czechoslovakia, which was rich on natural resources and home to a well-established industry. This was a rich country. As a result, it was politically stable and well respected in European politics. However, there were problems with others.</a:t>
            </a:r>
          </a:p>
          <a:p>
            <a:endParaRPr lang="en-GB" sz="2400" dirty="0">
              <a:latin typeface="Comic Sans MS" panose="030F0702030302020204" pitchFamily="66" charset="0"/>
            </a:endParaRPr>
          </a:p>
          <a:p>
            <a:r>
              <a:rPr lang="en-GB" sz="2400" dirty="0">
                <a:latin typeface="Comic Sans MS" panose="030F0702030302020204" pitchFamily="66" charset="0"/>
              </a:rPr>
              <a:t>The allies want to create a strong buffer zone between Germany and the USSR. They created a new country between these two: Poland. However, Poland had no natural barriers, such as rivers or mountains on its borders so the country was difficult to defend.</a:t>
            </a:r>
          </a:p>
          <a:p>
            <a:endParaRPr lang="en-GB" sz="2400" dirty="0">
              <a:latin typeface="Comic Sans MS" panose="030F0702030302020204" pitchFamily="66" charset="0"/>
            </a:endParaRPr>
          </a:p>
          <a:p>
            <a:r>
              <a:rPr lang="en-GB" sz="2400" dirty="0">
                <a:latin typeface="Comic Sans MS" panose="030F0702030302020204" pitchFamily="66" charset="0"/>
              </a:rPr>
              <a:t>Poland had been given a strip of German land named the Polish Corridor. This aimed to weaken Germany by splitting it in half, while giving Poland access to the sea. However, it meant that lots of Germans then lived in Poland, which they hated. The USSR also argued about Poland’s eastern borders. Poland was surrounded by enemies who wanted to reclaim its territory.</a:t>
            </a:r>
          </a:p>
        </p:txBody>
      </p:sp>
    </p:spTree>
    <p:extLst>
      <p:ext uri="{BB962C8B-B14F-4D97-AF65-F5344CB8AC3E}">
        <p14:creationId xmlns:p14="http://schemas.microsoft.com/office/powerpoint/2010/main" val="40635024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200" y="3594676"/>
            <a:ext cx="11061700" cy="1325563"/>
          </a:xfrm>
        </p:spPr>
        <p:txBody>
          <a:bodyPr>
            <a:normAutofit fontScale="90000"/>
          </a:bodyPr>
          <a:lstStyle/>
          <a:p>
            <a:r>
              <a:rPr lang="en-GB" b="1" u="sng" dirty="0">
                <a:latin typeface="Comic Sans MS" panose="030F0702030302020204" pitchFamily="66" charset="0"/>
              </a:rPr>
              <a:t>Task One:</a:t>
            </a:r>
            <a:r>
              <a:rPr lang="en-GB" dirty="0">
                <a:latin typeface="Comic Sans MS" panose="030F0702030302020204" pitchFamily="66" charset="0"/>
              </a:rPr>
              <a:t> Using the information on the next two slides, summarise each of the treaties into your books. Make sure you outline the following:</a:t>
            </a:r>
            <a:br>
              <a:rPr lang="en-GB" dirty="0">
                <a:latin typeface="Comic Sans MS" panose="030F0702030302020204" pitchFamily="66" charset="0"/>
              </a:rPr>
            </a:br>
            <a:br>
              <a:rPr lang="en-GB" dirty="0">
                <a:latin typeface="Comic Sans MS" panose="030F0702030302020204" pitchFamily="66" charset="0"/>
              </a:rPr>
            </a:br>
            <a:br>
              <a:rPr lang="en-GB" dirty="0">
                <a:latin typeface="Comic Sans MS" panose="030F0702030302020204" pitchFamily="66" charset="0"/>
              </a:rPr>
            </a:br>
            <a:br>
              <a:rPr lang="en-GB" dirty="0">
                <a:latin typeface="Comic Sans MS" panose="030F0702030302020204" pitchFamily="66" charset="0"/>
              </a:rPr>
            </a:br>
            <a:br>
              <a:rPr lang="en-GB" dirty="0">
                <a:latin typeface="Comic Sans MS" panose="030F0702030302020204" pitchFamily="66" charset="0"/>
              </a:rPr>
            </a:br>
            <a:br>
              <a:rPr lang="en-GB" dirty="0">
                <a:latin typeface="Comic Sans MS" panose="030F0702030302020204" pitchFamily="66" charset="0"/>
              </a:rPr>
            </a:br>
            <a:r>
              <a:rPr lang="en-GB" b="1" u="sng" dirty="0">
                <a:latin typeface="Comic Sans MS" panose="030F0702030302020204" pitchFamily="66" charset="0"/>
              </a:rPr>
              <a:t>Task Two:</a:t>
            </a:r>
            <a:r>
              <a:rPr lang="en-GB" dirty="0">
                <a:latin typeface="Comic Sans MS" panose="030F0702030302020204" pitchFamily="66" charset="0"/>
              </a:rPr>
              <a:t> S</a:t>
            </a:r>
            <a:r>
              <a:rPr lang="en-GB" sz="4000" dirty="0">
                <a:latin typeface="Comic Sans MS" panose="030F0702030302020204" pitchFamily="66" charset="0"/>
              </a:rPr>
              <a:t>um up each treaty with a simple image. Draw whatever you want as long as you can explain why you drew it.</a:t>
            </a:r>
            <a:br>
              <a:rPr lang="en-GB" sz="5300" b="1" u="sng" dirty="0">
                <a:latin typeface="Comic Sans MS" panose="030F0702030302020204" pitchFamily="66" charset="0"/>
              </a:rPr>
            </a:br>
            <a:br>
              <a:rPr lang="en-GB" dirty="0">
                <a:latin typeface="Comic Sans MS" panose="030F0702030302020204" pitchFamily="66" charset="0"/>
              </a:rPr>
            </a:br>
            <a:br>
              <a:rPr lang="en-GB" dirty="0">
                <a:latin typeface="Comic Sans MS" panose="030F0702030302020204" pitchFamily="66" charset="0"/>
              </a:rPr>
            </a:br>
            <a:endParaRPr lang="en-GB" dirty="0">
              <a:latin typeface="Comic Sans MS" panose="030F0702030302020204" pitchFamily="66" charset="0"/>
            </a:endParaRPr>
          </a:p>
        </p:txBody>
      </p:sp>
      <p:sp>
        <p:nvSpPr>
          <p:cNvPr id="3" name="Rectangle 2"/>
          <p:cNvSpPr/>
          <p:nvPr/>
        </p:nvSpPr>
        <p:spPr>
          <a:xfrm>
            <a:off x="2813050" y="2648635"/>
            <a:ext cx="6096000" cy="1815882"/>
          </a:xfrm>
          <a:prstGeom prst="rect">
            <a:avLst/>
          </a:prstGeom>
        </p:spPr>
        <p:txBody>
          <a:bodyPr>
            <a:spAutoFit/>
          </a:bodyPr>
          <a:lstStyle/>
          <a:p>
            <a:pPr marL="285750" indent="-285750">
              <a:buFont typeface="Arial" panose="020B0604020202020204" pitchFamily="34" charset="0"/>
              <a:buChar char="•"/>
            </a:pPr>
            <a:r>
              <a:rPr lang="en-GB" sz="2800" dirty="0">
                <a:latin typeface="Comic Sans MS" panose="030F0702030302020204" pitchFamily="66" charset="0"/>
              </a:rPr>
              <a:t>The name of the treaty</a:t>
            </a:r>
          </a:p>
          <a:p>
            <a:pPr marL="285750" indent="-285750">
              <a:buFont typeface="Arial" panose="020B0604020202020204" pitchFamily="34" charset="0"/>
              <a:buChar char="•"/>
            </a:pPr>
            <a:r>
              <a:rPr lang="en-GB" sz="2800" dirty="0">
                <a:latin typeface="Comic Sans MS" panose="030F0702030302020204" pitchFamily="66" charset="0"/>
              </a:rPr>
              <a:t>The affected country</a:t>
            </a:r>
          </a:p>
          <a:p>
            <a:pPr marL="285750" indent="-285750">
              <a:buFont typeface="Arial" panose="020B0604020202020204" pitchFamily="34" charset="0"/>
              <a:buChar char="•"/>
            </a:pPr>
            <a:r>
              <a:rPr lang="en-GB" sz="2800" dirty="0">
                <a:latin typeface="Comic Sans MS" panose="030F0702030302020204" pitchFamily="66" charset="0"/>
              </a:rPr>
              <a:t>The terms of the treaty </a:t>
            </a:r>
          </a:p>
          <a:p>
            <a:pPr marL="285750" indent="-285750">
              <a:buFont typeface="Arial" panose="020B0604020202020204" pitchFamily="34" charset="0"/>
              <a:buChar char="•"/>
            </a:pPr>
            <a:r>
              <a:rPr lang="en-GB" sz="2800" dirty="0">
                <a:latin typeface="Comic Sans MS" panose="030F0702030302020204" pitchFamily="66" charset="0"/>
              </a:rPr>
              <a:t>The impact (where relevant)</a:t>
            </a:r>
          </a:p>
        </p:txBody>
      </p:sp>
    </p:spTree>
    <p:extLst>
      <p:ext uri="{BB962C8B-B14F-4D97-AF65-F5344CB8AC3E}">
        <p14:creationId xmlns:p14="http://schemas.microsoft.com/office/powerpoint/2010/main" val="16738500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408828" y="310245"/>
            <a:ext cx="6054601" cy="6449786"/>
            <a:chOff x="440871" y="195943"/>
            <a:chExt cx="4680240" cy="6449786"/>
          </a:xfrm>
        </p:grpSpPr>
        <p:sp>
          <p:nvSpPr>
            <p:cNvPr id="2" name="Rounded Rectangle 1"/>
            <p:cNvSpPr/>
            <p:nvPr/>
          </p:nvSpPr>
          <p:spPr>
            <a:xfrm>
              <a:off x="440871" y="195943"/>
              <a:ext cx="4343400" cy="6449786"/>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b="1" u="sng" dirty="0">
                  <a:solidFill>
                    <a:schemeClr val="tx1"/>
                  </a:solidFill>
                  <a:latin typeface="Comic Sans MS" panose="030F0702030302020204" pitchFamily="66" charset="0"/>
                </a:rPr>
                <a:t>The Treaty of St </a:t>
              </a:r>
              <a:r>
                <a:rPr lang="en-GB" sz="1400" b="1" u="sng" dirty="0" err="1">
                  <a:solidFill>
                    <a:schemeClr val="tx1"/>
                  </a:solidFill>
                  <a:latin typeface="Comic Sans MS" panose="030F0702030302020204" pitchFamily="66" charset="0"/>
                </a:rPr>
                <a:t>Germain</a:t>
              </a:r>
              <a:endParaRPr lang="en-GB" sz="1400" b="1" u="sng" dirty="0">
                <a:solidFill>
                  <a:schemeClr val="tx1"/>
                </a:solidFill>
                <a:latin typeface="Comic Sans MS" panose="030F0702030302020204" pitchFamily="66" charset="0"/>
              </a:endParaRPr>
            </a:p>
            <a:p>
              <a:pPr algn="ctr"/>
              <a:endParaRPr lang="en-GB" sz="1400" b="1" dirty="0">
                <a:solidFill>
                  <a:schemeClr val="tx1"/>
                </a:solidFill>
                <a:latin typeface="Comic Sans MS" panose="030F0702030302020204" pitchFamily="66" charset="0"/>
              </a:endParaRPr>
            </a:p>
            <a:p>
              <a:r>
                <a:rPr lang="en-GB" sz="1400" b="1" dirty="0">
                  <a:solidFill>
                    <a:schemeClr val="tx1"/>
                  </a:solidFill>
                  <a:latin typeface="Comic Sans MS" panose="030F0702030302020204" pitchFamily="66" charset="0"/>
                </a:rPr>
                <a:t>Land: </a:t>
              </a:r>
            </a:p>
            <a:p>
              <a:pPr marL="285750" indent="-285750">
                <a:buFont typeface="Arial" panose="020B0604020202020204" pitchFamily="34" charset="0"/>
                <a:buChar char="•"/>
              </a:pPr>
              <a:r>
                <a:rPr lang="en-GB" sz="1400" dirty="0">
                  <a:solidFill>
                    <a:schemeClr val="tx1"/>
                  </a:solidFill>
                  <a:latin typeface="Comic Sans MS" panose="030F0702030302020204" pitchFamily="66" charset="0"/>
                </a:rPr>
                <a:t>Austria lost land to Italy and Romania</a:t>
              </a:r>
            </a:p>
            <a:p>
              <a:pPr marL="285750" indent="-285750">
                <a:buFont typeface="Arial" panose="020B0604020202020204" pitchFamily="34" charset="0"/>
                <a:buChar char="•"/>
              </a:pPr>
              <a:r>
                <a:rPr lang="en-GB" sz="1400" dirty="0">
                  <a:solidFill>
                    <a:schemeClr val="tx1"/>
                  </a:solidFill>
                  <a:latin typeface="Comic Sans MS" panose="030F0702030302020204" pitchFamily="66" charset="0"/>
                </a:rPr>
                <a:t>Land was taken to create the new states of Czechoslovakia and Yugoslavia; Poland, which was also a new country, was given land, too.</a:t>
              </a:r>
            </a:p>
            <a:p>
              <a:r>
                <a:rPr lang="en-GB" sz="1400" b="1" dirty="0">
                  <a:solidFill>
                    <a:schemeClr val="tx1"/>
                  </a:solidFill>
                  <a:latin typeface="Comic Sans MS" panose="030F0702030302020204" pitchFamily="66" charset="0"/>
                </a:rPr>
                <a:t>Reparations:</a:t>
              </a:r>
            </a:p>
            <a:p>
              <a:pPr marL="285750" indent="-285750">
                <a:buFont typeface="Arial" panose="020B0604020202020204" pitchFamily="34" charset="0"/>
                <a:buChar char="•"/>
              </a:pPr>
              <a:r>
                <a:rPr lang="en-GB" sz="1400" dirty="0">
                  <a:solidFill>
                    <a:schemeClr val="tx1"/>
                  </a:solidFill>
                  <a:latin typeface="Comic Sans MS" panose="030F0702030302020204" pitchFamily="66" charset="0"/>
                </a:rPr>
                <a:t>The amount was never fixed, but Austria was told to pay reparations.</a:t>
              </a:r>
            </a:p>
            <a:p>
              <a:r>
                <a:rPr lang="en-GB" sz="1400" b="1" dirty="0">
                  <a:solidFill>
                    <a:schemeClr val="tx1"/>
                  </a:solidFill>
                  <a:latin typeface="Comic Sans MS" panose="030F0702030302020204" pitchFamily="66" charset="0"/>
                </a:rPr>
                <a:t>Military Restrictions:</a:t>
              </a:r>
            </a:p>
            <a:p>
              <a:pPr marL="285750" indent="-285750">
                <a:buFont typeface="Arial" panose="020B0604020202020204" pitchFamily="34" charset="0"/>
                <a:buChar char="•"/>
              </a:pPr>
              <a:r>
                <a:rPr lang="en-GB" sz="1400" dirty="0">
                  <a:solidFill>
                    <a:schemeClr val="tx1"/>
                  </a:solidFill>
                  <a:latin typeface="Comic Sans MS" panose="030F0702030302020204" pitchFamily="66" charset="0"/>
                </a:rPr>
                <a:t>30,000 men in the army; no conscription.</a:t>
              </a:r>
            </a:p>
            <a:p>
              <a:pPr marL="285750" indent="-285750">
                <a:buFont typeface="Arial" panose="020B0604020202020204" pitchFamily="34" charset="0"/>
                <a:buChar char="•"/>
              </a:pPr>
              <a:r>
                <a:rPr lang="en-GB" sz="1400" dirty="0">
                  <a:solidFill>
                    <a:schemeClr val="tx1"/>
                  </a:solidFill>
                  <a:latin typeface="Comic Sans MS" panose="030F0702030302020204" pitchFamily="66" charset="0"/>
                </a:rPr>
                <a:t>No navy</a:t>
              </a:r>
            </a:p>
            <a:p>
              <a:r>
                <a:rPr lang="en-GB" sz="1400" b="1" dirty="0">
                  <a:solidFill>
                    <a:schemeClr val="tx1"/>
                  </a:solidFill>
                  <a:latin typeface="Comic Sans MS" panose="030F0702030302020204" pitchFamily="66" charset="0"/>
                </a:rPr>
                <a:t>Other Terms:</a:t>
              </a:r>
            </a:p>
            <a:p>
              <a:pPr marL="285750" indent="-285750">
                <a:buFont typeface="Arial" panose="020B0604020202020204" pitchFamily="34" charset="0"/>
                <a:buChar char="•"/>
              </a:pPr>
              <a:r>
                <a:rPr lang="en-GB" sz="1400" dirty="0">
                  <a:solidFill>
                    <a:schemeClr val="tx1"/>
                  </a:solidFill>
                  <a:latin typeface="Comic Sans MS" panose="030F0702030302020204" pitchFamily="66" charset="0"/>
                </a:rPr>
                <a:t>Austria was forbidden from uniting with Germany.</a:t>
              </a:r>
            </a:p>
            <a:p>
              <a:pPr algn="ctr"/>
              <a:endParaRPr lang="en-GB" sz="1400" dirty="0">
                <a:solidFill>
                  <a:schemeClr val="tx1"/>
                </a:solidFill>
                <a:latin typeface="Comic Sans MS" panose="030F0702030302020204" pitchFamily="66" charset="0"/>
              </a:endParaRPr>
            </a:p>
            <a:p>
              <a:pPr algn="ctr"/>
              <a:r>
                <a:rPr lang="en-GB" sz="1400" b="1" u="sng" dirty="0">
                  <a:solidFill>
                    <a:schemeClr val="tx1"/>
                  </a:solidFill>
                  <a:latin typeface="Comic Sans MS" panose="030F0702030302020204" pitchFamily="66" charset="0"/>
                </a:rPr>
                <a:t>Impact</a:t>
              </a:r>
            </a:p>
            <a:p>
              <a:pPr marL="285750" indent="-285750">
                <a:buFont typeface="Arial" panose="020B0604020202020204" pitchFamily="34" charset="0"/>
                <a:buChar char="•"/>
              </a:pPr>
              <a:r>
                <a:rPr lang="en-GB" sz="1400" dirty="0">
                  <a:solidFill>
                    <a:schemeClr val="tx1"/>
                  </a:solidFill>
                  <a:latin typeface="Comic Sans MS" panose="030F0702030302020204" pitchFamily="66" charset="0"/>
                </a:rPr>
                <a:t>Italy had joined the war in 1915. They promised to support the Allies, and in return would be given land when the when the war was won. However, the Italians did not feel that they were given enough land.</a:t>
              </a:r>
            </a:p>
            <a:p>
              <a:pPr marL="285750" indent="-285750">
                <a:buFont typeface="Arial" panose="020B0604020202020204" pitchFamily="34" charset="0"/>
                <a:buChar char="•"/>
              </a:pPr>
              <a:r>
                <a:rPr lang="en-GB" sz="1400" dirty="0">
                  <a:solidFill>
                    <a:schemeClr val="tx1"/>
                  </a:solidFill>
                  <a:latin typeface="Comic Sans MS" panose="030F0702030302020204" pitchFamily="66" charset="0"/>
                </a:rPr>
                <a:t>Much of Austria’s industry was in land and this was given to Czechoslovakia, so Austria lost a huge source of income. Their economy collapsed in 1921.</a:t>
              </a:r>
            </a:p>
            <a:p>
              <a:pPr marL="285750" indent="-285750">
                <a:buFont typeface="Arial" panose="020B0604020202020204" pitchFamily="34" charset="0"/>
                <a:buChar char="•"/>
              </a:pPr>
              <a:r>
                <a:rPr lang="en-GB" sz="1400" dirty="0">
                  <a:solidFill>
                    <a:schemeClr val="tx1"/>
                  </a:solidFill>
                  <a:latin typeface="Comic Sans MS" panose="030F0702030302020204" pitchFamily="66" charset="0"/>
                </a:rPr>
                <a:t>The new states there were formed were a mix of different nationalities that often clashed.</a:t>
              </a:r>
            </a:p>
            <a:p>
              <a:pPr marL="285750" indent="-285750">
                <a:buFont typeface="Arial" panose="020B0604020202020204" pitchFamily="34" charset="0"/>
                <a:buChar char="•"/>
              </a:pPr>
              <a:r>
                <a:rPr lang="en-GB" sz="1400" dirty="0">
                  <a:solidFill>
                    <a:schemeClr val="tx1"/>
                  </a:solidFill>
                  <a:latin typeface="Comic Sans MS" panose="030F0702030302020204" pitchFamily="66" charset="0"/>
                </a:rPr>
                <a:t>Eastern Europe now consisted of lots of new, small states instead of one powerful empire.</a:t>
              </a:r>
            </a:p>
          </p:txBody>
        </p:sp>
        <p:sp>
          <p:nvSpPr>
            <p:cNvPr id="7" name="Rectangle 6"/>
            <p:cNvSpPr/>
            <p:nvPr/>
          </p:nvSpPr>
          <p:spPr>
            <a:xfrm rot="1810410">
              <a:off x="3089824" y="474021"/>
              <a:ext cx="2031287" cy="53821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Comic Sans MS" panose="030F0702030302020204" pitchFamily="66" charset="0"/>
                </a:rPr>
                <a:t>Main country affected:</a:t>
              </a:r>
            </a:p>
            <a:p>
              <a:pPr algn="ctr"/>
              <a:r>
                <a:rPr lang="en-GB" sz="1400" dirty="0">
                  <a:solidFill>
                    <a:schemeClr val="tx1"/>
                  </a:solidFill>
                  <a:latin typeface="Comic Sans MS" panose="030F0702030302020204" pitchFamily="66" charset="0"/>
                </a:rPr>
                <a:t>Austria</a:t>
              </a:r>
            </a:p>
            <a:p>
              <a:pPr algn="ctr"/>
              <a:r>
                <a:rPr lang="en-GB" sz="1400" dirty="0">
                  <a:solidFill>
                    <a:schemeClr val="tx1"/>
                  </a:solidFill>
                  <a:latin typeface="Comic Sans MS" panose="030F0702030302020204" pitchFamily="66" charset="0"/>
                </a:rPr>
                <a:t>Date: 10 September 1919</a:t>
              </a:r>
            </a:p>
          </p:txBody>
        </p:sp>
      </p:grpSp>
      <p:grpSp>
        <p:nvGrpSpPr>
          <p:cNvPr id="9" name="Group 8"/>
          <p:cNvGrpSpPr/>
          <p:nvPr/>
        </p:nvGrpSpPr>
        <p:grpSpPr>
          <a:xfrm>
            <a:off x="6601216" y="228600"/>
            <a:ext cx="5512888" cy="3722914"/>
            <a:chOff x="5393871" y="195945"/>
            <a:chExt cx="4088565" cy="3722914"/>
          </a:xfrm>
        </p:grpSpPr>
        <p:sp>
          <p:nvSpPr>
            <p:cNvPr id="6" name="Rounded Rectangle 5"/>
            <p:cNvSpPr/>
            <p:nvPr/>
          </p:nvSpPr>
          <p:spPr>
            <a:xfrm>
              <a:off x="5393871" y="195945"/>
              <a:ext cx="3652157" cy="3722914"/>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b="1" u="sng" dirty="0">
                <a:solidFill>
                  <a:schemeClr val="tx1"/>
                </a:solidFill>
                <a:latin typeface="Comic Sans MS" panose="030F0702030302020204" pitchFamily="66" charset="0"/>
              </a:endParaRPr>
            </a:p>
            <a:p>
              <a:pPr algn="ctr"/>
              <a:endParaRPr lang="en-GB" sz="1400" b="1" u="sng" dirty="0">
                <a:solidFill>
                  <a:schemeClr val="tx1"/>
                </a:solidFill>
                <a:latin typeface="Comic Sans MS" panose="030F0702030302020204" pitchFamily="66" charset="0"/>
              </a:endParaRPr>
            </a:p>
            <a:p>
              <a:pPr algn="ctr"/>
              <a:endParaRPr lang="en-GB" sz="1400" b="1" u="sng" dirty="0">
                <a:solidFill>
                  <a:schemeClr val="tx1"/>
                </a:solidFill>
                <a:latin typeface="Comic Sans MS" panose="030F0702030302020204" pitchFamily="66" charset="0"/>
              </a:endParaRPr>
            </a:p>
            <a:p>
              <a:pPr algn="ctr"/>
              <a:r>
                <a:rPr lang="en-GB" sz="1400" b="1" u="sng" dirty="0">
                  <a:solidFill>
                    <a:schemeClr val="tx1"/>
                  </a:solidFill>
                  <a:latin typeface="Comic Sans MS" panose="030F0702030302020204" pitchFamily="66" charset="0"/>
                </a:rPr>
                <a:t>The Treaty of Neuilly</a:t>
              </a:r>
            </a:p>
            <a:p>
              <a:r>
                <a:rPr lang="en-GB" sz="1400" b="1" dirty="0">
                  <a:solidFill>
                    <a:schemeClr val="tx1"/>
                  </a:solidFill>
                  <a:latin typeface="Comic Sans MS" panose="030F0702030302020204" pitchFamily="66" charset="0"/>
                </a:rPr>
                <a:t>Land:</a:t>
              </a:r>
            </a:p>
            <a:p>
              <a:pPr marL="171450" indent="-171450">
                <a:buFont typeface="Arial" panose="020B0604020202020204" pitchFamily="34" charset="0"/>
                <a:buChar char="•"/>
              </a:pPr>
              <a:r>
                <a:rPr lang="en-GB" sz="1400" dirty="0">
                  <a:solidFill>
                    <a:schemeClr val="tx1"/>
                  </a:solidFill>
                  <a:latin typeface="Comic Sans MS" panose="030F0702030302020204" pitchFamily="66" charset="0"/>
                </a:rPr>
                <a:t>Bulgaria lost land to Yugoslavia, Greece and Romania. However, Bulgaria did gain some land from Turkey.</a:t>
              </a:r>
            </a:p>
            <a:p>
              <a:pPr marL="171450" indent="-171450">
                <a:buFont typeface="Arial" panose="020B0604020202020204" pitchFamily="34" charset="0"/>
                <a:buChar char="•"/>
              </a:pPr>
              <a:endParaRPr lang="en-GB" sz="1400" dirty="0">
                <a:solidFill>
                  <a:schemeClr val="tx1"/>
                </a:solidFill>
                <a:latin typeface="Comic Sans MS" panose="030F0702030302020204" pitchFamily="66" charset="0"/>
              </a:endParaRPr>
            </a:p>
            <a:p>
              <a:r>
                <a:rPr lang="en-GB" sz="1400" b="1" dirty="0">
                  <a:solidFill>
                    <a:schemeClr val="tx1"/>
                  </a:solidFill>
                  <a:latin typeface="Comic Sans MS" panose="030F0702030302020204" pitchFamily="66" charset="0"/>
                </a:rPr>
                <a:t>Reparations:</a:t>
              </a:r>
            </a:p>
            <a:p>
              <a:pPr marL="171450" indent="-171450">
                <a:buFont typeface="Arial" panose="020B0604020202020204" pitchFamily="34" charset="0"/>
                <a:buChar char="•"/>
              </a:pPr>
              <a:r>
                <a:rPr lang="en-GB" sz="1400" dirty="0">
                  <a:solidFill>
                    <a:schemeClr val="tx1"/>
                  </a:solidFill>
                  <a:latin typeface="Comic Sans MS" panose="030F0702030302020204" pitchFamily="66" charset="0"/>
                </a:rPr>
                <a:t>£100 million</a:t>
              </a:r>
            </a:p>
            <a:p>
              <a:pPr marL="171450" indent="-171450">
                <a:buFont typeface="Arial" panose="020B0604020202020204" pitchFamily="34" charset="0"/>
                <a:buChar char="•"/>
              </a:pPr>
              <a:endParaRPr lang="en-GB" sz="1400" dirty="0">
                <a:solidFill>
                  <a:schemeClr val="tx1"/>
                </a:solidFill>
                <a:latin typeface="Comic Sans MS" panose="030F0702030302020204" pitchFamily="66" charset="0"/>
              </a:endParaRPr>
            </a:p>
            <a:p>
              <a:r>
                <a:rPr lang="en-GB" sz="1400" b="1" dirty="0">
                  <a:solidFill>
                    <a:schemeClr val="tx1"/>
                  </a:solidFill>
                  <a:latin typeface="Comic Sans MS" panose="030F0702030302020204" pitchFamily="66" charset="0"/>
                </a:rPr>
                <a:t>Military Restrictions:</a:t>
              </a:r>
            </a:p>
            <a:p>
              <a:pPr marL="171450" indent="-171450">
                <a:buFont typeface="Arial" panose="020B0604020202020204" pitchFamily="34" charset="0"/>
                <a:buChar char="•"/>
              </a:pPr>
              <a:r>
                <a:rPr lang="en-GB" sz="1400" dirty="0">
                  <a:solidFill>
                    <a:schemeClr val="tx1"/>
                  </a:solidFill>
                  <a:latin typeface="Comic Sans MS" panose="030F0702030302020204" pitchFamily="66" charset="0"/>
                </a:rPr>
                <a:t>Bulgarian Army limited to 20,000. No conscriptions.</a:t>
              </a:r>
            </a:p>
            <a:p>
              <a:pPr marL="171450" indent="-171450">
                <a:buFont typeface="Arial" panose="020B0604020202020204" pitchFamily="34" charset="0"/>
                <a:buChar char="•"/>
              </a:pPr>
              <a:r>
                <a:rPr lang="en-GB" sz="1400" dirty="0">
                  <a:solidFill>
                    <a:schemeClr val="tx1"/>
                  </a:solidFill>
                  <a:latin typeface="Comic Sans MS" panose="030F0702030302020204" pitchFamily="66" charset="0"/>
                </a:rPr>
                <a:t>No air force; only allowed four battleships.</a:t>
              </a:r>
            </a:p>
          </p:txBody>
        </p:sp>
        <p:sp>
          <p:nvSpPr>
            <p:cNvPr id="8" name="Rectangle 7"/>
            <p:cNvSpPr/>
            <p:nvPr/>
          </p:nvSpPr>
          <p:spPr>
            <a:xfrm rot="1810410">
              <a:off x="7451149" y="609659"/>
              <a:ext cx="2031287" cy="67906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Comic Sans MS" panose="030F0702030302020204" pitchFamily="66" charset="0"/>
                </a:rPr>
                <a:t>Main country affected:</a:t>
              </a:r>
            </a:p>
            <a:p>
              <a:pPr algn="ctr"/>
              <a:r>
                <a:rPr lang="en-GB" sz="1400" dirty="0">
                  <a:solidFill>
                    <a:schemeClr val="tx1"/>
                  </a:solidFill>
                  <a:latin typeface="Comic Sans MS" panose="030F0702030302020204" pitchFamily="66" charset="0"/>
                </a:rPr>
                <a:t>Bulgaria</a:t>
              </a:r>
            </a:p>
            <a:p>
              <a:pPr algn="ctr"/>
              <a:r>
                <a:rPr lang="en-GB" sz="1400" dirty="0">
                  <a:solidFill>
                    <a:schemeClr val="tx1"/>
                  </a:solidFill>
                  <a:latin typeface="Comic Sans MS" panose="030F0702030302020204" pitchFamily="66" charset="0"/>
                </a:rPr>
                <a:t>Date: 17 November 1919</a:t>
              </a:r>
            </a:p>
          </p:txBody>
        </p:sp>
      </p:grpSp>
      <p:grpSp>
        <p:nvGrpSpPr>
          <p:cNvPr id="11" name="Group 10"/>
          <p:cNvGrpSpPr/>
          <p:nvPr/>
        </p:nvGrpSpPr>
        <p:grpSpPr>
          <a:xfrm>
            <a:off x="6601216" y="4147459"/>
            <a:ext cx="5329888" cy="2465610"/>
            <a:chOff x="5393871" y="195945"/>
            <a:chExt cx="3797902" cy="3722914"/>
          </a:xfrm>
        </p:grpSpPr>
        <p:sp>
          <p:nvSpPr>
            <p:cNvPr id="12" name="Rounded Rectangle 11"/>
            <p:cNvSpPr/>
            <p:nvPr/>
          </p:nvSpPr>
          <p:spPr>
            <a:xfrm>
              <a:off x="5393871" y="195945"/>
              <a:ext cx="3652157" cy="3722914"/>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b="1" u="sng" dirty="0">
                <a:solidFill>
                  <a:schemeClr val="tx1"/>
                </a:solidFill>
                <a:latin typeface="Comic Sans MS" panose="030F0702030302020204" pitchFamily="66" charset="0"/>
              </a:endParaRPr>
            </a:p>
            <a:p>
              <a:pPr algn="ctr"/>
              <a:endParaRPr lang="en-GB" sz="1400" b="1" u="sng" dirty="0">
                <a:solidFill>
                  <a:schemeClr val="tx1"/>
                </a:solidFill>
                <a:latin typeface="Comic Sans MS" panose="030F0702030302020204" pitchFamily="66" charset="0"/>
              </a:endParaRPr>
            </a:p>
            <a:p>
              <a:pPr algn="ctr"/>
              <a:endParaRPr lang="en-GB" sz="1400" b="1" u="sng" dirty="0">
                <a:solidFill>
                  <a:schemeClr val="tx1"/>
                </a:solidFill>
                <a:latin typeface="Comic Sans MS" panose="030F0702030302020204" pitchFamily="66" charset="0"/>
              </a:endParaRPr>
            </a:p>
            <a:p>
              <a:pPr algn="ctr"/>
              <a:r>
                <a:rPr lang="en-GB" sz="1400" b="1" u="sng" dirty="0">
                  <a:solidFill>
                    <a:schemeClr val="tx1"/>
                  </a:solidFill>
                  <a:latin typeface="Comic Sans MS" panose="030F0702030302020204" pitchFamily="66" charset="0"/>
                </a:rPr>
                <a:t>The Treaty of Lausanne</a:t>
              </a:r>
            </a:p>
            <a:p>
              <a:r>
                <a:rPr lang="en-GB" sz="1400" b="1" dirty="0">
                  <a:solidFill>
                    <a:schemeClr val="tx1"/>
                  </a:solidFill>
                  <a:latin typeface="Comic Sans MS" panose="030F0702030302020204" pitchFamily="66" charset="0"/>
                </a:rPr>
                <a:t>Turkey Regained:</a:t>
              </a:r>
            </a:p>
            <a:p>
              <a:pPr marL="171450" indent="-171450">
                <a:buFont typeface="Arial" panose="020B0604020202020204" pitchFamily="34" charset="0"/>
                <a:buChar char="•"/>
              </a:pPr>
              <a:r>
                <a:rPr lang="en-GB" sz="1400" dirty="0">
                  <a:solidFill>
                    <a:schemeClr val="tx1"/>
                  </a:solidFill>
                  <a:latin typeface="Comic Sans MS" panose="030F0702030302020204" pitchFamily="66" charset="0"/>
                </a:rPr>
                <a:t>Some of the land Greece had taken</a:t>
              </a:r>
            </a:p>
            <a:p>
              <a:pPr marL="171450" indent="-171450">
                <a:buFont typeface="Arial" panose="020B0604020202020204" pitchFamily="34" charset="0"/>
                <a:buChar char="•"/>
              </a:pPr>
              <a:r>
                <a:rPr lang="en-GB" sz="1400" dirty="0">
                  <a:solidFill>
                    <a:schemeClr val="tx1"/>
                  </a:solidFill>
                  <a:latin typeface="Comic Sans MS" panose="030F0702030302020204" pitchFamily="66" charset="0"/>
                </a:rPr>
                <a:t>Control of the Dardanelles and </a:t>
              </a:r>
              <a:r>
                <a:rPr lang="en-GB" sz="1400" dirty="0" err="1">
                  <a:solidFill>
                    <a:schemeClr val="tx1"/>
                  </a:solidFill>
                  <a:latin typeface="Comic Sans MS" panose="030F0702030302020204" pitchFamily="66" charset="0"/>
                </a:rPr>
                <a:t>Bosphorus</a:t>
              </a:r>
              <a:r>
                <a:rPr lang="en-GB" sz="1400" dirty="0">
                  <a:solidFill>
                    <a:schemeClr val="tx1"/>
                  </a:solidFill>
                  <a:latin typeface="Comic Sans MS" panose="030F0702030302020204" pitchFamily="66" charset="0"/>
                </a:rPr>
                <a:t> straits</a:t>
              </a:r>
            </a:p>
            <a:p>
              <a:pPr marL="171450" indent="-171450">
                <a:buFont typeface="Arial" panose="020B0604020202020204" pitchFamily="34" charset="0"/>
                <a:buChar char="•"/>
              </a:pPr>
              <a:r>
                <a:rPr lang="en-GB" sz="1400" dirty="0">
                  <a:solidFill>
                    <a:schemeClr val="tx1"/>
                  </a:solidFill>
                  <a:latin typeface="Comic Sans MS" panose="030F0702030302020204" pitchFamily="66" charset="0"/>
                </a:rPr>
                <a:t>The right to decide how big their armed forces were.</a:t>
              </a:r>
            </a:p>
            <a:p>
              <a:endParaRPr lang="en-GB" sz="1400" dirty="0">
                <a:solidFill>
                  <a:schemeClr val="tx1"/>
                </a:solidFill>
                <a:latin typeface="Comic Sans MS" panose="030F0702030302020204" pitchFamily="66" charset="0"/>
              </a:endParaRPr>
            </a:p>
            <a:p>
              <a:r>
                <a:rPr lang="en-GB" sz="1400" dirty="0">
                  <a:solidFill>
                    <a:schemeClr val="tx1"/>
                  </a:solidFill>
                  <a:latin typeface="Comic Sans MS" panose="030F0702030302020204" pitchFamily="66" charset="0"/>
                </a:rPr>
                <a:t>Reparations were also cancelled and Allied troops were withdrawn.</a:t>
              </a:r>
            </a:p>
          </p:txBody>
        </p:sp>
        <p:sp>
          <p:nvSpPr>
            <p:cNvPr id="13" name="Rectangle 12"/>
            <p:cNvSpPr/>
            <p:nvPr/>
          </p:nvSpPr>
          <p:spPr>
            <a:xfrm rot="1810410">
              <a:off x="7390204" y="1067666"/>
              <a:ext cx="1801569" cy="53821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Comic Sans MS" panose="030F0702030302020204" pitchFamily="66" charset="0"/>
                </a:rPr>
                <a:t>Date: July 1923</a:t>
              </a:r>
            </a:p>
          </p:txBody>
        </p:sp>
      </p:grpSp>
    </p:spTree>
    <p:extLst>
      <p:ext uri="{BB962C8B-B14F-4D97-AF65-F5344CB8AC3E}">
        <p14:creationId xmlns:p14="http://schemas.microsoft.com/office/powerpoint/2010/main" val="7451924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408828" y="310245"/>
            <a:ext cx="6275585" cy="3714663"/>
            <a:chOff x="440871" y="195943"/>
            <a:chExt cx="5049550" cy="3714663"/>
          </a:xfrm>
        </p:grpSpPr>
        <p:sp>
          <p:nvSpPr>
            <p:cNvPr id="2" name="Rounded Rectangle 1"/>
            <p:cNvSpPr/>
            <p:nvPr/>
          </p:nvSpPr>
          <p:spPr>
            <a:xfrm>
              <a:off x="440871" y="195943"/>
              <a:ext cx="4343400" cy="3714663"/>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u="sng" dirty="0">
                  <a:solidFill>
                    <a:schemeClr val="tx1"/>
                  </a:solidFill>
                  <a:latin typeface="Comic Sans MS" panose="030F0702030302020204" pitchFamily="66" charset="0"/>
                </a:rPr>
                <a:t>The Treaty of </a:t>
              </a:r>
              <a:r>
                <a:rPr lang="en-GB" sz="1400" b="1" u="sng" dirty="0" err="1">
                  <a:solidFill>
                    <a:schemeClr val="tx1"/>
                  </a:solidFill>
                  <a:latin typeface="Comic Sans MS" panose="030F0702030302020204" pitchFamily="66" charset="0"/>
                </a:rPr>
                <a:t>Trainon</a:t>
              </a:r>
              <a:endParaRPr lang="en-GB" sz="1400" b="1" u="sng" dirty="0">
                <a:solidFill>
                  <a:schemeClr val="tx1"/>
                </a:solidFill>
                <a:latin typeface="Comic Sans MS" panose="030F0702030302020204" pitchFamily="66" charset="0"/>
              </a:endParaRPr>
            </a:p>
            <a:p>
              <a:pPr algn="ctr"/>
              <a:endParaRPr lang="en-GB" sz="1400" b="1" dirty="0">
                <a:solidFill>
                  <a:schemeClr val="tx1"/>
                </a:solidFill>
                <a:latin typeface="Comic Sans MS" panose="030F0702030302020204" pitchFamily="66" charset="0"/>
              </a:endParaRPr>
            </a:p>
            <a:p>
              <a:r>
                <a:rPr lang="en-GB" sz="1400" b="1" dirty="0">
                  <a:solidFill>
                    <a:schemeClr val="tx1"/>
                  </a:solidFill>
                  <a:latin typeface="Comic Sans MS" panose="030F0702030302020204" pitchFamily="66" charset="0"/>
                </a:rPr>
                <a:t>Land: </a:t>
              </a:r>
            </a:p>
            <a:p>
              <a:pPr marL="285750" indent="-285750">
                <a:buFont typeface="Arial" panose="020B0604020202020204" pitchFamily="34" charset="0"/>
                <a:buChar char="•"/>
              </a:pPr>
              <a:r>
                <a:rPr lang="en-GB" sz="1400" dirty="0">
                  <a:solidFill>
                    <a:schemeClr val="tx1"/>
                  </a:solidFill>
                  <a:latin typeface="Comic Sans MS" panose="030F0702030302020204" pitchFamily="66" charset="0"/>
                </a:rPr>
                <a:t>Hungarian land was lost to Romania, Czechoslovakia, Yugoslavia and Austria.</a:t>
              </a:r>
            </a:p>
            <a:p>
              <a:pPr marL="285750" indent="-285750">
                <a:buFont typeface="Arial" panose="020B0604020202020204" pitchFamily="34" charset="0"/>
                <a:buChar char="•"/>
              </a:pPr>
              <a:endParaRPr lang="en-GB" sz="1400" dirty="0">
                <a:solidFill>
                  <a:schemeClr val="tx1"/>
                </a:solidFill>
                <a:latin typeface="Comic Sans MS" panose="030F0702030302020204" pitchFamily="66" charset="0"/>
              </a:endParaRPr>
            </a:p>
            <a:p>
              <a:r>
                <a:rPr lang="en-GB" sz="1400" b="1" dirty="0">
                  <a:solidFill>
                    <a:schemeClr val="tx1"/>
                  </a:solidFill>
                  <a:latin typeface="Comic Sans MS" panose="030F0702030302020204" pitchFamily="66" charset="0"/>
                </a:rPr>
                <a:t>Reparations:</a:t>
              </a:r>
            </a:p>
            <a:p>
              <a:pPr marL="285750" indent="-285750">
                <a:buFont typeface="Arial" panose="020B0604020202020204" pitchFamily="34" charset="0"/>
                <a:buChar char="•"/>
              </a:pPr>
              <a:r>
                <a:rPr lang="en-GB" sz="1400" dirty="0">
                  <a:solidFill>
                    <a:schemeClr val="tx1"/>
                  </a:solidFill>
                  <a:latin typeface="Comic Sans MS" panose="030F0702030302020204" pitchFamily="66" charset="0"/>
                </a:rPr>
                <a:t>Agreed that reparations should be set but the amount was not fixed. The Hungarian economy collapsed so nothing was ever actually paid.</a:t>
              </a:r>
            </a:p>
            <a:p>
              <a:pPr marL="285750" indent="-285750">
                <a:buFont typeface="Arial" panose="020B0604020202020204" pitchFamily="34" charset="0"/>
                <a:buChar char="•"/>
              </a:pPr>
              <a:endParaRPr lang="en-GB" sz="1400" dirty="0">
                <a:solidFill>
                  <a:schemeClr val="tx1"/>
                </a:solidFill>
                <a:latin typeface="Comic Sans MS" panose="030F0702030302020204" pitchFamily="66" charset="0"/>
              </a:endParaRPr>
            </a:p>
            <a:p>
              <a:r>
                <a:rPr lang="en-GB" sz="1400" b="1" dirty="0">
                  <a:solidFill>
                    <a:schemeClr val="tx1"/>
                  </a:solidFill>
                  <a:latin typeface="Comic Sans MS" panose="030F0702030302020204" pitchFamily="66" charset="0"/>
                </a:rPr>
                <a:t>Military Restrictions:</a:t>
              </a:r>
            </a:p>
            <a:p>
              <a:pPr marL="285750" indent="-285750">
                <a:buFont typeface="Arial" panose="020B0604020202020204" pitchFamily="34" charset="0"/>
                <a:buChar char="•"/>
              </a:pPr>
              <a:r>
                <a:rPr lang="en-GB" sz="1400" dirty="0">
                  <a:solidFill>
                    <a:schemeClr val="tx1"/>
                  </a:solidFill>
                  <a:latin typeface="Comic Sans MS" panose="030F0702030302020204" pitchFamily="66" charset="0"/>
                </a:rPr>
                <a:t>30,000 men in the Hungarian army.</a:t>
              </a:r>
            </a:p>
            <a:p>
              <a:pPr marL="285750" indent="-285750">
                <a:buFont typeface="Arial" panose="020B0604020202020204" pitchFamily="34" charset="0"/>
                <a:buChar char="•"/>
              </a:pPr>
              <a:r>
                <a:rPr lang="en-GB" sz="1400" dirty="0">
                  <a:solidFill>
                    <a:schemeClr val="tx1"/>
                  </a:solidFill>
                  <a:latin typeface="Comic Sans MS" panose="030F0702030302020204" pitchFamily="66" charset="0"/>
                </a:rPr>
                <a:t>No conscription.</a:t>
              </a:r>
            </a:p>
            <a:p>
              <a:pPr marL="285750" indent="-285750">
                <a:buFont typeface="Arial" panose="020B0604020202020204" pitchFamily="34" charset="0"/>
                <a:buChar char="•"/>
              </a:pPr>
              <a:r>
                <a:rPr lang="en-GB" sz="1400" dirty="0">
                  <a:solidFill>
                    <a:schemeClr val="tx1"/>
                  </a:solidFill>
                  <a:latin typeface="Comic Sans MS" panose="030F0702030302020204" pitchFamily="66" charset="0"/>
                </a:rPr>
                <a:t>Only allowed three patrol boats.</a:t>
              </a:r>
            </a:p>
          </p:txBody>
        </p:sp>
        <p:sp>
          <p:nvSpPr>
            <p:cNvPr id="7" name="Rectangle 6"/>
            <p:cNvSpPr/>
            <p:nvPr/>
          </p:nvSpPr>
          <p:spPr>
            <a:xfrm rot="1810410">
              <a:off x="3459134" y="472327"/>
              <a:ext cx="2031287" cy="70559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Comic Sans MS" panose="030F0702030302020204" pitchFamily="66" charset="0"/>
                </a:rPr>
                <a:t>Main country affected:</a:t>
              </a:r>
            </a:p>
            <a:p>
              <a:pPr algn="ctr"/>
              <a:r>
                <a:rPr lang="en-GB" sz="1400" dirty="0">
                  <a:solidFill>
                    <a:schemeClr val="tx1"/>
                  </a:solidFill>
                  <a:latin typeface="Comic Sans MS" panose="030F0702030302020204" pitchFamily="66" charset="0"/>
                </a:rPr>
                <a:t>Hungary</a:t>
              </a:r>
            </a:p>
            <a:p>
              <a:pPr algn="ctr"/>
              <a:r>
                <a:rPr lang="en-GB" sz="1400" dirty="0">
                  <a:solidFill>
                    <a:schemeClr val="tx1"/>
                  </a:solidFill>
                  <a:latin typeface="Comic Sans MS" panose="030F0702030302020204" pitchFamily="66" charset="0"/>
                </a:rPr>
                <a:t>Date: 4 June 1920</a:t>
              </a:r>
            </a:p>
          </p:txBody>
        </p:sp>
      </p:grpSp>
      <p:grpSp>
        <p:nvGrpSpPr>
          <p:cNvPr id="9" name="Group 8"/>
          <p:cNvGrpSpPr/>
          <p:nvPr/>
        </p:nvGrpSpPr>
        <p:grpSpPr>
          <a:xfrm>
            <a:off x="6826685" y="228600"/>
            <a:ext cx="4977689" cy="3722914"/>
            <a:chOff x="5393871" y="195945"/>
            <a:chExt cx="3857281" cy="3722914"/>
          </a:xfrm>
        </p:grpSpPr>
        <p:sp>
          <p:nvSpPr>
            <p:cNvPr id="6" name="Rounded Rectangle 5"/>
            <p:cNvSpPr/>
            <p:nvPr/>
          </p:nvSpPr>
          <p:spPr>
            <a:xfrm>
              <a:off x="5393871" y="195945"/>
              <a:ext cx="3652157" cy="3722914"/>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b="1" u="sng" dirty="0">
                <a:solidFill>
                  <a:schemeClr val="tx1"/>
                </a:solidFill>
                <a:latin typeface="Comic Sans MS" panose="030F0702030302020204" pitchFamily="66" charset="0"/>
              </a:endParaRPr>
            </a:p>
            <a:p>
              <a:pPr algn="ctr"/>
              <a:endParaRPr lang="en-GB" sz="1400" b="1" u="sng" dirty="0">
                <a:solidFill>
                  <a:schemeClr val="tx1"/>
                </a:solidFill>
                <a:latin typeface="Comic Sans MS" panose="030F0702030302020204" pitchFamily="66" charset="0"/>
              </a:endParaRPr>
            </a:p>
            <a:p>
              <a:pPr algn="ctr"/>
              <a:endParaRPr lang="en-GB" sz="1400" b="1" u="sng" dirty="0">
                <a:solidFill>
                  <a:schemeClr val="tx1"/>
                </a:solidFill>
                <a:latin typeface="Comic Sans MS" panose="030F0702030302020204" pitchFamily="66" charset="0"/>
              </a:endParaRPr>
            </a:p>
            <a:p>
              <a:pPr algn="ctr"/>
              <a:r>
                <a:rPr lang="en-GB" sz="1400" b="1" u="sng" dirty="0">
                  <a:solidFill>
                    <a:schemeClr val="tx1"/>
                  </a:solidFill>
                  <a:latin typeface="Comic Sans MS" panose="030F0702030302020204" pitchFamily="66" charset="0"/>
                </a:rPr>
                <a:t>The Treaty of </a:t>
              </a:r>
              <a:r>
                <a:rPr lang="en-GB" sz="1400" b="1" u="sng" dirty="0" err="1">
                  <a:solidFill>
                    <a:schemeClr val="tx1"/>
                  </a:solidFill>
                  <a:latin typeface="Comic Sans MS" panose="030F0702030302020204" pitchFamily="66" charset="0"/>
                </a:rPr>
                <a:t>Sèvres</a:t>
              </a:r>
              <a:endParaRPr lang="en-GB" sz="1400" b="1" u="sng" dirty="0">
                <a:solidFill>
                  <a:schemeClr val="tx1"/>
                </a:solidFill>
                <a:latin typeface="Comic Sans MS" panose="030F0702030302020204" pitchFamily="66" charset="0"/>
              </a:endParaRPr>
            </a:p>
            <a:p>
              <a:pPr algn="ctr"/>
              <a:endParaRPr lang="en-GB" sz="1400" b="1" dirty="0">
                <a:solidFill>
                  <a:schemeClr val="tx1"/>
                </a:solidFill>
                <a:latin typeface="Comic Sans MS" panose="030F0702030302020204" pitchFamily="66" charset="0"/>
              </a:endParaRPr>
            </a:p>
            <a:p>
              <a:r>
                <a:rPr lang="en-GB" sz="1400" b="1" dirty="0">
                  <a:solidFill>
                    <a:schemeClr val="tx1"/>
                  </a:solidFill>
                  <a:latin typeface="Comic Sans MS" panose="030F0702030302020204" pitchFamily="66" charset="0"/>
                </a:rPr>
                <a:t>Land:</a:t>
              </a:r>
            </a:p>
            <a:p>
              <a:pPr marL="171450" indent="-171450">
                <a:buFont typeface="Arial" panose="020B0604020202020204" pitchFamily="34" charset="0"/>
                <a:buChar char="•"/>
              </a:pPr>
              <a:r>
                <a:rPr lang="en-GB" sz="1400" dirty="0">
                  <a:solidFill>
                    <a:schemeClr val="tx1"/>
                  </a:solidFill>
                  <a:latin typeface="Comic Sans MS" panose="030F0702030302020204" pitchFamily="66" charset="0"/>
                </a:rPr>
                <a:t>Turkey lost land to Greece.</a:t>
              </a:r>
            </a:p>
            <a:p>
              <a:pPr marL="171450" indent="-171450">
                <a:buFont typeface="Arial" panose="020B0604020202020204" pitchFamily="34" charset="0"/>
                <a:buChar char="•"/>
              </a:pPr>
              <a:r>
                <a:rPr lang="en-GB" sz="1400" dirty="0">
                  <a:solidFill>
                    <a:schemeClr val="tx1"/>
                  </a:solidFill>
                  <a:latin typeface="Comic Sans MS" panose="030F0702030302020204" pitchFamily="66" charset="0"/>
                </a:rPr>
                <a:t>In Europe Turkey lost all its land, except a small areas around the capital of Constantinople.</a:t>
              </a:r>
            </a:p>
            <a:p>
              <a:pPr marL="171450" indent="-171450">
                <a:buFont typeface="Arial" panose="020B0604020202020204" pitchFamily="34" charset="0"/>
                <a:buChar char="•"/>
              </a:pPr>
              <a:r>
                <a:rPr lang="en-GB" sz="1400" dirty="0">
                  <a:solidFill>
                    <a:schemeClr val="tx1"/>
                  </a:solidFill>
                  <a:latin typeface="Comic Sans MS" panose="030F0702030302020204" pitchFamily="66" charset="0"/>
                </a:rPr>
                <a:t>The Turkish (</a:t>
              </a:r>
              <a:r>
                <a:rPr lang="en-GB" sz="1400" dirty="0" err="1">
                  <a:solidFill>
                    <a:schemeClr val="tx1"/>
                  </a:solidFill>
                  <a:latin typeface="Comic Sans MS" panose="030F0702030302020204" pitchFamily="66" charset="0"/>
                </a:rPr>
                <a:t>Ottomon</a:t>
              </a:r>
              <a:r>
                <a:rPr lang="en-GB" sz="1400" dirty="0">
                  <a:solidFill>
                    <a:schemeClr val="tx1"/>
                  </a:solidFill>
                  <a:latin typeface="Comic Sans MS" panose="030F0702030302020204" pitchFamily="66" charset="0"/>
                </a:rPr>
                <a:t>) Empire was split up.</a:t>
              </a:r>
            </a:p>
            <a:p>
              <a:endParaRPr lang="en-GB" sz="1400" dirty="0">
                <a:solidFill>
                  <a:schemeClr val="tx1"/>
                </a:solidFill>
                <a:latin typeface="Comic Sans MS" panose="030F0702030302020204" pitchFamily="66" charset="0"/>
              </a:endParaRPr>
            </a:p>
            <a:p>
              <a:r>
                <a:rPr lang="en-GB" sz="1400" b="1" dirty="0">
                  <a:solidFill>
                    <a:schemeClr val="tx1"/>
                  </a:solidFill>
                  <a:latin typeface="Comic Sans MS" panose="030F0702030302020204" pitchFamily="66" charset="0"/>
                </a:rPr>
                <a:t>Military Restrictions:</a:t>
              </a:r>
            </a:p>
            <a:p>
              <a:pPr marL="171450" indent="-171450">
                <a:buFont typeface="Arial" panose="020B0604020202020204" pitchFamily="34" charset="0"/>
                <a:buChar char="•"/>
              </a:pPr>
              <a:r>
                <a:rPr lang="en-GB" sz="1400" dirty="0">
                  <a:solidFill>
                    <a:schemeClr val="tx1"/>
                  </a:solidFill>
                  <a:latin typeface="Comic Sans MS" panose="030F0702030302020204" pitchFamily="66" charset="0"/>
                </a:rPr>
                <a:t>Turkish army restricted to 50,000 men.</a:t>
              </a:r>
            </a:p>
            <a:p>
              <a:pPr marL="171450" indent="-171450">
                <a:buFont typeface="Arial" panose="020B0604020202020204" pitchFamily="34" charset="0"/>
                <a:buChar char="•"/>
              </a:pPr>
              <a:r>
                <a:rPr lang="en-GB" sz="1400" dirty="0">
                  <a:solidFill>
                    <a:schemeClr val="tx1"/>
                  </a:solidFill>
                  <a:latin typeface="Comic Sans MS" panose="030F0702030302020204" pitchFamily="66" charset="0"/>
                </a:rPr>
                <a:t>The navy was restricted to seven sail boats and six torpedo boats.</a:t>
              </a:r>
            </a:p>
          </p:txBody>
        </p:sp>
        <p:sp>
          <p:nvSpPr>
            <p:cNvPr id="8" name="Rectangle 7"/>
            <p:cNvSpPr/>
            <p:nvPr/>
          </p:nvSpPr>
          <p:spPr>
            <a:xfrm rot="1810410">
              <a:off x="7219865" y="461248"/>
              <a:ext cx="2031287" cy="72675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Comic Sans MS" panose="030F0702030302020204" pitchFamily="66" charset="0"/>
                </a:rPr>
                <a:t>Main country affected:</a:t>
              </a:r>
            </a:p>
            <a:p>
              <a:pPr algn="ctr"/>
              <a:r>
                <a:rPr lang="en-GB" sz="1400" dirty="0">
                  <a:solidFill>
                    <a:schemeClr val="tx1"/>
                  </a:solidFill>
                  <a:latin typeface="Comic Sans MS" panose="030F0702030302020204" pitchFamily="66" charset="0"/>
                </a:rPr>
                <a:t>Ottoman Empire</a:t>
              </a:r>
            </a:p>
            <a:p>
              <a:pPr algn="ctr"/>
              <a:r>
                <a:rPr lang="en-GB" sz="1400" dirty="0">
                  <a:solidFill>
                    <a:schemeClr val="tx1"/>
                  </a:solidFill>
                  <a:latin typeface="Comic Sans MS" panose="030F0702030302020204" pitchFamily="66" charset="0"/>
                </a:rPr>
                <a:t>Date: 10</a:t>
              </a:r>
              <a:r>
                <a:rPr lang="en-GB" sz="1400" baseline="30000" dirty="0">
                  <a:solidFill>
                    <a:schemeClr val="tx1"/>
                  </a:solidFill>
                  <a:latin typeface="Comic Sans MS" panose="030F0702030302020204" pitchFamily="66" charset="0"/>
                </a:rPr>
                <a:t>th</a:t>
              </a:r>
              <a:r>
                <a:rPr lang="en-GB" sz="1400" dirty="0">
                  <a:solidFill>
                    <a:schemeClr val="tx1"/>
                  </a:solidFill>
                  <a:latin typeface="Comic Sans MS" panose="030F0702030302020204" pitchFamily="66" charset="0"/>
                </a:rPr>
                <a:t> August 1920</a:t>
              </a:r>
            </a:p>
          </p:txBody>
        </p:sp>
      </p:grpSp>
    </p:spTree>
    <p:extLst>
      <p:ext uri="{BB962C8B-B14F-4D97-AF65-F5344CB8AC3E}">
        <p14:creationId xmlns:p14="http://schemas.microsoft.com/office/powerpoint/2010/main" val="14548917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327976"/>
            <a:ext cx="10515600" cy="1325563"/>
          </a:xfrm>
        </p:spPr>
        <p:txBody>
          <a:bodyPr>
            <a:normAutofit fontScale="90000"/>
          </a:bodyPr>
          <a:lstStyle/>
          <a:p>
            <a:pPr algn="ctr"/>
            <a:r>
              <a:rPr lang="en-GB" b="1" u="sng" dirty="0">
                <a:latin typeface="Comic Sans MS" panose="030F0702030302020204" pitchFamily="66" charset="0"/>
              </a:rPr>
              <a:t>Task Three:</a:t>
            </a:r>
            <a:r>
              <a:rPr lang="en-GB" dirty="0">
                <a:latin typeface="Comic Sans MS" panose="030F0702030302020204" pitchFamily="66" charset="0"/>
              </a:rPr>
              <a:t> </a:t>
            </a:r>
            <a:r>
              <a:rPr lang="en-US" dirty="0">
                <a:latin typeface="Comic Sans MS" panose="030F0702030302020204" pitchFamily="66" charset="0"/>
              </a:rPr>
              <a:t>Decide which Treaty you think was the harshest. </a:t>
            </a:r>
            <a:br>
              <a:rPr lang="en-US" dirty="0">
                <a:latin typeface="Comic Sans MS" panose="030F0702030302020204" pitchFamily="66" charset="0"/>
              </a:rPr>
            </a:br>
            <a:r>
              <a:rPr lang="en-US" dirty="0">
                <a:latin typeface="Comic Sans MS" panose="030F0702030302020204" pitchFamily="66" charset="0"/>
              </a:rPr>
              <a:t>Why might that have been? Explain in a paragraph.</a:t>
            </a:r>
            <a:br>
              <a:rPr lang="en-US" dirty="0"/>
            </a:br>
            <a:br>
              <a:rPr lang="en-US" dirty="0"/>
            </a:br>
            <a:br>
              <a:rPr lang="en-GB" sz="5300" dirty="0">
                <a:latin typeface="Comic Sans MS" panose="030F0702030302020204" pitchFamily="66" charset="0"/>
              </a:rPr>
            </a:br>
            <a:r>
              <a:rPr lang="en-GB" b="1" u="sng" dirty="0">
                <a:latin typeface="Comic Sans MS" panose="030F0702030302020204" pitchFamily="66" charset="0"/>
              </a:rPr>
              <a:t>Task Four:</a:t>
            </a:r>
            <a:r>
              <a:rPr lang="en-GB" dirty="0">
                <a:latin typeface="Comic Sans MS" panose="030F0702030302020204" pitchFamily="66" charset="0"/>
              </a:rPr>
              <a:t> Which Think about the Treaty of </a:t>
            </a:r>
            <a:r>
              <a:rPr lang="en-GB" dirty="0" err="1">
                <a:latin typeface="Comic Sans MS" panose="030F0702030302020204" pitchFamily="66" charset="0"/>
              </a:rPr>
              <a:t>Sèvres</a:t>
            </a:r>
            <a:r>
              <a:rPr lang="en-GB" dirty="0">
                <a:latin typeface="Comic Sans MS" panose="030F0702030302020204" pitchFamily="66" charset="0"/>
              </a:rPr>
              <a:t>. How and why was it changed in the Treaty of Lausanne? Why were these changes significant?</a:t>
            </a:r>
            <a:br>
              <a:rPr lang="en-GB" b="1" u="sng" dirty="0">
                <a:latin typeface="Comic Sans MS" panose="030F0702030302020204" pitchFamily="66" charset="0"/>
              </a:rPr>
            </a:br>
            <a:br>
              <a:rPr lang="en-GB" dirty="0">
                <a:latin typeface="Comic Sans MS" panose="030F0702030302020204" pitchFamily="66" charset="0"/>
              </a:rPr>
            </a:br>
            <a:br>
              <a:rPr lang="en-GB" dirty="0">
                <a:latin typeface="Comic Sans MS" panose="030F0702030302020204" pitchFamily="66" charset="0"/>
              </a:rPr>
            </a:br>
            <a:endParaRPr lang="en-GB" dirty="0">
              <a:latin typeface="Comic Sans MS" panose="030F0702030302020204" pitchFamily="66" charset="0"/>
            </a:endParaRPr>
          </a:p>
        </p:txBody>
      </p:sp>
    </p:spTree>
    <p:extLst>
      <p:ext uri="{BB962C8B-B14F-4D97-AF65-F5344CB8AC3E}">
        <p14:creationId xmlns:p14="http://schemas.microsoft.com/office/powerpoint/2010/main" val="11493540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1544" y="0"/>
            <a:ext cx="8229600" cy="1143000"/>
          </a:xfrm>
        </p:spPr>
        <p:txBody>
          <a:bodyPr/>
          <a:lstStyle/>
          <a:p>
            <a:pPr algn="ctr"/>
            <a:r>
              <a:rPr lang="en-GB" dirty="0">
                <a:latin typeface="Comic Sans MS" panose="030F0702030302020204" pitchFamily="66" charset="0"/>
              </a:rPr>
              <a:t>Treaty of ……………..…………….?</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95600" y="1124745"/>
            <a:ext cx="7056784" cy="53896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683693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9192" y="7158"/>
            <a:ext cx="8229600" cy="1143000"/>
          </a:xfrm>
        </p:spPr>
        <p:txBody>
          <a:bodyPr/>
          <a:lstStyle/>
          <a:p>
            <a:pPr algn="ctr"/>
            <a:r>
              <a:rPr lang="en-GB" dirty="0">
                <a:latin typeface="Comic Sans MS" panose="030F0702030302020204" pitchFamily="66" charset="0"/>
              </a:rPr>
              <a:t>Treaty of ………………….………?</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6740" y="1111152"/>
            <a:ext cx="7534504" cy="5301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6168008" y="5728038"/>
            <a:ext cx="3240360" cy="47661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6" name="Rectangle 5"/>
          <p:cNvSpPr/>
          <p:nvPr/>
        </p:nvSpPr>
        <p:spPr>
          <a:xfrm>
            <a:off x="5807968" y="6173994"/>
            <a:ext cx="3240360" cy="47661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2881718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896</Words>
  <Application>Microsoft Office PowerPoint</Application>
  <PresentationFormat>Widescreen</PresentationFormat>
  <Paragraphs>117</Paragraphs>
  <Slides>11</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Comic Sans MS</vt:lpstr>
      <vt:lpstr>Office Theme</vt:lpstr>
      <vt:lpstr>Learning Intent: How were Germany’s allies treated at the end of the war?</vt:lpstr>
      <vt:lpstr>The New States</vt:lpstr>
      <vt:lpstr>PowerPoint Presentation</vt:lpstr>
      <vt:lpstr>Task One: Using the information on the next two slides, summarise each of the treaties into your books. Make sure you outline the following:      Task Two: Sum up each treaty with a simple image. Draw whatever you want as long as you can explain why you drew it.   </vt:lpstr>
      <vt:lpstr>PowerPoint Presentation</vt:lpstr>
      <vt:lpstr>PowerPoint Presentation</vt:lpstr>
      <vt:lpstr>Task Three: Decide which Treaty you think was the harshest.  Why might that have been? Explain in a paragraph.   Task Four: Which Think about the Treaty of Sèvres. How and why was it changed in the Treaty of Lausanne? Why were these changes significant?   </vt:lpstr>
      <vt:lpstr>Treaty of ……………..…………….?</vt:lpstr>
      <vt:lpstr>Treaty of ………………….………?</vt:lpstr>
      <vt:lpstr>Treaty of ………………………………?</vt:lpstr>
      <vt:lpstr>Treaty of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Task One: Using the information on the next two slides, summarise each of the treaties into your books. Make sure you outline the following:      Extension: Sum up each treaty with a simple image. Draw whatever you want as long as you can explain why you drew it.</dc:title>
  <dc:creator>Feechan, G (SHS Teacher)</dc:creator>
  <cp:lastModifiedBy>Feechan, G (SHS Teacher)</cp:lastModifiedBy>
  <cp:revision>2</cp:revision>
  <dcterms:created xsi:type="dcterms:W3CDTF">2017-03-30T10:59:45Z</dcterms:created>
  <dcterms:modified xsi:type="dcterms:W3CDTF">2020-10-12T07:01:15Z</dcterms:modified>
</cp:coreProperties>
</file>