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70" r:id="rId2"/>
    <p:sldId id="256" r:id="rId3"/>
    <p:sldId id="258" r:id="rId4"/>
    <p:sldId id="260" r:id="rId5"/>
    <p:sldId id="271" r:id="rId6"/>
    <p:sldId id="272" r:id="rId7"/>
    <p:sldId id="273" r:id="rId8"/>
    <p:sldId id="274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r:id="rId22" roundtripDataSignature="AMtx7mgVxy1j4tY62v/bnjIw92kYryz1N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53" autoAdjust="0"/>
    <p:restoredTop sz="94249" autoAdjust="0"/>
  </p:normalViewPr>
  <p:slideViewPr>
    <p:cSldViewPr snapToGrid="0">
      <p:cViewPr varScale="1">
        <p:scale>
          <a:sx n="68" d="100"/>
          <a:sy n="68" d="100"/>
        </p:scale>
        <p:origin x="92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61" name="Google Shape;6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fa6eb36eb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76" name="Google Shape;76;g7fa6eb36eb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fa6eb36e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9" name="Google Shape;89;g7fa6eb36e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58750" indent="0">
              <a:buNone/>
            </a:pPr>
            <a:r>
              <a:rPr lang="en-GB" dirty="0"/>
              <a:t>Draw a line </a:t>
            </a:r>
          </a:p>
        </p:txBody>
      </p:sp>
    </p:spTree>
    <p:extLst>
      <p:ext uri="{BB962C8B-B14F-4D97-AF65-F5344CB8AC3E}">
        <p14:creationId xmlns:p14="http://schemas.microsoft.com/office/powerpoint/2010/main" val="4080221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 over Content" type="objOverTx">
  <p:cSld name="OBJECT_OVER_TEX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4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4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4"/>
          <p:cNvSpPr txBox="1">
            <a:spLocks noGrp="1"/>
          </p:cNvSpPr>
          <p:nvPr>
            <p:ph type="body" idx="2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4 Content" type="fourObj">
  <p:cSld name="FOUR_OBJECT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5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5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5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5"/>
          <p:cNvSpPr txBox="1">
            <a:spLocks noGrp="1"/>
          </p:cNvSpPr>
          <p:nvPr>
            <p:ph type="body" idx="4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6 Content">
  <p:cSld name="Title, 6 Conten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6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26"/>
          <p:cNvSpPr txBox="1">
            <a:spLocks noGrp="1"/>
          </p:cNvSpPr>
          <p:nvPr>
            <p:ph type="body" idx="2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26"/>
          <p:cNvSpPr txBox="1">
            <a:spLocks noGrp="1"/>
          </p:cNvSpPr>
          <p:nvPr>
            <p:ph type="body" idx="3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6"/>
          <p:cNvSpPr txBox="1">
            <a:spLocks noGrp="1"/>
          </p:cNvSpPr>
          <p:nvPr>
            <p:ph type="body" idx="4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6"/>
          <p:cNvSpPr txBox="1">
            <a:spLocks noGrp="1"/>
          </p:cNvSpPr>
          <p:nvPr>
            <p:ph type="body" idx="5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6"/>
          <p:cNvSpPr txBox="1">
            <a:spLocks noGrp="1"/>
          </p:cNvSpPr>
          <p:nvPr>
            <p:ph type="body" idx="6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x">
  <p:cSld name="TITLE_AND_BODY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16"/>
          <p:cNvSpPr txBox="1">
            <a:spLocks noGrp="1"/>
          </p:cNvSpPr>
          <p:nvPr>
            <p:ph type="subTitle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Content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17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" type="twoObj">
  <p:cSld name="TWO_OBJECTS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18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8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8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9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ed Text" type="objOnly">
  <p:cSld name="OBJECT_ONLY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0"/>
          <p:cNvSpPr txBox="1">
            <a:spLocks noGrp="1"/>
          </p:cNvSpPr>
          <p:nvPr>
            <p:ph type="subTitle" idx="1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and Content" type="twoObjAndObj">
  <p:cSld name="TWO_OBJECTS_AND_OBJECT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21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1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1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1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Content and 2 Content" type="objAndTwoObj">
  <p:cSld name="OBJECT_AND_TWO_OBJECTS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2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2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22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22"/>
          <p:cNvSpPr txBox="1">
            <a:spLocks noGrp="1"/>
          </p:cNvSpPr>
          <p:nvPr>
            <p:ph type="body" idx="3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2 Content over Content" type="twoObjOverTx">
  <p:cSld name="TWO_OBJECTS_OVER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3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3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3"/>
          <p:cNvSpPr txBox="1">
            <a:spLocks noGrp="1"/>
          </p:cNvSpPr>
          <p:nvPr>
            <p:ph type="body" idx="2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23"/>
          <p:cNvSpPr txBox="1">
            <a:spLocks noGrp="1"/>
          </p:cNvSpPr>
          <p:nvPr>
            <p:ph type="body" idx="3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0"/>
          <p:cNvSpPr txBox="1"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0"/>
          <p:cNvSpPr txBox="1">
            <a:spLocks noGrp="1"/>
          </p:cNvSpPr>
          <p:nvPr>
            <p:ph type="body" idx="1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0"/>
          <p:cNvSpPr txBox="1">
            <a:spLocks noGrp="1"/>
          </p:cNvSpPr>
          <p:nvPr>
            <p:ph type="dt" idx="10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0"/>
          <p:cNvSpPr txBox="1">
            <a:spLocks noGrp="1"/>
          </p:cNvSpPr>
          <p:nvPr>
            <p:ph type="ftr" idx="11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0"/>
          <p:cNvSpPr txBox="1">
            <a:spLocks noGrp="1"/>
          </p:cNvSpPr>
          <p:nvPr>
            <p:ph type="sldNum" idx="12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3;p1">
            <a:extLst>
              <a:ext uri="{FF2B5EF4-FFF2-40B4-BE49-F238E27FC236}">
                <a16:creationId xmlns:a16="http://schemas.microsoft.com/office/drawing/2014/main" id="{EA26C9CF-2146-4559-96A9-55E221D3B3DD}"/>
              </a:ext>
            </a:extLst>
          </p:cNvPr>
          <p:cNvSpPr txBox="1"/>
          <p:nvPr/>
        </p:nvSpPr>
        <p:spPr>
          <a:xfrm>
            <a:off x="838075" y="165400"/>
            <a:ext cx="10515240" cy="1136520"/>
          </a:xfrm>
          <a:prstGeom prst="rect">
            <a:avLst/>
          </a:prstGeom>
          <a:solidFill>
            <a:srgbClr val="FFCCCC"/>
          </a:solidFill>
          <a:ln w="38100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 b="0" i="0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Learning Intent: </a:t>
            </a:r>
            <a:r>
              <a:rPr lang="en-GB" sz="4400" b="0" i="0" u="sng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What is History? </a:t>
            </a:r>
            <a:endParaRPr sz="4400" b="0" i="0" u="sng" strike="noStrike" cap="none" dirty="0">
              <a:solidFill>
                <a:srgbClr val="000000"/>
              </a:solidFill>
              <a:latin typeface="Comic Sans MS" panose="030F0702030302020204" pitchFamily="66" charset="0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A533993-8A21-4891-BB74-524BE085BFE3}"/>
              </a:ext>
            </a:extLst>
          </p:cNvPr>
          <p:cNvSpPr txBox="1"/>
          <p:nvPr/>
        </p:nvSpPr>
        <p:spPr>
          <a:xfrm>
            <a:off x="838075" y="1828800"/>
            <a:ext cx="551453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u="sng" dirty="0">
                <a:latin typeface="Comic Sans MS" panose="030F0702030302020204" pitchFamily="66" charset="0"/>
              </a:rPr>
              <a:t>Do Now task: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Google Shape;64;p1">
            <a:extLst>
              <a:ext uri="{FF2B5EF4-FFF2-40B4-BE49-F238E27FC236}">
                <a16:creationId xmlns:a16="http://schemas.microsoft.com/office/drawing/2014/main" id="{ED614A22-49DB-4E9A-9566-E55BECF83010}"/>
              </a:ext>
            </a:extLst>
          </p:cNvPr>
          <p:cNvSpPr txBox="1"/>
          <p:nvPr/>
        </p:nvSpPr>
        <p:spPr>
          <a:xfrm>
            <a:off x="838015" y="2747796"/>
            <a:ext cx="10515300" cy="1345901"/>
          </a:xfrm>
          <a:prstGeom prst="rect">
            <a:avLst/>
          </a:prstGeom>
          <a:solidFill>
            <a:srgbClr val="BBD6EE"/>
          </a:solidFill>
          <a:ln w="28575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algn="ctr">
              <a:lnSpc>
                <a:spcPct val="90000"/>
              </a:lnSpc>
              <a:buSzPts val="2800"/>
            </a:pPr>
            <a:r>
              <a:rPr lang="en-GB" sz="2800" b="1" u="sng" dirty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Think</a:t>
            </a:r>
            <a:r>
              <a:rPr lang="en-GB" sz="2800" b="1" u="sng" dirty="0"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 – </a:t>
            </a:r>
            <a:r>
              <a:rPr lang="en-GB" sz="2800" b="1" u="sng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Pair</a:t>
            </a:r>
            <a:r>
              <a:rPr lang="en-GB" sz="2800" b="1" u="sng" dirty="0"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 -  Share</a:t>
            </a:r>
            <a:r>
              <a:rPr lang="en-GB" sz="280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 to the person next to you.</a:t>
            </a:r>
          </a:p>
          <a:p>
            <a:pPr algn="ctr">
              <a:lnSpc>
                <a:spcPct val="90000"/>
              </a:lnSpc>
              <a:buSzPts val="2800"/>
            </a:pPr>
            <a:endParaRPr lang="en-GB" sz="280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  <a:p>
            <a:pPr algn="ctr">
              <a:lnSpc>
                <a:spcPct val="90000"/>
              </a:lnSpc>
              <a:buSzPts val="2800"/>
            </a:pPr>
            <a:r>
              <a:rPr lang="en-GB" sz="280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Bullet point down 3 things you think History is about.</a:t>
            </a:r>
            <a:endParaRPr sz="280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endParaRPr sz="2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9926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"/>
          <p:cNvSpPr txBox="1"/>
          <p:nvPr/>
        </p:nvSpPr>
        <p:spPr>
          <a:xfrm>
            <a:off x="838075" y="165400"/>
            <a:ext cx="10515240" cy="1136520"/>
          </a:xfrm>
          <a:prstGeom prst="rect">
            <a:avLst/>
          </a:prstGeom>
          <a:solidFill>
            <a:srgbClr val="FFCCCC"/>
          </a:solidFill>
          <a:ln w="38100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 b="0" i="0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Learning Intent: </a:t>
            </a:r>
            <a:r>
              <a:rPr lang="en-GB" sz="4400" b="0" i="0" u="sng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What is History? </a:t>
            </a:r>
            <a:endParaRPr sz="4400" b="0" i="0" u="sng" strike="noStrike" cap="none" dirty="0">
              <a:solidFill>
                <a:srgbClr val="000000"/>
              </a:solidFill>
              <a:latin typeface="Comic Sans MS" panose="030F0702030302020204" pitchFamily="66" charset="0"/>
              <a:sym typeface="Arial"/>
            </a:endParaRP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20D83800-2F23-45A5-8A4B-2040D05C08A4}"/>
              </a:ext>
            </a:extLst>
          </p:cNvPr>
          <p:cNvSpPr/>
          <p:nvPr/>
        </p:nvSpPr>
        <p:spPr>
          <a:xfrm>
            <a:off x="1139337" y="2992412"/>
            <a:ext cx="3080644" cy="141596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To be able to </a:t>
            </a:r>
            <a:r>
              <a:rPr lang="en-GB" sz="18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identify</a:t>
            </a:r>
            <a: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 key skills used in history lessons.</a:t>
            </a:r>
            <a:endParaRPr lang="en-GB" sz="20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D906798F-1D01-46B0-BCDF-C7AF4B9E3D85}"/>
              </a:ext>
            </a:extLst>
          </p:cNvPr>
          <p:cNvSpPr/>
          <p:nvPr/>
        </p:nvSpPr>
        <p:spPr>
          <a:xfrm>
            <a:off x="5306465" y="3032832"/>
            <a:ext cx="3080644" cy="1415967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omic Sans MS" pitchFamily="66" charset="0"/>
            </a:endParaRPr>
          </a:p>
          <a:p>
            <a:pPr algn="ctr"/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To be able to </a:t>
            </a:r>
            <a:r>
              <a:rPr lang="en-GB" sz="1800" b="1" u="sng" dirty="0">
                <a:solidFill>
                  <a:srgbClr val="FF0000"/>
                </a:solidFill>
                <a:latin typeface="Comic Sans MS" pitchFamily="66" charset="0"/>
              </a:rPr>
              <a:t>describe </a:t>
            </a:r>
            <a:r>
              <a:rPr lang="en-GB" sz="1800" dirty="0">
                <a:solidFill>
                  <a:schemeClr val="tx1"/>
                </a:solidFill>
                <a:latin typeface="Comic Sans MS" pitchFamily="66" charset="0"/>
              </a:rPr>
              <a:t>key skills used in history lessons.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E15FE36-0F91-4565-AF67-58D6247A8191}"/>
              </a:ext>
            </a:extLst>
          </p:cNvPr>
          <p:cNvSpPr txBox="1"/>
          <p:nvPr/>
        </p:nvSpPr>
        <p:spPr>
          <a:xfrm>
            <a:off x="0" y="2145871"/>
            <a:ext cx="3694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u="sng" dirty="0">
                <a:latin typeface="Comic Sans MS" panose="030F0702030302020204" pitchFamily="66" charset="0"/>
              </a:rPr>
              <a:t>Success Criteria: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9F660B-705B-4D92-858B-7CA7194B8AAE}"/>
              </a:ext>
            </a:extLst>
          </p:cNvPr>
          <p:cNvSpPr txBox="1"/>
          <p:nvPr/>
        </p:nvSpPr>
        <p:spPr>
          <a:xfrm>
            <a:off x="1164640" y="2992412"/>
            <a:ext cx="30553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omic Sans MS" panose="030F0702030302020204" pitchFamily="66" charset="0"/>
              </a:rPr>
              <a:t>BASIC Steps-G1: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E27A646-C836-4241-A29E-6AA2890EA51D}"/>
              </a:ext>
            </a:extLst>
          </p:cNvPr>
          <p:cNvSpPr txBox="1"/>
          <p:nvPr/>
        </p:nvSpPr>
        <p:spPr>
          <a:xfrm>
            <a:off x="5306465" y="3032832"/>
            <a:ext cx="2439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omic Sans MS" panose="030F0702030302020204" pitchFamily="66" charset="0"/>
              </a:rPr>
              <a:t>SIMPLE</a:t>
            </a:r>
            <a:r>
              <a:rPr lang="en-GB" sz="1600" u="sng" dirty="0">
                <a:latin typeface="Comic Sans MS" panose="030F0702030302020204" pitchFamily="66" charset="0"/>
              </a:rPr>
              <a:t> </a:t>
            </a:r>
            <a:r>
              <a:rPr lang="en-GB" sz="1800" u="sng" dirty="0">
                <a:latin typeface="Comic Sans MS" panose="030F0702030302020204" pitchFamily="66" charset="0"/>
              </a:rPr>
              <a:t>G2</a:t>
            </a:r>
            <a:r>
              <a:rPr lang="en-GB" sz="1600" u="sng" dirty="0">
                <a:latin typeface="Comic Sans MS" panose="030F0702030302020204" pitchFamily="66" charset="0"/>
              </a:rPr>
              <a:t>:</a:t>
            </a:r>
          </a:p>
        </p:txBody>
      </p:sp>
      <p:sp>
        <p:nvSpPr>
          <p:cNvPr id="12" name="Rounded Rectangle 14">
            <a:extLst>
              <a:ext uri="{FF2B5EF4-FFF2-40B4-BE49-F238E27FC236}">
                <a16:creationId xmlns:a16="http://schemas.microsoft.com/office/drawing/2014/main" id="{B7957184-3857-4F77-ADD3-73A1333CD8F2}"/>
              </a:ext>
            </a:extLst>
          </p:cNvPr>
          <p:cNvSpPr/>
          <p:nvPr/>
        </p:nvSpPr>
        <p:spPr>
          <a:xfrm>
            <a:off x="1689741" y="4755241"/>
            <a:ext cx="6297087" cy="141596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000" dirty="0">
              <a:solidFill>
                <a:schemeClr val="tx1"/>
              </a:solidFill>
              <a:latin typeface="Comic Sans MS" panose="030F0702030302020204" pitchFamily="66" charset="0"/>
            </a:endParaRPr>
          </a:p>
          <a:p>
            <a:pPr algn="ctr"/>
            <a: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To </a:t>
            </a:r>
            <a:r>
              <a:rPr lang="en-GB" sz="18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explain</a:t>
            </a:r>
            <a:r>
              <a:rPr lang="en-GB" sz="1800" dirty="0">
                <a:solidFill>
                  <a:schemeClr val="tx1"/>
                </a:solidFill>
                <a:latin typeface="Comic Sans MS" panose="030F0702030302020204" pitchFamily="66" charset="0"/>
              </a:rPr>
              <a:t> the key skills in history and how they help us to make judgements and reach clear conclusions.</a:t>
            </a:r>
            <a:endParaRPr lang="en-GB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8243F3-02FF-4B11-A2FB-A6CEB0F920BF}"/>
              </a:ext>
            </a:extLst>
          </p:cNvPr>
          <p:cNvSpPr txBox="1"/>
          <p:nvPr/>
        </p:nvSpPr>
        <p:spPr>
          <a:xfrm>
            <a:off x="1689741" y="4841221"/>
            <a:ext cx="2613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omic Sans MS" panose="030F0702030302020204" pitchFamily="66" charset="0"/>
              </a:rPr>
              <a:t>DEVELOPED G3+:</a:t>
            </a:r>
          </a:p>
        </p:txBody>
      </p:sp>
      <p:pic>
        <p:nvPicPr>
          <p:cNvPr id="14" name="Google Shape;73;p5">
            <a:extLst>
              <a:ext uri="{FF2B5EF4-FFF2-40B4-BE49-F238E27FC236}">
                <a16:creationId xmlns:a16="http://schemas.microsoft.com/office/drawing/2014/main" id="{16FEAB17-51C1-4910-93F9-DF55C21C548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69025" y="4324025"/>
            <a:ext cx="3317949" cy="2355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7fa6eb36eb_0_2"/>
          <p:cNvSpPr txBox="1"/>
          <p:nvPr/>
        </p:nvSpPr>
        <p:spPr>
          <a:xfrm>
            <a:off x="838080" y="365040"/>
            <a:ext cx="10515300" cy="13251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 b="0" i="0" u="none" strike="noStrike" cap="none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Where does the word History come from? </a:t>
            </a:r>
            <a:endParaRPr sz="4400" b="0" i="0" u="none" strike="noStrike" cap="none">
              <a:solidFill>
                <a:srgbClr val="000000"/>
              </a:solidFill>
              <a:latin typeface="Comic Sans MS" panose="030F0702030302020204" pitchFamily="66" charset="0"/>
              <a:sym typeface="Arial"/>
            </a:endParaRPr>
          </a:p>
        </p:txBody>
      </p:sp>
      <p:sp>
        <p:nvSpPr>
          <p:cNvPr id="79" name="Google Shape;79;g7fa6eb36eb_0_2"/>
          <p:cNvSpPr txBox="1"/>
          <p:nvPr/>
        </p:nvSpPr>
        <p:spPr>
          <a:xfrm>
            <a:off x="838080" y="2078279"/>
            <a:ext cx="10515300" cy="4660145"/>
          </a:xfrm>
          <a:prstGeom prst="rect">
            <a:avLst/>
          </a:prstGeom>
          <a:solidFill>
            <a:srgbClr val="BBD6EE"/>
          </a:solidFill>
          <a:ln w="28575">
            <a:solidFill>
              <a:schemeClr val="tx1"/>
            </a:solidFill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Arial"/>
              <a:buNone/>
            </a:pPr>
            <a:r>
              <a:rPr lang="en-GB" sz="333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Greek word “</a:t>
            </a:r>
            <a:r>
              <a:rPr lang="en-GB" sz="3330" b="0" i="0" u="none" strike="noStrike" cap="none" dirty="0" err="1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historia</a:t>
            </a:r>
            <a:r>
              <a:rPr lang="en-GB" sz="333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” meaning to find out, an inquiry.</a:t>
            </a: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Arial"/>
              <a:buNone/>
            </a:pP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Arial"/>
              <a:buNone/>
            </a:pPr>
            <a:r>
              <a:rPr lang="en-GB" sz="333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Where might you see the word inquiry?</a:t>
            </a: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Arial"/>
              <a:buNone/>
            </a:pP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Arial"/>
              <a:buNone/>
            </a:pPr>
            <a:r>
              <a:rPr lang="en-GB" sz="3330" b="1" i="0" u="sng" strike="noStrike" cap="none" dirty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Think</a:t>
            </a:r>
            <a:r>
              <a:rPr lang="en-GB" sz="3330" b="1" i="0" u="sng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 – </a:t>
            </a:r>
            <a:r>
              <a:rPr lang="en-GB" sz="3330" b="1" i="0" u="sng" strike="noStrike" cap="none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Pair</a:t>
            </a:r>
            <a:r>
              <a:rPr lang="en-GB" sz="3330" b="1" i="0" u="sng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 -  Share</a:t>
            </a:r>
          </a:p>
          <a:p>
            <a:pPr marL="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Arial"/>
              <a:buNone/>
            </a:pPr>
            <a:r>
              <a:rPr lang="en-GB" sz="333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How might the jobs of a historian and a </a:t>
            </a: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Arial"/>
              <a:buNone/>
            </a:pPr>
            <a:r>
              <a:rPr lang="en-GB" sz="333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detective be similar? </a:t>
            </a: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Arial"/>
              <a:buNone/>
            </a:pP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sym typeface="Arial"/>
            </a:endParaRPr>
          </a:p>
        </p:txBody>
      </p:sp>
      <p:pic>
        <p:nvPicPr>
          <p:cNvPr id="80" name="Google Shape;80;g7fa6eb36eb_0_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890783" y="3890019"/>
            <a:ext cx="2753140" cy="19199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7fa6eb36eb_0_17"/>
          <p:cNvSpPr txBox="1"/>
          <p:nvPr/>
        </p:nvSpPr>
        <p:spPr>
          <a:xfrm>
            <a:off x="838080" y="365040"/>
            <a:ext cx="10515300" cy="13251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What is a historian? </a:t>
            </a:r>
            <a:endParaRPr sz="440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sym typeface="Arial"/>
            </a:endParaRPr>
          </a:p>
        </p:txBody>
      </p:sp>
      <p:sp>
        <p:nvSpPr>
          <p:cNvPr id="92" name="Google Shape;92;g7fa6eb36eb_0_17"/>
          <p:cNvSpPr txBox="1"/>
          <p:nvPr/>
        </p:nvSpPr>
        <p:spPr>
          <a:xfrm>
            <a:off x="838080" y="2078280"/>
            <a:ext cx="10515300" cy="2789142"/>
          </a:xfrm>
          <a:prstGeom prst="rect">
            <a:avLst/>
          </a:prstGeom>
          <a:solidFill>
            <a:srgbClr val="BBD6EE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ctr">
              <a:lnSpc>
                <a:spcPct val="90000"/>
              </a:lnSpc>
              <a:spcBef>
                <a:spcPts val="1001"/>
              </a:spcBef>
              <a:buSzPts val="3330"/>
            </a:pPr>
            <a:r>
              <a:rPr lang="en-GB" sz="3330" b="1" u="sng" dirty="0">
                <a:solidFill>
                  <a:srgbClr val="FF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Think</a:t>
            </a:r>
            <a:r>
              <a:rPr lang="en-GB" sz="3330" b="1" u="sng" dirty="0"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 – </a:t>
            </a:r>
            <a:r>
              <a:rPr lang="en-GB" sz="3330" b="1" u="sng" dirty="0">
                <a:solidFill>
                  <a:srgbClr val="00206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Pair</a:t>
            </a:r>
            <a:r>
              <a:rPr lang="en-GB" sz="3330" b="1" u="sng" dirty="0"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 -  Share</a:t>
            </a:r>
          </a:p>
          <a:p>
            <a:pPr marL="457200" marR="0" lvl="0" indent="-440055" algn="l" rtl="0">
              <a:lnSpc>
                <a:spcPct val="90000"/>
              </a:lnSpc>
              <a:spcBef>
                <a:spcPts val="1001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Calibri"/>
              <a:buChar char="●"/>
            </a:pPr>
            <a:r>
              <a:rPr lang="en-GB" sz="333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What is a historian – what do they look like?</a:t>
            </a: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  <a:p>
            <a:pPr marL="457200" marR="0" lvl="0" indent="-44005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Calibri"/>
              <a:buChar char="●"/>
            </a:pPr>
            <a:r>
              <a:rPr lang="en-GB" sz="333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What does a historian look like?</a:t>
            </a: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  <a:p>
            <a:pPr marL="457200" marR="0" lvl="0" indent="-440055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330"/>
              <a:buFont typeface="Calibri"/>
              <a:buChar char="●"/>
            </a:pPr>
            <a:r>
              <a:rPr lang="en-GB" sz="333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What does a historian do all day?</a:t>
            </a:r>
            <a:endParaRPr sz="333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2720659-059C-4140-A227-B70AF717AB79}"/>
              </a:ext>
            </a:extLst>
          </p:cNvPr>
          <p:cNvSpPr/>
          <p:nvPr/>
        </p:nvSpPr>
        <p:spPr>
          <a:xfrm>
            <a:off x="440787" y="697079"/>
            <a:ext cx="11085342" cy="3785652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omic Sans MS" panose="030F0702030302020204" pitchFamily="66" charset="0"/>
              </a:rPr>
              <a:t>History is essentially the study of people – how they lived, what they valued and how their lives were influenced by the time and place in which they were born.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omic Sans MS" panose="030F0702030302020204" pitchFamily="66" charset="0"/>
              </a:rPr>
              <a:t>The study of history helps us to better understand why our modern world is the way that it is, as we can investigate the </a:t>
            </a:r>
            <a:r>
              <a:rPr lang="en-US" sz="24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causes</a:t>
            </a:r>
            <a:r>
              <a:rPr lang="en-US" sz="2400" dirty="0">
                <a:latin typeface="Comic Sans MS" panose="030F0702030302020204" pitchFamily="66" charset="0"/>
              </a:rPr>
              <a:t> and </a:t>
            </a:r>
            <a:r>
              <a:rPr lang="en-US" sz="24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consequences</a:t>
            </a:r>
            <a:r>
              <a:rPr lang="en-US" sz="2400" dirty="0">
                <a:latin typeface="Comic Sans MS" panose="030F0702030302020204" pitchFamily="66" charset="0"/>
              </a:rPr>
              <a:t> of specific historical events.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Comic Sans MS" panose="030F0702030302020204" pitchFamily="66" charset="0"/>
              </a:rPr>
              <a:t> Historians need to work as detectives – piecing together the evidence to be able to come to some </a:t>
            </a:r>
            <a:r>
              <a:rPr lang="en-US" sz="24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conclusions</a:t>
            </a:r>
            <a:r>
              <a:rPr lang="en-US" sz="2400" dirty="0">
                <a:latin typeface="Comic Sans MS" panose="030F0702030302020204" pitchFamily="66" charset="0"/>
              </a:rPr>
              <a:t> about what life was like in the past.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pic>
        <p:nvPicPr>
          <p:cNvPr id="5" name="Google Shape;73;p5">
            <a:extLst>
              <a:ext uri="{FF2B5EF4-FFF2-40B4-BE49-F238E27FC236}">
                <a16:creationId xmlns:a16="http://schemas.microsoft.com/office/drawing/2014/main" id="{7A13776E-50C1-4E1F-9881-399F4E874393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228406" y="4717921"/>
            <a:ext cx="2546026" cy="19360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14385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91;g7fa6eb36eb_0_17">
            <a:extLst>
              <a:ext uri="{FF2B5EF4-FFF2-40B4-BE49-F238E27FC236}">
                <a16:creationId xmlns:a16="http://schemas.microsoft.com/office/drawing/2014/main" id="{CD4F336D-DA25-4AA9-9B39-C5ADCF21AC5E}"/>
              </a:ext>
            </a:extLst>
          </p:cNvPr>
          <p:cNvSpPr txBox="1"/>
          <p:nvPr/>
        </p:nvSpPr>
        <p:spPr>
          <a:xfrm>
            <a:off x="838080" y="365040"/>
            <a:ext cx="10515300" cy="718172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320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What key skills are used when learning about history?</a:t>
            </a:r>
            <a:endParaRPr sz="320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67B723-6031-431E-A139-4B3FFC1A21AA}"/>
              </a:ext>
            </a:extLst>
          </p:cNvPr>
          <p:cNvSpPr txBox="1"/>
          <p:nvPr/>
        </p:nvSpPr>
        <p:spPr>
          <a:xfrm>
            <a:off x="838080" y="1083212"/>
            <a:ext cx="10781135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This year we are all going to practice using: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8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omic Sans MS" panose="030F0702030302020204" pitchFamily="66" charset="0"/>
              </a:rPr>
              <a:t>Chronology. What is this?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omic Sans MS" panose="030F0702030302020204" pitchFamily="66" charset="0"/>
              </a:rPr>
              <a:t> Primary and Secondary evidence. What is this?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omic Sans MS" panose="030F0702030302020204" pitchFamily="66" charset="0"/>
              </a:rPr>
              <a:t>Provenance inquiry. What is this?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omic Sans MS" panose="030F0702030302020204" pitchFamily="66" charset="0"/>
              </a:rPr>
              <a:t>Key vocabulary.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latin typeface="Comic Sans MS" panose="030F0702030302020204" pitchFamily="66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latin typeface="Comic Sans MS" panose="030F0702030302020204" pitchFamily="66" charset="0"/>
              </a:rPr>
              <a:t> Empathy</a:t>
            </a:r>
          </a:p>
        </p:txBody>
      </p:sp>
      <p:pic>
        <p:nvPicPr>
          <p:cNvPr id="1028" name="Picture 4" descr="Time dictionary definition | time defined">
            <a:extLst>
              <a:ext uri="{FF2B5EF4-FFF2-40B4-BE49-F238E27FC236}">
                <a16:creationId xmlns:a16="http://schemas.microsoft.com/office/drawing/2014/main" id="{432F8F06-626D-4BD9-9206-6E52BF3CC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791" y="1660707"/>
            <a:ext cx="984129" cy="92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an Virtual Simulations Teach a Human Skill Like Empathy? | EdSurge News">
            <a:extLst>
              <a:ext uri="{FF2B5EF4-FFF2-40B4-BE49-F238E27FC236}">
                <a16:creationId xmlns:a16="http://schemas.microsoft.com/office/drawing/2014/main" id="{D9E2E6A4-9510-4836-BD2D-51FB7E1A47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092" y="5570224"/>
            <a:ext cx="2420253" cy="10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Keywords Concept With A Cartoon Key And Tag Stock Illustration - Download  Image Now - iStock">
            <a:extLst>
              <a:ext uri="{FF2B5EF4-FFF2-40B4-BE49-F238E27FC236}">
                <a16:creationId xmlns:a16="http://schemas.microsoft.com/office/drawing/2014/main" id="{DBD4B036-949F-4BDC-83D1-0D2800C133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345" y="3997649"/>
            <a:ext cx="1568255" cy="98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ow to analyse historical sources">
            <a:extLst>
              <a:ext uri="{FF2B5EF4-FFF2-40B4-BE49-F238E27FC236}">
                <a16:creationId xmlns:a16="http://schemas.microsoft.com/office/drawing/2014/main" id="{5E4202A0-4326-4931-A1EE-B7528F5ED6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899" y="1858137"/>
            <a:ext cx="1174726" cy="88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Coins as an Historical Source">
            <a:extLst>
              <a:ext uri="{FF2B5EF4-FFF2-40B4-BE49-F238E27FC236}">
                <a16:creationId xmlns:a16="http://schemas.microsoft.com/office/drawing/2014/main" id="{277159DE-C3FC-428F-BA89-552A228FF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5764" y="1801384"/>
            <a:ext cx="937797" cy="93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World War II - Primary Sources - LibGuides at Florida Atlantic University">
            <a:extLst>
              <a:ext uri="{FF2B5EF4-FFF2-40B4-BE49-F238E27FC236}">
                <a16:creationId xmlns:a16="http://schemas.microsoft.com/office/drawing/2014/main" id="{45748B51-8AA5-4B01-8A42-899A10C92D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231" y="2097621"/>
            <a:ext cx="1153355" cy="149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A Brief History of the Normans: The Conquests that Changed the Face of  Europe: Amazon.co.uk: Francois Neveux, Howard Curtis: 9781845295233: Books">
            <a:extLst>
              <a:ext uri="{FF2B5EF4-FFF2-40B4-BE49-F238E27FC236}">
                <a16:creationId xmlns:a16="http://schemas.microsoft.com/office/drawing/2014/main" id="{FF2578D4-AEFC-42B3-B5FE-EEDDE59DB1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6625" y="2820320"/>
            <a:ext cx="1056930" cy="117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ow to get full marks on source questions in History A-Level: 4. Using the  provenance of the Source to assess reliability">
            <a:extLst>
              <a:ext uri="{FF2B5EF4-FFF2-40B4-BE49-F238E27FC236}">
                <a16:creationId xmlns:a16="http://schemas.microsoft.com/office/drawing/2014/main" id="{B6E96B63-BE52-44F3-904B-28334AC3C9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3" b="6469"/>
          <a:stretch/>
        </p:blipFill>
        <p:spPr bwMode="auto">
          <a:xfrm>
            <a:off x="6021158" y="3314204"/>
            <a:ext cx="1854097" cy="117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149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91;g7fa6eb36eb_0_17">
            <a:extLst>
              <a:ext uri="{FF2B5EF4-FFF2-40B4-BE49-F238E27FC236}">
                <a16:creationId xmlns:a16="http://schemas.microsoft.com/office/drawing/2014/main" id="{E18797EB-9052-4514-B499-3DC75704254F}"/>
              </a:ext>
            </a:extLst>
          </p:cNvPr>
          <p:cNvSpPr txBox="1"/>
          <p:nvPr/>
        </p:nvSpPr>
        <p:spPr>
          <a:xfrm>
            <a:off x="838080" y="365038"/>
            <a:ext cx="10515300" cy="5022887"/>
          </a:xfrm>
          <a:prstGeom prst="rect">
            <a:avLst/>
          </a:prstGeom>
          <a:solidFill>
            <a:srgbClr val="FFCCCC"/>
          </a:solidFill>
          <a:ln w="38100">
            <a:solidFill>
              <a:schemeClr val="tx1"/>
            </a:solidFill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3200" dirty="0">
                <a:latin typeface="Comic Sans MS" panose="030F0702030302020204" pitchFamily="66" charset="0"/>
                <a:cs typeface="Calibri"/>
                <a:sym typeface="Calibri"/>
              </a:rPr>
              <a:t>Using these important historical skills we are then able to:</a:t>
            </a:r>
          </a:p>
          <a:p>
            <a:pPr marL="0" marR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lang="en-GB" sz="320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cs typeface="Calibri"/>
              <a:sym typeface="Calibri"/>
            </a:endParaRPr>
          </a:p>
          <a:p>
            <a:pPr marL="457200" marR="0" lvl="0" indent="-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 panose="020B0604020202020204" pitchFamily="34" charset="0"/>
              <a:buChar char="•"/>
            </a:pPr>
            <a:r>
              <a:rPr lang="en-GB" sz="3200" dirty="0">
                <a:latin typeface="Comic Sans MS" panose="030F0702030302020204" pitchFamily="66" charset="0"/>
              </a:rPr>
              <a:t>Write explanations.</a:t>
            </a:r>
          </a:p>
          <a:p>
            <a:pPr marL="457200" marR="0" lvl="0" indent="-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 panose="020B0604020202020204" pitchFamily="34" charset="0"/>
              <a:buChar char="•"/>
            </a:pPr>
            <a:r>
              <a:rPr lang="en-GB" sz="320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sym typeface="Arial"/>
              </a:rPr>
              <a:t>Make clear judgements. </a:t>
            </a:r>
          </a:p>
          <a:p>
            <a:pPr marL="457200" marR="0" lvl="0" indent="-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 panose="020B0604020202020204" pitchFamily="34" charset="0"/>
              <a:buChar char="•"/>
            </a:pPr>
            <a:r>
              <a:rPr lang="en-GB" sz="3200" dirty="0">
                <a:latin typeface="Comic Sans MS" panose="030F0702030302020204" pitchFamily="66" charset="0"/>
              </a:rPr>
              <a:t>Identify causes and consequences of key events.</a:t>
            </a:r>
          </a:p>
          <a:p>
            <a:pPr marL="457200" marR="0" lvl="0" indent="-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 panose="020B0604020202020204" pitchFamily="34" charset="0"/>
              <a:buChar char="•"/>
            </a:pPr>
            <a:r>
              <a:rPr lang="en-GB" sz="3200" dirty="0">
                <a:latin typeface="Comic Sans MS" panose="030F0702030302020204" pitchFamily="66" charset="0"/>
              </a:rPr>
              <a:t>Describe </a:t>
            </a:r>
            <a:r>
              <a:rPr lang="en-GB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change</a:t>
            </a:r>
            <a:r>
              <a:rPr lang="en-GB" sz="3200" dirty="0">
                <a:latin typeface="Comic Sans MS" panose="030F0702030302020204" pitchFamily="66" charset="0"/>
              </a:rPr>
              <a:t> and </a:t>
            </a:r>
            <a:r>
              <a:rPr lang="en-GB" sz="3200" b="1" u="sng" dirty="0">
                <a:solidFill>
                  <a:srgbClr val="FF0000"/>
                </a:solidFill>
                <a:latin typeface="Comic Sans MS" panose="030F0702030302020204" pitchFamily="66" charset="0"/>
              </a:rPr>
              <a:t>continuity</a:t>
            </a:r>
            <a:r>
              <a:rPr lang="en-GB" sz="3200" dirty="0">
                <a:latin typeface="Comic Sans MS" panose="030F0702030302020204" pitchFamily="66" charset="0"/>
              </a:rPr>
              <a:t> over time.</a:t>
            </a:r>
          </a:p>
          <a:p>
            <a:pPr marL="457200" marR="0" lvl="0" indent="-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 panose="020B0604020202020204" pitchFamily="34" charset="0"/>
              <a:buChar char="•"/>
            </a:pPr>
            <a:r>
              <a:rPr lang="en-GB" sz="320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sym typeface="Arial"/>
              </a:rPr>
              <a:t>Explain the </a:t>
            </a:r>
            <a:r>
              <a:rPr lang="en-GB" sz="3200" b="1" i="1" u="sng" strike="noStrike" cap="none" dirty="0">
                <a:solidFill>
                  <a:srgbClr val="FF0000"/>
                </a:solidFill>
                <a:latin typeface="Comic Sans MS" panose="030F0702030302020204" pitchFamily="66" charset="0"/>
                <a:sym typeface="Arial"/>
              </a:rPr>
              <a:t>significance</a:t>
            </a:r>
            <a:r>
              <a:rPr lang="en-GB" sz="320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sym typeface="Arial"/>
              </a:rPr>
              <a:t> </a:t>
            </a:r>
            <a:r>
              <a:rPr lang="en-GB" sz="3200" dirty="0">
                <a:latin typeface="Comic Sans MS" panose="030F0702030302020204" pitchFamily="66" charset="0"/>
              </a:rPr>
              <a:t>of key events or people.</a:t>
            </a:r>
          </a:p>
          <a:p>
            <a:pPr marL="457200" marR="0" lvl="0" indent="-45720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 panose="020B0604020202020204" pitchFamily="34" charset="0"/>
              <a:buChar char="•"/>
            </a:pPr>
            <a:r>
              <a:rPr lang="en-GB" sz="3200" dirty="0">
                <a:latin typeface="Comic Sans MS" panose="030F0702030302020204" pitchFamily="66" charset="0"/>
              </a:rPr>
              <a:t>Make conclusions.</a:t>
            </a:r>
          </a:p>
        </p:txBody>
      </p:sp>
    </p:spTree>
    <p:extLst>
      <p:ext uri="{BB962C8B-B14F-4D97-AF65-F5344CB8AC3E}">
        <p14:creationId xmlns:p14="http://schemas.microsoft.com/office/powerpoint/2010/main" val="3417126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91;g7fa6eb36eb_0_17">
            <a:extLst>
              <a:ext uri="{FF2B5EF4-FFF2-40B4-BE49-F238E27FC236}">
                <a16:creationId xmlns:a16="http://schemas.microsoft.com/office/drawing/2014/main" id="{2B37F589-AFBA-45E7-9F60-9E0DC9A2C710}"/>
              </a:ext>
            </a:extLst>
          </p:cNvPr>
          <p:cNvSpPr txBox="1"/>
          <p:nvPr/>
        </p:nvSpPr>
        <p:spPr>
          <a:xfrm>
            <a:off x="838080" y="365040"/>
            <a:ext cx="10515300" cy="1325100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4400" b="1" u="sng" dirty="0"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Do Now:</a:t>
            </a:r>
            <a:r>
              <a:rPr lang="en-GB" sz="4400" b="1" dirty="0"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 </a:t>
            </a:r>
            <a:r>
              <a:rPr lang="en-GB" sz="4400" dirty="0"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K</a:t>
            </a:r>
            <a:r>
              <a:rPr lang="en-GB" sz="4400" b="0" i="0" u="none" strike="noStrike" cap="none" dirty="0">
                <a:solidFill>
                  <a:srgbClr val="000000"/>
                </a:solidFill>
                <a:latin typeface="Comic Sans MS" panose="030F0702030302020204" pitchFamily="66" charset="0"/>
                <a:ea typeface="Calibri"/>
                <a:cs typeface="Calibri"/>
                <a:sym typeface="Calibri"/>
              </a:rPr>
              <a:t>nowledge checker– Match the key skills to the images.</a:t>
            </a:r>
            <a:endParaRPr sz="4400" b="0" i="0" u="none" strike="noStrike" cap="none" dirty="0">
              <a:solidFill>
                <a:srgbClr val="000000"/>
              </a:solidFill>
              <a:latin typeface="Comic Sans MS" panose="030F0702030302020204" pitchFamily="66" charset="0"/>
              <a:sym typeface="Arial"/>
            </a:endParaRPr>
          </a:p>
        </p:txBody>
      </p:sp>
      <p:pic>
        <p:nvPicPr>
          <p:cNvPr id="6" name="Picture 4" descr="Time dictionary definition | time defined">
            <a:extLst>
              <a:ext uri="{FF2B5EF4-FFF2-40B4-BE49-F238E27FC236}">
                <a16:creationId xmlns:a16="http://schemas.microsoft.com/office/drawing/2014/main" id="{6D620A3B-877E-4209-810A-9EEC6974F3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973" y="2027669"/>
            <a:ext cx="984129" cy="92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an Virtual Simulations Teach a Human Skill Like Empathy? | EdSurge News">
            <a:extLst>
              <a:ext uri="{FF2B5EF4-FFF2-40B4-BE49-F238E27FC236}">
                <a16:creationId xmlns:a16="http://schemas.microsoft.com/office/drawing/2014/main" id="{7B3826F9-8C2B-4A8E-B19D-1C6774F39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680" y="3630540"/>
            <a:ext cx="2420253" cy="1018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Keywords Concept With A Cartoon Key And Tag Stock Illustration - Download  Image Now - iStock">
            <a:extLst>
              <a:ext uri="{FF2B5EF4-FFF2-40B4-BE49-F238E27FC236}">
                <a16:creationId xmlns:a16="http://schemas.microsoft.com/office/drawing/2014/main" id="{FD7AA26B-0F0D-4A26-A6FF-D70E6D4F54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553" y="2120957"/>
            <a:ext cx="1568255" cy="98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 descr="How to analyse historical sources">
            <a:extLst>
              <a:ext uri="{FF2B5EF4-FFF2-40B4-BE49-F238E27FC236}">
                <a16:creationId xmlns:a16="http://schemas.microsoft.com/office/drawing/2014/main" id="{3763E151-2F5E-459E-9992-963D3F60BD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8709" y="2080905"/>
            <a:ext cx="1174726" cy="881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2" descr="Coins as an Historical Source">
            <a:extLst>
              <a:ext uri="{FF2B5EF4-FFF2-40B4-BE49-F238E27FC236}">
                <a16:creationId xmlns:a16="http://schemas.microsoft.com/office/drawing/2014/main" id="{4883CF2F-0624-45AC-97DC-22A96F5968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2574" y="2024152"/>
            <a:ext cx="937797" cy="937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4" descr="World War II - Primary Sources - LibGuides at Florida Atlantic University">
            <a:extLst>
              <a:ext uri="{FF2B5EF4-FFF2-40B4-BE49-F238E27FC236}">
                <a16:creationId xmlns:a16="http://schemas.microsoft.com/office/drawing/2014/main" id="{E38DAA6E-303A-42EE-A71C-8077C36927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7041" y="2320389"/>
            <a:ext cx="1153355" cy="1496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A Brief History of the Normans: The Conquests that Changed the Face of  Europe: Amazon.co.uk: Francois Neveux, Howard Curtis: 9781845295233: Books">
            <a:extLst>
              <a:ext uri="{FF2B5EF4-FFF2-40B4-BE49-F238E27FC236}">
                <a16:creationId xmlns:a16="http://schemas.microsoft.com/office/drawing/2014/main" id="{C35BEB97-E0A3-435D-9926-F752B114AE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435" y="3043088"/>
            <a:ext cx="1056930" cy="117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How to get full marks on source questions in History A-Level: 4. Using the  provenance of the Source to assess reliability">
            <a:extLst>
              <a:ext uri="{FF2B5EF4-FFF2-40B4-BE49-F238E27FC236}">
                <a16:creationId xmlns:a16="http://schemas.microsoft.com/office/drawing/2014/main" id="{FD7C491F-F0E5-40C6-B79B-D5AC2C7CF5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43" b="6469"/>
          <a:stretch/>
        </p:blipFill>
        <p:spPr bwMode="auto">
          <a:xfrm>
            <a:off x="4703876" y="3552340"/>
            <a:ext cx="1854097" cy="1174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D113C26-5D75-4D91-9346-0391E0FBA5B1}"/>
              </a:ext>
            </a:extLst>
          </p:cNvPr>
          <p:cNvSpPr txBox="1"/>
          <p:nvPr/>
        </p:nvSpPr>
        <p:spPr>
          <a:xfrm>
            <a:off x="586553" y="4808198"/>
            <a:ext cx="1358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Comic Sans MS" panose="030F0702030302020204" pitchFamily="66" charset="0"/>
              </a:rPr>
              <a:t>Skills: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0199779-5AB2-4377-8C7C-FB5849ECF482}"/>
              </a:ext>
            </a:extLst>
          </p:cNvPr>
          <p:cNvSpPr/>
          <p:nvPr/>
        </p:nvSpPr>
        <p:spPr>
          <a:xfrm>
            <a:off x="38753" y="5483969"/>
            <a:ext cx="2164938" cy="1161542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PROVENANCE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00A5768-B93E-4445-B14C-75F548ED1960}"/>
              </a:ext>
            </a:extLst>
          </p:cNvPr>
          <p:cNvSpPr/>
          <p:nvPr/>
        </p:nvSpPr>
        <p:spPr>
          <a:xfrm>
            <a:off x="2537673" y="5483969"/>
            <a:ext cx="2164938" cy="1161542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KEY VOCABULARY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036D12-4E6C-4E4F-896E-2201DEA32F42}"/>
              </a:ext>
            </a:extLst>
          </p:cNvPr>
          <p:cNvSpPr/>
          <p:nvPr/>
        </p:nvSpPr>
        <p:spPr>
          <a:xfrm>
            <a:off x="5152357" y="5470187"/>
            <a:ext cx="2153906" cy="11615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CHRONOLOGY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1A3E073-EA65-4A00-8F20-BF103EF746FD}"/>
              </a:ext>
            </a:extLst>
          </p:cNvPr>
          <p:cNvSpPr/>
          <p:nvPr/>
        </p:nvSpPr>
        <p:spPr>
          <a:xfrm>
            <a:off x="7640245" y="5470187"/>
            <a:ext cx="2164938" cy="1161542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EMPATHY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68A650E-51F5-458A-8562-216924D7C392}"/>
              </a:ext>
            </a:extLst>
          </p:cNvPr>
          <p:cNvSpPr/>
          <p:nvPr/>
        </p:nvSpPr>
        <p:spPr>
          <a:xfrm>
            <a:off x="10060498" y="5470187"/>
            <a:ext cx="2164938" cy="116154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chemeClr val="tx1"/>
                </a:solidFill>
                <a:latin typeface="Comic Sans MS" panose="030F0702030302020204" pitchFamily="66" charset="0"/>
              </a:rPr>
              <a:t>PRIMARY + SECONDARY EVIDENCE</a:t>
            </a:r>
          </a:p>
        </p:txBody>
      </p:sp>
    </p:spTree>
    <p:extLst>
      <p:ext uri="{BB962C8B-B14F-4D97-AF65-F5344CB8AC3E}">
        <p14:creationId xmlns:p14="http://schemas.microsoft.com/office/powerpoint/2010/main" val="35627802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1218</TotalTime>
  <Words>395</Words>
  <Application>Microsoft Office PowerPoint</Application>
  <PresentationFormat>Widescreen</PresentationFormat>
  <Paragraphs>62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Comic Sans MS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 Sanders</dc:creator>
  <cp:lastModifiedBy>laura short</cp:lastModifiedBy>
  <cp:revision>40</cp:revision>
  <dcterms:created xsi:type="dcterms:W3CDTF">2018-06-29T07:50:40Z</dcterms:created>
  <dcterms:modified xsi:type="dcterms:W3CDTF">2020-09-20T11:36:18Z</dcterms:modified>
</cp:coreProperties>
</file>