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65" r:id="rId3"/>
    <p:sldId id="266" r:id="rId4"/>
    <p:sldId id="257" r:id="rId5"/>
    <p:sldId id="258" r:id="rId6"/>
    <p:sldId id="256" r:id="rId7"/>
    <p:sldId id="262" r:id="rId8"/>
    <p:sldId id="263" r:id="rId9"/>
    <p:sldId id="264" r:id="rId10"/>
    <p:sldId id="261" r:id="rId11"/>
    <p:sldId id="260" r:id="rId12"/>
    <p:sldId id="259" r:id="rId13"/>
    <p:sldId id="267" r:id="rId14"/>
    <p:sldId id="277" r:id="rId15"/>
    <p:sldId id="269" r:id="rId16"/>
    <p:sldId id="270" r:id="rId17"/>
    <p:sldId id="271" r:id="rId18"/>
    <p:sldId id="273" r:id="rId19"/>
    <p:sldId id="274" r:id="rId20"/>
    <p:sldId id="275" r:id="rId21"/>
    <p:sldId id="276" r:id="rId22"/>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92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86" d="100"/>
          <a:sy n="86"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A305E39-7D10-4989-9CC4-9014C61DF932}"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956538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305E39-7D10-4989-9CC4-9014C61DF932}"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2943191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305E39-7D10-4989-9CC4-9014C61DF932}"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10058750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0608A0F-2987-4286-96D0-6F026C5011F9}"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1077979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0608A0F-2987-4286-96D0-6F026C5011F9}"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37348412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608A0F-2987-4286-96D0-6F026C5011F9}"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1671307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0608A0F-2987-4286-96D0-6F026C5011F9}" type="datetimeFigureOut">
              <a:rPr lang="en-GB" smtClean="0"/>
              <a:t>18/09/2020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1461739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0608A0F-2987-4286-96D0-6F026C5011F9}" type="datetimeFigureOut">
              <a:rPr lang="en-GB" smtClean="0"/>
              <a:t>18/09/2020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13263101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0608A0F-2987-4286-96D0-6F026C5011F9}" type="datetimeFigureOut">
              <a:rPr lang="en-GB" smtClean="0"/>
              <a:t>18/09/2020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23971036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08A0F-2987-4286-96D0-6F026C5011F9}" type="datetimeFigureOut">
              <a:rPr lang="en-GB" smtClean="0"/>
              <a:t>18/09/2020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2990436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0608A0F-2987-4286-96D0-6F026C5011F9}" type="datetimeFigureOut">
              <a:rPr lang="en-GB" smtClean="0"/>
              <a:t>18/09/2020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4042422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305E39-7D10-4989-9CC4-9014C61DF932}"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29854050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0608A0F-2987-4286-96D0-6F026C5011F9}" type="datetimeFigureOut">
              <a:rPr lang="en-GB" smtClean="0"/>
              <a:t>18/09/2020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1850185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0608A0F-2987-4286-96D0-6F026C5011F9}"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1610516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0608A0F-2987-4286-96D0-6F026C5011F9}"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FFB7E6-0807-400D-8AF6-2CC2CD582632}" type="slidenum">
              <a:rPr lang="en-GB" smtClean="0"/>
              <a:t>‹#›</a:t>
            </a:fld>
            <a:endParaRPr lang="en-GB"/>
          </a:p>
        </p:txBody>
      </p:sp>
    </p:spTree>
    <p:extLst>
      <p:ext uri="{BB962C8B-B14F-4D97-AF65-F5344CB8AC3E}">
        <p14:creationId xmlns:p14="http://schemas.microsoft.com/office/powerpoint/2010/main" val="580359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305E39-7D10-4989-9CC4-9014C61DF932}" type="datetimeFigureOut">
              <a:rPr lang="en-GB" smtClean="0"/>
              <a:t>18/09/2020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1035048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A305E39-7D10-4989-9CC4-9014C61DF932}" type="datetimeFigureOut">
              <a:rPr lang="en-GB" smtClean="0"/>
              <a:t>18/09/2020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3435851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A305E39-7D10-4989-9CC4-9014C61DF932}" type="datetimeFigureOut">
              <a:rPr lang="en-GB" smtClean="0"/>
              <a:t>18/09/2020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2494832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A305E39-7D10-4989-9CC4-9014C61DF932}" type="datetimeFigureOut">
              <a:rPr lang="en-GB" smtClean="0"/>
              <a:t>18/09/2020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2695657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305E39-7D10-4989-9CC4-9014C61DF932}" type="datetimeFigureOut">
              <a:rPr lang="en-GB" smtClean="0"/>
              <a:t>18/09/2020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438313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A305E39-7D10-4989-9CC4-9014C61DF932}" type="datetimeFigureOut">
              <a:rPr lang="en-GB" smtClean="0"/>
              <a:t>18/09/2020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576490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A305E39-7D10-4989-9CC4-9014C61DF932}" type="datetimeFigureOut">
              <a:rPr lang="en-GB" smtClean="0"/>
              <a:t>18/09/2020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6B7972-FE1C-4729-A679-27FF3FE8E6AD}" type="slidenum">
              <a:rPr lang="en-GB" smtClean="0"/>
              <a:t>‹#›</a:t>
            </a:fld>
            <a:endParaRPr lang="en-GB"/>
          </a:p>
        </p:txBody>
      </p:sp>
    </p:spTree>
    <p:extLst>
      <p:ext uri="{BB962C8B-B14F-4D97-AF65-F5344CB8AC3E}">
        <p14:creationId xmlns:p14="http://schemas.microsoft.com/office/powerpoint/2010/main" val="3659010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305E39-7D10-4989-9CC4-9014C61DF932}" type="datetimeFigureOut">
              <a:rPr lang="en-GB" smtClean="0"/>
              <a:t>18/09/2020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6B7972-FE1C-4729-A679-27FF3FE8E6AD}" type="slidenum">
              <a:rPr lang="en-GB" smtClean="0"/>
              <a:t>‹#›</a:t>
            </a:fld>
            <a:endParaRPr lang="en-GB"/>
          </a:p>
        </p:txBody>
      </p:sp>
    </p:spTree>
    <p:extLst>
      <p:ext uri="{BB962C8B-B14F-4D97-AF65-F5344CB8AC3E}">
        <p14:creationId xmlns:p14="http://schemas.microsoft.com/office/powerpoint/2010/main" val="3978159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08A0F-2987-4286-96D0-6F026C5011F9}" type="datetimeFigureOut">
              <a:rPr lang="en-GB" smtClean="0"/>
              <a:t>18/09/2020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FFB7E6-0807-400D-8AF6-2CC2CD582632}" type="slidenum">
              <a:rPr lang="en-GB" smtClean="0"/>
              <a:t>‹#›</a:t>
            </a:fld>
            <a:endParaRPr lang="en-GB"/>
          </a:p>
        </p:txBody>
      </p:sp>
    </p:spTree>
    <p:extLst>
      <p:ext uri="{BB962C8B-B14F-4D97-AF65-F5344CB8AC3E}">
        <p14:creationId xmlns:p14="http://schemas.microsoft.com/office/powerpoint/2010/main" val="3983265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6BB10-525C-4D85-8605-6D7CE243A36A}"/>
              </a:ext>
            </a:extLst>
          </p:cNvPr>
          <p:cNvSpPr>
            <a:spLocks noGrp="1"/>
          </p:cNvSpPr>
          <p:nvPr>
            <p:ph type="ctrTitle"/>
          </p:nvPr>
        </p:nvSpPr>
        <p:spPr/>
        <p:txBody>
          <a:bodyPr/>
          <a:lstStyle/>
          <a:p>
            <a:r>
              <a:rPr lang="en-GB" dirty="0"/>
              <a:t>Y10 Home Learning </a:t>
            </a:r>
          </a:p>
        </p:txBody>
      </p:sp>
      <p:sp>
        <p:nvSpPr>
          <p:cNvPr id="3" name="Subtitle 2">
            <a:extLst>
              <a:ext uri="{FF2B5EF4-FFF2-40B4-BE49-F238E27FC236}">
                <a16:creationId xmlns:a16="http://schemas.microsoft.com/office/drawing/2014/main" id="{355E295C-890A-468B-9934-923CEBD78445}"/>
              </a:ext>
            </a:extLst>
          </p:cNvPr>
          <p:cNvSpPr>
            <a:spLocks noGrp="1"/>
          </p:cNvSpPr>
          <p:nvPr>
            <p:ph type="subTitle" idx="1"/>
          </p:nvPr>
        </p:nvSpPr>
        <p:spPr/>
        <p:txBody>
          <a:bodyPr/>
          <a:lstStyle/>
          <a:p>
            <a:r>
              <a:rPr lang="en-GB" dirty="0"/>
              <a:t>Week Commencing 21</a:t>
            </a:r>
            <a:r>
              <a:rPr lang="en-GB" baseline="30000" dirty="0"/>
              <a:t>st</a:t>
            </a:r>
            <a:r>
              <a:rPr lang="en-GB" dirty="0"/>
              <a:t> September</a:t>
            </a:r>
          </a:p>
        </p:txBody>
      </p:sp>
    </p:spTree>
    <p:extLst>
      <p:ext uri="{BB962C8B-B14F-4D97-AF65-F5344CB8AC3E}">
        <p14:creationId xmlns:p14="http://schemas.microsoft.com/office/powerpoint/2010/main" val="2204980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a:solidFill>
            <a:schemeClr val="accent4"/>
          </a:solidFill>
        </p:spPr>
        <p:txBody>
          <a:bodyPr/>
          <a:lstStyle/>
          <a:p>
            <a:r>
              <a:rPr lang="en-GB" dirty="0"/>
              <a:t>In what ways did the development of the railway impact upon the lives of Americans?</a:t>
            </a:r>
          </a:p>
        </p:txBody>
      </p:sp>
      <p:sp>
        <p:nvSpPr>
          <p:cNvPr id="3" name="Content Placeholder 2"/>
          <p:cNvSpPr>
            <a:spLocks noGrp="1"/>
          </p:cNvSpPr>
          <p:nvPr>
            <p:ph idx="1"/>
          </p:nvPr>
        </p:nvSpPr>
        <p:spPr>
          <a:xfrm>
            <a:off x="0" y="1325561"/>
            <a:ext cx="4738255" cy="5532437"/>
          </a:xfrm>
          <a:solidFill>
            <a:srgbClr val="92D050"/>
          </a:solidFill>
        </p:spPr>
        <p:txBody>
          <a:bodyPr>
            <a:normAutofit/>
          </a:bodyPr>
          <a:lstStyle/>
          <a:p>
            <a:pPr marL="0" indent="0">
              <a:buNone/>
            </a:pPr>
            <a:r>
              <a:rPr lang="en-GB" sz="2400" b="1" dirty="0"/>
              <a:t>Question 5: In what ways were/In ………………..? (8)</a:t>
            </a:r>
            <a:endParaRPr lang="en-GB" sz="2400" dirty="0"/>
          </a:p>
          <a:p>
            <a:pPr marL="0" indent="0">
              <a:buNone/>
            </a:pPr>
            <a:r>
              <a:rPr lang="en-GB" sz="2400" dirty="0"/>
              <a:t>Time: 10 </a:t>
            </a:r>
            <a:r>
              <a:rPr lang="en-GB" sz="2400" dirty="0" err="1"/>
              <a:t>mins</a:t>
            </a:r>
            <a:r>
              <a:rPr lang="en-GB" sz="2400" dirty="0"/>
              <a:t>   Length: 2 (long) paragraphs</a:t>
            </a:r>
          </a:p>
          <a:p>
            <a:pPr marL="0" indent="0">
              <a:buNone/>
            </a:pPr>
            <a:r>
              <a:rPr lang="en-GB" sz="2400" b="1" dirty="0"/>
              <a:t>Select 2 points you can make which will answer the question. For each one write a paragraph, explaining what you know about that point. Finish each paragraph with a sentence at the end which directly links back to the question</a:t>
            </a:r>
            <a:r>
              <a:rPr lang="en-GB" sz="2400" dirty="0"/>
              <a:t> For the highest marks try to select points which show different types of answer to the question and how these points can be linked together. </a:t>
            </a:r>
          </a:p>
          <a:p>
            <a:pPr marL="0" indent="0">
              <a:buNone/>
            </a:pPr>
            <a:endParaRPr lang="en-GB" dirty="0"/>
          </a:p>
        </p:txBody>
      </p:sp>
      <p:sp>
        <p:nvSpPr>
          <p:cNvPr id="4" name="Content Placeholder 2"/>
          <p:cNvSpPr txBox="1">
            <a:spLocks/>
          </p:cNvSpPr>
          <p:nvPr/>
        </p:nvSpPr>
        <p:spPr>
          <a:xfrm>
            <a:off x="5112327" y="1325562"/>
            <a:ext cx="7079674" cy="5532437"/>
          </a:xfrm>
          <a:prstGeom prst="rect">
            <a:avLst/>
          </a:prstGeom>
          <a:solidFill>
            <a:schemeClr val="accent2"/>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dirty="0"/>
              <a:t>Level 4 – Complex: Recognise that changes were different for different groups of people and were interconnected.                                                               (7-8)</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Level 3 – Developed: Explain two changes in detail, showing clearly the way that things changed, with supporting evidence.                                                      (5-6)</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Level 2 – Simple: Brief explanation of at least one change, with limited supporting </a:t>
            </a:r>
          </a:p>
          <a:p>
            <a:pPr marL="0" indent="0">
              <a:buFont typeface="Arial" panose="020B0604020202020204" pitchFamily="34" charset="0"/>
              <a:buNone/>
            </a:pPr>
            <a:r>
              <a:rPr lang="en-GB" sz="2400" dirty="0"/>
              <a:t>evidence.                                                                           (3-4)</a:t>
            </a:r>
          </a:p>
          <a:p>
            <a:pPr marL="0" indent="0">
              <a:buFont typeface="Arial" panose="020B0604020202020204" pitchFamily="34" charset="0"/>
              <a:buNone/>
            </a:pPr>
            <a:endParaRPr lang="en-GB" sz="2400" dirty="0"/>
          </a:p>
          <a:p>
            <a:pPr marL="0" indent="0">
              <a:buFont typeface="Arial" panose="020B0604020202020204" pitchFamily="34" charset="0"/>
              <a:buNone/>
            </a:pPr>
            <a:r>
              <a:rPr lang="en-GB" sz="2400" dirty="0"/>
              <a:t>Level 1 – Basic: Suggest at least one thing that changed but provide no evidence or explanation                     (1-2)</a:t>
            </a:r>
          </a:p>
        </p:txBody>
      </p:sp>
    </p:spTree>
    <p:extLst>
      <p:ext uri="{BB962C8B-B14F-4D97-AF65-F5344CB8AC3E}">
        <p14:creationId xmlns:p14="http://schemas.microsoft.com/office/powerpoint/2010/main" val="2122257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www.anglonautes.com/hist_us_19_dates/us_18_19_homesteader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09600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descr="http://www.anglonautes.com/hist_us_19_dates/us_18_19_homesteader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2982" y="-1"/>
            <a:ext cx="5999018"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700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28C35-A26D-49AA-99A9-321ABBFC776F}"/>
              </a:ext>
            </a:extLst>
          </p:cNvPr>
          <p:cNvSpPr>
            <a:spLocks noGrp="1"/>
          </p:cNvSpPr>
          <p:nvPr>
            <p:ph type="title"/>
          </p:nvPr>
        </p:nvSpPr>
        <p:spPr/>
        <p:txBody>
          <a:bodyPr/>
          <a:lstStyle/>
          <a:p>
            <a:pPr algn="ctr"/>
            <a:r>
              <a:rPr lang="en-GB" dirty="0"/>
              <a:t>Section 2</a:t>
            </a:r>
          </a:p>
        </p:txBody>
      </p:sp>
    </p:spTree>
    <p:extLst>
      <p:ext uri="{BB962C8B-B14F-4D97-AF65-F5344CB8AC3E}">
        <p14:creationId xmlns:p14="http://schemas.microsoft.com/office/powerpoint/2010/main" val="5134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7700" y="889089"/>
            <a:ext cx="11544300" cy="1200329"/>
          </a:xfrm>
          <a:prstGeom prst="rect">
            <a:avLst/>
          </a:prstGeom>
          <a:noFill/>
        </p:spPr>
        <p:txBody>
          <a:bodyPr wrap="square" rtlCol="0">
            <a:spAutoFit/>
          </a:bodyPr>
          <a:lstStyle/>
          <a:p>
            <a:pPr algn="ctr"/>
            <a:r>
              <a:rPr lang="en-GB" sz="3600" b="1" u="sng" dirty="0">
                <a:latin typeface="Comic Sans MS" panose="030F0702030302020204" pitchFamily="66" charset="0"/>
              </a:rPr>
              <a:t>Learning Intent: </a:t>
            </a:r>
            <a:r>
              <a:rPr lang="en-GB" sz="3600" dirty="0"/>
              <a:t>To compare attitudes towards the Native Americans and the changing US response after 1865</a:t>
            </a:r>
            <a:endParaRPr lang="en-GB" sz="3600" b="1" u="sng" dirty="0">
              <a:latin typeface="Comic Sans MS" panose="030F0702030302020204" pitchFamily="66" charset="0"/>
            </a:endParaRPr>
          </a:p>
        </p:txBody>
      </p:sp>
      <p:sp>
        <p:nvSpPr>
          <p:cNvPr id="5" name="Rounded Rectangle 4"/>
          <p:cNvSpPr/>
          <p:nvPr/>
        </p:nvSpPr>
        <p:spPr>
          <a:xfrm>
            <a:off x="723900" y="2637057"/>
            <a:ext cx="5003800" cy="19431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698500" y="4813300"/>
            <a:ext cx="5003800" cy="1943100"/>
          </a:xfrm>
          <a:prstGeom prst="roundRect">
            <a:avLst/>
          </a:prstGeom>
          <a:solidFill>
            <a:srgbClr val="E692D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6508750" y="2722782"/>
            <a:ext cx="5010150" cy="19431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469899" y="2064620"/>
            <a:ext cx="3388423" cy="523220"/>
          </a:xfrm>
          <a:prstGeom prst="rect">
            <a:avLst/>
          </a:prstGeom>
          <a:noFill/>
        </p:spPr>
        <p:txBody>
          <a:bodyPr wrap="square" rtlCol="0">
            <a:spAutoFit/>
          </a:bodyPr>
          <a:lstStyle/>
          <a:p>
            <a:r>
              <a:rPr lang="en-GB" sz="2800" u="sng" dirty="0">
                <a:latin typeface="Comic Sans MS" panose="030F0702030302020204" pitchFamily="66" charset="0"/>
              </a:rPr>
              <a:t>Success Criteria:</a:t>
            </a:r>
          </a:p>
        </p:txBody>
      </p:sp>
      <p:sp>
        <p:nvSpPr>
          <p:cNvPr id="12" name="TextBox 11"/>
          <p:cNvSpPr txBox="1"/>
          <p:nvPr/>
        </p:nvSpPr>
        <p:spPr>
          <a:xfrm>
            <a:off x="825499" y="2789182"/>
            <a:ext cx="4794715" cy="1200329"/>
          </a:xfrm>
          <a:prstGeom prst="rect">
            <a:avLst/>
          </a:prstGeom>
          <a:noFill/>
        </p:spPr>
        <p:txBody>
          <a:bodyPr wrap="square" rtlCol="0">
            <a:spAutoFit/>
          </a:bodyPr>
          <a:lstStyle/>
          <a:p>
            <a:r>
              <a:rPr lang="en-GB" sz="2400" u="sng" dirty="0">
                <a:latin typeface="Comic Sans MS" panose="030F0702030302020204" pitchFamily="66" charset="0"/>
              </a:rPr>
              <a:t>BASIC: </a:t>
            </a:r>
            <a:r>
              <a:rPr lang="en-GB" sz="2400" dirty="0">
                <a:latin typeface="Comic Sans MS" panose="030F0702030302020204" pitchFamily="66" charset="0"/>
              </a:rPr>
              <a:t>To describe the two different viewpoints of the Native Americans</a:t>
            </a:r>
          </a:p>
        </p:txBody>
      </p:sp>
      <p:sp>
        <p:nvSpPr>
          <p:cNvPr id="13" name="TextBox 12"/>
          <p:cNvSpPr txBox="1"/>
          <p:nvPr/>
        </p:nvSpPr>
        <p:spPr>
          <a:xfrm>
            <a:off x="6642099" y="2789182"/>
            <a:ext cx="4720993" cy="1200329"/>
          </a:xfrm>
          <a:prstGeom prst="rect">
            <a:avLst/>
          </a:prstGeom>
          <a:noFill/>
        </p:spPr>
        <p:txBody>
          <a:bodyPr wrap="square" rtlCol="0">
            <a:spAutoFit/>
          </a:bodyPr>
          <a:lstStyle/>
          <a:p>
            <a:r>
              <a:rPr lang="en-GB" sz="2400" u="sng" dirty="0">
                <a:latin typeface="Comic Sans MS" panose="030F0702030302020204" pitchFamily="66" charset="0"/>
              </a:rPr>
              <a:t>SIMPLE: </a:t>
            </a:r>
            <a:r>
              <a:rPr lang="en-GB" sz="2400" dirty="0">
                <a:latin typeface="Comic Sans MS" panose="030F0702030302020204" pitchFamily="66" charset="0"/>
              </a:rPr>
              <a:t>To explain why people had different viewpoints and the changing tactics.</a:t>
            </a:r>
            <a:endParaRPr lang="en-GB" sz="2400" u="sng" dirty="0">
              <a:latin typeface="Comic Sans MS" panose="030F0702030302020204" pitchFamily="66" charset="0"/>
            </a:endParaRPr>
          </a:p>
        </p:txBody>
      </p:sp>
      <p:sp>
        <p:nvSpPr>
          <p:cNvPr id="14" name="TextBox 13"/>
          <p:cNvSpPr txBox="1"/>
          <p:nvPr/>
        </p:nvSpPr>
        <p:spPr>
          <a:xfrm>
            <a:off x="825500" y="4911734"/>
            <a:ext cx="4794714" cy="1569660"/>
          </a:xfrm>
          <a:prstGeom prst="rect">
            <a:avLst/>
          </a:prstGeom>
          <a:noFill/>
        </p:spPr>
        <p:txBody>
          <a:bodyPr wrap="square" rtlCol="0">
            <a:spAutoFit/>
          </a:bodyPr>
          <a:lstStyle/>
          <a:p>
            <a:r>
              <a:rPr lang="en-GB" sz="2400" u="sng" dirty="0">
                <a:latin typeface="Comic Sans MS" panose="030F0702030302020204" pitchFamily="66" charset="0"/>
              </a:rPr>
              <a:t>DEVELOPED: </a:t>
            </a:r>
            <a:r>
              <a:rPr lang="en-GB" sz="2400" dirty="0">
                <a:latin typeface="Comic Sans MS" panose="030F0702030302020204" pitchFamily="66" charset="0"/>
              </a:rPr>
              <a:t>To explain the impact of those changing tactics on the Native Americans.</a:t>
            </a:r>
            <a:endParaRPr lang="en-GB" sz="2400" u="sng" dirty="0">
              <a:latin typeface="Comic Sans MS" panose="030F0702030302020204" pitchFamily="66" charset="0"/>
            </a:endParaRPr>
          </a:p>
        </p:txBody>
      </p:sp>
      <p:sp>
        <p:nvSpPr>
          <p:cNvPr id="16" name="TextBox 15"/>
          <p:cNvSpPr txBox="1"/>
          <p:nvPr/>
        </p:nvSpPr>
        <p:spPr>
          <a:xfrm>
            <a:off x="469899" y="21443"/>
            <a:ext cx="11544300" cy="646331"/>
          </a:xfrm>
          <a:prstGeom prst="rect">
            <a:avLst/>
          </a:prstGeom>
          <a:noFill/>
        </p:spPr>
        <p:txBody>
          <a:bodyPr wrap="square" rtlCol="0">
            <a:spAutoFit/>
          </a:bodyPr>
          <a:lstStyle/>
          <a:p>
            <a:pPr algn="ctr"/>
            <a:r>
              <a:rPr lang="en-GB" sz="3600" b="1" u="sng" dirty="0">
                <a:latin typeface="Comic Sans MS" panose="030F0702030302020204" pitchFamily="66" charset="0"/>
              </a:rPr>
              <a:t>The Resolution of the Indian Problem</a:t>
            </a:r>
            <a:endParaRPr lang="en-GB" sz="3600" b="1" dirty="0">
              <a:latin typeface="Comic Sans MS" panose="030F0702030302020204" pitchFamily="66" charset="0"/>
            </a:endParaRPr>
          </a:p>
        </p:txBody>
      </p:sp>
    </p:spTree>
    <p:extLst>
      <p:ext uri="{BB962C8B-B14F-4D97-AF65-F5344CB8AC3E}">
        <p14:creationId xmlns:p14="http://schemas.microsoft.com/office/powerpoint/2010/main" val="225839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Think…….</a:t>
            </a:r>
          </a:p>
        </p:txBody>
      </p:sp>
      <p:sp>
        <p:nvSpPr>
          <p:cNvPr id="3" name="Content Placeholder 2"/>
          <p:cNvSpPr>
            <a:spLocks noGrp="1"/>
          </p:cNvSpPr>
          <p:nvPr>
            <p:ph idx="1"/>
          </p:nvPr>
        </p:nvSpPr>
        <p:spPr/>
        <p:txBody>
          <a:bodyPr>
            <a:normAutofit lnSpcReduction="10000"/>
          </a:bodyPr>
          <a:lstStyle/>
          <a:p>
            <a:r>
              <a:rPr lang="en-GB" dirty="0"/>
              <a:t>Look back at the graph we made showing the relationship between the Indians and the USA. </a:t>
            </a:r>
          </a:p>
          <a:p>
            <a:endParaRPr lang="en-GB" dirty="0"/>
          </a:p>
          <a:p>
            <a:r>
              <a:rPr lang="en-GB" dirty="0"/>
              <a:t>How might the events we have covered since have impacted on this relationship?</a:t>
            </a:r>
          </a:p>
          <a:p>
            <a:pPr marL="0" indent="0">
              <a:buNone/>
            </a:pPr>
            <a:endParaRPr lang="en-GB" dirty="0"/>
          </a:p>
          <a:p>
            <a:r>
              <a:rPr lang="en-GB" dirty="0"/>
              <a:t>What is the ‘Indian Problem’?</a:t>
            </a:r>
          </a:p>
          <a:p>
            <a:endParaRPr lang="en-GB" dirty="0"/>
          </a:p>
          <a:p>
            <a:r>
              <a:rPr lang="en-GB" dirty="0"/>
              <a:t>What options do the US Government have to deal with their problem?</a:t>
            </a:r>
          </a:p>
        </p:txBody>
      </p:sp>
    </p:spTree>
    <p:extLst>
      <p:ext uri="{BB962C8B-B14F-4D97-AF65-F5344CB8AC3E}">
        <p14:creationId xmlns:p14="http://schemas.microsoft.com/office/powerpoint/2010/main" val="3828223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LO: To compare attitudes towards the Native Americans and the changing US response after 1865</a:t>
            </a:r>
          </a:p>
        </p:txBody>
      </p:sp>
      <p:sp>
        <p:nvSpPr>
          <p:cNvPr id="3" name="Content Placeholder 2"/>
          <p:cNvSpPr>
            <a:spLocks noGrp="1"/>
          </p:cNvSpPr>
          <p:nvPr>
            <p:ph idx="1"/>
          </p:nvPr>
        </p:nvSpPr>
        <p:spPr>
          <a:xfrm>
            <a:off x="838200" y="1825625"/>
            <a:ext cx="10515600" cy="4610344"/>
          </a:xfrm>
        </p:spPr>
        <p:txBody>
          <a:bodyPr/>
          <a:lstStyle/>
          <a:p>
            <a:r>
              <a:rPr lang="en-GB" dirty="0"/>
              <a:t>Most people in the USA could be divided into two clear camps:</a:t>
            </a:r>
          </a:p>
          <a:p>
            <a:r>
              <a:rPr lang="en-GB" dirty="0"/>
              <a:t>Negotiators(Humanitarians) or Exterminators</a:t>
            </a:r>
          </a:p>
          <a:p>
            <a:endParaRPr lang="en-GB" dirty="0"/>
          </a:p>
          <a:p>
            <a:pPr marL="514350" indent="-514350">
              <a:buAutoNum type="arabicPeriod"/>
            </a:pPr>
            <a:r>
              <a:rPr lang="en-GB" dirty="0"/>
              <a:t>What do you think the main difference between the two groups was?</a:t>
            </a:r>
          </a:p>
          <a:p>
            <a:pPr marL="514350" indent="-514350">
              <a:buAutoNum type="arabicPeriod"/>
            </a:pPr>
            <a:r>
              <a:rPr lang="en-GB" dirty="0"/>
              <a:t>Which title do you think could be matched to each of the following characteristics:</a:t>
            </a:r>
          </a:p>
          <a:p>
            <a:pPr marL="0" indent="0" algn="ctr">
              <a:buNone/>
            </a:pPr>
            <a:r>
              <a:rPr lang="en-GB" dirty="0"/>
              <a:t>Easterners / Western Settlers / Civilians / Soldiers / Politicians</a:t>
            </a:r>
          </a:p>
          <a:p>
            <a:pPr marL="0" indent="0">
              <a:buNone/>
            </a:pPr>
            <a:r>
              <a:rPr lang="en-GB" dirty="0"/>
              <a:t>Extension: What is the perfect profile of a negotiator/exterminator?</a:t>
            </a:r>
          </a:p>
        </p:txBody>
      </p:sp>
    </p:spTree>
    <p:extLst>
      <p:ext uri="{BB962C8B-B14F-4D97-AF65-F5344CB8AC3E}">
        <p14:creationId xmlns:p14="http://schemas.microsoft.com/office/powerpoint/2010/main" val="188091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0527"/>
          </a:xfrm>
        </p:spPr>
        <p:txBody>
          <a:bodyPr>
            <a:normAutofit fontScale="90000"/>
          </a:bodyPr>
          <a:lstStyle/>
          <a:p>
            <a:r>
              <a:rPr lang="en-GB" sz="4000" dirty="0"/>
              <a:t>LO: To compare attitudes towards the Native Americans and the changing US response after 1865</a:t>
            </a:r>
            <a:br>
              <a:rPr lang="en-GB" dirty="0"/>
            </a:br>
            <a:endParaRPr lang="en-GB" dirty="0"/>
          </a:p>
        </p:txBody>
      </p:sp>
      <p:sp>
        <p:nvSpPr>
          <p:cNvPr id="3" name="Content Placeholder 2"/>
          <p:cNvSpPr>
            <a:spLocks noGrp="1"/>
          </p:cNvSpPr>
          <p:nvPr>
            <p:ph idx="1"/>
          </p:nvPr>
        </p:nvSpPr>
        <p:spPr>
          <a:xfrm>
            <a:off x="0" y="843149"/>
            <a:ext cx="12192000" cy="6014852"/>
          </a:xfrm>
        </p:spPr>
        <p:txBody>
          <a:bodyPr>
            <a:normAutofit lnSpcReduction="10000"/>
          </a:bodyPr>
          <a:lstStyle/>
          <a:p>
            <a:pPr marL="0" indent="0">
              <a:buNone/>
            </a:pPr>
            <a:r>
              <a:rPr lang="en-GB" sz="3200" u="sng" dirty="0"/>
              <a:t>Task</a:t>
            </a:r>
          </a:p>
          <a:p>
            <a:r>
              <a:rPr lang="en-GB" sz="3600" dirty="0"/>
              <a:t>Put two sub-titles: Negotiators and Exterminators.</a:t>
            </a:r>
          </a:p>
          <a:p>
            <a:r>
              <a:rPr lang="en-GB" sz="3600" dirty="0"/>
              <a:t>Draw a person/stick man in under each title.</a:t>
            </a:r>
          </a:p>
          <a:p>
            <a:r>
              <a:rPr lang="en-GB" sz="3600" dirty="0"/>
              <a:t>Using the descriptions on page 126, label the figure with the kind of characteristics and profile of the relevant attitude.</a:t>
            </a:r>
          </a:p>
          <a:p>
            <a:r>
              <a:rPr lang="en-GB" sz="3600" dirty="0"/>
              <a:t>Make sure you cover the following: Where were they from? / What kind of people were they? / What experience did they have with the Indians? / What did they believe and what did they want to happen to the Indians?</a:t>
            </a:r>
          </a:p>
          <a:p>
            <a:r>
              <a:rPr lang="en-GB" sz="3600" dirty="0"/>
              <a:t>Use the sources to add at least one quote to each person, showing the type of things they may have said to defend their position.</a:t>
            </a:r>
          </a:p>
          <a:p>
            <a:endParaRPr lang="en-GB" dirty="0"/>
          </a:p>
          <a:p>
            <a:endParaRPr lang="en-GB" dirty="0"/>
          </a:p>
        </p:txBody>
      </p:sp>
    </p:spTree>
    <p:extLst>
      <p:ext uri="{BB962C8B-B14F-4D97-AF65-F5344CB8AC3E}">
        <p14:creationId xmlns:p14="http://schemas.microsoft.com/office/powerpoint/2010/main" val="2974290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t>LO: To compare attitudes towards the Native Americans and the changing US response after 1865</a:t>
            </a:r>
            <a:br>
              <a:rPr lang="en-GB" dirty="0"/>
            </a:br>
            <a:endParaRPr lang="en-GB" dirty="0"/>
          </a:p>
        </p:txBody>
      </p:sp>
      <p:sp>
        <p:nvSpPr>
          <p:cNvPr id="3" name="Content Placeholder 2"/>
          <p:cNvSpPr>
            <a:spLocks noGrp="1"/>
          </p:cNvSpPr>
          <p:nvPr>
            <p:ph idx="1"/>
          </p:nvPr>
        </p:nvSpPr>
        <p:spPr/>
        <p:txBody>
          <a:bodyPr/>
          <a:lstStyle/>
          <a:p>
            <a:r>
              <a:rPr lang="en-GB" dirty="0"/>
              <a:t>In response to these different views the government decided to follow a ‘small reservations policy’. The intention was to put tribes onto smaller areas of land away from the settlers. The intention was that this would reduce opportunity for conflict.</a:t>
            </a:r>
          </a:p>
          <a:p>
            <a:endParaRPr lang="en-GB" dirty="0"/>
          </a:p>
          <a:p>
            <a:r>
              <a:rPr lang="en-GB" dirty="0"/>
              <a:t>We have already seen an example of this in the Fort Laramie Treaty of 1868, which put the Sioux onto one focused area of land.</a:t>
            </a:r>
          </a:p>
          <a:p>
            <a:r>
              <a:rPr lang="en-GB" dirty="0"/>
              <a:t>Another example of this was the Medicine Lodge Treaty 1867.</a:t>
            </a:r>
          </a:p>
          <a:p>
            <a:endParaRPr lang="en-GB" dirty="0"/>
          </a:p>
        </p:txBody>
      </p:sp>
    </p:spTree>
    <p:extLst>
      <p:ext uri="{BB962C8B-B14F-4D97-AF65-F5344CB8AC3E}">
        <p14:creationId xmlns:p14="http://schemas.microsoft.com/office/powerpoint/2010/main" val="2322981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t>LO: To compare attitudes towards the Native Americans and the changing US response after 1865</a:t>
            </a:r>
            <a:br>
              <a:rPr lang="en-GB" dirty="0"/>
            </a:br>
            <a:endParaRPr lang="en-GB" dirty="0"/>
          </a:p>
        </p:txBody>
      </p:sp>
      <p:sp>
        <p:nvSpPr>
          <p:cNvPr id="3" name="Content Placeholder 2"/>
          <p:cNvSpPr>
            <a:spLocks noGrp="1"/>
          </p:cNvSpPr>
          <p:nvPr>
            <p:ph idx="1"/>
          </p:nvPr>
        </p:nvSpPr>
        <p:spPr/>
        <p:txBody>
          <a:bodyPr>
            <a:normAutofit fontScale="92500" lnSpcReduction="10000"/>
          </a:bodyPr>
          <a:lstStyle/>
          <a:p>
            <a:r>
              <a:rPr lang="en-GB" dirty="0"/>
              <a:t>Another example of this was the Medicine Lodge Treaty 1867.</a:t>
            </a:r>
          </a:p>
          <a:p>
            <a:r>
              <a:rPr lang="en-GB" dirty="0"/>
              <a:t>The treaty destroyed the old idea of a giant continuous Great Plains reservation, replacing it with a new system in which the Plains Tribes were required to relocate to clearly bounded reservations. </a:t>
            </a:r>
          </a:p>
          <a:p>
            <a:r>
              <a:rPr lang="en-GB" dirty="0"/>
              <a:t>Any tribal member living outside of the reservation would thereafter be in violation of the treaty, and the U.S. would be justified in using whatever means necessary to force them onto the reservation.</a:t>
            </a:r>
          </a:p>
          <a:p>
            <a:r>
              <a:rPr lang="en-GB" dirty="0"/>
              <a:t>The government also introduced a new policy of “civilizing the tribes”. This meant that the U.S. would no longer allow the Indians to preserve their traditional ways, but would instead use schools and agricultural programs to try and eradicate the old customs and assimilate Indians into white culture.</a:t>
            </a:r>
          </a:p>
        </p:txBody>
      </p:sp>
    </p:spTree>
    <p:extLst>
      <p:ext uri="{BB962C8B-B14F-4D97-AF65-F5344CB8AC3E}">
        <p14:creationId xmlns:p14="http://schemas.microsoft.com/office/powerpoint/2010/main" val="14168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1"/>
            <a:ext cx="3642360" cy="6705600"/>
          </a:xfrm>
          <a:solidFill>
            <a:schemeClr val="accent4">
              <a:lumMod val="60000"/>
              <a:lumOff val="40000"/>
            </a:schemeClr>
          </a:solidFill>
        </p:spPr>
        <p:txBody>
          <a:bodyPr>
            <a:normAutofit fontScale="85000" lnSpcReduction="10000"/>
          </a:bodyPr>
          <a:lstStyle/>
          <a:p>
            <a:pPr marL="514350" indent="-514350">
              <a:buAutoNum type="arabicPeriod"/>
            </a:pPr>
            <a:r>
              <a:rPr lang="en-GB" dirty="0"/>
              <a:t>Explain the purpose of the US ‘small reservation’ policy.</a:t>
            </a:r>
          </a:p>
          <a:p>
            <a:pPr marL="514350" indent="-514350">
              <a:buAutoNum type="arabicPeriod"/>
            </a:pPr>
            <a:r>
              <a:rPr lang="en-GB" dirty="0"/>
              <a:t>Why was the Medicine Lodge Treaty 1867 a good example of this?</a:t>
            </a:r>
          </a:p>
          <a:p>
            <a:pPr marL="514350" indent="-514350">
              <a:buAutoNum type="arabicPeriod"/>
            </a:pPr>
            <a:r>
              <a:rPr lang="en-GB" dirty="0"/>
              <a:t>Describe the two key outcomes of the treaty.</a:t>
            </a:r>
          </a:p>
          <a:p>
            <a:pPr marL="514350" indent="-514350">
              <a:buAutoNum type="arabicPeriod"/>
            </a:pPr>
            <a:r>
              <a:rPr lang="en-GB" dirty="0"/>
              <a:t>What other policy did the US Government introduce and why?</a:t>
            </a:r>
          </a:p>
          <a:p>
            <a:pPr marL="0" indent="0">
              <a:buNone/>
            </a:pPr>
            <a:endParaRPr lang="en-GB" dirty="0"/>
          </a:p>
          <a:p>
            <a:pPr marL="0" indent="0">
              <a:buNone/>
            </a:pPr>
            <a:r>
              <a:rPr lang="en-GB" b="1" u="sng" dirty="0"/>
              <a:t>Extension: </a:t>
            </a:r>
            <a:r>
              <a:rPr lang="en-GB" dirty="0"/>
              <a:t>Who do you think would have been happier with the US Governments new approach, the negotiators or the exterminators? Explain your answer.</a:t>
            </a:r>
          </a:p>
          <a:p>
            <a:pPr marL="0" indent="0">
              <a:buNone/>
            </a:pPr>
            <a:endParaRPr lang="en-GB" dirty="0"/>
          </a:p>
        </p:txBody>
      </p:sp>
      <p:sp>
        <p:nvSpPr>
          <p:cNvPr id="4" name="Content Placeholder 2"/>
          <p:cNvSpPr txBox="1">
            <a:spLocks/>
          </p:cNvSpPr>
          <p:nvPr/>
        </p:nvSpPr>
        <p:spPr>
          <a:xfrm>
            <a:off x="3642360" y="1"/>
            <a:ext cx="8549640" cy="1798320"/>
          </a:xfrm>
          <a:prstGeom prst="rect">
            <a:avLst/>
          </a:prstGeom>
          <a:solidFill>
            <a:schemeClr val="accent2">
              <a:lumMod val="60000"/>
              <a:lumOff val="40000"/>
            </a:schemeClr>
          </a:solid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In response to these different views the government decided to follow a ‘small reservations policy’. The intention was to put tribes onto smaller areas of land away from the settlers. The intention was that this would reduce opportunity for conflict.</a:t>
            </a:r>
          </a:p>
        </p:txBody>
      </p:sp>
      <p:sp>
        <p:nvSpPr>
          <p:cNvPr id="5" name="Content Placeholder 2"/>
          <p:cNvSpPr txBox="1">
            <a:spLocks/>
          </p:cNvSpPr>
          <p:nvPr/>
        </p:nvSpPr>
        <p:spPr>
          <a:xfrm>
            <a:off x="3642360" y="1798321"/>
            <a:ext cx="8549640" cy="5059679"/>
          </a:xfrm>
          <a:prstGeom prst="rect">
            <a:avLst/>
          </a:prstGeom>
          <a:solidFill>
            <a:schemeClr val="accent1">
              <a:lumMod val="20000"/>
              <a:lumOff val="80000"/>
            </a:schemeClr>
          </a:solidFill>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Another example of this was the Medicine Lodge Treaty 1867.</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The treaty destroyed the old idea of a giant continuous Great Plains reservation, replacing it with a new system in which the Plains Tribes were required to relocate to clearly bounded reservations.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Any tribal member living outside of the reservation would thereafter be in violation of the treaty, and the U.S. would be justified in using whatever means necessary to force them onto the reservation.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The government also introduced a new policy of “civilizing the tribes”. This meant that the U.S. would no longer allow the Indians to preserve their traditional ways, but would instead use schools and agricultural programs to try and eradicate the old customs and assimilate Indians into white culture.</a:t>
            </a:r>
          </a:p>
        </p:txBody>
      </p:sp>
    </p:spTree>
    <p:extLst>
      <p:ext uri="{BB962C8B-B14F-4D97-AF65-F5344CB8AC3E}">
        <p14:creationId xmlns:p14="http://schemas.microsoft.com/office/powerpoint/2010/main" val="163720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additive="base">
                                        <p:cTn id="1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additive="base">
                                        <p:cTn id="3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 calcmode="lin" valueType="num">
                                      <p:cBhvr additive="base">
                                        <p:cTn id="3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3" end="3"/>
                                            </p:txEl>
                                          </p:spTgt>
                                        </p:tgtEl>
                                        <p:attrNameLst>
                                          <p:attrName>style.visibility</p:attrName>
                                        </p:attrNameLst>
                                      </p:cBhvr>
                                      <p:to>
                                        <p:strVal val="visible"/>
                                      </p:to>
                                    </p:set>
                                    <p:anim calcmode="lin" valueType="num">
                                      <p:cBhvr additive="base">
                                        <p:cTn id="4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28C35-A26D-49AA-99A9-321ABBFC776F}"/>
              </a:ext>
            </a:extLst>
          </p:cNvPr>
          <p:cNvSpPr>
            <a:spLocks noGrp="1"/>
          </p:cNvSpPr>
          <p:nvPr>
            <p:ph type="title"/>
          </p:nvPr>
        </p:nvSpPr>
        <p:spPr/>
        <p:txBody>
          <a:bodyPr/>
          <a:lstStyle/>
          <a:p>
            <a:pPr algn="ctr"/>
            <a:r>
              <a:rPr lang="en-GB" dirty="0"/>
              <a:t>Section 1</a:t>
            </a:r>
          </a:p>
        </p:txBody>
      </p:sp>
    </p:spTree>
    <p:extLst>
      <p:ext uri="{BB962C8B-B14F-4D97-AF65-F5344CB8AC3E}">
        <p14:creationId xmlns:p14="http://schemas.microsoft.com/office/powerpoint/2010/main" val="1148167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algn="ctr" eaLnBrk="1" hangingPunct="1"/>
            <a:r>
              <a:rPr lang="en-GB" altLang="en-US" dirty="0">
                <a:latin typeface="Comic Sans MS" panose="030F0702030302020204" pitchFamily="66" charset="0"/>
              </a:rPr>
              <a:t>US Tactics against Indians after the Civil War</a:t>
            </a:r>
          </a:p>
        </p:txBody>
      </p:sp>
      <p:sp>
        <p:nvSpPr>
          <p:cNvPr id="4099" name="Rectangle 3"/>
          <p:cNvSpPr>
            <a:spLocks noGrp="1" noChangeArrowheads="1"/>
          </p:cNvSpPr>
          <p:nvPr>
            <p:ph sz="half" idx="1"/>
          </p:nvPr>
        </p:nvSpPr>
        <p:spPr>
          <a:xfrm>
            <a:off x="838200" y="1690689"/>
            <a:ext cx="11115906" cy="3338512"/>
          </a:xfrm>
        </p:spPr>
        <p:txBody>
          <a:bodyPr>
            <a:normAutofit fontScale="85000" lnSpcReduction="20000"/>
          </a:bodyPr>
          <a:lstStyle/>
          <a:p>
            <a:pPr eaLnBrk="1" hangingPunct="1">
              <a:lnSpc>
                <a:spcPct val="90000"/>
              </a:lnSpc>
            </a:pPr>
            <a:r>
              <a:rPr lang="en-GB" altLang="en-US" dirty="0">
                <a:latin typeface="Comic Sans MS" panose="030F0702030302020204" pitchFamily="66" charset="0"/>
              </a:rPr>
              <a:t> </a:t>
            </a:r>
            <a:r>
              <a:rPr lang="en-GB" altLang="en-US" b="1" dirty="0">
                <a:latin typeface="Comic Sans MS" panose="030F0702030302020204" pitchFamily="66" charset="0"/>
              </a:rPr>
              <a:t>Forts</a:t>
            </a:r>
            <a:r>
              <a:rPr lang="en-GB" altLang="en-US" dirty="0">
                <a:latin typeface="Comic Sans MS" panose="030F0702030302020204" pitchFamily="66" charset="0"/>
              </a:rPr>
              <a:t> – kept watch over reservations and a base to attack from.  Indians attacked various Forts but never managed to take one.</a:t>
            </a:r>
          </a:p>
          <a:p>
            <a:pPr eaLnBrk="1" hangingPunct="1">
              <a:lnSpc>
                <a:spcPct val="90000"/>
              </a:lnSpc>
            </a:pPr>
            <a:r>
              <a:rPr lang="en-GB" altLang="en-US" b="1" dirty="0">
                <a:latin typeface="Comic Sans MS" panose="030F0702030302020204" pitchFamily="66" charset="0"/>
              </a:rPr>
              <a:t>Indian Scouts</a:t>
            </a:r>
            <a:r>
              <a:rPr lang="en-GB" altLang="en-US" dirty="0">
                <a:latin typeface="Comic Sans MS" panose="030F0702030302020204" pitchFamily="66" charset="0"/>
              </a:rPr>
              <a:t> – Often nations that traditionally didn’t get on helped the army </a:t>
            </a:r>
            <a:r>
              <a:rPr lang="en-GB" altLang="en-US" dirty="0" err="1">
                <a:latin typeface="Comic Sans MS" panose="030F0702030302020204" pitchFamily="66" charset="0"/>
              </a:rPr>
              <a:t>e.g</a:t>
            </a:r>
            <a:r>
              <a:rPr lang="en-GB" altLang="en-US" dirty="0">
                <a:latin typeface="Comic Sans MS" panose="030F0702030302020204" pitchFamily="66" charset="0"/>
              </a:rPr>
              <a:t> Shoshone scouts assisted against Sioux</a:t>
            </a:r>
          </a:p>
          <a:p>
            <a:pPr eaLnBrk="1" hangingPunct="1">
              <a:lnSpc>
                <a:spcPct val="90000"/>
              </a:lnSpc>
            </a:pPr>
            <a:r>
              <a:rPr lang="en-GB" altLang="en-US" b="1" dirty="0">
                <a:latin typeface="Comic Sans MS" panose="030F0702030302020204" pitchFamily="66" charset="0"/>
              </a:rPr>
              <a:t>Total War</a:t>
            </a:r>
            <a:r>
              <a:rPr lang="en-GB" altLang="en-US" dirty="0">
                <a:latin typeface="Comic Sans MS" panose="030F0702030302020204" pitchFamily="66" charset="0"/>
              </a:rPr>
              <a:t> – fighting not just against Soldiers – destroying homes, food supplies and resources.</a:t>
            </a:r>
          </a:p>
          <a:p>
            <a:pPr eaLnBrk="1" hangingPunct="1">
              <a:lnSpc>
                <a:spcPct val="90000"/>
              </a:lnSpc>
            </a:pPr>
            <a:r>
              <a:rPr lang="en-GB" altLang="en-US" b="1" dirty="0">
                <a:latin typeface="Comic Sans MS" panose="030F0702030302020204" pitchFamily="66" charset="0"/>
              </a:rPr>
              <a:t>Winter Campaigns</a:t>
            </a:r>
            <a:r>
              <a:rPr lang="en-GB" altLang="en-US" dirty="0">
                <a:latin typeface="Comic Sans MS" panose="030F0702030302020204" pitchFamily="66" charset="0"/>
              </a:rPr>
              <a:t> – Indians far weaker in the winter as they needed to stay in one place and conserve resources - fighting became much harder for them at this time.</a:t>
            </a:r>
          </a:p>
        </p:txBody>
      </p:sp>
      <p:sp>
        <p:nvSpPr>
          <p:cNvPr id="3" name="Content Placeholder 2">
            <a:extLst>
              <a:ext uri="{FF2B5EF4-FFF2-40B4-BE49-F238E27FC236}">
                <a16:creationId xmlns:a16="http://schemas.microsoft.com/office/drawing/2014/main" id="{104A0EEA-5A0B-4EAB-A4A8-39829D96B30F}"/>
              </a:ext>
            </a:extLst>
          </p:cNvPr>
          <p:cNvSpPr>
            <a:spLocks noGrp="1"/>
          </p:cNvSpPr>
          <p:nvPr>
            <p:ph sz="half" idx="2"/>
          </p:nvPr>
        </p:nvSpPr>
        <p:spPr>
          <a:xfrm>
            <a:off x="990601" y="5532436"/>
            <a:ext cx="10963505" cy="1325564"/>
          </a:xfrm>
          <a:solidFill>
            <a:srgbClr val="FFC000"/>
          </a:solidFill>
        </p:spPr>
        <p:txBody>
          <a:bodyPr>
            <a:normAutofit fontScale="85000" lnSpcReduction="20000"/>
          </a:bodyPr>
          <a:lstStyle/>
          <a:p>
            <a:r>
              <a:rPr lang="en-GB" sz="3200" dirty="0"/>
              <a:t>Note down the four major tactics used against the Indians. </a:t>
            </a:r>
          </a:p>
          <a:p>
            <a:pPr marL="514350" indent="-514350">
              <a:buAutoNum type="arabicPeriod"/>
            </a:pPr>
            <a:r>
              <a:rPr lang="en-GB" sz="3200" dirty="0"/>
              <a:t>Why do you think the Army found these tactics so effective?</a:t>
            </a:r>
          </a:p>
          <a:p>
            <a:pPr marL="514350" indent="-514350">
              <a:buAutoNum type="arabicPeriod"/>
            </a:pPr>
            <a:r>
              <a:rPr lang="en-GB" sz="3200" dirty="0"/>
              <a:t>Which tactic do you think will have been most effective?</a:t>
            </a:r>
          </a:p>
        </p:txBody>
      </p:sp>
    </p:spTree>
    <p:extLst>
      <p:ext uri="{BB962C8B-B14F-4D97-AF65-F5344CB8AC3E}">
        <p14:creationId xmlns:p14="http://schemas.microsoft.com/office/powerpoint/2010/main" val="864624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Homesteaders – What can you remember?</a:t>
            </a:r>
          </a:p>
        </p:txBody>
      </p:sp>
      <p:sp>
        <p:nvSpPr>
          <p:cNvPr id="3" name="Content Placeholder 2"/>
          <p:cNvSpPr>
            <a:spLocks noGrp="1"/>
          </p:cNvSpPr>
          <p:nvPr>
            <p:ph idx="1"/>
          </p:nvPr>
        </p:nvSpPr>
        <p:spPr>
          <a:xfrm>
            <a:off x="838200" y="1825625"/>
            <a:ext cx="10515600" cy="3839195"/>
          </a:xfrm>
          <a:solidFill>
            <a:srgbClr val="FFFF00"/>
          </a:solidFill>
        </p:spPr>
        <p:txBody>
          <a:bodyPr>
            <a:normAutofit/>
          </a:bodyPr>
          <a:lstStyle/>
          <a:p>
            <a:pPr marL="514350" indent="-514350" algn="ctr">
              <a:buAutoNum type="arabicPeriod"/>
            </a:pPr>
            <a:r>
              <a:rPr lang="en-GB" sz="3200" dirty="0"/>
              <a:t>What did the Homestead Act say you had to do in order to get you 160 acres of free land?</a:t>
            </a:r>
          </a:p>
          <a:p>
            <a:pPr marL="514350" indent="-514350" algn="ctr">
              <a:buAutoNum type="arabicPeriod"/>
            </a:pPr>
            <a:r>
              <a:rPr lang="en-GB" sz="3200" dirty="0"/>
              <a:t>What did you have to do to double that under the Timber Culture Act?</a:t>
            </a:r>
          </a:p>
          <a:p>
            <a:pPr marL="514350" indent="-514350" algn="ctr">
              <a:buAutoNum type="arabicPeriod"/>
            </a:pPr>
            <a:r>
              <a:rPr lang="en-GB" sz="3200" dirty="0"/>
              <a:t>Suggest two problems with farming on the plains in the 1860s</a:t>
            </a:r>
          </a:p>
          <a:p>
            <a:pPr marL="514350" indent="-514350" algn="ctr">
              <a:buAutoNum type="arabicPeriod"/>
            </a:pPr>
            <a:r>
              <a:rPr lang="en-GB" sz="3200" dirty="0"/>
              <a:t>Give the two solutions that solved those problems. </a:t>
            </a:r>
          </a:p>
        </p:txBody>
      </p:sp>
    </p:spTree>
    <p:extLst>
      <p:ext uri="{BB962C8B-B14F-4D97-AF65-F5344CB8AC3E}">
        <p14:creationId xmlns:p14="http://schemas.microsoft.com/office/powerpoint/2010/main" val="222542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2052" name="Picture 6" descr="us tra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4" descr="http://www.anglonautes.com/hist_us_19_dates/us_18_19_homesteader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311900"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1"/>
          <p:cNvSpPr txBox="1">
            <a:spLocks noChangeArrowheads="1"/>
          </p:cNvSpPr>
          <p:nvPr/>
        </p:nvSpPr>
        <p:spPr bwMode="auto">
          <a:xfrm>
            <a:off x="6311900" y="0"/>
            <a:ext cx="5880100" cy="686341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GB" altLang="en-US" sz="4400" dirty="0"/>
              <a:t>Annotate the source that you have been given:</a:t>
            </a:r>
          </a:p>
          <a:p>
            <a:pPr>
              <a:spcBef>
                <a:spcPct val="0"/>
              </a:spcBef>
              <a:buFontTx/>
              <a:buNone/>
            </a:pPr>
            <a:r>
              <a:rPr lang="en-GB" altLang="en-US" sz="4400" dirty="0"/>
              <a:t>What is it about? </a:t>
            </a:r>
          </a:p>
          <a:p>
            <a:pPr>
              <a:spcBef>
                <a:spcPct val="0"/>
              </a:spcBef>
              <a:buFontTx/>
              <a:buNone/>
            </a:pPr>
            <a:r>
              <a:rPr lang="en-GB" altLang="en-US" sz="4400" dirty="0"/>
              <a:t>What does it show that you have already </a:t>
            </a:r>
            <a:r>
              <a:rPr lang="en-GB" altLang="en-US" sz="4400" dirty="0" err="1"/>
              <a:t>studied?How</a:t>
            </a:r>
            <a:r>
              <a:rPr lang="en-GB" altLang="en-US" sz="4400" dirty="0"/>
              <a:t> does it explain one reason Homesteaders moved west?</a:t>
            </a:r>
          </a:p>
        </p:txBody>
      </p:sp>
    </p:spTree>
    <p:extLst>
      <p:ext uri="{BB962C8B-B14F-4D97-AF65-F5344CB8AC3E}">
        <p14:creationId xmlns:p14="http://schemas.microsoft.com/office/powerpoint/2010/main" val="4045013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053"/>
                                        </p:tgtEl>
                                      </p:cBhvr>
                                    </p:animEffect>
                                    <p:set>
                                      <p:cBhvr>
                                        <p:cTn id="7" dur="1" fill="hold">
                                          <p:stCondLst>
                                            <p:cond delay="499"/>
                                          </p:stCondLst>
                                        </p:cTn>
                                        <p:tgtEl>
                                          <p:spTgt spid="205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054"/>
                                        </p:tgtEl>
                                      </p:cBhvr>
                                    </p:animEffect>
                                    <p:set>
                                      <p:cBhvr>
                                        <p:cTn id="10" dur="1" fill="hold">
                                          <p:stCondLst>
                                            <p:cond delay="499"/>
                                          </p:stCondLst>
                                        </p:cTn>
                                        <p:tgtEl>
                                          <p:spTgt spid="20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647700" y="889089"/>
            <a:ext cx="11544300" cy="1200329"/>
          </a:xfrm>
          <a:prstGeom prst="rect">
            <a:avLst/>
          </a:prstGeom>
          <a:noFill/>
        </p:spPr>
        <p:txBody>
          <a:bodyPr wrap="square" rtlCol="0">
            <a:spAutoFit/>
          </a:bodyPr>
          <a:lstStyle/>
          <a:p>
            <a:pPr algn="ctr"/>
            <a:r>
              <a:rPr lang="en-GB" sz="3600" b="1" u="sng" dirty="0">
                <a:latin typeface="Comic Sans MS" panose="030F0702030302020204" pitchFamily="66" charset="0"/>
              </a:rPr>
              <a:t>Learning Intent: How the railway impacted on the lives of all Americans</a:t>
            </a:r>
          </a:p>
        </p:txBody>
      </p:sp>
      <p:sp>
        <p:nvSpPr>
          <p:cNvPr id="5" name="Rounded Rectangle 4"/>
          <p:cNvSpPr/>
          <p:nvPr/>
        </p:nvSpPr>
        <p:spPr>
          <a:xfrm>
            <a:off x="723900" y="2637057"/>
            <a:ext cx="5003800" cy="19431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6508750" y="4813300"/>
            <a:ext cx="5010150" cy="194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698500" y="4813300"/>
            <a:ext cx="5003800" cy="1943100"/>
          </a:xfrm>
          <a:prstGeom prst="roundRect">
            <a:avLst/>
          </a:prstGeom>
          <a:solidFill>
            <a:srgbClr val="E692D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6508750" y="2722782"/>
            <a:ext cx="5010150" cy="19431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469899" y="2064620"/>
            <a:ext cx="3388423" cy="523220"/>
          </a:xfrm>
          <a:prstGeom prst="rect">
            <a:avLst/>
          </a:prstGeom>
          <a:noFill/>
        </p:spPr>
        <p:txBody>
          <a:bodyPr wrap="square" rtlCol="0">
            <a:spAutoFit/>
          </a:bodyPr>
          <a:lstStyle/>
          <a:p>
            <a:r>
              <a:rPr lang="en-GB" sz="2800" u="sng" dirty="0">
                <a:latin typeface="Comic Sans MS" panose="030F0702030302020204" pitchFamily="66" charset="0"/>
              </a:rPr>
              <a:t>Success Criteria:</a:t>
            </a:r>
          </a:p>
        </p:txBody>
      </p:sp>
      <p:sp>
        <p:nvSpPr>
          <p:cNvPr id="12" name="TextBox 11"/>
          <p:cNvSpPr txBox="1"/>
          <p:nvPr/>
        </p:nvSpPr>
        <p:spPr>
          <a:xfrm>
            <a:off x="825499" y="2789182"/>
            <a:ext cx="4794715" cy="1569660"/>
          </a:xfrm>
          <a:prstGeom prst="rect">
            <a:avLst/>
          </a:prstGeom>
          <a:noFill/>
        </p:spPr>
        <p:txBody>
          <a:bodyPr wrap="square" rtlCol="0">
            <a:spAutoFit/>
          </a:bodyPr>
          <a:lstStyle/>
          <a:p>
            <a:r>
              <a:rPr lang="en-GB" sz="2400" u="sng" dirty="0">
                <a:latin typeface="Comic Sans MS" panose="030F0702030302020204" pitchFamily="66" charset="0"/>
              </a:rPr>
              <a:t>BASIC: </a:t>
            </a:r>
            <a:r>
              <a:rPr lang="en-GB" sz="2400" dirty="0">
                <a:latin typeface="Comic Sans MS" panose="030F0702030302020204" pitchFamily="66" charset="0"/>
              </a:rPr>
              <a:t>To describe the development of the railway and its uses in the settlement of the west</a:t>
            </a:r>
          </a:p>
        </p:txBody>
      </p:sp>
      <p:sp>
        <p:nvSpPr>
          <p:cNvPr id="13" name="TextBox 12"/>
          <p:cNvSpPr txBox="1"/>
          <p:nvPr/>
        </p:nvSpPr>
        <p:spPr>
          <a:xfrm>
            <a:off x="6642099" y="2789182"/>
            <a:ext cx="4720993" cy="1200329"/>
          </a:xfrm>
          <a:prstGeom prst="rect">
            <a:avLst/>
          </a:prstGeom>
          <a:noFill/>
        </p:spPr>
        <p:txBody>
          <a:bodyPr wrap="square" rtlCol="0">
            <a:spAutoFit/>
          </a:bodyPr>
          <a:lstStyle/>
          <a:p>
            <a:r>
              <a:rPr lang="en-GB" sz="2400" u="sng" dirty="0">
                <a:latin typeface="Comic Sans MS" panose="030F0702030302020204" pitchFamily="66" charset="0"/>
              </a:rPr>
              <a:t>SIMPLE: </a:t>
            </a:r>
            <a:r>
              <a:rPr lang="en-GB" sz="2400" dirty="0">
                <a:latin typeface="Comic Sans MS" panose="030F0702030302020204" pitchFamily="66" charset="0"/>
              </a:rPr>
              <a:t>To explain how the railway impacted on at least one aspect of life in America</a:t>
            </a:r>
            <a:endParaRPr lang="en-GB" sz="2400" u="sng" dirty="0">
              <a:latin typeface="Comic Sans MS" panose="030F0702030302020204" pitchFamily="66" charset="0"/>
            </a:endParaRPr>
          </a:p>
        </p:txBody>
      </p:sp>
      <p:sp>
        <p:nvSpPr>
          <p:cNvPr id="14" name="TextBox 13"/>
          <p:cNvSpPr txBox="1"/>
          <p:nvPr/>
        </p:nvSpPr>
        <p:spPr>
          <a:xfrm>
            <a:off x="825500" y="4911734"/>
            <a:ext cx="4794714" cy="1569660"/>
          </a:xfrm>
          <a:prstGeom prst="rect">
            <a:avLst/>
          </a:prstGeom>
          <a:noFill/>
        </p:spPr>
        <p:txBody>
          <a:bodyPr wrap="square" rtlCol="0">
            <a:spAutoFit/>
          </a:bodyPr>
          <a:lstStyle/>
          <a:p>
            <a:r>
              <a:rPr lang="en-GB" sz="2400" u="sng" dirty="0">
                <a:latin typeface="Comic Sans MS" panose="030F0702030302020204" pitchFamily="66" charset="0"/>
              </a:rPr>
              <a:t>DEVELOPED: </a:t>
            </a:r>
            <a:r>
              <a:rPr lang="en-GB" sz="2400" dirty="0">
                <a:latin typeface="Comic Sans MS" panose="030F0702030302020204" pitchFamily="66" charset="0"/>
              </a:rPr>
              <a:t>To explain how the railways impacted on two separate aspects of western settlement </a:t>
            </a:r>
            <a:endParaRPr lang="en-GB" sz="2400" u="sng" dirty="0">
              <a:latin typeface="Comic Sans MS" panose="030F0702030302020204" pitchFamily="66" charset="0"/>
            </a:endParaRPr>
          </a:p>
        </p:txBody>
      </p:sp>
      <p:sp>
        <p:nvSpPr>
          <p:cNvPr id="15" name="TextBox 14"/>
          <p:cNvSpPr txBox="1"/>
          <p:nvPr/>
        </p:nvSpPr>
        <p:spPr>
          <a:xfrm>
            <a:off x="6642100" y="4911733"/>
            <a:ext cx="4720992" cy="1569660"/>
          </a:xfrm>
          <a:prstGeom prst="rect">
            <a:avLst/>
          </a:prstGeom>
          <a:noFill/>
        </p:spPr>
        <p:txBody>
          <a:bodyPr wrap="square" rtlCol="0">
            <a:spAutoFit/>
          </a:bodyPr>
          <a:lstStyle/>
          <a:p>
            <a:r>
              <a:rPr lang="en-GB" sz="2400" u="sng" dirty="0">
                <a:latin typeface="Comic Sans MS" panose="030F0702030302020204" pitchFamily="66" charset="0"/>
              </a:rPr>
              <a:t>COMPLEX: </a:t>
            </a:r>
            <a:r>
              <a:rPr lang="en-GB" sz="2400" dirty="0">
                <a:latin typeface="Comic Sans MS" panose="030F0702030302020204" pitchFamily="66" charset="0"/>
              </a:rPr>
              <a:t>To show how the different ways that the railways impacted upon life in America were interconnected</a:t>
            </a:r>
            <a:endParaRPr lang="en-GB" sz="2400" u="sng" dirty="0">
              <a:latin typeface="Comic Sans MS" panose="030F0702030302020204" pitchFamily="66" charset="0"/>
            </a:endParaRPr>
          </a:p>
        </p:txBody>
      </p:sp>
      <p:sp>
        <p:nvSpPr>
          <p:cNvPr id="16" name="TextBox 15"/>
          <p:cNvSpPr txBox="1"/>
          <p:nvPr/>
        </p:nvSpPr>
        <p:spPr>
          <a:xfrm>
            <a:off x="610220" y="316"/>
            <a:ext cx="11544300" cy="646331"/>
          </a:xfrm>
          <a:prstGeom prst="rect">
            <a:avLst/>
          </a:prstGeom>
          <a:noFill/>
        </p:spPr>
        <p:txBody>
          <a:bodyPr wrap="square" rtlCol="0">
            <a:spAutoFit/>
          </a:bodyPr>
          <a:lstStyle/>
          <a:p>
            <a:pPr algn="ctr"/>
            <a:r>
              <a:rPr lang="en-GB" sz="3600" b="1" u="sng" dirty="0">
                <a:latin typeface="Comic Sans MS" panose="030F0702030302020204" pitchFamily="66" charset="0"/>
              </a:rPr>
              <a:t>The Transcontinental Railroad</a:t>
            </a:r>
            <a:endParaRPr lang="en-GB" sz="3600" b="1" dirty="0">
              <a:latin typeface="Comic Sans MS" panose="030F0702030302020204" pitchFamily="66" charset="0"/>
            </a:endParaRPr>
          </a:p>
        </p:txBody>
      </p:sp>
    </p:spTree>
    <p:extLst>
      <p:ext uri="{BB962C8B-B14F-4D97-AF65-F5344CB8AC3E}">
        <p14:creationId xmlns:p14="http://schemas.microsoft.com/office/powerpoint/2010/main" val="163879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solidFill>
            <a:srgbClr val="FFFF00"/>
          </a:solidFill>
        </p:spPr>
        <p:txBody>
          <a:bodyPr/>
          <a:lstStyle/>
          <a:p>
            <a:pPr eaLnBrk="1" hangingPunct="1"/>
            <a:r>
              <a:rPr lang="en-GB" altLang="en-US" dirty="0"/>
              <a:t>Life before the railway</a:t>
            </a:r>
          </a:p>
        </p:txBody>
      </p:sp>
      <p:sp>
        <p:nvSpPr>
          <p:cNvPr id="10243" name="Rectangle 3"/>
          <p:cNvSpPr>
            <a:spLocks noGrp="1" noChangeArrowheads="1"/>
          </p:cNvSpPr>
          <p:nvPr>
            <p:ph type="body" idx="1"/>
          </p:nvPr>
        </p:nvSpPr>
        <p:spPr>
          <a:solidFill>
            <a:srgbClr val="FFFF00"/>
          </a:solidFill>
        </p:spPr>
        <p:txBody>
          <a:bodyPr>
            <a:normAutofit/>
          </a:bodyPr>
          <a:lstStyle/>
          <a:p>
            <a:pPr marL="0" indent="0" eaLnBrk="1" hangingPunct="1">
              <a:buNone/>
            </a:pPr>
            <a:r>
              <a:rPr lang="en-GB" altLang="en-US" sz="3600" dirty="0"/>
              <a:t>In your pairs / threes:</a:t>
            </a:r>
          </a:p>
          <a:p>
            <a:pPr marL="0" indent="0" eaLnBrk="1" hangingPunct="1">
              <a:buNone/>
            </a:pPr>
            <a:endParaRPr lang="en-GB" altLang="en-US" sz="3600" dirty="0"/>
          </a:p>
          <a:p>
            <a:pPr marL="0" indent="0" eaLnBrk="1" hangingPunct="1">
              <a:buNone/>
            </a:pPr>
            <a:r>
              <a:rPr lang="en-GB" altLang="en-US" sz="3600" dirty="0"/>
              <a:t>Think of two problems that people had with travelling / settling in the West of the USA.</a:t>
            </a:r>
          </a:p>
          <a:p>
            <a:pPr marL="0" indent="0" eaLnBrk="1" hangingPunct="1">
              <a:buNone/>
            </a:pPr>
            <a:endParaRPr lang="en-GB" altLang="en-US" sz="3600" dirty="0"/>
          </a:p>
          <a:p>
            <a:pPr marL="0" indent="0" eaLnBrk="1" hangingPunct="1">
              <a:buNone/>
            </a:pPr>
            <a:r>
              <a:rPr lang="en-GB" altLang="en-US" sz="3600" dirty="0"/>
              <a:t>How might the railway solve those?</a:t>
            </a:r>
          </a:p>
        </p:txBody>
      </p:sp>
    </p:spTree>
    <p:extLst>
      <p:ext uri="{BB962C8B-B14F-4D97-AF65-F5344CB8AC3E}">
        <p14:creationId xmlns:p14="http://schemas.microsoft.com/office/powerpoint/2010/main" val="41080693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3">
                                            <p:bg/>
                                          </p:spTgt>
                                        </p:tgtEl>
                                        <p:attrNameLst>
                                          <p:attrName>style.visibility</p:attrName>
                                        </p:attrNameLst>
                                      </p:cBhvr>
                                      <p:to>
                                        <p:strVal val="visible"/>
                                      </p:to>
                                    </p:set>
                                    <p:anim calcmode="lin" valueType="num">
                                      <p:cBhvr additive="base">
                                        <p:cTn id="7" dur="500" fill="hold"/>
                                        <p:tgtEl>
                                          <p:spTgt spid="1024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243">
                                            <p:txEl>
                                              <p:pRg st="0" end="0"/>
                                            </p:txEl>
                                          </p:spTgt>
                                        </p:tgtEl>
                                        <p:attrNameLst>
                                          <p:attrName>style.visibility</p:attrName>
                                        </p:attrNameLst>
                                      </p:cBhvr>
                                      <p:to>
                                        <p:strVal val="visible"/>
                                      </p:to>
                                    </p:set>
                                    <p:anim calcmode="lin" valueType="num">
                                      <p:cBhvr additive="base">
                                        <p:cTn id="13" dur="5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solidFill>
            <a:srgbClr val="FFFF00"/>
          </a:solidFill>
        </p:spPr>
        <p:txBody>
          <a:bodyPr/>
          <a:lstStyle/>
          <a:p>
            <a:pPr eaLnBrk="1" hangingPunct="1"/>
            <a:r>
              <a:rPr lang="en-GB" altLang="en-US" dirty="0"/>
              <a:t>Why the Railroad?</a:t>
            </a:r>
          </a:p>
        </p:txBody>
      </p:sp>
      <p:sp>
        <p:nvSpPr>
          <p:cNvPr id="11267" name="Rectangle 3"/>
          <p:cNvSpPr>
            <a:spLocks noGrp="1" noChangeArrowheads="1"/>
          </p:cNvSpPr>
          <p:nvPr>
            <p:ph type="body" idx="1"/>
          </p:nvPr>
        </p:nvSpPr>
        <p:spPr>
          <a:solidFill>
            <a:srgbClr val="FFFF00"/>
          </a:solidFill>
        </p:spPr>
        <p:txBody>
          <a:bodyPr>
            <a:normAutofit/>
          </a:bodyPr>
          <a:lstStyle/>
          <a:p>
            <a:pPr eaLnBrk="1" hangingPunct="1"/>
            <a:r>
              <a:rPr lang="en-GB" altLang="en-US" sz="3600" dirty="0"/>
              <a:t>The government were keen for a railway across the country for a variety of reasons:</a:t>
            </a:r>
          </a:p>
          <a:p>
            <a:pPr eaLnBrk="1" hangingPunct="1"/>
            <a:endParaRPr lang="en-GB" altLang="en-US" sz="3600" dirty="0"/>
          </a:p>
          <a:p>
            <a:pPr eaLnBrk="1" hangingPunct="1"/>
            <a:r>
              <a:rPr lang="en-GB" altLang="en-US" sz="3600" dirty="0"/>
              <a:t>Create sense of national unity</a:t>
            </a:r>
          </a:p>
          <a:p>
            <a:pPr eaLnBrk="1" hangingPunct="1"/>
            <a:r>
              <a:rPr lang="en-GB" altLang="en-US" sz="3600" dirty="0"/>
              <a:t>Fulfil Manifest Destiny</a:t>
            </a:r>
          </a:p>
          <a:p>
            <a:pPr eaLnBrk="1" hangingPunct="1"/>
            <a:r>
              <a:rPr lang="en-GB" altLang="en-US" sz="3600" dirty="0"/>
              <a:t>Improve communication</a:t>
            </a:r>
          </a:p>
          <a:p>
            <a:pPr eaLnBrk="1" hangingPunct="1"/>
            <a:r>
              <a:rPr lang="en-GB" altLang="en-US" sz="3600" dirty="0"/>
              <a:t>Improve Law and order in the West</a:t>
            </a:r>
          </a:p>
        </p:txBody>
      </p:sp>
    </p:spTree>
    <p:extLst>
      <p:ext uri="{BB962C8B-B14F-4D97-AF65-F5344CB8AC3E}">
        <p14:creationId xmlns:p14="http://schemas.microsoft.com/office/powerpoint/2010/main" val="2308026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7">
                                            <p:bg/>
                                          </p:spTgt>
                                        </p:tgtEl>
                                        <p:attrNameLst>
                                          <p:attrName>style.visibility</p:attrName>
                                        </p:attrNameLst>
                                      </p:cBhvr>
                                      <p:to>
                                        <p:strVal val="visible"/>
                                      </p:to>
                                    </p:set>
                                    <p:anim calcmode="lin" valueType="num">
                                      <p:cBhvr additive="base">
                                        <p:cTn id="7" dur="500" fill="hold"/>
                                        <p:tgtEl>
                                          <p:spTgt spid="1126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267">
                                            <p:txEl>
                                              <p:pRg st="0" end="0"/>
                                            </p:txEl>
                                          </p:spTgt>
                                        </p:tgtEl>
                                        <p:attrNameLst>
                                          <p:attrName>style.visibility</p:attrName>
                                        </p:attrNameLst>
                                      </p:cBhvr>
                                      <p:to>
                                        <p:strVal val="visible"/>
                                      </p:to>
                                    </p:set>
                                    <p:anim calcmode="lin" valueType="num">
                                      <p:cBhvr additive="base">
                                        <p:cTn id="13"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267">
                                            <p:txEl>
                                              <p:pRg st="5" end="5"/>
                                            </p:txEl>
                                          </p:spTgt>
                                        </p:tgtEl>
                                        <p:attrNameLst>
                                          <p:attrName>style.visibility</p:attrName>
                                        </p:attrNameLst>
                                      </p:cBhvr>
                                      <p:to>
                                        <p:strVal val="visible"/>
                                      </p:to>
                                    </p:set>
                                    <p:anim calcmode="lin" valueType="num">
                                      <p:cBhvr additive="base">
                                        <p:cTn id="37" dur="500" fill="hold"/>
                                        <p:tgtEl>
                                          <p:spTgt spid="1126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26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838200" y="365126"/>
            <a:ext cx="10515600" cy="958708"/>
          </a:xfrm>
          <a:solidFill>
            <a:srgbClr val="FFFF00"/>
          </a:solidFill>
        </p:spPr>
        <p:txBody>
          <a:bodyPr/>
          <a:lstStyle/>
          <a:p>
            <a:pPr eaLnBrk="1" hangingPunct="1"/>
            <a:r>
              <a:rPr lang="en-GB" altLang="en-US" dirty="0"/>
              <a:t>Building it!</a:t>
            </a:r>
          </a:p>
        </p:txBody>
      </p:sp>
      <p:sp>
        <p:nvSpPr>
          <p:cNvPr id="12291" name="Rectangle 3"/>
          <p:cNvSpPr>
            <a:spLocks noGrp="1" noChangeArrowheads="1"/>
          </p:cNvSpPr>
          <p:nvPr>
            <p:ph type="body" idx="1"/>
          </p:nvPr>
        </p:nvSpPr>
        <p:spPr>
          <a:xfrm>
            <a:off x="955343" y="1600200"/>
            <a:ext cx="10181230" cy="4997450"/>
          </a:xfrm>
          <a:solidFill>
            <a:srgbClr val="FFFF00"/>
          </a:solidFill>
        </p:spPr>
        <p:txBody>
          <a:bodyPr>
            <a:noAutofit/>
          </a:bodyPr>
          <a:lstStyle/>
          <a:p>
            <a:pPr eaLnBrk="1" hangingPunct="1"/>
            <a:r>
              <a:rPr lang="en-GB" altLang="en-US" sz="3600" dirty="0"/>
              <a:t>Central Pacific company built east from California</a:t>
            </a:r>
          </a:p>
          <a:p>
            <a:pPr eaLnBrk="1" hangingPunct="1"/>
            <a:r>
              <a:rPr lang="en-GB" altLang="en-US" sz="3600" dirty="0"/>
              <a:t>Union Pacific built west from Nebraska</a:t>
            </a:r>
          </a:p>
          <a:p>
            <a:pPr eaLnBrk="1" hangingPunct="1"/>
            <a:endParaRPr lang="en-GB" altLang="en-US" sz="3600" dirty="0"/>
          </a:p>
          <a:p>
            <a:pPr eaLnBrk="1" hangingPunct="1"/>
            <a:r>
              <a:rPr lang="en-GB" altLang="en-US" sz="3600" dirty="0"/>
              <a:t>Covered a variety of landscape, needed thousands of workers and cost vast amounts of money.</a:t>
            </a:r>
          </a:p>
          <a:p>
            <a:pPr eaLnBrk="1" hangingPunct="1"/>
            <a:endParaRPr lang="en-GB" altLang="en-US" sz="3600" dirty="0"/>
          </a:p>
          <a:p>
            <a:pPr eaLnBrk="1" hangingPunct="1"/>
            <a:r>
              <a:rPr lang="en-GB" altLang="en-US" sz="3600" dirty="0"/>
              <a:t>Lines finally met at Promontory point in Utah 1869 where a Gold spike joined the final piece</a:t>
            </a:r>
          </a:p>
        </p:txBody>
      </p:sp>
    </p:spTree>
    <p:extLst>
      <p:ext uri="{BB962C8B-B14F-4D97-AF65-F5344CB8AC3E}">
        <p14:creationId xmlns:p14="http://schemas.microsoft.com/office/powerpoint/2010/main" val="8507623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291">
                                            <p:bg/>
                                          </p:spTgt>
                                        </p:tgtEl>
                                        <p:attrNameLst>
                                          <p:attrName>style.visibility</p:attrName>
                                        </p:attrNameLst>
                                      </p:cBhvr>
                                      <p:to>
                                        <p:strVal val="visible"/>
                                      </p:to>
                                    </p:set>
                                    <p:anim calcmode="lin" valueType="num">
                                      <p:cBhvr additive="base">
                                        <p:cTn id="7" dur="500" fill="hold"/>
                                        <p:tgtEl>
                                          <p:spTgt spid="12291">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2291">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291">
                                            <p:txEl>
                                              <p:pRg st="0" end="0"/>
                                            </p:txEl>
                                          </p:spTgt>
                                        </p:tgtEl>
                                        <p:attrNameLst>
                                          <p:attrName>style.visibility</p:attrName>
                                        </p:attrNameLst>
                                      </p:cBhvr>
                                      <p:to>
                                        <p:strVal val="visible"/>
                                      </p:to>
                                    </p:set>
                                    <p:anim calcmode="lin" valueType="num">
                                      <p:cBhvr additive="base">
                                        <p:cTn id="13" dur="5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291">
                                            <p:txEl>
                                              <p:pRg st="1" end="1"/>
                                            </p:txEl>
                                          </p:spTgt>
                                        </p:tgtEl>
                                        <p:attrNameLst>
                                          <p:attrName>style.visibility</p:attrName>
                                        </p:attrNameLst>
                                      </p:cBhvr>
                                      <p:to>
                                        <p:strVal val="visible"/>
                                      </p:to>
                                    </p:set>
                                    <p:anim calcmode="lin" valueType="num">
                                      <p:cBhvr additive="base">
                                        <p:cTn id="19" dur="500" fill="hold"/>
                                        <p:tgtEl>
                                          <p:spTgt spid="1229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291">
                                            <p:txEl>
                                              <p:pRg st="3" end="3"/>
                                            </p:txEl>
                                          </p:spTgt>
                                        </p:tgtEl>
                                        <p:attrNameLst>
                                          <p:attrName>style.visibility</p:attrName>
                                        </p:attrNameLst>
                                      </p:cBhvr>
                                      <p:to>
                                        <p:strVal val="visible"/>
                                      </p:to>
                                    </p:set>
                                    <p:anim calcmode="lin" valueType="num">
                                      <p:cBhvr additive="base">
                                        <p:cTn id="25" dur="500" fill="hold"/>
                                        <p:tgtEl>
                                          <p:spTgt spid="122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291">
                                            <p:txEl>
                                              <p:pRg st="5" end="5"/>
                                            </p:txEl>
                                          </p:spTgt>
                                        </p:tgtEl>
                                        <p:attrNameLst>
                                          <p:attrName>style.visibility</p:attrName>
                                        </p:attrNameLst>
                                      </p:cBhvr>
                                      <p:to>
                                        <p:strVal val="visible"/>
                                      </p:to>
                                    </p:set>
                                    <p:anim calcmode="lin" valueType="num">
                                      <p:cBhvr additive="base">
                                        <p:cTn id="31" dur="500" fill="hold"/>
                                        <p:tgtEl>
                                          <p:spTgt spid="1229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29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20576214"/>
              </p:ext>
            </p:extLst>
          </p:nvPr>
        </p:nvGraphicFramePr>
        <p:xfrm>
          <a:off x="-1" y="1"/>
          <a:ext cx="7710985" cy="6908513"/>
        </p:xfrm>
        <a:graphic>
          <a:graphicData uri="http://schemas.openxmlformats.org/drawingml/2006/table">
            <a:tbl>
              <a:tblPr firstRow="1" firstCol="1" lastRow="1" lastCol="1" bandRow="1" bandCol="1"/>
              <a:tblGrid>
                <a:gridCol w="3537521">
                  <a:extLst>
                    <a:ext uri="{9D8B030D-6E8A-4147-A177-3AD203B41FA5}">
                      <a16:colId xmlns:a16="http://schemas.microsoft.com/office/drawing/2014/main" val="3544663672"/>
                    </a:ext>
                  </a:extLst>
                </a:gridCol>
                <a:gridCol w="4173464">
                  <a:extLst>
                    <a:ext uri="{9D8B030D-6E8A-4147-A177-3AD203B41FA5}">
                      <a16:colId xmlns:a16="http://schemas.microsoft.com/office/drawing/2014/main" val="350178320"/>
                    </a:ext>
                  </a:extLst>
                </a:gridCol>
              </a:tblGrid>
              <a:tr h="1441392">
                <a:tc>
                  <a:txBody>
                    <a:bodyPr/>
                    <a:lstStyle/>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The railway was a way to fulfil the belief in </a:t>
                      </a:r>
                      <a:r>
                        <a:rPr lang="en-GB" sz="1600" b="1">
                          <a:effectLst/>
                          <a:latin typeface="Comic Sans MS" panose="030F0702030302020204" pitchFamily="66" charset="0"/>
                          <a:ea typeface="Times New Roman" panose="02020603050405020304" pitchFamily="18" charset="0"/>
                        </a:rPr>
                        <a:t>Manifest Destiny</a:t>
                      </a:r>
                      <a:r>
                        <a:rPr lang="en-GB" sz="1600">
                          <a:effectLst/>
                          <a:latin typeface="Comic Sans MS" panose="030F0702030302020204" pitchFamily="66" charset="0"/>
                          <a:ea typeface="Times New Roman" panose="02020603050405020304" pitchFamily="18" charset="0"/>
                        </a:rPr>
                        <a:t> as it allowed migration into uninhabited areas of America.</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txBody>
                  <a:tcPr marL="60435" marR="60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The railway enabled </a:t>
                      </a:r>
                      <a:r>
                        <a:rPr lang="en-GB" sz="1600" b="1">
                          <a:effectLst/>
                          <a:latin typeface="Comic Sans MS" panose="030F0702030302020204" pitchFamily="66" charset="0"/>
                          <a:ea typeface="Times New Roman" panose="02020603050405020304" pitchFamily="18" charset="0"/>
                        </a:rPr>
                        <a:t>Buffalo Hunters</a:t>
                      </a:r>
                      <a:r>
                        <a:rPr lang="en-GB" sz="1600">
                          <a:effectLst/>
                          <a:latin typeface="Comic Sans MS" panose="030F0702030302020204" pitchFamily="66" charset="0"/>
                          <a:ea typeface="Times New Roman" panose="02020603050405020304" pitchFamily="18" charset="0"/>
                        </a:rPr>
                        <a:t> to move to the herds in the West. This seriously threatened the Native American way of life.</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txBody>
                  <a:tcPr marL="60435" marR="60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413633698"/>
                  </a:ext>
                </a:extLst>
              </a:tr>
              <a:tr h="1863868">
                <a:tc>
                  <a:txBody>
                    <a:bodyPr/>
                    <a:lstStyle/>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Two large railroad companies, </a:t>
                      </a:r>
                      <a:r>
                        <a:rPr lang="en-GB" sz="1600" b="1">
                          <a:effectLst/>
                          <a:latin typeface="Comic Sans MS" panose="030F0702030302020204" pitchFamily="66" charset="0"/>
                          <a:ea typeface="Times New Roman" panose="02020603050405020304" pitchFamily="18" charset="0"/>
                        </a:rPr>
                        <a:t>Union Pacific Railway </a:t>
                      </a:r>
                      <a:r>
                        <a:rPr lang="en-GB" sz="1600">
                          <a:effectLst/>
                          <a:latin typeface="Comic Sans MS" panose="030F0702030302020204" pitchFamily="66" charset="0"/>
                          <a:ea typeface="Times New Roman" panose="02020603050405020304" pitchFamily="18" charset="0"/>
                        </a:rPr>
                        <a:t>and </a:t>
                      </a:r>
                      <a:r>
                        <a:rPr lang="en-GB" sz="1600" b="1">
                          <a:effectLst/>
                          <a:latin typeface="Comic Sans MS" panose="030F0702030302020204" pitchFamily="66" charset="0"/>
                          <a:ea typeface="Times New Roman" panose="02020603050405020304" pitchFamily="18" charset="0"/>
                        </a:rPr>
                        <a:t>Central Pacific Railway</a:t>
                      </a:r>
                      <a:r>
                        <a:rPr lang="en-GB" sz="1600">
                          <a:effectLst/>
                          <a:latin typeface="Comic Sans MS" panose="030F0702030302020204" pitchFamily="66" charset="0"/>
                          <a:ea typeface="Times New Roman" panose="02020603050405020304" pitchFamily="18" charset="0"/>
                        </a:rPr>
                        <a:t> were established in 1862. These stimulated business and created thousands of jobs.</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txBody>
                  <a:tcPr marL="60435" marR="60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The railway enabled the movement of essential supplies such as seeds, machinery, timber, food and manufactured goods.</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txBody>
                  <a:tcPr marL="60435" marR="60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801528594"/>
                  </a:ext>
                </a:extLst>
              </a:tr>
              <a:tr h="1921855">
                <a:tc>
                  <a:txBody>
                    <a:bodyPr/>
                    <a:lstStyle/>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It became easier for </a:t>
                      </a:r>
                      <a:r>
                        <a:rPr lang="en-GB" sz="1600" b="1">
                          <a:effectLst/>
                          <a:latin typeface="Comic Sans MS" panose="030F0702030302020204" pitchFamily="66" charset="0"/>
                          <a:ea typeface="Times New Roman" panose="02020603050405020304" pitchFamily="18" charset="0"/>
                        </a:rPr>
                        <a:t>homesteaders</a:t>
                      </a:r>
                      <a:r>
                        <a:rPr lang="en-GB" sz="1600">
                          <a:effectLst/>
                          <a:latin typeface="Comic Sans MS" panose="030F0702030302020204" pitchFamily="66" charset="0"/>
                          <a:ea typeface="Times New Roman" panose="02020603050405020304" pitchFamily="18" charset="0"/>
                        </a:rPr>
                        <a:t> to access the Plains; it was also cheap to buy land as the railroad companies sold off land on either side of the railway for cheap prices.</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txBody>
                  <a:tcPr marL="60435" marR="60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Movement across the vast expanse of the USA was made much easier by the advent of the railway. Many more people migrated West.</a:t>
                      </a:r>
                      <a:endParaRPr lang="en-GB" sz="1600">
                        <a:effectLst/>
                        <a:latin typeface="Times New Roman" panose="02020603050405020304" pitchFamily="18" charset="0"/>
                        <a:ea typeface="Times New Roman" panose="02020603050405020304" pitchFamily="18" charset="0"/>
                      </a:endParaRPr>
                    </a:p>
                  </a:txBody>
                  <a:tcPr marL="60435" marR="60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4249647973"/>
                  </a:ext>
                </a:extLst>
              </a:tr>
              <a:tr h="1630885">
                <a:tc>
                  <a:txBody>
                    <a:bodyPr/>
                    <a:lstStyle/>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Native Americans were forced into smaller and smaller pockets of land, as the number of people moving west increased significantly.</a:t>
                      </a:r>
                      <a:endParaRPr lang="en-GB" sz="1600">
                        <a:effectLst/>
                        <a:latin typeface="Times New Roman" panose="02020603050405020304" pitchFamily="18" charset="0"/>
                        <a:ea typeface="Times New Roman" panose="02020603050405020304" pitchFamily="18" charset="0"/>
                      </a:endParaRPr>
                    </a:p>
                    <a:p>
                      <a:pPr>
                        <a:spcAft>
                          <a:spcPts val="0"/>
                        </a:spcAft>
                      </a:pPr>
                      <a:r>
                        <a:rPr lang="en-GB" sz="1600">
                          <a:effectLst/>
                          <a:latin typeface="Comic Sans MS" panose="030F0702030302020204" pitchFamily="66" charset="0"/>
                          <a:ea typeface="Times New Roman" panose="02020603050405020304" pitchFamily="18" charset="0"/>
                        </a:rPr>
                        <a:t> </a:t>
                      </a:r>
                      <a:endParaRPr lang="en-GB" sz="1600">
                        <a:effectLst/>
                        <a:latin typeface="Times New Roman" panose="02020603050405020304" pitchFamily="18" charset="0"/>
                        <a:ea typeface="Times New Roman" panose="02020603050405020304" pitchFamily="18" charset="0"/>
                      </a:endParaRPr>
                    </a:p>
                  </a:txBody>
                  <a:tcPr marL="60435" marR="60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spcAft>
                          <a:spcPts val="0"/>
                        </a:spcAft>
                      </a:pPr>
                      <a:r>
                        <a:rPr lang="en-GB" sz="1600" dirty="0">
                          <a:effectLst/>
                          <a:latin typeface="Comic Sans MS" panose="030F0702030302020204" pitchFamily="66" charset="0"/>
                          <a:ea typeface="Times New Roman" panose="02020603050405020304" pitchFamily="18" charset="0"/>
                        </a:rPr>
                        <a:t> </a:t>
                      </a:r>
                      <a:endParaRPr lang="en-GB" sz="1600" dirty="0">
                        <a:effectLst/>
                        <a:latin typeface="Times New Roman" panose="02020603050405020304" pitchFamily="18" charset="0"/>
                        <a:ea typeface="Times New Roman" panose="02020603050405020304" pitchFamily="18" charset="0"/>
                      </a:endParaRPr>
                    </a:p>
                    <a:p>
                      <a:pPr>
                        <a:spcAft>
                          <a:spcPts val="0"/>
                        </a:spcAft>
                      </a:pPr>
                      <a:r>
                        <a:rPr lang="en-GB" sz="1600" dirty="0">
                          <a:effectLst/>
                          <a:latin typeface="Comic Sans MS" panose="030F0702030302020204" pitchFamily="66" charset="0"/>
                          <a:ea typeface="Times New Roman" panose="02020603050405020304" pitchFamily="18" charset="0"/>
                        </a:rPr>
                        <a:t>Large towns began to grow up and expand along the main railway routes across the country.</a:t>
                      </a:r>
                      <a:endParaRPr lang="en-GB" sz="1600" dirty="0">
                        <a:effectLst/>
                        <a:latin typeface="Times New Roman" panose="02020603050405020304" pitchFamily="18" charset="0"/>
                        <a:ea typeface="Times New Roman" panose="02020603050405020304" pitchFamily="18" charset="0"/>
                      </a:endParaRPr>
                    </a:p>
                  </a:txBody>
                  <a:tcPr marL="60435" marR="60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024776996"/>
                  </a:ext>
                </a:extLst>
              </a:tr>
            </a:tbl>
          </a:graphicData>
        </a:graphic>
      </p:graphicFrame>
      <p:sp>
        <p:nvSpPr>
          <p:cNvPr id="3" name="TextBox 2"/>
          <p:cNvSpPr txBox="1"/>
          <p:nvPr/>
        </p:nvSpPr>
        <p:spPr>
          <a:xfrm>
            <a:off x="7765576" y="14319"/>
            <a:ext cx="4385481" cy="6894195"/>
          </a:xfrm>
          <a:prstGeom prst="rect">
            <a:avLst/>
          </a:prstGeom>
          <a:solidFill>
            <a:srgbClr val="92D050"/>
          </a:solidFill>
        </p:spPr>
        <p:txBody>
          <a:bodyPr wrap="square" rtlCol="0">
            <a:spAutoFit/>
          </a:bodyPr>
          <a:lstStyle/>
          <a:p>
            <a:r>
              <a:rPr lang="en-GB" sz="2600" dirty="0"/>
              <a:t>Look at the cards you have, which all identify different ways in which the railroad had an impact on the lives of Americans.</a:t>
            </a:r>
          </a:p>
          <a:p>
            <a:endParaRPr lang="en-GB" sz="2600" dirty="0"/>
          </a:p>
          <a:p>
            <a:pPr marL="514350" indent="-514350">
              <a:buAutoNum type="arabicPeriod"/>
            </a:pPr>
            <a:r>
              <a:rPr lang="en-GB" sz="2600" dirty="0"/>
              <a:t>Divide into social (peoples lives) and economic (the financial impacts.</a:t>
            </a:r>
          </a:p>
          <a:p>
            <a:pPr marL="514350" indent="-514350">
              <a:buAutoNum type="arabicPeriod"/>
            </a:pPr>
            <a:endParaRPr lang="en-GB" sz="2600" dirty="0"/>
          </a:p>
          <a:p>
            <a:pPr marL="514350" indent="-514350">
              <a:buAutoNum type="arabicPeriod"/>
            </a:pPr>
            <a:r>
              <a:rPr lang="en-GB" sz="2600" dirty="0"/>
              <a:t>Rank according to the level of impact they had (most to least important).</a:t>
            </a:r>
          </a:p>
          <a:p>
            <a:pPr marL="514350" indent="-514350">
              <a:buAutoNum type="arabicPeriod"/>
            </a:pPr>
            <a:r>
              <a:rPr lang="en-GB" sz="2600" dirty="0"/>
              <a:t>Find pairs that can be linked together i.e. one caused (or increased)another.</a:t>
            </a:r>
          </a:p>
        </p:txBody>
      </p:sp>
    </p:spTree>
    <p:extLst>
      <p:ext uri="{BB962C8B-B14F-4D97-AF65-F5344CB8AC3E}">
        <p14:creationId xmlns:p14="http://schemas.microsoft.com/office/powerpoint/2010/main" val="20839760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TotalTime>
  <Words>1776</Words>
  <Application>Microsoft Office PowerPoint</Application>
  <PresentationFormat>Widescreen</PresentationFormat>
  <Paragraphs>137</Paragraphs>
  <Slides>20</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Calibri Light</vt:lpstr>
      <vt:lpstr>Comic Sans MS</vt:lpstr>
      <vt:lpstr>Times New Roman</vt:lpstr>
      <vt:lpstr>Office Theme</vt:lpstr>
      <vt:lpstr>1_Office Theme</vt:lpstr>
      <vt:lpstr>Y10 Home Learning </vt:lpstr>
      <vt:lpstr>Section 1</vt:lpstr>
      <vt:lpstr>Homesteaders – What can you remember?</vt:lpstr>
      <vt:lpstr>PowerPoint Presentation</vt:lpstr>
      <vt:lpstr>PowerPoint Presentation</vt:lpstr>
      <vt:lpstr>Life before the railway</vt:lpstr>
      <vt:lpstr>Why the Railroad?</vt:lpstr>
      <vt:lpstr>Building it!</vt:lpstr>
      <vt:lpstr>PowerPoint Presentation</vt:lpstr>
      <vt:lpstr>In what ways did the development of the railway impact upon the lives of Americans?</vt:lpstr>
      <vt:lpstr>PowerPoint Presentation</vt:lpstr>
      <vt:lpstr>Section 2</vt:lpstr>
      <vt:lpstr>PowerPoint Presentation</vt:lpstr>
      <vt:lpstr>Think…….</vt:lpstr>
      <vt:lpstr>LO: To compare attitudes towards the Native Americans and the changing US response after 1865</vt:lpstr>
      <vt:lpstr>LO: To compare attitudes towards the Native Americans and the changing US response after 1865 </vt:lpstr>
      <vt:lpstr>LO: To compare attitudes towards the Native Americans and the changing US response after 1865 </vt:lpstr>
      <vt:lpstr>LO: To compare attitudes towards the Native Americans and the changing US response after 1865 </vt:lpstr>
      <vt:lpstr>PowerPoint Presentation</vt:lpstr>
      <vt:lpstr>US Tactics against Indians after the Civil War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Feechan, G (SHS Teacher)</dc:creator>
  <cp:lastModifiedBy>EVANS, A (SHS Teacher)</cp:lastModifiedBy>
  <cp:revision>18</cp:revision>
  <cp:lastPrinted>2019-07-01T07:35:58Z</cp:lastPrinted>
  <dcterms:created xsi:type="dcterms:W3CDTF">2017-06-22T14:35:24Z</dcterms:created>
  <dcterms:modified xsi:type="dcterms:W3CDTF">2020-09-18T09:53:37Z</dcterms:modified>
</cp:coreProperties>
</file>