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77" r:id="rId2"/>
    <p:sldId id="257" r:id="rId3"/>
    <p:sldId id="256" r:id="rId4"/>
    <p:sldId id="279" r:id="rId5"/>
    <p:sldId id="261" r:id="rId6"/>
    <p:sldId id="281" r:id="rId7"/>
    <p:sldId id="258" r:id="rId8"/>
    <p:sldId id="278" r:id="rId9"/>
    <p:sldId id="264" r:id="rId10"/>
    <p:sldId id="280" r:id="rId11"/>
    <p:sldId id="282" r:id="rId12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FF"/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691" autoAdjust="0"/>
    <p:restoredTop sz="94660"/>
  </p:normalViewPr>
  <p:slideViewPr>
    <p:cSldViewPr snapToGrid="0">
      <p:cViewPr varScale="1">
        <p:scale>
          <a:sx n="68" d="100"/>
          <a:sy n="68" d="100"/>
        </p:scale>
        <p:origin x="54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41899B-FFFE-4205-A6B2-B81F099EFBEB}" type="datetimeFigureOut">
              <a:rPr lang="en-GB" smtClean="0"/>
              <a:t>18/09/2020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AC97D9-709D-453D-AD36-53AE56D4D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9509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AC97D9-709D-453D-AD36-53AE56D4D454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29126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Spend approx. 8 minutes on this and complete the challenge worksheet when finished.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AC97D9-709D-453D-AD36-53AE56D4D454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935518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Answer both questions in full sentences.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AC97D9-709D-453D-AD36-53AE56D4D454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55634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Recap – without looking at your earlier answers try again to answer the similar questions in a sentence.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AC97D9-709D-453D-AD36-53AE56D4D454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06195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Mark your answers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AC97D9-709D-453D-AD36-53AE56D4D454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7525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DA36C-3C42-4A63-B1DE-7D6C726E4797}" type="datetimeFigureOut">
              <a:rPr lang="en-GB" smtClean="0"/>
              <a:t>18/09/2020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F6087-A619-4EDD-A79F-DAC2C80AB6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5174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DA36C-3C42-4A63-B1DE-7D6C726E4797}" type="datetimeFigureOut">
              <a:rPr lang="en-GB" smtClean="0"/>
              <a:t>18/09/2020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F6087-A619-4EDD-A79F-DAC2C80AB6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8656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DA36C-3C42-4A63-B1DE-7D6C726E4797}" type="datetimeFigureOut">
              <a:rPr lang="en-GB" smtClean="0"/>
              <a:t>18/09/2020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F6087-A619-4EDD-A79F-DAC2C80AB6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6922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DA36C-3C42-4A63-B1DE-7D6C726E4797}" type="datetimeFigureOut">
              <a:rPr lang="en-GB" smtClean="0"/>
              <a:t>18/09/2020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F6087-A619-4EDD-A79F-DAC2C80AB6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9781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DA36C-3C42-4A63-B1DE-7D6C726E4797}" type="datetimeFigureOut">
              <a:rPr lang="en-GB" smtClean="0"/>
              <a:t>18/09/2020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F6087-A619-4EDD-A79F-DAC2C80AB6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82470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DA36C-3C42-4A63-B1DE-7D6C726E4797}" type="datetimeFigureOut">
              <a:rPr lang="en-GB" smtClean="0"/>
              <a:t>18/09/2020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F6087-A619-4EDD-A79F-DAC2C80AB6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66181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DA36C-3C42-4A63-B1DE-7D6C726E4797}" type="datetimeFigureOut">
              <a:rPr lang="en-GB" smtClean="0"/>
              <a:t>18/09/2020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F6087-A619-4EDD-A79F-DAC2C80AB6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1035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DA36C-3C42-4A63-B1DE-7D6C726E4797}" type="datetimeFigureOut">
              <a:rPr lang="en-GB" smtClean="0"/>
              <a:t>18/09/2020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F6087-A619-4EDD-A79F-DAC2C80AB6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3001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DA36C-3C42-4A63-B1DE-7D6C726E4797}" type="datetimeFigureOut">
              <a:rPr lang="en-GB" smtClean="0"/>
              <a:t>18/09/2020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F6087-A619-4EDD-A79F-DAC2C80AB6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8509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DA36C-3C42-4A63-B1DE-7D6C726E4797}" type="datetimeFigureOut">
              <a:rPr lang="en-GB" smtClean="0"/>
              <a:t>18/09/2020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F6087-A619-4EDD-A79F-DAC2C80AB6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9705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DA36C-3C42-4A63-B1DE-7D6C726E4797}" type="datetimeFigureOut">
              <a:rPr lang="en-GB" smtClean="0"/>
              <a:t>18/09/2020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F6087-A619-4EDD-A79F-DAC2C80AB6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1335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FDA36C-3C42-4A63-B1DE-7D6C726E4797}" type="datetimeFigureOut">
              <a:rPr lang="en-GB" smtClean="0"/>
              <a:t>18/09/2020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2F6087-A619-4EDD-A79F-DAC2C80AB6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9880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9690E-6E88-40A7-A849-0E699870AA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omic Sans MS" panose="030F0702030302020204" pitchFamily="66" charset="0"/>
              </a:rPr>
              <a:t>Do Now: Recap Knowledge checker!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1EE4F1-9E90-4DC2-8C3D-37371AF03C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GB" sz="4400" dirty="0">
                <a:latin typeface="Comic Sans MS" panose="030F0702030302020204" pitchFamily="66" charset="0"/>
              </a:rPr>
              <a:t>What is an Empire?</a:t>
            </a:r>
          </a:p>
          <a:p>
            <a:pPr marL="514350" indent="-514350">
              <a:buAutoNum type="arabicPeriod"/>
            </a:pPr>
            <a:endParaRPr lang="en-GB" sz="4400" dirty="0">
              <a:latin typeface="Comic Sans MS" panose="030F0702030302020204" pitchFamily="66" charset="0"/>
            </a:endParaRPr>
          </a:p>
          <a:p>
            <a:pPr marL="514350" indent="-514350">
              <a:buAutoNum type="arabicPeriod"/>
            </a:pPr>
            <a:r>
              <a:rPr lang="en-GB" sz="4400" dirty="0">
                <a:latin typeface="Comic Sans MS" panose="030F0702030302020204" pitchFamily="66" charset="0"/>
              </a:rPr>
              <a:t>What are colonies?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1782513-1C94-4F60-B6DC-9A33556F7E7D}"/>
              </a:ext>
            </a:extLst>
          </p:cNvPr>
          <p:cNvSpPr txBox="1"/>
          <p:nvPr/>
        </p:nvSpPr>
        <p:spPr>
          <a:xfrm>
            <a:off x="2959100" y="5003800"/>
            <a:ext cx="7797800" cy="120032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Comic Sans MS" panose="030F0702030302020204" pitchFamily="66" charset="0"/>
              </a:rPr>
              <a:t>Write the answers down in a sentence in your books!</a:t>
            </a:r>
          </a:p>
        </p:txBody>
      </p:sp>
    </p:spTree>
    <p:extLst>
      <p:ext uri="{BB962C8B-B14F-4D97-AF65-F5344CB8AC3E}">
        <p14:creationId xmlns:p14="http://schemas.microsoft.com/office/powerpoint/2010/main" val="3744915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5D98D85-B15F-4243-995B-C5EA81CB6807}"/>
              </a:ext>
            </a:extLst>
          </p:cNvPr>
          <p:cNvSpPr txBox="1"/>
          <p:nvPr/>
        </p:nvSpPr>
        <p:spPr>
          <a:xfrm>
            <a:off x="974129" y="838160"/>
            <a:ext cx="2786050" cy="544764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002060"/>
                </a:solidFill>
                <a:latin typeface="Comic Sans MS" pitchFamily="66" charset="0"/>
              </a:rPr>
              <a:t>trade</a:t>
            </a:r>
          </a:p>
          <a:p>
            <a:endParaRPr lang="en-GB" sz="1200" dirty="0">
              <a:solidFill>
                <a:srgbClr val="002060"/>
              </a:solidFill>
              <a:latin typeface="Comic Sans MS" pitchFamily="66" charset="0"/>
            </a:endParaRPr>
          </a:p>
          <a:p>
            <a:endParaRPr lang="en-GB" sz="1200" dirty="0">
              <a:solidFill>
                <a:srgbClr val="002060"/>
              </a:solidFill>
              <a:latin typeface="Comic Sans MS" pitchFamily="66" charset="0"/>
            </a:endParaRPr>
          </a:p>
          <a:p>
            <a:endParaRPr lang="en-GB" sz="1200" dirty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en-GB" sz="3200" dirty="0">
                <a:solidFill>
                  <a:srgbClr val="002060"/>
                </a:solidFill>
                <a:latin typeface="Comic Sans MS" pitchFamily="66" charset="0"/>
              </a:rPr>
              <a:t>power</a:t>
            </a:r>
          </a:p>
          <a:p>
            <a:endParaRPr lang="en-GB" sz="1200" dirty="0">
              <a:solidFill>
                <a:srgbClr val="002060"/>
              </a:solidFill>
              <a:latin typeface="Comic Sans MS" pitchFamily="66" charset="0"/>
            </a:endParaRPr>
          </a:p>
          <a:p>
            <a:endParaRPr lang="en-GB" sz="1200" dirty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en-GB" sz="3200" dirty="0">
                <a:solidFill>
                  <a:srgbClr val="002060"/>
                </a:solidFill>
                <a:latin typeface="Comic Sans MS" pitchFamily="66" charset="0"/>
              </a:rPr>
              <a:t>religion</a:t>
            </a:r>
          </a:p>
          <a:p>
            <a:endParaRPr lang="en-GB" sz="3200" dirty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en-GB" sz="3200" dirty="0">
                <a:solidFill>
                  <a:srgbClr val="002060"/>
                </a:solidFill>
                <a:latin typeface="Comic Sans MS" pitchFamily="66" charset="0"/>
              </a:rPr>
              <a:t>ambition </a:t>
            </a:r>
          </a:p>
          <a:p>
            <a:endParaRPr lang="en-GB" sz="3200" dirty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en-GB" sz="3200" dirty="0">
                <a:solidFill>
                  <a:srgbClr val="002060"/>
                </a:solidFill>
                <a:latin typeface="Comic Sans MS" pitchFamily="66" charset="0"/>
              </a:rPr>
              <a:t>adventure</a:t>
            </a:r>
          </a:p>
          <a:p>
            <a:endParaRPr lang="en-GB" sz="3200" dirty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en-GB" sz="3200" dirty="0">
                <a:solidFill>
                  <a:srgbClr val="002060"/>
                </a:solidFill>
                <a:latin typeface="Comic Sans MS" pitchFamily="66" charset="0"/>
              </a:rPr>
              <a:t>ports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6983F67-FEA5-440D-88CB-954005AE7752}"/>
              </a:ext>
            </a:extLst>
          </p:cNvPr>
          <p:cNvSpPr txBox="1"/>
          <p:nvPr/>
        </p:nvSpPr>
        <p:spPr>
          <a:xfrm>
            <a:off x="4966793" y="838160"/>
            <a:ext cx="6000792" cy="83099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2060"/>
                </a:solidFill>
                <a:latin typeface="Comic Sans MS" pitchFamily="66" charset="0"/>
              </a:rPr>
              <a:t>Hoping to get rich and famous for new discoveries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62C40B1-A644-4844-B4C0-5DB943D5FCB6}"/>
              </a:ext>
            </a:extLst>
          </p:cNvPr>
          <p:cNvSpPr txBox="1"/>
          <p:nvPr/>
        </p:nvSpPr>
        <p:spPr>
          <a:xfrm>
            <a:off x="4966793" y="2981300"/>
            <a:ext cx="6000792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2060"/>
                </a:solidFill>
                <a:latin typeface="Comic Sans MS" pitchFamily="66" charset="0"/>
              </a:rPr>
              <a:t>Finding new foods, medicines, etc.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8D5335D-B02B-466A-BD9E-F76F2AB6CF23}"/>
              </a:ext>
            </a:extLst>
          </p:cNvPr>
          <p:cNvSpPr txBox="1"/>
          <p:nvPr/>
        </p:nvSpPr>
        <p:spPr>
          <a:xfrm>
            <a:off x="4966793" y="3695680"/>
            <a:ext cx="6000760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2060"/>
                </a:solidFill>
                <a:latin typeface="Comic Sans MS" pitchFamily="66" charset="0"/>
              </a:rPr>
              <a:t>Trying to spread Christianity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E5347B3-4507-4781-95A9-89C1FD1C7FF0}"/>
              </a:ext>
            </a:extLst>
          </p:cNvPr>
          <p:cNvSpPr txBox="1"/>
          <p:nvPr/>
        </p:nvSpPr>
        <p:spPr>
          <a:xfrm>
            <a:off x="4966793" y="4410060"/>
            <a:ext cx="6000792" cy="120032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2060"/>
                </a:solidFill>
                <a:latin typeface="Comic Sans MS" pitchFamily="66" charset="0"/>
              </a:rPr>
              <a:t>Taking over new countries to stop other enemy European countries, and getting locals to become part of an army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29C6A7-FF0F-498A-846F-ECBD349D139C}"/>
              </a:ext>
            </a:extLst>
          </p:cNvPr>
          <p:cNvSpPr txBox="1"/>
          <p:nvPr/>
        </p:nvSpPr>
        <p:spPr>
          <a:xfrm>
            <a:off x="4966793" y="1909730"/>
            <a:ext cx="6000792" cy="83099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2060"/>
                </a:solidFill>
                <a:latin typeface="Comic Sans MS" pitchFamily="66" charset="0"/>
              </a:rPr>
              <a:t>Hoping to find somewhere that can be set up as a stop-off on long journeys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4947347-3EEA-4045-98D5-46F9F79821A4}"/>
              </a:ext>
            </a:extLst>
          </p:cNvPr>
          <p:cNvSpPr txBox="1"/>
          <p:nvPr/>
        </p:nvSpPr>
        <p:spPr>
          <a:xfrm>
            <a:off x="4966793" y="5838820"/>
            <a:ext cx="6000760" cy="83099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2060"/>
                </a:solidFill>
                <a:latin typeface="Comic Sans MS" pitchFamily="66" charset="0"/>
              </a:rPr>
              <a:t>Wanting to explore and learn about new lands and peoples </a:t>
            </a:r>
          </a:p>
        </p:txBody>
      </p:sp>
    </p:spTree>
    <p:extLst>
      <p:ext uri="{BB962C8B-B14F-4D97-AF65-F5344CB8AC3E}">
        <p14:creationId xmlns:p14="http://schemas.microsoft.com/office/powerpoint/2010/main" val="28924100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AB51DAC-CF6D-4A6D-BCED-C08A1BD510CB}"/>
              </a:ext>
            </a:extLst>
          </p:cNvPr>
          <p:cNvSpPr txBox="1"/>
          <p:nvPr/>
        </p:nvSpPr>
        <p:spPr>
          <a:xfrm>
            <a:off x="974129" y="838160"/>
            <a:ext cx="2786050" cy="544764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002060"/>
                </a:solidFill>
                <a:latin typeface="Comic Sans MS" pitchFamily="66" charset="0"/>
              </a:rPr>
              <a:t>trade</a:t>
            </a:r>
          </a:p>
          <a:p>
            <a:endParaRPr lang="en-GB" sz="1200" dirty="0">
              <a:solidFill>
                <a:srgbClr val="002060"/>
              </a:solidFill>
              <a:latin typeface="Comic Sans MS" pitchFamily="66" charset="0"/>
            </a:endParaRPr>
          </a:p>
          <a:p>
            <a:endParaRPr lang="en-GB" sz="1200" dirty="0">
              <a:solidFill>
                <a:srgbClr val="002060"/>
              </a:solidFill>
              <a:latin typeface="Comic Sans MS" pitchFamily="66" charset="0"/>
            </a:endParaRPr>
          </a:p>
          <a:p>
            <a:endParaRPr lang="en-GB" sz="1200" dirty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en-GB" sz="3200" dirty="0">
                <a:solidFill>
                  <a:srgbClr val="002060"/>
                </a:solidFill>
                <a:latin typeface="Comic Sans MS" pitchFamily="66" charset="0"/>
              </a:rPr>
              <a:t>power</a:t>
            </a:r>
          </a:p>
          <a:p>
            <a:endParaRPr lang="en-GB" sz="1200" dirty="0">
              <a:solidFill>
                <a:srgbClr val="002060"/>
              </a:solidFill>
              <a:latin typeface="Comic Sans MS" pitchFamily="66" charset="0"/>
            </a:endParaRPr>
          </a:p>
          <a:p>
            <a:endParaRPr lang="en-GB" sz="1200" dirty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en-GB" sz="3200" dirty="0">
                <a:solidFill>
                  <a:srgbClr val="002060"/>
                </a:solidFill>
                <a:latin typeface="Comic Sans MS" pitchFamily="66" charset="0"/>
              </a:rPr>
              <a:t>religion</a:t>
            </a:r>
          </a:p>
          <a:p>
            <a:endParaRPr lang="en-GB" sz="3200" dirty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en-GB" sz="3200" dirty="0">
                <a:solidFill>
                  <a:srgbClr val="002060"/>
                </a:solidFill>
                <a:latin typeface="Comic Sans MS" pitchFamily="66" charset="0"/>
              </a:rPr>
              <a:t>ambition </a:t>
            </a:r>
          </a:p>
          <a:p>
            <a:endParaRPr lang="en-GB" sz="3200" dirty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en-GB" sz="3200" dirty="0">
                <a:solidFill>
                  <a:srgbClr val="002060"/>
                </a:solidFill>
                <a:latin typeface="Comic Sans MS" pitchFamily="66" charset="0"/>
              </a:rPr>
              <a:t>adventure</a:t>
            </a:r>
          </a:p>
          <a:p>
            <a:endParaRPr lang="en-GB" sz="3200" dirty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en-GB" sz="3200" dirty="0">
                <a:solidFill>
                  <a:srgbClr val="002060"/>
                </a:solidFill>
                <a:latin typeface="Comic Sans MS" pitchFamily="66" charset="0"/>
              </a:rPr>
              <a:t>ports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556E2B-92D3-4D95-9544-5D4BF89C1FC0}"/>
              </a:ext>
            </a:extLst>
          </p:cNvPr>
          <p:cNvSpPr txBox="1"/>
          <p:nvPr/>
        </p:nvSpPr>
        <p:spPr>
          <a:xfrm>
            <a:off x="4966793" y="838160"/>
            <a:ext cx="6000792" cy="83099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2060"/>
                </a:solidFill>
                <a:latin typeface="Comic Sans MS" pitchFamily="66" charset="0"/>
              </a:rPr>
              <a:t>Hoping to get rich and famous for new discoveries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1EA86F-4725-4199-BCD4-CCE209CCEDB5}"/>
              </a:ext>
            </a:extLst>
          </p:cNvPr>
          <p:cNvSpPr txBox="1"/>
          <p:nvPr/>
        </p:nvSpPr>
        <p:spPr>
          <a:xfrm>
            <a:off x="4966793" y="2981300"/>
            <a:ext cx="6000792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2060"/>
                </a:solidFill>
                <a:latin typeface="Comic Sans MS" pitchFamily="66" charset="0"/>
              </a:rPr>
              <a:t>Finding new foods, medicines, etc.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150F25-9DF2-4C2C-94BF-AFA4B0BF73C2}"/>
              </a:ext>
            </a:extLst>
          </p:cNvPr>
          <p:cNvSpPr txBox="1"/>
          <p:nvPr/>
        </p:nvSpPr>
        <p:spPr>
          <a:xfrm>
            <a:off x="4966793" y="3695680"/>
            <a:ext cx="6000760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2060"/>
                </a:solidFill>
                <a:latin typeface="Comic Sans MS" pitchFamily="66" charset="0"/>
              </a:rPr>
              <a:t>Trying to spread Christianity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0A99880-A05D-4C04-ADEC-44B9DD11A2CD}"/>
              </a:ext>
            </a:extLst>
          </p:cNvPr>
          <p:cNvSpPr txBox="1"/>
          <p:nvPr/>
        </p:nvSpPr>
        <p:spPr>
          <a:xfrm>
            <a:off x="4966793" y="4410060"/>
            <a:ext cx="6000792" cy="120032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2060"/>
                </a:solidFill>
                <a:latin typeface="Comic Sans MS" pitchFamily="66" charset="0"/>
              </a:rPr>
              <a:t>Taking over new countries to stop other enemy European countries, and getting locals to become part of an army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7544A33-D6B7-4C85-AEBE-B26A0E17E04F}"/>
              </a:ext>
            </a:extLst>
          </p:cNvPr>
          <p:cNvSpPr txBox="1"/>
          <p:nvPr/>
        </p:nvSpPr>
        <p:spPr>
          <a:xfrm>
            <a:off x="4966793" y="1909730"/>
            <a:ext cx="6000792" cy="83099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2060"/>
                </a:solidFill>
                <a:latin typeface="Comic Sans MS" pitchFamily="66" charset="0"/>
              </a:rPr>
              <a:t>Hoping to find somewhere that can be set up as a stop-off on long journeys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A3E712A-19A2-4E93-B650-AF3DCFA4BCC2}"/>
              </a:ext>
            </a:extLst>
          </p:cNvPr>
          <p:cNvSpPr txBox="1"/>
          <p:nvPr/>
        </p:nvSpPr>
        <p:spPr>
          <a:xfrm>
            <a:off x="4966793" y="5838820"/>
            <a:ext cx="6000760" cy="83099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2060"/>
                </a:solidFill>
                <a:latin typeface="Comic Sans MS" pitchFamily="66" charset="0"/>
              </a:rPr>
              <a:t>Wanting to explore and learn about new lands and peoples 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D6C4FE9-A92F-4FD0-ACFA-CE6BE0FD963D}"/>
              </a:ext>
            </a:extLst>
          </p:cNvPr>
          <p:cNvCxnSpPr>
            <a:cxnSpLocks/>
          </p:cNvCxnSpPr>
          <p:nvPr/>
        </p:nvCxnSpPr>
        <p:spPr>
          <a:xfrm>
            <a:off x="3189772" y="1469865"/>
            <a:ext cx="1741302" cy="1873905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3A7F112-C062-47EB-891D-ECAC01C774C0}"/>
              </a:ext>
            </a:extLst>
          </p:cNvPr>
          <p:cNvCxnSpPr>
            <a:cxnSpLocks/>
          </p:cNvCxnSpPr>
          <p:nvPr/>
        </p:nvCxnSpPr>
        <p:spPr>
          <a:xfrm>
            <a:off x="2560320" y="2132406"/>
            <a:ext cx="2406473" cy="2841002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1A5400D-A287-4EE1-8132-16510B353FEA}"/>
              </a:ext>
            </a:extLst>
          </p:cNvPr>
          <p:cNvCxnSpPr>
            <a:cxnSpLocks/>
          </p:cNvCxnSpPr>
          <p:nvPr/>
        </p:nvCxnSpPr>
        <p:spPr>
          <a:xfrm>
            <a:off x="2841674" y="3130049"/>
            <a:ext cx="2125119" cy="707037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A81DB7F-410E-4B2F-8513-D97D50ACBF54}"/>
              </a:ext>
            </a:extLst>
          </p:cNvPr>
          <p:cNvCxnSpPr>
            <a:cxnSpLocks/>
          </p:cNvCxnSpPr>
          <p:nvPr/>
        </p:nvCxnSpPr>
        <p:spPr>
          <a:xfrm flipV="1">
            <a:off x="3225491" y="1301409"/>
            <a:ext cx="1741302" cy="2683215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B79D137F-8422-44BD-938B-A1C7BBA000D2}"/>
              </a:ext>
            </a:extLst>
          </p:cNvPr>
          <p:cNvCxnSpPr>
            <a:cxnSpLocks/>
          </p:cNvCxnSpPr>
          <p:nvPr/>
        </p:nvCxnSpPr>
        <p:spPr>
          <a:xfrm>
            <a:off x="3474976" y="5022166"/>
            <a:ext cx="1420379" cy="1001957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D55D2CF0-E011-440C-8677-F665C881C555}"/>
              </a:ext>
            </a:extLst>
          </p:cNvPr>
          <p:cNvCxnSpPr>
            <a:cxnSpLocks/>
          </p:cNvCxnSpPr>
          <p:nvPr/>
        </p:nvCxnSpPr>
        <p:spPr>
          <a:xfrm flipV="1">
            <a:off x="3225491" y="2301541"/>
            <a:ext cx="1669864" cy="3373546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4163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667000" y="304800"/>
            <a:ext cx="7277100" cy="584775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u="sng" dirty="0">
                <a:latin typeface="Comic Sans MS" panose="030F0702030302020204" pitchFamily="66" charset="0"/>
              </a:rPr>
              <a:t>LI: What was the British Empire?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221390" y="1578757"/>
            <a:ext cx="17847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Comic Sans MS" panose="030F0702030302020204" pitchFamily="66" charset="0"/>
              </a:rPr>
              <a:t>Success Criteria: 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2113789" y="2551422"/>
            <a:ext cx="3013657" cy="1623725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To </a:t>
            </a:r>
            <a:r>
              <a:rPr lang="en-GB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identify</a:t>
            </a:r>
            <a:r>
              <a:rPr lang="en-GB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 what the British Empire was.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55459" y="2551422"/>
            <a:ext cx="24994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atin typeface="Comic Sans MS" panose="030F0702030302020204" pitchFamily="66" charset="0"/>
              </a:rPr>
              <a:t>BASIC Steps-1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466850" y="2655441"/>
            <a:ext cx="4224270" cy="1481070"/>
          </a:xfrm>
          <a:prstGeom prst="round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To </a:t>
            </a:r>
            <a:r>
              <a:rPr lang="en-GB" b="1" dirty="0">
                <a:solidFill>
                  <a:srgbClr val="FF0000"/>
                </a:solidFill>
                <a:latin typeface="Comic Sans MS" panose="030F0702030302020204" pitchFamily="66" charset="0"/>
              </a:rPr>
              <a:t>describe</a:t>
            </a:r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 how the British Empire built British industry and economy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66849" y="2747774"/>
            <a:ext cx="1893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atin typeface="Comic Sans MS" panose="030F0702030302020204" pitchFamily="66" charset="0"/>
              </a:rPr>
              <a:t>SIMPLE G2-3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839559" y="4316815"/>
            <a:ext cx="4237150" cy="1622738"/>
          </a:xfrm>
          <a:prstGeom prst="roundRect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To be able to </a:t>
            </a:r>
            <a:r>
              <a:rPr lang="en-GB" b="1" dirty="0">
                <a:solidFill>
                  <a:srgbClr val="FF0000"/>
                </a:solidFill>
                <a:latin typeface="Comic Sans MS" panose="030F0702030302020204" pitchFamily="66" charset="0"/>
              </a:rPr>
              <a:t>explain</a:t>
            </a:r>
            <a:r>
              <a:rPr lang="en-GB" dirty="0">
                <a:solidFill>
                  <a:schemeClr val="tx1"/>
                </a:solidFill>
                <a:latin typeface="Comic Sans MS" panose="030F0702030302020204" pitchFamily="66" charset="0"/>
              </a:rPr>
              <a:t> the British Empire’s involvement in the African Slave Trade.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955469" y="4391877"/>
            <a:ext cx="3268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atin typeface="Comic Sans MS" panose="030F0702030302020204" pitchFamily="66" charset="0"/>
              </a:rPr>
              <a:t>DEVELOPED G4</a:t>
            </a:r>
          </a:p>
        </p:txBody>
      </p:sp>
    </p:spTree>
    <p:extLst>
      <p:ext uri="{BB962C8B-B14F-4D97-AF65-F5344CB8AC3E}">
        <p14:creationId xmlns:p14="http://schemas.microsoft.com/office/powerpoint/2010/main" val="7194396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57398" y="369362"/>
            <a:ext cx="7277100" cy="523220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u="sng" dirty="0">
                <a:latin typeface="Comic Sans MS" panose="030F0702030302020204" pitchFamily="66" charset="0"/>
              </a:rPr>
              <a:t>LI: What was the British Empire?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400" y="1456635"/>
            <a:ext cx="3232149" cy="21542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9672" y="1456635"/>
            <a:ext cx="2750403" cy="275040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04198" y="1716132"/>
            <a:ext cx="3149601" cy="209591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5794" y="4309427"/>
            <a:ext cx="3515360" cy="21971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460873" y="4431869"/>
            <a:ext cx="7486650" cy="193899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Q1: Can you identify all the products on the screen?</a:t>
            </a:r>
          </a:p>
          <a:p>
            <a:pPr algn="ctr"/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Q2: Do these products grow naturally in Britain, if not why?</a:t>
            </a:r>
          </a:p>
        </p:txBody>
      </p:sp>
    </p:spTree>
    <p:extLst>
      <p:ext uri="{BB962C8B-B14F-4D97-AF65-F5344CB8AC3E}">
        <p14:creationId xmlns:p14="http://schemas.microsoft.com/office/powerpoint/2010/main" val="28659980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3DABC80D-60F0-4F35-B01D-5F4637DDFE79}"/>
              </a:ext>
            </a:extLst>
          </p:cNvPr>
          <p:cNvSpPr txBox="1"/>
          <p:nvPr/>
        </p:nvSpPr>
        <p:spPr>
          <a:xfrm>
            <a:off x="974129" y="838160"/>
            <a:ext cx="2786050" cy="544764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002060"/>
                </a:solidFill>
                <a:latin typeface="Comic Sans MS" pitchFamily="66" charset="0"/>
              </a:rPr>
              <a:t>trade</a:t>
            </a:r>
          </a:p>
          <a:p>
            <a:endParaRPr lang="en-GB" sz="1200" dirty="0">
              <a:solidFill>
                <a:srgbClr val="002060"/>
              </a:solidFill>
              <a:latin typeface="Comic Sans MS" pitchFamily="66" charset="0"/>
            </a:endParaRPr>
          </a:p>
          <a:p>
            <a:endParaRPr lang="en-GB" sz="1200" dirty="0">
              <a:solidFill>
                <a:srgbClr val="002060"/>
              </a:solidFill>
              <a:latin typeface="Comic Sans MS" pitchFamily="66" charset="0"/>
            </a:endParaRPr>
          </a:p>
          <a:p>
            <a:endParaRPr lang="en-GB" sz="1200" dirty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en-GB" sz="3200" dirty="0">
                <a:solidFill>
                  <a:srgbClr val="002060"/>
                </a:solidFill>
                <a:latin typeface="Comic Sans MS" pitchFamily="66" charset="0"/>
              </a:rPr>
              <a:t>power</a:t>
            </a:r>
          </a:p>
          <a:p>
            <a:endParaRPr lang="en-GB" sz="1200" dirty="0">
              <a:solidFill>
                <a:srgbClr val="002060"/>
              </a:solidFill>
              <a:latin typeface="Comic Sans MS" pitchFamily="66" charset="0"/>
            </a:endParaRPr>
          </a:p>
          <a:p>
            <a:endParaRPr lang="en-GB" sz="1200" dirty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en-GB" sz="3200" dirty="0">
                <a:solidFill>
                  <a:srgbClr val="002060"/>
                </a:solidFill>
                <a:latin typeface="Comic Sans MS" pitchFamily="66" charset="0"/>
              </a:rPr>
              <a:t>religion</a:t>
            </a:r>
          </a:p>
          <a:p>
            <a:endParaRPr lang="en-GB" sz="3200" dirty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en-GB" sz="3200" dirty="0">
                <a:solidFill>
                  <a:srgbClr val="002060"/>
                </a:solidFill>
                <a:latin typeface="Comic Sans MS" pitchFamily="66" charset="0"/>
              </a:rPr>
              <a:t>ambition </a:t>
            </a:r>
          </a:p>
          <a:p>
            <a:endParaRPr lang="en-GB" sz="3200" dirty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en-GB" sz="3200" dirty="0">
                <a:solidFill>
                  <a:srgbClr val="002060"/>
                </a:solidFill>
                <a:latin typeface="Comic Sans MS" pitchFamily="66" charset="0"/>
              </a:rPr>
              <a:t>adventure</a:t>
            </a:r>
          </a:p>
          <a:p>
            <a:endParaRPr lang="en-GB" sz="3200" dirty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en-GB" sz="3200" dirty="0">
                <a:solidFill>
                  <a:srgbClr val="002060"/>
                </a:solidFill>
                <a:latin typeface="Comic Sans MS" pitchFamily="66" charset="0"/>
              </a:rPr>
              <a:t>ports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21B4D10-8184-49A4-ADA1-DD213E90CD51}"/>
              </a:ext>
            </a:extLst>
          </p:cNvPr>
          <p:cNvSpPr txBox="1"/>
          <p:nvPr/>
        </p:nvSpPr>
        <p:spPr>
          <a:xfrm>
            <a:off x="4250513" y="838160"/>
            <a:ext cx="6000792" cy="83099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2060"/>
                </a:solidFill>
                <a:latin typeface="Comic Sans MS" pitchFamily="66" charset="0"/>
              </a:rPr>
              <a:t>Hoping to get rich and famous for new discoveries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9B77E5C-5FE7-4348-8950-98DC6CC5E37B}"/>
              </a:ext>
            </a:extLst>
          </p:cNvPr>
          <p:cNvSpPr txBox="1"/>
          <p:nvPr/>
        </p:nvSpPr>
        <p:spPr>
          <a:xfrm>
            <a:off x="4250513" y="2981300"/>
            <a:ext cx="6000792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2060"/>
                </a:solidFill>
                <a:latin typeface="Comic Sans MS" pitchFamily="66" charset="0"/>
              </a:rPr>
              <a:t>Finding new foods, medicines, etc.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0FBF3DB-43FC-4CEA-8F24-0541F34FC9C0}"/>
              </a:ext>
            </a:extLst>
          </p:cNvPr>
          <p:cNvSpPr txBox="1"/>
          <p:nvPr/>
        </p:nvSpPr>
        <p:spPr>
          <a:xfrm>
            <a:off x="4250513" y="3695680"/>
            <a:ext cx="6000760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2060"/>
                </a:solidFill>
                <a:latin typeface="Comic Sans MS" pitchFamily="66" charset="0"/>
              </a:rPr>
              <a:t>Trying to spread Christianity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8C33590-9E60-4285-BF2F-50CFC09165A6}"/>
              </a:ext>
            </a:extLst>
          </p:cNvPr>
          <p:cNvSpPr txBox="1"/>
          <p:nvPr/>
        </p:nvSpPr>
        <p:spPr>
          <a:xfrm>
            <a:off x="4250513" y="4410060"/>
            <a:ext cx="6000792" cy="120032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2060"/>
                </a:solidFill>
                <a:latin typeface="Comic Sans MS" pitchFamily="66" charset="0"/>
              </a:rPr>
              <a:t>Taking over new countries to stop other enemy European countries, and getting locals to become part of an army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A2723BF-4037-4F06-A53C-7009CE145AD9}"/>
              </a:ext>
            </a:extLst>
          </p:cNvPr>
          <p:cNvSpPr txBox="1"/>
          <p:nvPr/>
        </p:nvSpPr>
        <p:spPr>
          <a:xfrm>
            <a:off x="4250513" y="1909730"/>
            <a:ext cx="6000792" cy="83099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2060"/>
                </a:solidFill>
                <a:latin typeface="Comic Sans MS" pitchFamily="66" charset="0"/>
              </a:rPr>
              <a:t>Hoping to find somewhere that can be set up as a stop-off on long journeys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F6ACE5E-4479-44FC-B598-AE705DF7E996}"/>
              </a:ext>
            </a:extLst>
          </p:cNvPr>
          <p:cNvSpPr txBox="1"/>
          <p:nvPr/>
        </p:nvSpPr>
        <p:spPr>
          <a:xfrm>
            <a:off x="4250513" y="5838820"/>
            <a:ext cx="6000760" cy="83099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2060"/>
                </a:solidFill>
                <a:latin typeface="Comic Sans MS" pitchFamily="66" charset="0"/>
              </a:rPr>
              <a:t>Wanting to explore and learn about new lands and peoples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0F64FC8-03A6-43C1-B5C1-C055D1BE28D0}"/>
              </a:ext>
            </a:extLst>
          </p:cNvPr>
          <p:cNvSpPr txBox="1"/>
          <p:nvPr/>
        </p:nvSpPr>
        <p:spPr>
          <a:xfrm>
            <a:off x="1603718" y="107601"/>
            <a:ext cx="8468750" cy="646331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b="1" u="sng" dirty="0">
                <a:latin typeface="Comic Sans MS" panose="030F0702030302020204" pitchFamily="66" charset="0"/>
              </a:rPr>
              <a:t>Task:</a:t>
            </a:r>
            <a:r>
              <a:rPr lang="en-GB" b="1" dirty="0">
                <a:latin typeface="Comic Sans MS" panose="030F0702030302020204" pitchFamily="66" charset="0"/>
              </a:rPr>
              <a:t> </a:t>
            </a:r>
            <a:r>
              <a:rPr lang="en-GB" dirty="0">
                <a:latin typeface="Comic Sans MS" panose="030F0702030302020204" pitchFamily="66" charset="0"/>
              </a:rPr>
              <a:t>Match up the reasons for building an empire with the correct explanation/definition. </a:t>
            </a:r>
          </a:p>
        </p:txBody>
      </p:sp>
    </p:spTree>
    <p:extLst>
      <p:ext uri="{BB962C8B-B14F-4D97-AF65-F5344CB8AC3E}">
        <p14:creationId xmlns:p14="http://schemas.microsoft.com/office/powerpoint/2010/main" val="12240876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44067" y="1038825"/>
            <a:ext cx="11503865" cy="255454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In the middle of the 19</a:t>
            </a:r>
            <a:r>
              <a:rPr lang="en-GB" sz="2800" baseline="30000" dirty="0">
                <a:solidFill>
                  <a:srgbClr val="002060"/>
                </a:solidFill>
                <a:latin typeface="Comic Sans MS" panose="030F0702030302020204" pitchFamily="66" charset="0"/>
              </a:rPr>
              <a:t>th</a:t>
            </a:r>
            <a:r>
              <a:rPr lang="en-GB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 Century (1800s), </a:t>
            </a:r>
            <a:r>
              <a:rPr lang="en-US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Britain controlled 1/3 of the world under their </a:t>
            </a:r>
            <a:r>
              <a:rPr lang="en-US" sz="2800" b="1" u="sng" dirty="0">
                <a:solidFill>
                  <a:srgbClr val="002060"/>
                </a:solidFill>
                <a:latin typeface="Comic Sans MS" panose="030F0702030302020204" pitchFamily="66" charset="0"/>
              </a:rPr>
              <a:t>Empire</a:t>
            </a:r>
            <a:r>
              <a:rPr lang="en-US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.</a:t>
            </a:r>
          </a:p>
          <a:p>
            <a:pPr algn="ctr"/>
            <a:endParaRPr lang="en-US" sz="2800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en-US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The British Empire would often display its wealth to the public through advertisements</a:t>
            </a:r>
            <a:r>
              <a:rPr lang="en-US" sz="2000" dirty="0">
                <a:solidFill>
                  <a:srgbClr val="002060"/>
                </a:solidFill>
                <a:latin typeface="Comic Sans MS" panose="030F0702030302020204" pitchFamily="66" charset="0"/>
              </a:rPr>
              <a:t>.</a:t>
            </a:r>
          </a:p>
          <a:p>
            <a:pPr algn="ctr"/>
            <a:endParaRPr lang="en-US" sz="20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7561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45EBAE1-487E-430E-88E8-8F19109784C9}"/>
              </a:ext>
            </a:extLst>
          </p:cNvPr>
          <p:cNvSpPr txBox="1"/>
          <p:nvPr/>
        </p:nvSpPr>
        <p:spPr>
          <a:xfrm>
            <a:off x="0" y="570209"/>
            <a:ext cx="7189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C00000"/>
                </a:solidFill>
                <a:latin typeface="Comic Sans MS" panose="030F0702030302020204" pitchFamily="66" charset="0"/>
              </a:rPr>
              <a:t>Which do you think was the most important reason that the British built an empire?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0B1D82-1FAE-46BE-85A2-2816C477F503}"/>
              </a:ext>
            </a:extLst>
          </p:cNvPr>
          <p:cNvSpPr txBox="1"/>
          <p:nvPr/>
        </p:nvSpPr>
        <p:spPr>
          <a:xfrm>
            <a:off x="323528" y="1700808"/>
            <a:ext cx="7403152" cy="3170099"/>
          </a:xfrm>
          <a:prstGeom prst="rect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Comic Sans MS" panose="030F0702030302020204" pitchFamily="66" charset="0"/>
              </a:rPr>
              <a:t>‘I think the most important reason the British had an empire was…’</a:t>
            </a:r>
          </a:p>
          <a:p>
            <a:endParaRPr lang="en-GB" sz="4000" dirty="0">
              <a:solidFill>
                <a:schemeClr val="bg1"/>
              </a:solidFill>
              <a:latin typeface="Comic Sans MS" panose="030F0702030302020204" pitchFamily="66" charset="0"/>
            </a:endParaRPr>
          </a:p>
          <a:p>
            <a:r>
              <a:rPr lang="en-GB" sz="4000" dirty="0">
                <a:solidFill>
                  <a:schemeClr val="bg1"/>
                </a:solidFill>
                <a:latin typeface="Comic Sans MS" panose="030F0702030302020204" pitchFamily="66" charset="0"/>
              </a:rPr>
              <a:t>‘This was because…’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09F273E-C4CC-4E05-9F60-B299F8145C01}"/>
              </a:ext>
            </a:extLst>
          </p:cNvPr>
          <p:cNvSpPr txBox="1"/>
          <p:nvPr/>
        </p:nvSpPr>
        <p:spPr>
          <a:xfrm>
            <a:off x="339266" y="5154631"/>
            <a:ext cx="6592420" cy="83099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b="1" i="1" u="sng" dirty="0">
                <a:latin typeface="Comic Sans MS" panose="030F0702030302020204" pitchFamily="66" charset="0"/>
              </a:rPr>
              <a:t>Keywords</a:t>
            </a:r>
            <a:r>
              <a:rPr lang="en-GB" sz="2400" b="1" dirty="0">
                <a:latin typeface="Comic Sans MS" panose="030F0702030302020204" pitchFamily="66" charset="0"/>
              </a:rPr>
              <a:t>: Power, Money, Trade, Religion, Ambition, Adventure, Control, Colonies</a:t>
            </a:r>
          </a:p>
        </p:txBody>
      </p:sp>
      <p:sp>
        <p:nvSpPr>
          <p:cNvPr id="9" name="Cloud 8">
            <a:extLst>
              <a:ext uri="{FF2B5EF4-FFF2-40B4-BE49-F238E27FC236}">
                <a16:creationId xmlns:a16="http://schemas.microsoft.com/office/drawing/2014/main" id="{D8C02D55-A509-4BD3-ABCA-BDE8EDDD5AF7}"/>
              </a:ext>
            </a:extLst>
          </p:cNvPr>
          <p:cNvSpPr/>
          <p:nvPr/>
        </p:nvSpPr>
        <p:spPr>
          <a:xfrm>
            <a:off x="7604760" y="4404360"/>
            <a:ext cx="4385134" cy="2151348"/>
          </a:xfrm>
          <a:prstGeom prst="cloud">
            <a:avLst/>
          </a:prstGeom>
          <a:solidFill>
            <a:srgbClr val="FFFF00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u="sng" dirty="0">
                <a:solidFill>
                  <a:srgbClr val="002060"/>
                </a:solidFill>
                <a:latin typeface="Comic Sans MS" panose="030F0702030302020204" pitchFamily="66" charset="0"/>
              </a:rPr>
              <a:t>Challenge:</a:t>
            </a:r>
            <a:r>
              <a:rPr lang="en-GB" sz="2000" b="1" dirty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Comic Sans MS" panose="030F0702030302020204" pitchFamily="66" charset="0"/>
              </a:rPr>
              <a:t>Collect a challenge worksheet from the front and follow the instructions.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C925F46-2238-4C6A-B3EB-050FE2528EB0}"/>
              </a:ext>
            </a:extLst>
          </p:cNvPr>
          <p:cNvSpPr/>
          <p:nvPr/>
        </p:nvSpPr>
        <p:spPr>
          <a:xfrm rot="1082915">
            <a:off x="7214992" y="516881"/>
            <a:ext cx="2552624" cy="3046988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Trade</a:t>
            </a:r>
          </a:p>
          <a:p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Power</a:t>
            </a:r>
          </a:p>
          <a:p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Religion</a:t>
            </a:r>
          </a:p>
          <a:p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Ambition </a:t>
            </a:r>
          </a:p>
          <a:p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Adventure</a:t>
            </a:r>
          </a:p>
          <a:p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Ports</a:t>
            </a:r>
            <a:endParaRPr lang="en-GB" sz="3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4283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9400" y="0"/>
            <a:ext cx="11595100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Look at this picture of a plate that was made by the British Government in 1887</a:t>
            </a:r>
          </a:p>
        </p:txBody>
      </p:sp>
      <p:pic>
        <p:nvPicPr>
          <p:cNvPr id="1026" name="Picture 2" descr="Image result for british empire plate 1887]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0337"/>
          <a:stretch/>
        </p:blipFill>
        <p:spPr bwMode="auto">
          <a:xfrm>
            <a:off x="3857809" y="493064"/>
            <a:ext cx="8229779" cy="6396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4412" y="673083"/>
            <a:ext cx="3644722" cy="34778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Comic Sans MS" panose="030F0702030302020204" pitchFamily="66" charset="0"/>
              </a:rPr>
              <a:t>Q1: At first glance what does this plate tell YOU about </a:t>
            </a:r>
          </a:p>
          <a:p>
            <a:pPr algn="ctr"/>
            <a:r>
              <a:rPr lang="en-GB" sz="2200" dirty="0">
                <a:latin typeface="Comic Sans MS" panose="030F0702030302020204" pitchFamily="66" charset="0"/>
              </a:rPr>
              <a:t>the British Empire?</a:t>
            </a:r>
          </a:p>
          <a:p>
            <a:pPr algn="ctr"/>
            <a:endParaRPr lang="en-GB" sz="2200" dirty="0">
              <a:latin typeface="Comic Sans MS" panose="030F0702030302020204" pitchFamily="66" charset="0"/>
            </a:endParaRPr>
          </a:p>
          <a:p>
            <a:pPr algn="ctr"/>
            <a:r>
              <a:rPr lang="en-GB" sz="2200" dirty="0">
                <a:latin typeface="Comic Sans MS" panose="030F0702030302020204" pitchFamily="66" charset="0"/>
              </a:rPr>
              <a:t>Q2: Why do you think this plate was made?</a:t>
            </a:r>
          </a:p>
          <a:p>
            <a:pPr algn="ctr"/>
            <a:endParaRPr lang="en-GB" sz="2200" dirty="0">
              <a:latin typeface="Comic Sans MS" panose="030F0702030302020204" pitchFamily="66" charset="0"/>
            </a:endParaRPr>
          </a:p>
          <a:p>
            <a:pPr algn="ctr"/>
            <a:r>
              <a:rPr lang="en-GB" sz="2200" b="1" dirty="0">
                <a:latin typeface="Comic Sans MS" panose="030F0702030302020204" pitchFamily="66" charset="0"/>
              </a:rPr>
              <a:t>Bullet point your notes down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4445979"/>
            <a:ext cx="4219303" cy="2246769"/>
          </a:xfrm>
          <a:prstGeom prst="rect">
            <a:avLst/>
          </a:prstGeom>
          <a:solidFill>
            <a:srgbClr val="92D050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Q1: ‘At first glance this plate tells me…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‘I think this because I can see…’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Q2: ‘I think this plate was made to show…’</a:t>
            </a:r>
          </a:p>
        </p:txBody>
      </p:sp>
    </p:spTree>
    <p:extLst>
      <p:ext uri="{BB962C8B-B14F-4D97-AF65-F5344CB8AC3E}">
        <p14:creationId xmlns:p14="http://schemas.microsoft.com/office/powerpoint/2010/main" val="1649342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9D62D8C-BF24-496C-819C-623B41A762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b="1" dirty="0">
                <a:solidFill>
                  <a:srgbClr val="FF0000"/>
                </a:solidFill>
                <a:latin typeface="Comic Sans MS" panose="030F0702030302020204" pitchFamily="66" charset="0"/>
              </a:rPr>
              <a:t>Quick Knowledge checker!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F276DBA-B3BA-4542-BC05-EAFE5184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9326217" cy="4351338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GB" sz="4400" dirty="0">
                <a:latin typeface="Comic Sans MS" panose="030F0702030302020204" pitchFamily="66" charset="0"/>
              </a:rPr>
              <a:t>What is an Empire?</a:t>
            </a:r>
          </a:p>
          <a:p>
            <a:pPr marL="514350" indent="-514350">
              <a:buAutoNum type="arabicPeriod"/>
            </a:pPr>
            <a:endParaRPr lang="en-GB" sz="4400" dirty="0">
              <a:latin typeface="Comic Sans MS" panose="030F0702030302020204" pitchFamily="66" charset="0"/>
            </a:endParaRPr>
          </a:p>
          <a:p>
            <a:pPr marL="514350" indent="-514350">
              <a:buAutoNum type="arabicPeriod"/>
            </a:pPr>
            <a:r>
              <a:rPr lang="en-GB" sz="4400" dirty="0">
                <a:latin typeface="Comic Sans MS" panose="030F0702030302020204" pitchFamily="66" charset="0"/>
              </a:rPr>
              <a:t>What are colonies?</a:t>
            </a:r>
          </a:p>
          <a:p>
            <a:pPr marL="514350" indent="-514350">
              <a:buAutoNum type="arabicPeriod"/>
            </a:pPr>
            <a:endParaRPr lang="en-GB" sz="4400" dirty="0">
              <a:latin typeface="Comic Sans MS" panose="030F0702030302020204" pitchFamily="66" charset="0"/>
            </a:endParaRPr>
          </a:p>
          <a:p>
            <a:pPr marL="514350" indent="-514350">
              <a:buAutoNum type="arabicPeriod"/>
            </a:pPr>
            <a:r>
              <a:rPr lang="en-GB" sz="4400" dirty="0">
                <a:latin typeface="Comic Sans MS" panose="030F0702030302020204" pitchFamily="66" charset="0"/>
              </a:rPr>
              <a:t>Why does an Empire need colonies?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1141487-D79E-44DC-B9DD-4A3D36516F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8500" y="2865437"/>
            <a:ext cx="3263900" cy="2695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06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8F4AFA0-4AD6-4017-BA2C-8052086ACAE3}"/>
              </a:ext>
            </a:extLst>
          </p:cNvPr>
          <p:cNvSpPr/>
          <p:nvPr/>
        </p:nvSpPr>
        <p:spPr>
          <a:xfrm rot="956953">
            <a:off x="3913627" y="569369"/>
            <a:ext cx="36182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 rtl="1"/>
            <a:r>
              <a:rPr lang="en-US" sz="5400" b="1" cap="none" spc="0" dirty="0">
                <a:ln/>
                <a:solidFill>
                  <a:schemeClr val="accent3"/>
                </a:solidFill>
                <a:effectLst/>
              </a:rPr>
              <a:t>GIVE ME 5!!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3DD68F3-F6DA-419C-93E0-563901D489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6207" y="1972054"/>
            <a:ext cx="3127096" cy="467134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F313AD5-41C0-4C61-9A9F-587EB51D3276}"/>
              </a:ext>
            </a:extLst>
          </p:cNvPr>
          <p:cNvSpPr txBox="1"/>
          <p:nvPr/>
        </p:nvSpPr>
        <p:spPr>
          <a:xfrm>
            <a:off x="746448" y="2313992"/>
            <a:ext cx="29484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DRAW AROUND YOUR OWN HAND.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AC43A9F-4FDC-48BA-84D4-9BFAACBCDFC4}"/>
              </a:ext>
            </a:extLst>
          </p:cNvPr>
          <p:cNvSpPr txBox="1"/>
          <p:nvPr/>
        </p:nvSpPr>
        <p:spPr>
          <a:xfrm>
            <a:off x="7868493" y="1436829"/>
            <a:ext cx="3946849" cy="489364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GB" sz="2400" dirty="0">
                <a:latin typeface="Comic Sans MS" panose="030F0702030302020204" pitchFamily="66" charset="0"/>
              </a:rPr>
              <a:t>On each finger write down something you have learnt about the British Empire </a:t>
            </a:r>
            <a:r>
              <a:rPr lang="en-GB" sz="2400">
                <a:latin typeface="Comic Sans MS" panose="030F0702030302020204" pitchFamily="66" charset="0"/>
              </a:rPr>
              <a:t>and slavery.</a:t>
            </a:r>
            <a:endParaRPr lang="en-GB" sz="2400" dirty="0">
              <a:latin typeface="Comic Sans MS" panose="030F0702030302020204" pitchFamily="66" charset="0"/>
            </a:endParaRPr>
          </a:p>
          <a:p>
            <a:pPr marL="342900" indent="-342900">
              <a:buAutoNum type="arabicPeriod"/>
            </a:pPr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2. On your thumb write down 1 thing you struggled to understand.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3. Your inside palm write 1 thing you would like to learn more about!</a:t>
            </a:r>
          </a:p>
        </p:txBody>
      </p:sp>
    </p:spTree>
    <p:extLst>
      <p:ext uri="{BB962C8B-B14F-4D97-AF65-F5344CB8AC3E}">
        <p14:creationId xmlns:p14="http://schemas.microsoft.com/office/powerpoint/2010/main" val="18017770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2112</TotalTime>
  <Words>656</Words>
  <Application>Microsoft Office PowerPoint</Application>
  <PresentationFormat>Widescreen</PresentationFormat>
  <Paragraphs>127</Paragraphs>
  <Slides>11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Comic Sans MS</vt:lpstr>
      <vt:lpstr>Office Theme</vt:lpstr>
      <vt:lpstr>Do Now: Recap Knowledge checker!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Quick Knowledge checker!</vt:lpstr>
      <vt:lpstr>PowerPoint Presentation</vt:lpstr>
      <vt:lpstr>PowerPoint Presentation</vt:lpstr>
      <vt:lpstr>PowerPoint Presentation</vt:lpstr>
    </vt:vector>
  </TitlesOfParts>
  <Company>Ecclesfield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Short</dc:creator>
  <cp:lastModifiedBy>Short, L (SHS Teacher)</cp:lastModifiedBy>
  <cp:revision>62</cp:revision>
  <cp:lastPrinted>2020-09-18T07:03:29Z</cp:lastPrinted>
  <dcterms:created xsi:type="dcterms:W3CDTF">2018-02-26T10:06:36Z</dcterms:created>
  <dcterms:modified xsi:type="dcterms:W3CDTF">2020-09-18T07:13:18Z</dcterms:modified>
</cp:coreProperties>
</file>