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18D61-D2FF-42B0-A2AB-698C9934589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741B28AD-3798-48B7-A6DA-2D7CF861BC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670D14F-9CC5-4015-A9EF-C8E64AEB6AFE}"/>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5" name="Footer Placeholder 4">
            <a:extLst>
              <a:ext uri="{FF2B5EF4-FFF2-40B4-BE49-F238E27FC236}">
                <a16:creationId xmlns:a16="http://schemas.microsoft.com/office/drawing/2014/main" id="{510DE317-D758-4A32-A0C9-68A3F79837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A98AC9B-E7CF-432E-B90C-C1833C469B29}"/>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8060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F6580-CDD7-49FF-BB14-4CCC16125B7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3CF344C-590B-46DC-B152-C5B9047DC87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1199D1-6E2E-4474-BB5D-C17DCD74EAF1}"/>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5" name="Footer Placeholder 4">
            <a:extLst>
              <a:ext uri="{FF2B5EF4-FFF2-40B4-BE49-F238E27FC236}">
                <a16:creationId xmlns:a16="http://schemas.microsoft.com/office/drawing/2014/main" id="{B43F0C8B-AD2A-4738-9921-8CF1FAA4C7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277A68-797C-4178-B02A-05AF7D48B13C}"/>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3929384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C5605A2-6812-412F-9400-56F19FBCBAD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8EF253-4795-44B8-8A50-B5D08E4CA7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3A22F5-6178-46B8-ABF5-385DA6DC83C4}"/>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5" name="Footer Placeholder 4">
            <a:extLst>
              <a:ext uri="{FF2B5EF4-FFF2-40B4-BE49-F238E27FC236}">
                <a16:creationId xmlns:a16="http://schemas.microsoft.com/office/drawing/2014/main" id="{2EC60961-E157-4A7B-A6C3-961D218FFE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55D8A8-28CD-4FB1-B1C1-C5C927DD577A}"/>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2894739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53728-DA4A-4E1A-B0BE-13E565A6E5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70CB856-3E03-4F1F-9758-1CC6980162F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5D3699-08DD-45E6-9A8C-E55E87363E1C}"/>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5" name="Footer Placeholder 4">
            <a:extLst>
              <a:ext uri="{FF2B5EF4-FFF2-40B4-BE49-F238E27FC236}">
                <a16:creationId xmlns:a16="http://schemas.microsoft.com/office/drawing/2014/main" id="{41514D13-FE42-4468-8084-5124254DBC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E91B23-BD49-4A66-9263-D6291F79C1FA}"/>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2050623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8BA65D-96CD-4B93-A390-6908348F0F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D1CEBCC-132F-4CB9-9E21-DAFD7F04058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4917CD1-7ECE-4D9C-AC82-232FA8E07FA9}"/>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5" name="Footer Placeholder 4">
            <a:extLst>
              <a:ext uri="{FF2B5EF4-FFF2-40B4-BE49-F238E27FC236}">
                <a16:creationId xmlns:a16="http://schemas.microsoft.com/office/drawing/2014/main" id="{3E7C9FB8-7510-4C29-9D8A-AC1387DDFE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00B150-F162-4A05-997E-F9801CA8D893}"/>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541514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9F4C6-70E0-4E4F-8C1F-58E2B2946BF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88204BC-B250-40A8-9A76-D9B81B178F7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2138A9-97C4-4EBE-8DB6-EDB90039161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8CA5D1C-0280-4380-8D4C-DF6A0F5E2A0D}"/>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6" name="Footer Placeholder 5">
            <a:extLst>
              <a:ext uri="{FF2B5EF4-FFF2-40B4-BE49-F238E27FC236}">
                <a16:creationId xmlns:a16="http://schemas.microsoft.com/office/drawing/2014/main" id="{82ADA320-9D1B-4638-8690-F1ED4BCD1CB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D5D6C7-262C-4F4F-A0E2-7E360F17B115}"/>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876379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D9923-FDD5-423F-8D53-A5C1ED49CA6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4588E3B-C846-4163-BB90-0AB7D3C240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79CE2E3-40EA-439E-9351-46D782795C9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45EFE68-3080-4179-9721-6380DF2D9F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187E1A4-49DF-4D73-AF2F-29B77E60AE5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10DCD5A-C607-4B8B-BDF3-EDE67C8A995C}"/>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8" name="Footer Placeholder 7">
            <a:extLst>
              <a:ext uri="{FF2B5EF4-FFF2-40B4-BE49-F238E27FC236}">
                <a16:creationId xmlns:a16="http://schemas.microsoft.com/office/drawing/2014/main" id="{6EAFED26-9D39-41AE-A9F3-292C951E373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41B48F8-4C7A-4824-B82A-A91FE3D966C9}"/>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2797381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AC505E-841A-4C50-A266-FD17A957E40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2FB5CC3-6218-4C35-8772-EB982056CD19}"/>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4" name="Footer Placeholder 3">
            <a:extLst>
              <a:ext uri="{FF2B5EF4-FFF2-40B4-BE49-F238E27FC236}">
                <a16:creationId xmlns:a16="http://schemas.microsoft.com/office/drawing/2014/main" id="{5A6E0F21-057F-462C-936C-E1AB5129ADE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4ED9507-5C72-4610-BD91-8E0BCC695E1E}"/>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3285252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6A1AF3-69C8-42E7-A413-677C2FA7AF32}"/>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3" name="Footer Placeholder 2">
            <a:extLst>
              <a:ext uri="{FF2B5EF4-FFF2-40B4-BE49-F238E27FC236}">
                <a16:creationId xmlns:a16="http://schemas.microsoft.com/office/drawing/2014/main" id="{907CAD09-886B-4E70-8864-71D468D0EA3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56E0E82-8F20-49CD-8D7B-99E7CB1F490A}"/>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3836430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E5139-9043-4307-B506-2E42C02E4B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D6AEC7A-C12F-4CD6-9FEB-B597281CF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BB48045-5C48-42C8-BAE2-14CC959696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E9B1C04-6D41-4A5A-9C0A-C2814612F556}"/>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6" name="Footer Placeholder 5">
            <a:extLst>
              <a:ext uri="{FF2B5EF4-FFF2-40B4-BE49-F238E27FC236}">
                <a16:creationId xmlns:a16="http://schemas.microsoft.com/office/drawing/2014/main" id="{8DB2153D-58C0-4A28-BADE-F310A573E0C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A8D5DF-5885-417C-8679-678A927C1506}"/>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1457511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2A864-503F-4499-88AD-B5987208F8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92B0AB7-10FF-470E-A509-C5232DDF88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DDFB3BA-06C0-471A-BBEC-653C0CD64A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B408B9-EECB-4EAF-BE06-CF6EE8139341}"/>
              </a:ext>
            </a:extLst>
          </p:cNvPr>
          <p:cNvSpPr>
            <a:spLocks noGrp="1"/>
          </p:cNvSpPr>
          <p:nvPr>
            <p:ph type="dt" sz="half" idx="10"/>
          </p:nvPr>
        </p:nvSpPr>
        <p:spPr/>
        <p:txBody>
          <a:bodyPr/>
          <a:lstStyle/>
          <a:p>
            <a:fld id="{A5DA0F94-A5FF-4D89-84E5-2B1B83DA7391}" type="datetimeFigureOut">
              <a:rPr lang="en-GB" smtClean="0"/>
              <a:t>06/10/2020</a:t>
            </a:fld>
            <a:endParaRPr lang="en-GB"/>
          </a:p>
        </p:txBody>
      </p:sp>
      <p:sp>
        <p:nvSpPr>
          <p:cNvPr id="6" name="Footer Placeholder 5">
            <a:extLst>
              <a:ext uri="{FF2B5EF4-FFF2-40B4-BE49-F238E27FC236}">
                <a16:creationId xmlns:a16="http://schemas.microsoft.com/office/drawing/2014/main" id="{E9B924C4-5164-4390-8310-52FDC79570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CB408DA-8050-4A7F-A954-2E166314360F}"/>
              </a:ext>
            </a:extLst>
          </p:cNvPr>
          <p:cNvSpPr>
            <a:spLocks noGrp="1"/>
          </p:cNvSpPr>
          <p:nvPr>
            <p:ph type="sldNum" sz="quarter" idx="12"/>
          </p:nvPr>
        </p:nvSpPr>
        <p:spPr/>
        <p:txBody>
          <a:bodyPr/>
          <a:lstStyle/>
          <a:p>
            <a:fld id="{25019B8A-BDF3-4D6D-B67A-7BD6881E26C2}" type="slidenum">
              <a:rPr lang="en-GB" smtClean="0"/>
              <a:t>‹#›</a:t>
            </a:fld>
            <a:endParaRPr lang="en-GB"/>
          </a:p>
        </p:txBody>
      </p:sp>
    </p:spTree>
    <p:extLst>
      <p:ext uri="{BB962C8B-B14F-4D97-AF65-F5344CB8AC3E}">
        <p14:creationId xmlns:p14="http://schemas.microsoft.com/office/powerpoint/2010/main" val="62261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B8C8D7-AC50-417C-9DA5-E65CB03C353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5376FC7-31C8-4AF4-BF35-807ABB7F8F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581D4E-09ED-4E15-859B-2377CFDEE1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DA0F94-A5FF-4D89-84E5-2B1B83DA7391}" type="datetimeFigureOut">
              <a:rPr lang="en-GB" smtClean="0"/>
              <a:t>06/10/2020</a:t>
            </a:fld>
            <a:endParaRPr lang="en-GB"/>
          </a:p>
        </p:txBody>
      </p:sp>
      <p:sp>
        <p:nvSpPr>
          <p:cNvPr id="5" name="Footer Placeholder 4">
            <a:extLst>
              <a:ext uri="{FF2B5EF4-FFF2-40B4-BE49-F238E27FC236}">
                <a16:creationId xmlns:a16="http://schemas.microsoft.com/office/drawing/2014/main" id="{BC5D547C-7157-4717-82BE-AEBEBE006A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2754C63-4BFF-4834-B0CB-3DB6DE80F6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019B8A-BDF3-4D6D-B67A-7BD6881E26C2}" type="slidenum">
              <a:rPr lang="en-GB" smtClean="0"/>
              <a:t>‹#›</a:t>
            </a:fld>
            <a:endParaRPr lang="en-GB"/>
          </a:p>
        </p:txBody>
      </p:sp>
    </p:spTree>
    <p:extLst>
      <p:ext uri="{BB962C8B-B14F-4D97-AF65-F5344CB8AC3E}">
        <p14:creationId xmlns:p14="http://schemas.microsoft.com/office/powerpoint/2010/main" val="32347807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wmf"/><Relationship Id="rId1" Type="http://schemas.openxmlformats.org/officeDocument/2006/relationships/slideLayout" Target="../slideLayouts/slideLayout1.xml"/><Relationship Id="rId4" Type="http://schemas.openxmlformats.org/officeDocument/2006/relationships/image" Target="../media/image3.w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uk/imgres?um=1&amp;hl=en&amp;safe=active&amp;biw=1024&amp;bih=455&amp;tbm=isch&amp;tbnid=yUtcOfKUbSkLzM:&amp;imgrefurl=http://rr-bb.com/showthread.php?170257-If-your-church-is-going-to-be-closed-on-Christmas-Sunday-Then-you-dont-get-to-complain/page2&amp;docid=T5mAZ4ED-Jq3ZM&amp;imgurl=http://i136.photobucket.com/albums/q193/crinie123/PuritanChristmasBan.jpg&amp;w=800&amp;h=600&amp;ei=hS2IT6aMJMOo0QWz1MHsCQ&amp;zoom=1&amp;iact=hc&amp;vpx=269&amp;vpy=129&amp;dur=3937&amp;hovh=194&amp;hovw=259&amp;tx=156&amp;ty=116&amp;sig=113575395001954139699&amp;page=1&amp;tbnh=121&amp;tbnw=161&amp;start=0&amp;ndsp=11&amp;ved=1t:429,r:1,s:0,i:67" TargetMode="External"/><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C:\Users\STET06\AppData\Local\Microsoft\Windows\Temporary Internet Files\Content.IE5\4LBYJOFJ\MC900101798[1].wmf">
            <a:extLst>
              <a:ext uri="{FF2B5EF4-FFF2-40B4-BE49-F238E27FC236}">
                <a16:creationId xmlns:a16="http://schemas.microsoft.com/office/drawing/2014/main" id="{B0AF82E7-ED3A-42F6-8724-1483F7F6213F}"/>
              </a:ext>
            </a:extLst>
          </p:cNvPr>
          <p:cNvPicPr/>
          <p:nvPr/>
        </p:nvPicPr>
        <p:blipFill>
          <a:blip r:embed="rId2" cstate="print"/>
          <a:srcRect/>
          <a:stretch>
            <a:fillRect/>
          </a:stretch>
        </p:blipFill>
        <p:spPr bwMode="auto">
          <a:xfrm>
            <a:off x="5745106" y="4816443"/>
            <a:ext cx="1446530" cy="1350645"/>
          </a:xfrm>
          <a:prstGeom prst="rect">
            <a:avLst/>
          </a:prstGeom>
          <a:noFill/>
          <a:ln w="9525">
            <a:noFill/>
            <a:miter lim="800000"/>
            <a:headEnd/>
            <a:tailEnd/>
          </a:ln>
        </p:spPr>
      </p:pic>
      <p:sp>
        <p:nvSpPr>
          <p:cNvPr id="4" name="TextBox 3">
            <a:extLst>
              <a:ext uri="{FF2B5EF4-FFF2-40B4-BE49-F238E27FC236}">
                <a16:creationId xmlns:a16="http://schemas.microsoft.com/office/drawing/2014/main" id="{3BDC3184-E426-4989-A803-37497538F6FE}"/>
              </a:ext>
            </a:extLst>
          </p:cNvPr>
          <p:cNvSpPr txBox="1"/>
          <p:nvPr/>
        </p:nvSpPr>
        <p:spPr>
          <a:xfrm>
            <a:off x="2246919" y="197123"/>
            <a:ext cx="7407965" cy="400110"/>
          </a:xfrm>
          <a:prstGeom prst="rect">
            <a:avLst/>
          </a:prstGeom>
          <a:noFill/>
        </p:spPr>
        <p:txBody>
          <a:bodyPr wrap="square" rtlCol="0">
            <a:spAutoFit/>
          </a:bodyPr>
          <a:lstStyle/>
          <a:p>
            <a:pPr algn="ctr"/>
            <a:r>
              <a:rPr lang="en-GB" sz="2000" u="sng" dirty="0">
                <a:latin typeface="Comic Sans MS" panose="030F0702030302020204" pitchFamily="66" charset="0"/>
              </a:rPr>
              <a:t>Did Cromwell govern England as a hero or a villain?</a:t>
            </a:r>
          </a:p>
        </p:txBody>
      </p:sp>
      <p:sp>
        <p:nvSpPr>
          <p:cNvPr id="10" name="Rectangle 8">
            <a:extLst>
              <a:ext uri="{FF2B5EF4-FFF2-40B4-BE49-F238E27FC236}">
                <a16:creationId xmlns:a16="http://schemas.microsoft.com/office/drawing/2014/main" id="{ECC51F34-FBD1-441B-B12D-B8B009FD21D5}"/>
              </a:ext>
            </a:extLst>
          </p:cNvPr>
          <p:cNvSpPr>
            <a:spLocks noChangeArrowheads="1"/>
          </p:cNvSpPr>
          <p:nvPr/>
        </p:nvSpPr>
        <p:spPr bwMode="auto">
          <a:xfrm>
            <a:off x="205407" y="183735"/>
            <a:ext cx="32931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800" b="0" i="0" u="sng"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Ireland under Cromwell</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9">
            <a:extLst>
              <a:ext uri="{FF2B5EF4-FFF2-40B4-BE49-F238E27FC236}">
                <a16:creationId xmlns:a16="http://schemas.microsoft.com/office/drawing/2014/main" id="{03F6F885-3817-4AC2-81B0-6559A6F7525F}"/>
              </a:ext>
            </a:extLst>
          </p:cNvPr>
          <p:cNvSpPr>
            <a:spLocks noChangeArrowheads="1"/>
          </p:cNvSpPr>
          <p:nvPr/>
        </p:nvSpPr>
        <p:spPr bwMode="auto">
          <a:xfrm>
            <a:off x="225550" y="797124"/>
            <a:ext cx="3829258" cy="5940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lnSpc>
                <a:spcPct val="100000"/>
              </a:lnSpc>
              <a:spcBef>
                <a:spcPct val="0"/>
              </a:spcBef>
              <a:spcAft>
                <a:spcPct val="0"/>
              </a:spcAft>
              <a:buClrTx/>
              <a:buSzTx/>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In the summer of 1649, Cromwell went to Ireland with two aims: to put Ireland under English control and to make sure that land was taken from any Catholic 'rebels</a:t>
            </a: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a:t>
            </a:r>
          </a:p>
          <a:p>
            <a:pPr marR="0" lvl="0" algn="l" defTabSz="914400" rtl="0" eaLnBrk="0" fontAlgn="base" latinLnBrk="0" hangingPunct="0">
              <a:lnSpc>
                <a:spcPct val="100000"/>
              </a:lnSpc>
              <a:spcBef>
                <a:spcPct val="0"/>
              </a:spcBef>
              <a:spcAft>
                <a:spcPct val="0"/>
              </a:spcAft>
              <a:buClrTx/>
              <a:buSzTx/>
              <a:tabLst/>
            </a:pP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Cromwell</a:t>
            </a: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s first target was the town of Drogheda (north of Dublin) which he stormed and captured. It is estimated that 2,500 Irishmen were killed during the storm and several hundred more - all the officers, all Catholic priests and friars and every tenth common soldier - were killed, many clubbed to death. What happened at Drogheda has gone down in history as a horrendous and bloody massacre.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Cromwell and his army then went on to further massacre soldiers and innocent people in the town of Wexford.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After this, most towns surrendered when they realised that Cromwell and his army were marching towards them.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Almost 40% of the land of Ireland was taken from Catholics who were born in Ireland and given to Protestants who were born in Britain. </a:t>
            </a: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15" name="Picture 14" descr="http://www.ulsterheritage.com/maps/mapcromw.gif">
            <a:extLst>
              <a:ext uri="{FF2B5EF4-FFF2-40B4-BE49-F238E27FC236}">
                <a16:creationId xmlns:a16="http://schemas.microsoft.com/office/drawing/2014/main" id="{4EECB36A-4C8D-4416-8D8D-623A40C028B7}"/>
              </a:ext>
            </a:extLst>
          </p:cNvPr>
          <p:cNvPicPr/>
          <p:nvPr/>
        </p:nvPicPr>
        <p:blipFill>
          <a:blip r:embed="rId3" cstate="print"/>
          <a:srcRect b="4155"/>
          <a:stretch>
            <a:fillRect/>
          </a:stretch>
        </p:blipFill>
        <p:spPr bwMode="auto">
          <a:xfrm>
            <a:off x="4054808" y="980525"/>
            <a:ext cx="2531938" cy="1453264"/>
          </a:xfrm>
          <a:prstGeom prst="rect">
            <a:avLst/>
          </a:prstGeom>
          <a:noFill/>
          <a:ln w="9525">
            <a:solidFill>
              <a:schemeClr val="tx1"/>
            </a:solidFill>
            <a:miter lim="800000"/>
            <a:headEnd/>
            <a:tailEnd/>
          </a:ln>
        </p:spPr>
      </p:pic>
      <p:pic>
        <p:nvPicPr>
          <p:cNvPr id="2060" name="Picture 6" descr="MC900334170[1]">
            <a:extLst>
              <a:ext uri="{FF2B5EF4-FFF2-40B4-BE49-F238E27FC236}">
                <a16:creationId xmlns:a16="http://schemas.microsoft.com/office/drawing/2014/main" id="{453B1AF2-4B45-4D28-BC89-FD338A4C3C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0777" y="2762241"/>
            <a:ext cx="1741487" cy="1841500"/>
          </a:xfrm>
          <a:prstGeom prst="rect">
            <a:avLst/>
          </a:prstGeom>
          <a:noFill/>
          <a:extLst>
            <a:ext uri="{909E8E84-426E-40DD-AFC4-6F175D3DCCD1}">
              <a14:hiddenFill xmlns:a14="http://schemas.microsoft.com/office/drawing/2010/main">
                <a:solidFill>
                  <a:srgbClr val="FFFFFF"/>
                </a:solidFill>
              </a14:hiddenFill>
            </a:ext>
          </a:extLst>
        </p:spPr>
      </p:pic>
      <p:sp>
        <p:nvSpPr>
          <p:cNvPr id="19" name="AutoShape 2">
            <a:extLst>
              <a:ext uri="{FF2B5EF4-FFF2-40B4-BE49-F238E27FC236}">
                <a16:creationId xmlns:a16="http://schemas.microsoft.com/office/drawing/2014/main" id="{5B5CC055-E97A-46A5-9DC4-D37BA0D73CE1}"/>
              </a:ext>
            </a:extLst>
          </p:cNvPr>
          <p:cNvSpPr>
            <a:spLocks noChangeArrowheads="1"/>
          </p:cNvSpPr>
          <p:nvPr/>
        </p:nvSpPr>
        <p:spPr bwMode="auto">
          <a:xfrm>
            <a:off x="5340734" y="2737517"/>
            <a:ext cx="1746885" cy="1610360"/>
          </a:xfrm>
          <a:prstGeom prst="noSmoking">
            <a:avLst>
              <a:gd name="adj" fmla="val 4881"/>
            </a:avLst>
          </a:prstGeom>
          <a:solidFill>
            <a:srgbClr val="FF0000"/>
          </a:solidFill>
          <a:ln w="38100">
            <a:solidFill>
              <a:schemeClr val="tx1">
                <a:lumMod val="100000"/>
                <a:lumOff val="0"/>
              </a:schemeClr>
            </a:solidFill>
            <a:miter lim="800000"/>
            <a:headEnd/>
            <a:tailEnd/>
          </a:ln>
          <a:effectLst>
            <a:outerShdw dist="28398" dir="3806097" algn="ctr" rotWithShape="0">
              <a:schemeClr val="accent2">
                <a:lumMod val="50000"/>
                <a:lumOff val="0"/>
                <a:alpha val="50000"/>
              </a:schemeClr>
            </a:outerShdw>
          </a:effectLst>
        </p:spPr>
        <p:txBody>
          <a:bodyPr rot="0" vert="horz" wrap="square" lIns="91440" tIns="45720" rIns="91440" bIns="45720" anchor="t" anchorCtr="0" upright="1">
            <a:noAutofit/>
          </a:bodyPr>
          <a:lstStyle/>
          <a:p>
            <a:endParaRPr lang="en-GB"/>
          </a:p>
        </p:txBody>
      </p:sp>
      <p:sp>
        <p:nvSpPr>
          <p:cNvPr id="20" name="AutoShape 3">
            <a:extLst>
              <a:ext uri="{FF2B5EF4-FFF2-40B4-BE49-F238E27FC236}">
                <a16:creationId xmlns:a16="http://schemas.microsoft.com/office/drawing/2014/main" id="{1F5A7996-D456-46B1-A067-613A3F4A1747}"/>
              </a:ext>
            </a:extLst>
          </p:cNvPr>
          <p:cNvSpPr>
            <a:spLocks noChangeArrowheads="1"/>
          </p:cNvSpPr>
          <p:nvPr/>
        </p:nvSpPr>
        <p:spPr bwMode="auto">
          <a:xfrm>
            <a:off x="5574123" y="4816443"/>
            <a:ext cx="1746885" cy="1610360"/>
          </a:xfrm>
          <a:prstGeom prst="noSmoking">
            <a:avLst>
              <a:gd name="adj" fmla="val 4881"/>
            </a:avLst>
          </a:prstGeom>
          <a:solidFill>
            <a:srgbClr val="FF0000"/>
          </a:solidFill>
          <a:ln w="38100">
            <a:solidFill>
              <a:schemeClr val="tx1">
                <a:lumMod val="100000"/>
                <a:lumOff val="0"/>
              </a:schemeClr>
            </a:solidFill>
            <a:miter lim="800000"/>
            <a:headEnd/>
            <a:tailEnd/>
          </a:ln>
          <a:effectLst>
            <a:outerShdw dist="28398" dir="3806097" algn="ctr" rotWithShape="0">
              <a:schemeClr val="accent2">
                <a:lumMod val="50000"/>
                <a:lumOff val="0"/>
                <a:alpha val="50000"/>
              </a:schemeClr>
            </a:outerShdw>
          </a:effectLst>
        </p:spPr>
        <p:txBody>
          <a:bodyPr rot="0" vert="horz" wrap="square" lIns="91440" tIns="45720" rIns="91440" bIns="45720" anchor="t" anchorCtr="0" upright="1">
            <a:noAutofit/>
          </a:bodyPr>
          <a:lstStyle/>
          <a:p>
            <a:endParaRPr lang="en-GB" dirty="0"/>
          </a:p>
        </p:txBody>
      </p:sp>
      <p:sp>
        <p:nvSpPr>
          <p:cNvPr id="12" name="Rectangle 15">
            <a:extLst>
              <a:ext uri="{FF2B5EF4-FFF2-40B4-BE49-F238E27FC236}">
                <a16:creationId xmlns:a16="http://schemas.microsoft.com/office/drawing/2014/main" id="{A4FD49B0-31E4-44E4-95E0-4DE679113E72}"/>
              </a:ext>
            </a:extLst>
          </p:cNvPr>
          <p:cNvSpPr>
            <a:spLocks noChangeArrowheads="1"/>
          </p:cNvSpPr>
          <p:nvPr/>
        </p:nvSpPr>
        <p:spPr bwMode="auto">
          <a:xfrm>
            <a:off x="7267797" y="953105"/>
            <a:ext cx="4954014" cy="1508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000" b="0" i="0" u="sng"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Cromwell banned </a:t>
            </a:r>
            <a:r>
              <a:rPr kumimoji="0" lang="en-GB" altLang="en-US" sz="20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2000" b="0" i="0" u="sng"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pointless</a:t>
            </a:r>
            <a:r>
              <a:rPr kumimoji="0" lang="en-GB" altLang="en-US" sz="2000" b="0" i="0" u="sng"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2000" b="0" i="0" u="sng"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enjoyment</a:t>
            </a:r>
            <a:endParaRPr kumimoji="0" lang="en-GB" altLang="en-US" sz="2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One of the main beliefs of the Puritans, and Cromwell was a very strict Puritan, was that if you worked hard you would get to Heaven. </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en-US" sz="1200" dirty="0">
              <a:latin typeface="Comic Sans MS" panose="030F0702030302020204" pitchFamily="66"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sp>
        <p:nvSpPr>
          <p:cNvPr id="13" name="Rectangle 16">
            <a:extLst>
              <a:ext uri="{FF2B5EF4-FFF2-40B4-BE49-F238E27FC236}">
                <a16:creationId xmlns:a16="http://schemas.microsoft.com/office/drawing/2014/main" id="{6228502A-437F-4D89-9793-B9637EF1915F}"/>
              </a:ext>
            </a:extLst>
          </p:cNvPr>
          <p:cNvSpPr>
            <a:spLocks noChangeArrowheads="1"/>
          </p:cNvSpPr>
          <p:nvPr/>
        </p:nvSpPr>
        <p:spPr bwMode="auto">
          <a:xfrm>
            <a:off x="7267797" y="1880501"/>
            <a:ext cx="4903304"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Any form of </a:t>
            </a:r>
            <a:r>
              <a:rPr kumimoji="0" lang="en-GB"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pointless</a:t>
            </a:r>
            <a:r>
              <a:rPr kumimoji="0" lang="en-GB"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enjoyment was frowned upon </a:t>
            </a:r>
            <a:r>
              <a:rPr kumimoji="0" lang="en-GB"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dancing, sport, swearing and even singing (unless it was hymns!). </a:t>
            </a: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Cromwell shut many inns and the theatres were all closed down. </a:t>
            </a: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Most sports were banned - boys caught playing football on a Sunday could be whipped as a punishment. </a:t>
            </a: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Swearing was punished by a fine (and those who kept swearing could be sent to prison).</a:t>
            </a: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Women were not allowed to wear make-up </a:t>
            </a:r>
            <a:r>
              <a:rPr kumimoji="0" lang="en-GB" altLang="en-US" sz="12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soldiers would patrol the streets with a brush to scrub the faces of those who were wearing any.</a:t>
            </a: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sp>
        <p:nvSpPr>
          <p:cNvPr id="14" name="Rectangle 17">
            <a:extLst>
              <a:ext uri="{FF2B5EF4-FFF2-40B4-BE49-F238E27FC236}">
                <a16:creationId xmlns:a16="http://schemas.microsoft.com/office/drawing/2014/main" id="{1D131E68-45F3-4161-8F88-2928616FAAC5}"/>
              </a:ext>
            </a:extLst>
          </p:cNvPr>
          <p:cNvSpPr>
            <a:spLocks noChangeArrowheads="1"/>
          </p:cNvSpPr>
          <p:nvPr/>
        </p:nvSpPr>
        <p:spPr bwMode="auto">
          <a:xfrm>
            <a:off x="7203232" y="3767168"/>
            <a:ext cx="490330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2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Women were only allowed to dress in very dark, dull colours, in clothes that covered them from their neck to their ankles. </a:t>
            </a:r>
            <a:endParaRPr kumimoji="0" lang="en-GB"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200" b="0" i="0" u="none" strike="noStrike" cap="none" normalizeH="0" baseline="0" dirty="0">
              <a:ln>
                <a:noFill/>
              </a:ln>
              <a:solidFill>
                <a:schemeClr val="tx1"/>
              </a:solidFill>
              <a:effectLst/>
              <a:latin typeface="Arial" panose="020B0604020202020204" pitchFamily="34" charset="0"/>
            </a:endParaRPr>
          </a:p>
        </p:txBody>
      </p:sp>
      <p:sp>
        <p:nvSpPr>
          <p:cNvPr id="16" name="Rectangle 18">
            <a:extLst>
              <a:ext uri="{FF2B5EF4-FFF2-40B4-BE49-F238E27FC236}">
                <a16:creationId xmlns:a16="http://schemas.microsoft.com/office/drawing/2014/main" id="{79F6EA0A-95BF-48ED-880C-8AE95E0AEA69}"/>
              </a:ext>
            </a:extLst>
          </p:cNvPr>
          <p:cNvSpPr>
            <a:spLocks noChangeArrowheads="1"/>
          </p:cNvSpPr>
          <p:nvPr/>
        </p:nvSpPr>
        <p:spPr bwMode="auto">
          <a:xfrm>
            <a:off x="7321008" y="4347877"/>
            <a:ext cx="4796882"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To make sure that everyone was thinking about religion rather than </a:t>
            </a: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pointless</a:t>
            </a: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enjoyment, instead of having feast days, filled with fun and music, to celebrate the saints (as had been common in Medieval England), one day in every month was a fast day </a:t>
            </a:r>
            <a:r>
              <a:rPr kumimoji="0" lang="en-GB" altLang="en-US"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 the people did not eat or drink for the whole day. </a:t>
            </a:r>
            <a:endParaRPr kumimoji="0" lang="en-GB" altLang="en-US"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45415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0376AA-C8AE-4B4C-860D-703FDA4354EA}"/>
              </a:ext>
            </a:extLst>
          </p:cNvPr>
          <p:cNvSpPr/>
          <p:nvPr/>
        </p:nvSpPr>
        <p:spPr>
          <a:xfrm>
            <a:off x="184173" y="196334"/>
            <a:ext cx="4669813" cy="584775"/>
          </a:xfrm>
          <a:prstGeom prst="rect">
            <a:avLst/>
          </a:prstGeom>
        </p:spPr>
        <p:txBody>
          <a:bodyPr wrap="square">
            <a:spAutoFit/>
          </a:bodyPr>
          <a:lstStyle/>
          <a:p>
            <a:r>
              <a:rPr lang="en-GB" sz="1600" u="sng" dirty="0">
                <a:latin typeface="Comic Sans MS" panose="030F0702030302020204" pitchFamily="66" charset="0"/>
                <a:ea typeface="Calibri" panose="020F0502020204030204" pitchFamily="34" charset="0"/>
                <a:cs typeface="Times New Roman" panose="02020603050405020304" pitchFamily="18" charset="0"/>
              </a:rPr>
              <a:t>Cromwell allows Jewish people back into England </a:t>
            </a:r>
            <a:endParaRPr lang="en-GB" sz="1600" dirty="0"/>
          </a:p>
        </p:txBody>
      </p:sp>
      <p:sp>
        <p:nvSpPr>
          <p:cNvPr id="5" name="Rectangle 4">
            <a:extLst>
              <a:ext uri="{FF2B5EF4-FFF2-40B4-BE49-F238E27FC236}">
                <a16:creationId xmlns:a16="http://schemas.microsoft.com/office/drawing/2014/main" id="{BCE4F16F-1568-42C1-A03A-F95AA576BC13}"/>
              </a:ext>
            </a:extLst>
          </p:cNvPr>
          <p:cNvSpPr/>
          <p:nvPr/>
        </p:nvSpPr>
        <p:spPr>
          <a:xfrm>
            <a:off x="230556" y="712365"/>
            <a:ext cx="5235965" cy="5262979"/>
          </a:xfrm>
          <a:prstGeom prst="rect">
            <a:avLst/>
          </a:prstGeom>
        </p:spPr>
        <p:txBody>
          <a:bodyPr wrap="square">
            <a:spAutoFit/>
          </a:bodyPr>
          <a:lstStyle/>
          <a:p>
            <a:pPr>
              <a:spcAft>
                <a:spcPts val="0"/>
              </a:spcAft>
            </a:pPr>
            <a:r>
              <a:rPr lang="en-GB" sz="1600" dirty="0">
                <a:latin typeface="Comic Sans MS" panose="030F0702030302020204" pitchFamily="66" charset="0"/>
                <a:ea typeface="Calibri" panose="020F0502020204030204" pitchFamily="34" charset="0"/>
                <a:cs typeface="Times New Roman" panose="02020603050405020304" pitchFamily="18" charset="0"/>
              </a:rPr>
              <a:t>Oliver Cromwell allowed Jewish people back in to England in 1656, after they had been banned from the country 366 years earlier for crimes that they hadn’t committed.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Calibri" panose="020F0502020204030204" pitchFamily="34"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On 31 October 1655, Cromwell wrote a seven-point petition to the Council of State calling for Jews to return to Britain.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A lot of powerful people weren’t happy with the idea, but Cromwell was determined to allow Jewish people back into the country – whether it was against the law, or not.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Cromwell tried to argue that the return of the Jews would bring lots of money and financial benefits to England.</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In 1656 Cromwell made a verbal promise, backed by the Council of State, to allow all Jews to return to Britain and practise their faith freely.</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2">
            <a:extLst>
              <a:ext uri="{FF2B5EF4-FFF2-40B4-BE49-F238E27FC236}">
                <a16:creationId xmlns:a16="http://schemas.microsoft.com/office/drawing/2014/main" id="{7BC2D5D5-5CB2-4D83-87BB-B66967046780}"/>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7" name="Rectangle 3">
            <a:extLst>
              <a:ext uri="{FF2B5EF4-FFF2-40B4-BE49-F238E27FC236}">
                <a16:creationId xmlns:a16="http://schemas.microsoft.com/office/drawing/2014/main" id="{471EDAB4-7DE2-44BE-B65E-8B338C8FF2C9}"/>
              </a:ext>
            </a:extLst>
          </p:cNvPr>
          <p:cNvSpPr>
            <a:spLocks noChangeArrowheads="1"/>
          </p:cNvSpPr>
          <p:nvPr/>
        </p:nvSpPr>
        <p:spPr bwMode="auto">
          <a:xfrm>
            <a:off x="401182" y="5906600"/>
            <a:ext cx="511172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Times New Roman" panose="02020603050405020304" pitchFamily="18" charset="0"/>
              </a:rPr>
              <a:t>As a result, Jews from Holland, Spain and Portugal came to Britain. They became more and more included in British society.</a:t>
            </a:r>
            <a:endParaRPr kumimoji="0" lang="en-GB" altLang="en-US" sz="2000" b="0" i="0" u="none" strike="noStrike" cap="none" normalizeH="0" baseline="0" dirty="0">
              <a:ln>
                <a:noFill/>
              </a:ln>
              <a:solidFill>
                <a:schemeClr val="tx1"/>
              </a:solidFill>
              <a:effectLst/>
              <a:latin typeface="Arial" panose="020B0604020202020204" pitchFamily="34" charset="0"/>
            </a:endParaRPr>
          </a:p>
        </p:txBody>
      </p:sp>
      <p:sp>
        <p:nvSpPr>
          <p:cNvPr id="8" name="Rectangle 7">
            <a:extLst>
              <a:ext uri="{FF2B5EF4-FFF2-40B4-BE49-F238E27FC236}">
                <a16:creationId xmlns:a16="http://schemas.microsoft.com/office/drawing/2014/main" id="{C5366D41-9DF9-4C59-9534-7E0B1189FD91}"/>
              </a:ext>
            </a:extLst>
          </p:cNvPr>
          <p:cNvSpPr/>
          <p:nvPr/>
        </p:nvSpPr>
        <p:spPr>
          <a:xfrm>
            <a:off x="7516212" y="181079"/>
            <a:ext cx="3688830" cy="338554"/>
          </a:xfrm>
          <a:prstGeom prst="rect">
            <a:avLst/>
          </a:prstGeom>
        </p:spPr>
        <p:txBody>
          <a:bodyPr wrap="none">
            <a:spAutoFit/>
          </a:bodyPr>
          <a:lstStyle/>
          <a:p>
            <a:r>
              <a:rPr lang="en-GB" sz="1600" u="sng" dirty="0">
                <a:latin typeface="Comic Sans MS" panose="030F0702030302020204" pitchFamily="66" charset="0"/>
                <a:ea typeface="Calibri" panose="020F0502020204030204" pitchFamily="34" charset="0"/>
                <a:cs typeface="Times New Roman" panose="02020603050405020304" pitchFamily="18" charset="0"/>
              </a:rPr>
              <a:t>Cromwell reforms the Army and the </a:t>
            </a:r>
            <a:endParaRPr lang="en-GB" sz="1600" dirty="0"/>
          </a:p>
        </p:txBody>
      </p:sp>
      <p:sp>
        <p:nvSpPr>
          <p:cNvPr id="9" name="Rectangle 8">
            <a:extLst>
              <a:ext uri="{FF2B5EF4-FFF2-40B4-BE49-F238E27FC236}">
                <a16:creationId xmlns:a16="http://schemas.microsoft.com/office/drawing/2014/main" id="{B9E33177-E460-4B3B-91B8-401B8AF53157}"/>
              </a:ext>
            </a:extLst>
          </p:cNvPr>
          <p:cNvSpPr/>
          <p:nvPr/>
        </p:nvSpPr>
        <p:spPr>
          <a:xfrm>
            <a:off x="7478057" y="638279"/>
            <a:ext cx="3932065" cy="2031325"/>
          </a:xfrm>
          <a:prstGeom prst="rect">
            <a:avLst/>
          </a:prstGeom>
        </p:spPr>
        <p:txBody>
          <a:bodyPr wrap="square">
            <a:spAutoFit/>
          </a:bodyPr>
          <a:lstStyle/>
          <a:p>
            <a:pPr>
              <a:spcAft>
                <a:spcPts val="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Cromwell was a leading figure in the creation of the “New Model Army” – the country’s first National army.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He was one of the key men in the planning, training and leading of the New Model Army – for example, he led the Cavalry of the New Model Army to a great victory at the Battle of Naseby.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5">
            <a:extLst>
              <a:ext uri="{FF2B5EF4-FFF2-40B4-BE49-F238E27FC236}">
                <a16:creationId xmlns:a16="http://schemas.microsoft.com/office/drawing/2014/main" id="{8DD4A253-BF1C-450E-8871-1DCB31E71B6D}"/>
              </a:ext>
            </a:extLst>
          </p:cNvPr>
          <p:cNvSpPr>
            <a:spLocks noChangeArrowheads="1"/>
          </p:cNvSpPr>
          <p:nvPr/>
        </p:nvSpPr>
        <p:spPr bwMode="auto">
          <a:xfrm>
            <a:off x="1285461" y="2106468"/>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3076" name="lightbox-image" descr="http://historysheroes.e2bn.org/library/images/Cromwell/achievements/xFirst_Dutch_War.jpg">
            <a:extLst>
              <a:ext uri="{FF2B5EF4-FFF2-40B4-BE49-F238E27FC236}">
                <a16:creationId xmlns:a16="http://schemas.microsoft.com/office/drawing/2014/main" id="{1850CF3B-E185-45D5-BA36-6B07D6E1C1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8437" y="4723397"/>
            <a:ext cx="2370459" cy="159870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 name="Rectangle 6">
            <a:extLst>
              <a:ext uri="{FF2B5EF4-FFF2-40B4-BE49-F238E27FC236}">
                <a16:creationId xmlns:a16="http://schemas.microsoft.com/office/drawing/2014/main" id="{FB7D4CF4-1184-4059-BEED-1C5EE9CE6383}"/>
              </a:ext>
            </a:extLst>
          </p:cNvPr>
          <p:cNvSpPr>
            <a:spLocks noChangeArrowheads="1"/>
          </p:cNvSpPr>
          <p:nvPr/>
        </p:nvSpPr>
        <p:spPr bwMode="auto">
          <a:xfrm>
            <a:off x="7478056" y="2958405"/>
            <a:ext cx="4281417"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The New Model Army was a body of well-trained, highly disciplined soldiers who not only won the Civil War, they then became the starting point for the British Army today.</a:t>
            </a:r>
            <a:endParaRPr kumimoji="0" lang="en-GB" altLang="en-US"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Not only did he make over the Army, Cromwell was also a big part in creating the country’s very first Royal Navy</a:t>
            </a:r>
            <a:r>
              <a:rPr lang="en-GB" altLang="en-US" sz="1400" dirty="0">
                <a:latin typeface="Comic Sans MS" panose="030F0702030302020204" pitchFamily="66" charset="0"/>
                <a:ea typeface="Calibri" panose="020F0502020204030204" pitchFamily="34" charset="0"/>
                <a:cs typeface="Times New Roman" panose="02020603050405020304" pitchFamily="18" charset="0"/>
              </a:rPr>
              <a:t>.</a:t>
            </a:r>
            <a:endParaRPr kumimoji="0" lang="en-GB" altLang="en-US" sz="1400" b="0" i="0" u="none" strike="noStrike" cap="none" normalizeH="0" baseline="0" dirty="0">
              <a:ln>
                <a:noFill/>
              </a:ln>
              <a:solidFill>
                <a:schemeClr val="tx1"/>
              </a:solidFill>
              <a:effectLst/>
              <a:latin typeface="Arial" panose="020B0604020202020204" pitchFamily="34" charset="0"/>
            </a:endParaRPr>
          </a:p>
        </p:txBody>
      </p:sp>
      <p:pic>
        <p:nvPicPr>
          <p:cNvPr id="20" name="il_fi" descr="http://www.americanacademy.de/sites/default/files/imagecache/mainimage_node/trivellatoteaser_0.jpg">
            <a:extLst>
              <a:ext uri="{FF2B5EF4-FFF2-40B4-BE49-F238E27FC236}">
                <a16:creationId xmlns:a16="http://schemas.microsoft.com/office/drawing/2014/main" id="{76EA449B-5C55-4985-B679-05424E3D144D}"/>
              </a:ext>
            </a:extLst>
          </p:cNvPr>
          <p:cNvPicPr/>
          <p:nvPr/>
        </p:nvPicPr>
        <p:blipFill>
          <a:blip r:embed="rId3" cstate="print"/>
          <a:srcRect/>
          <a:stretch>
            <a:fillRect/>
          </a:stretch>
        </p:blipFill>
        <p:spPr bwMode="auto">
          <a:xfrm>
            <a:off x="5221011" y="212201"/>
            <a:ext cx="2160450" cy="1494155"/>
          </a:xfrm>
          <a:prstGeom prst="rect">
            <a:avLst/>
          </a:prstGeom>
          <a:noFill/>
          <a:ln w="9525">
            <a:noFill/>
            <a:miter lim="800000"/>
            <a:headEnd/>
            <a:tailEnd/>
          </a:ln>
        </p:spPr>
      </p:pic>
    </p:spTree>
    <p:extLst>
      <p:ext uri="{BB962C8B-B14F-4D97-AF65-F5344CB8AC3E}">
        <p14:creationId xmlns:p14="http://schemas.microsoft.com/office/powerpoint/2010/main" val="2766455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6BD9052-D0BC-4148-BF78-12ED68C185F3}"/>
              </a:ext>
            </a:extLst>
          </p:cNvPr>
          <p:cNvPicPr/>
          <p:nvPr/>
        </p:nvPicPr>
        <p:blipFill>
          <a:blip r:embed="rId2" cstate="print"/>
          <a:srcRect l="27421" t="31042" r="33007" b="17517"/>
          <a:stretch>
            <a:fillRect/>
          </a:stretch>
        </p:blipFill>
        <p:spPr bwMode="auto">
          <a:xfrm>
            <a:off x="3779556" y="4452092"/>
            <a:ext cx="2040177" cy="2214848"/>
          </a:xfrm>
          <a:prstGeom prst="rect">
            <a:avLst/>
          </a:prstGeom>
          <a:noFill/>
          <a:ln w="9525">
            <a:solidFill>
              <a:schemeClr val="tx1"/>
            </a:solidFill>
            <a:miter lim="800000"/>
            <a:headEnd/>
            <a:tailEnd/>
          </a:ln>
        </p:spPr>
      </p:pic>
      <p:sp>
        <p:nvSpPr>
          <p:cNvPr id="5" name="Rectangle 4">
            <a:extLst>
              <a:ext uri="{FF2B5EF4-FFF2-40B4-BE49-F238E27FC236}">
                <a16:creationId xmlns:a16="http://schemas.microsoft.com/office/drawing/2014/main" id="{533ACDAD-FE23-41C0-81C0-CAF61596BE33}"/>
              </a:ext>
            </a:extLst>
          </p:cNvPr>
          <p:cNvSpPr/>
          <p:nvPr/>
        </p:nvSpPr>
        <p:spPr>
          <a:xfrm>
            <a:off x="149090" y="385075"/>
            <a:ext cx="4913240" cy="1692066"/>
          </a:xfrm>
          <a:prstGeom prst="rect">
            <a:avLst/>
          </a:prstGeom>
        </p:spPr>
        <p:txBody>
          <a:bodyPr wrap="square">
            <a:spAutoFit/>
          </a:bodyPr>
          <a:lstStyle/>
          <a:p>
            <a:pPr>
              <a:lnSpc>
                <a:spcPct val="115000"/>
              </a:lnSpc>
              <a:spcAft>
                <a:spcPts val="100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Cromwell ruled the country through the army, using his strength as a General to make sure that army generals were loyal to him.</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Cromwell decided to divide the country up into twelve districts, each under the control of a Major-General, with a troop of cavalry to enforce their decisions.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02A97223-F4AE-4CEB-9B48-750905E9A4AC}"/>
              </a:ext>
            </a:extLst>
          </p:cNvPr>
          <p:cNvSpPr/>
          <p:nvPr/>
        </p:nvSpPr>
        <p:spPr>
          <a:xfrm>
            <a:off x="92765" y="2130788"/>
            <a:ext cx="5353561" cy="1068306"/>
          </a:xfrm>
          <a:prstGeom prst="rect">
            <a:avLst/>
          </a:prstGeom>
        </p:spPr>
        <p:txBody>
          <a:bodyPr wrap="square">
            <a:spAutoFit/>
          </a:bodyPr>
          <a:lstStyle/>
          <a:p>
            <a:pPr>
              <a:lnSpc>
                <a:spcPct val="115000"/>
              </a:lnSpc>
              <a:spcAft>
                <a:spcPts val="100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Cromwell wanted the Major-Generals to enforce the law and stop any trouble, but also to make sure that the people they were in charge of were worshipping God as Puritans – and to find, and expose, and Catholics.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F6CF70C6-CC81-4463-9BFB-F9029A9C4974}"/>
              </a:ext>
            </a:extLst>
          </p:cNvPr>
          <p:cNvSpPr/>
          <p:nvPr/>
        </p:nvSpPr>
        <p:spPr>
          <a:xfrm>
            <a:off x="92765" y="3144405"/>
            <a:ext cx="5353561" cy="1068306"/>
          </a:xfrm>
          <a:prstGeom prst="rect">
            <a:avLst/>
          </a:prstGeom>
        </p:spPr>
        <p:txBody>
          <a:bodyPr wrap="square">
            <a:spAutoFit/>
          </a:bodyPr>
          <a:lstStyle/>
          <a:p>
            <a:pPr>
              <a:lnSpc>
                <a:spcPct val="115000"/>
              </a:lnSpc>
              <a:spcAft>
                <a:spcPts val="100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While the Major-Generals were quite good at making sure that people obeyed the laws and didn’t threaten security, they weren’t always very good at trying to change the ‘morals’ of the region they had been put in charge of.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49FC3710-1B21-4205-AE8B-97B9A81CCC22}"/>
              </a:ext>
            </a:extLst>
          </p:cNvPr>
          <p:cNvSpPr/>
          <p:nvPr/>
        </p:nvSpPr>
        <p:spPr>
          <a:xfrm>
            <a:off x="195743" y="0"/>
            <a:ext cx="5664064" cy="338554"/>
          </a:xfrm>
          <a:prstGeom prst="rect">
            <a:avLst/>
          </a:prstGeom>
        </p:spPr>
        <p:txBody>
          <a:bodyPr wrap="square">
            <a:spAutoFit/>
          </a:bodyPr>
          <a:lstStyle/>
          <a:p>
            <a:r>
              <a:rPr lang="en-GB" sz="1600" u="sng" dirty="0">
                <a:latin typeface="Comic Sans MS" panose="030F0702030302020204" pitchFamily="66" charset="0"/>
                <a:ea typeface="Calibri" panose="020F0502020204030204" pitchFamily="34" charset="0"/>
                <a:cs typeface="Times New Roman" panose="02020603050405020304" pitchFamily="18" charset="0"/>
              </a:rPr>
              <a:t>Cromwell divided the country into sections </a:t>
            </a:r>
            <a:endParaRPr lang="en-GB" sz="1600" dirty="0"/>
          </a:p>
        </p:txBody>
      </p:sp>
      <p:sp>
        <p:nvSpPr>
          <p:cNvPr id="9" name="Rectangle 8">
            <a:extLst>
              <a:ext uri="{FF2B5EF4-FFF2-40B4-BE49-F238E27FC236}">
                <a16:creationId xmlns:a16="http://schemas.microsoft.com/office/drawing/2014/main" id="{5F2AC090-0FB1-4C2C-B858-24E03D9D796B}"/>
              </a:ext>
            </a:extLst>
          </p:cNvPr>
          <p:cNvSpPr/>
          <p:nvPr/>
        </p:nvSpPr>
        <p:spPr>
          <a:xfrm>
            <a:off x="427386" y="4609296"/>
            <a:ext cx="3294275" cy="1811586"/>
          </a:xfrm>
          <a:prstGeom prst="rect">
            <a:avLst/>
          </a:prstGeom>
        </p:spPr>
        <p:txBody>
          <a:bodyPr wrap="square">
            <a:spAutoFit/>
          </a:bodyPr>
          <a:lstStyle/>
          <a:p>
            <a:pPr>
              <a:lnSpc>
                <a:spcPct val="115000"/>
              </a:lnSpc>
              <a:spcAft>
                <a:spcPts val="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The decision to break up the country into these regions, and the reason why Cromwell wanted to do this in the first place, was very unpopular. The rule of the Major-Generals quickly broke down and stopped working soon after Cromwell’s death.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9">
            <a:extLst>
              <a:ext uri="{FF2B5EF4-FFF2-40B4-BE49-F238E27FC236}">
                <a16:creationId xmlns:a16="http://schemas.microsoft.com/office/drawing/2014/main" id="{80B1F1FF-D208-4987-8E8C-3B44E2B2E900}"/>
              </a:ext>
            </a:extLst>
          </p:cNvPr>
          <p:cNvSpPr/>
          <p:nvPr/>
        </p:nvSpPr>
        <p:spPr>
          <a:xfrm>
            <a:off x="6030408" y="385075"/>
            <a:ext cx="6096000" cy="1444306"/>
          </a:xfrm>
          <a:prstGeom prst="rect">
            <a:avLst/>
          </a:prstGeom>
        </p:spPr>
        <p:txBody>
          <a:bodyPr>
            <a:spAutoFit/>
          </a:bodyPr>
          <a:lstStyle/>
          <a:p>
            <a:pPr>
              <a:lnSpc>
                <a:spcPct val="115000"/>
              </a:lnSpc>
              <a:spcAft>
                <a:spcPts val="100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Oliver Cromwell banned the celebration of Christmas as people would have known it then.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GB" sz="1400" dirty="0">
                <a:latin typeface="Comic Sans MS" panose="030F0702030302020204" pitchFamily="66" charset="0"/>
                <a:ea typeface="Calibri" panose="020F0502020204030204" pitchFamily="34" charset="0"/>
                <a:cs typeface="Times New Roman" panose="02020603050405020304" pitchFamily="18" charset="0"/>
              </a:rPr>
              <a:t>By the 17</a:t>
            </a:r>
            <a:r>
              <a:rPr lang="en-GB" sz="1400" baseline="30000" dirty="0">
                <a:latin typeface="Comic Sans MS" panose="030F0702030302020204" pitchFamily="66" charset="0"/>
                <a:ea typeface="Calibri" panose="020F0502020204030204" pitchFamily="34" charset="0"/>
                <a:cs typeface="Times New Roman" panose="02020603050405020304" pitchFamily="18" charset="0"/>
              </a:rPr>
              <a:t>th</a:t>
            </a:r>
            <a:r>
              <a:rPr lang="en-GB" sz="1400" dirty="0">
                <a:latin typeface="Comic Sans MS" panose="030F0702030302020204" pitchFamily="66" charset="0"/>
                <a:ea typeface="Calibri" panose="020F0502020204030204" pitchFamily="34" charset="0"/>
                <a:cs typeface="Times New Roman" panose="02020603050405020304" pitchFamily="18" charset="0"/>
              </a:rPr>
              <a:t> Century, Christmas had become a holiday of celebration, eating good food and plenty of enjoyment - especially after the problems caused by the civil war. </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10">
            <a:extLst>
              <a:ext uri="{FF2B5EF4-FFF2-40B4-BE49-F238E27FC236}">
                <a16:creationId xmlns:a16="http://schemas.microsoft.com/office/drawing/2014/main" id="{47FBCE8E-C452-4E00-9038-65105D4F10A8}"/>
              </a:ext>
            </a:extLst>
          </p:cNvPr>
          <p:cNvSpPr/>
          <p:nvPr/>
        </p:nvSpPr>
        <p:spPr>
          <a:xfrm>
            <a:off x="6096000" y="45512"/>
            <a:ext cx="2449710" cy="307777"/>
          </a:xfrm>
          <a:prstGeom prst="rect">
            <a:avLst/>
          </a:prstGeom>
        </p:spPr>
        <p:txBody>
          <a:bodyPr wrap="none">
            <a:spAutoFit/>
          </a:bodyPr>
          <a:lstStyle/>
          <a:p>
            <a:r>
              <a:rPr lang="en-GB" sz="1400" u="sng" dirty="0">
                <a:latin typeface="Comic Sans MS" panose="030F0702030302020204" pitchFamily="66" charset="0"/>
                <a:ea typeface="Calibri" panose="020F0502020204030204" pitchFamily="34" charset="0"/>
                <a:cs typeface="Times New Roman" panose="02020603050405020304" pitchFamily="18" charset="0"/>
              </a:rPr>
              <a:t>Christmas Under Cromwell </a:t>
            </a:r>
            <a:endParaRPr lang="en-GB" sz="1400" dirty="0"/>
          </a:p>
        </p:txBody>
      </p:sp>
      <p:sp>
        <p:nvSpPr>
          <p:cNvPr id="12" name="Rectangle 2">
            <a:extLst>
              <a:ext uri="{FF2B5EF4-FFF2-40B4-BE49-F238E27FC236}">
                <a16:creationId xmlns:a16="http://schemas.microsoft.com/office/drawing/2014/main" id="{23633097-A5C9-406A-ADD4-07F7622B0D6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3" name="Rectangle 3">
            <a:extLst>
              <a:ext uri="{FF2B5EF4-FFF2-40B4-BE49-F238E27FC236}">
                <a16:creationId xmlns:a16="http://schemas.microsoft.com/office/drawing/2014/main" id="{F7489247-A8DE-4DBC-959C-BF76F2C72B00}"/>
              </a:ext>
            </a:extLst>
          </p:cNvPr>
          <p:cNvSpPr>
            <a:spLocks noChangeArrowheads="1"/>
          </p:cNvSpPr>
          <p:nvPr/>
        </p:nvSpPr>
        <p:spPr bwMode="auto">
          <a:xfrm>
            <a:off x="6096000" y="2194771"/>
            <a:ext cx="5870713"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Cromwell wanted Christmas to be returned to a religious celebration where people thought about the birth of Jesus rather than eating and drinking too much.</a:t>
            </a:r>
            <a:endParaRPr kumimoji="0" lang="en-GB" altLang="en-US" sz="1400" b="0" i="0" u="none" strike="noStrike" cap="none" normalizeH="0" baseline="0" dirty="0">
              <a:ln>
                <a:noFill/>
              </a:ln>
              <a:solidFill>
                <a:schemeClr val="tx1"/>
              </a:solidFill>
              <a:effectLst/>
              <a:latin typeface="Arial" panose="020B0604020202020204" pitchFamily="34" charset="0"/>
            </a:endParaRPr>
          </a:p>
        </p:txBody>
      </p:sp>
      <p:sp>
        <p:nvSpPr>
          <p:cNvPr id="14" name="Rectangle 5">
            <a:extLst>
              <a:ext uri="{FF2B5EF4-FFF2-40B4-BE49-F238E27FC236}">
                <a16:creationId xmlns:a16="http://schemas.microsoft.com/office/drawing/2014/main" id="{BF9AAB60-3D48-47F6-8A38-840C3C5CC270}"/>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6">
            <a:extLst>
              <a:ext uri="{FF2B5EF4-FFF2-40B4-BE49-F238E27FC236}">
                <a16:creationId xmlns:a16="http://schemas.microsoft.com/office/drawing/2014/main" id="{4843ABD8-82DF-45D5-BCB6-305305A60158}"/>
              </a:ext>
            </a:extLst>
          </p:cNvPr>
          <p:cNvSpPr>
            <a:spLocks noChangeArrowheads="1"/>
          </p:cNvSpPr>
          <p:nvPr/>
        </p:nvSpPr>
        <p:spPr bwMode="auto">
          <a:xfrm>
            <a:off x="8843176" y="3148938"/>
            <a:ext cx="3348824"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In London, soldiers were ordered to go round the streets and take, by force, any food being cooked for a Christmas celebration. The smell of a goose being cooked could bring trouble. </a:t>
            </a:r>
            <a:endParaRPr kumimoji="0" lang="en-GB" altLang="en-US"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Traditional Christmas decorations like holly were banned and anybody caught attending a Christmas celebration may have been fined heavily. (People DID still secretly celebrate, but very quietly)</a:t>
            </a:r>
            <a:endParaRPr kumimoji="0" lang="en-GB" altLang="en-US" sz="1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tx1"/>
                </a:solidFill>
                <a:effectLst/>
                <a:latin typeface="Comic Sans MS" panose="030F0702030302020204" pitchFamily="66" charset="0"/>
                <a:ea typeface="Calibri" panose="020F0502020204030204" pitchFamily="34" charset="0"/>
                <a:cs typeface="Times New Roman" panose="02020603050405020304" pitchFamily="18" charset="0"/>
              </a:rPr>
              <a:t>Despite all these rules, Cromwell himself was not strict - he enjoyed music, hunting and playing bowls.</a:t>
            </a:r>
            <a:endParaRPr kumimoji="0" lang="en-GB" altLang="en-US" sz="1400" b="0" i="0" u="none" strike="noStrike" cap="none" normalizeH="0" baseline="0" dirty="0">
              <a:ln>
                <a:noFill/>
              </a:ln>
              <a:solidFill>
                <a:schemeClr val="tx1"/>
              </a:solidFill>
              <a:effectLst/>
              <a:latin typeface="Arial" panose="020B0604020202020204" pitchFamily="34" charset="0"/>
            </a:endParaRPr>
          </a:p>
        </p:txBody>
      </p:sp>
      <p:pic>
        <p:nvPicPr>
          <p:cNvPr id="18" name="rg_hi" descr="Description: https://encrypted-tbn0.google.com/images?q=tbn:ANd9GcRzOj94lfZvt1v9F2QFKK47DkCGnm46Lh8iImAB0aobywsIHuwz">
            <a:hlinkClick r:id="rId3"/>
            <a:extLst>
              <a:ext uri="{FF2B5EF4-FFF2-40B4-BE49-F238E27FC236}">
                <a16:creationId xmlns:a16="http://schemas.microsoft.com/office/drawing/2014/main" id="{E9D6D8F1-E960-4127-9BEB-F25266C41AA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78384" y="3099484"/>
            <a:ext cx="2754799" cy="2824237"/>
          </a:xfrm>
          <a:prstGeom prst="rect">
            <a:avLst/>
          </a:prstGeom>
          <a:noFill/>
          <a:ln>
            <a:noFill/>
          </a:ln>
        </p:spPr>
      </p:pic>
    </p:spTree>
    <p:extLst>
      <p:ext uri="{BB962C8B-B14F-4D97-AF65-F5344CB8AC3E}">
        <p14:creationId xmlns:p14="http://schemas.microsoft.com/office/powerpoint/2010/main" val="22226017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1065</Words>
  <Application>Microsoft Office PowerPoint</Application>
  <PresentationFormat>Widescreen</PresentationFormat>
  <Paragraphs>51</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Calibri Light</vt:lpstr>
      <vt:lpstr>Comic Sans MS</vt:lpstr>
      <vt:lpstr>Times New Roman</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Short, L (SHS Teacher)</dc:creator>
  <cp:lastModifiedBy>Short, L (SHS Teacher)</cp:lastModifiedBy>
  <cp:revision>2</cp:revision>
  <dcterms:created xsi:type="dcterms:W3CDTF">2020-10-06T10:31:56Z</dcterms:created>
  <dcterms:modified xsi:type="dcterms:W3CDTF">2020-10-06T10:47:24Z</dcterms:modified>
</cp:coreProperties>
</file>