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5" r:id="rId2"/>
    <p:sldId id="290" r:id="rId3"/>
    <p:sldId id="257" r:id="rId4"/>
    <p:sldId id="270" r:id="rId5"/>
    <p:sldId id="288" r:id="rId6"/>
    <p:sldId id="256" r:id="rId7"/>
    <p:sldId id="258" r:id="rId8"/>
    <p:sldId id="286" r:id="rId9"/>
    <p:sldId id="260" r:id="rId10"/>
    <p:sldId id="262" r:id="rId11"/>
    <p:sldId id="263" r:id="rId12"/>
    <p:sldId id="264" r:id="rId13"/>
    <p:sldId id="265" r:id="rId14"/>
    <p:sldId id="269" r:id="rId15"/>
    <p:sldId id="289" r:id="rId16"/>
    <p:sldId id="267" r:id="rId17"/>
    <p:sldId id="283" r:id="rId1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ort, L (SHS Teacher)" initials="SL(T" lastIdx="1" clrIdx="0">
    <p:extLst>
      <p:ext uri="{19B8F6BF-5375-455C-9EA6-DF929625EA0E}">
        <p15:presenceInfo xmlns:p15="http://schemas.microsoft.com/office/powerpoint/2012/main" userId="S-1-5-21-3226507565-3407084290-2219327152-5908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F196C-54C5-4560-B84C-4CDE76A2641C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7D8C4-0C02-4A3F-B571-21CE37FF7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0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Ignore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7D8C4-0C02-4A3F-B571-21CE37FF748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07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01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047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82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59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65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9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752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28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06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096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18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FFE84-7826-4EC3-A1E5-9A1325F042C6}" type="datetimeFigureOut">
              <a:rPr lang="en-GB" smtClean="0"/>
              <a:t>07/10/2020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C42E3-0320-4B99-966D-BD855DC56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26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BE29BF-4C7F-4C57-9677-F1312CEE80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51926"/>
              </p:ext>
            </p:extLst>
          </p:nvPr>
        </p:nvGraphicFramePr>
        <p:xfrm>
          <a:off x="708296" y="2907490"/>
          <a:ext cx="5387704" cy="25341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46926">
                  <a:extLst>
                    <a:ext uri="{9D8B030D-6E8A-4147-A177-3AD203B41FA5}">
                      <a16:colId xmlns:a16="http://schemas.microsoft.com/office/drawing/2014/main" val="638662925"/>
                    </a:ext>
                  </a:extLst>
                </a:gridCol>
                <a:gridCol w="1346926">
                  <a:extLst>
                    <a:ext uri="{9D8B030D-6E8A-4147-A177-3AD203B41FA5}">
                      <a16:colId xmlns:a16="http://schemas.microsoft.com/office/drawing/2014/main" val="3411354733"/>
                    </a:ext>
                  </a:extLst>
                </a:gridCol>
                <a:gridCol w="1346926">
                  <a:extLst>
                    <a:ext uri="{9D8B030D-6E8A-4147-A177-3AD203B41FA5}">
                      <a16:colId xmlns:a16="http://schemas.microsoft.com/office/drawing/2014/main" val="2291122942"/>
                    </a:ext>
                  </a:extLst>
                </a:gridCol>
                <a:gridCol w="1346926">
                  <a:extLst>
                    <a:ext uri="{9D8B030D-6E8A-4147-A177-3AD203B41FA5}">
                      <a16:colId xmlns:a16="http://schemas.microsoft.com/office/drawing/2014/main" val="3447194769"/>
                    </a:ext>
                  </a:extLst>
                </a:gridCol>
              </a:tblGrid>
              <a:tr h="38987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Military</a:t>
                      </a:r>
                      <a:r>
                        <a:rPr lang="en-US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Leadership</a:t>
                      </a:r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Money</a:t>
                      </a:r>
                      <a:r>
                        <a:rPr lang="en-US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Support</a:t>
                      </a:r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20507"/>
                  </a:ext>
                </a:extLst>
              </a:tr>
              <a:tr h="21443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1902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E94D1F4-4B0B-4C7D-B28B-E3682733E65F}"/>
              </a:ext>
            </a:extLst>
          </p:cNvPr>
          <p:cNvSpPr txBox="1"/>
          <p:nvPr/>
        </p:nvSpPr>
        <p:spPr>
          <a:xfrm>
            <a:off x="72062" y="467559"/>
            <a:ext cx="10100603" cy="15696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Comic Sans MS" panose="030F0702030302020204" pitchFamily="66" charset="0"/>
              </a:rPr>
              <a:t>Do Now: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Can you bullet point 4 reasons why Parliament and Cromwell won the English Civil War? Try to think of one reason per factor below! 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C1C3998F-8653-4E1C-B594-7671E849B2F5}"/>
              </a:ext>
            </a:extLst>
          </p:cNvPr>
          <p:cNvSpPr/>
          <p:nvPr/>
        </p:nvSpPr>
        <p:spPr>
          <a:xfrm>
            <a:off x="4473526" y="1963556"/>
            <a:ext cx="534572" cy="1201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7" descr="703619_com_charles1on">
            <a:extLst>
              <a:ext uri="{FF2B5EF4-FFF2-40B4-BE49-F238E27FC236}">
                <a16:creationId xmlns:a16="http://schemas.microsoft.com/office/drawing/2014/main" id="{80F20B21-7717-48DD-95B6-3BE856FF8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2" t="6493" r="4558" b="4004"/>
          <a:stretch>
            <a:fillRect/>
          </a:stretch>
        </p:blipFill>
        <p:spPr bwMode="auto">
          <a:xfrm>
            <a:off x="7693010" y="2564393"/>
            <a:ext cx="2160636" cy="304121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Oliver-Cromwell">
            <a:extLst>
              <a:ext uri="{FF2B5EF4-FFF2-40B4-BE49-F238E27FC236}">
                <a16:creationId xmlns:a16="http://schemas.microsoft.com/office/drawing/2014/main" id="{BBBB42E6-9E1E-45E1-A705-5DD0A8588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27"/>
          <a:stretch>
            <a:fillRect/>
          </a:stretch>
        </p:blipFill>
        <p:spPr bwMode="auto">
          <a:xfrm>
            <a:off x="10172665" y="2847054"/>
            <a:ext cx="1882340" cy="2390116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0.gstatic.com/images?q=tbn%3AANd9GcQUwti1I2PQwJxrpSd12IKuddsHhJ_ZjM5glfnHtyu8QSToRN6QNZQGdDYQQp7CKUpXwheuFME&amp;usqp=CAc">
            <a:extLst>
              <a:ext uri="{FF2B5EF4-FFF2-40B4-BE49-F238E27FC236}">
                <a16:creationId xmlns:a16="http://schemas.microsoft.com/office/drawing/2014/main" id="{72D3F9F1-F812-4649-93DC-AA18EA838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5274">
            <a:off x="9912085" y="334781"/>
            <a:ext cx="2047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138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liver Cromw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642" y="703276"/>
            <a:ext cx="3354358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1263" y="1712580"/>
            <a:ext cx="5284856" cy="3870074"/>
          </a:xfrm>
          <a:prstGeom prst="wedgeRoundRectCallout">
            <a:avLst>
              <a:gd name="adj1" fmla="val 94177"/>
              <a:gd name="adj2" fmla="val -45364"/>
              <a:gd name="adj3" fmla="val 16667"/>
            </a:avLst>
          </a:prstGeom>
          <a:solidFill>
            <a:srgbClr val="F9F2C6"/>
          </a:solidFill>
          <a:ln w="25400" algn="ctr">
            <a:solidFill>
              <a:srgbClr val="3333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I became a </a:t>
            </a:r>
            <a:br>
              <a:rPr lang="en-GB" sz="2400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soldier and led </a:t>
            </a:r>
            <a:br>
              <a:rPr lang="en-GB" sz="2400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the </a:t>
            </a:r>
            <a:r>
              <a:rPr lang="en-GB" sz="2400" b="1" u="sng" dirty="0">
                <a:solidFill>
                  <a:srgbClr val="000066"/>
                </a:solidFill>
                <a:latin typeface="Comic Sans MS" pitchFamily="66" charset="0"/>
              </a:rPr>
              <a:t>New Model </a:t>
            </a:r>
            <a:br>
              <a:rPr lang="en-GB" sz="2400" b="1" u="sng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b="1" u="sng" dirty="0">
                <a:solidFill>
                  <a:srgbClr val="000066"/>
                </a:solidFill>
                <a:latin typeface="Comic Sans MS" pitchFamily="66" charset="0"/>
              </a:rPr>
              <a:t>Army </a:t>
            </a: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to victory against the Royalists. I was the leading figure in the trial and execution of the King, and went on to rule the country for five years as ‘Lord Protector’.</a:t>
            </a:r>
          </a:p>
        </p:txBody>
      </p:sp>
      <p:sp>
        <p:nvSpPr>
          <p:cNvPr id="6" name="Rectangle 5"/>
          <p:cNvSpPr/>
          <p:nvPr/>
        </p:nvSpPr>
        <p:spPr>
          <a:xfrm>
            <a:off x="6779077" y="5048400"/>
            <a:ext cx="4489145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2000" b="1" dirty="0">
                <a:solidFill>
                  <a:srgbClr val="FF0000"/>
                </a:solidFill>
                <a:latin typeface="Comic Sans MS" pitchFamily="66" charset="0"/>
              </a:rPr>
              <a:t>Think – Pair - Share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2000" dirty="0">
                <a:latin typeface="Comic Sans MS" pitchFamily="66" charset="0"/>
              </a:rPr>
              <a:t>Does this make him a hero yet?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2000" dirty="0">
                <a:latin typeface="Comic Sans MS" pitchFamily="66" charset="0"/>
              </a:rPr>
              <a:t>What is your opinion of Cromwell after this statement?</a:t>
            </a:r>
          </a:p>
        </p:txBody>
      </p:sp>
    </p:spTree>
    <p:extLst>
      <p:ext uri="{BB962C8B-B14F-4D97-AF65-F5344CB8AC3E}">
        <p14:creationId xmlns:p14="http://schemas.microsoft.com/office/powerpoint/2010/main" val="182640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690" y="557855"/>
            <a:ext cx="6315543" cy="5509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latin typeface="Comic Sans MS" pitchFamily="66" charset="0"/>
              </a:rPr>
              <a:t>Task:</a:t>
            </a:r>
          </a:p>
          <a:p>
            <a:pPr algn="ctr"/>
            <a:endParaRPr lang="en-GB" sz="4800" dirty="0">
              <a:latin typeface="Comic Sans MS" pitchFamily="66" charset="0"/>
            </a:endParaRPr>
          </a:p>
          <a:p>
            <a:pPr algn="ctr"/>
            <a:r>
              <a:rPr lang="en-GB" sz="2800" dirty="0">
                <a:latin typeface="Comic Sans MS" pitchFamily="66" charset="0"/>
              </a:rPr>
              <a:t>Complete the “OLIVER CROMWELL – an introduction” worksheet </a:t>
            </a:r>
          </a:p>
          <a:p>
            <a:pPr algn="ctr"/>
            <a:endParaRPr lang="en-GB" sz="2800" dirty="0">
              <a:latin typeface="Comic Sans MS" pitchFamily="66" charset="0"/>
            </a:endParaRPr>
          </a:p>
          <a:p>
            <a:pPr algn="ctr"/>
            <a:r>
              <a:rPr lang="en-GB" sz="2800" dirty="0">
                <a:latin typeface="Comic Sans MS" pitchFamily="66" charset="0"/>
              </a:rPr>
              <a:t>Write the paragraph </a:t>
            </a:r>
            <a:r>
              <a:rPr lang="en-GB" sz="2800" u="sng" dirty="0">
                <a:latin typeface="Comic Sans MS" pitchFamily="66" charset="0"/>
              </a:rPr>
              <a:t>into your book – DO NOT WRITE ON THE SHEET.</a:t>
            </a:r>
          </a:p>
          <a:p>
            <a:pPr algn="ctr"/>
            <a:endParaRPr lang="en-GB" sz="2800" dirty="0">
              <a:latin typeface="Comic Sans MS" pitchFamily="66" charset="0"/>
            </a:endParaRPr>
          </a:p>
          <a:p>
            <a:pPr algn="ctr"/>
            <a:r>
              <a:rPr lang="en-GB" sz="2800" dirty="0">
                <a:latin typeface="Comic Sans MS" pitchFamily="66" charset="0"/>
              </a:rPr>
              <a:t>Use the source to help you to answer questions 1 – 4 in your books.</a:t>
            </a:r>
          </a:p>
        </p:txBody>
      </p:sp>
      <p:pic>
        <p:nvPicPr>
          <p:cNvPr id="5" name="Picture 2" descr="http://t0.gstatic.com/images?q=tbn:ANd9GcRILwPDAxb_5hf1eqqSRQgRoJMnoXcihR8CVzdtri3ncH3lItboEq8zMU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9417" y="164577"/>
            <a:ext cx="3251364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615190" y="3861774"/>
            <a:ext cx="5199819" cy="233910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i="1" u="sng" dirty="0">
                <a:latin typeface="Comic Sans MS" pitchFamily="66" charset="0"/>
              </a:rPr>
              <a:t>Challenge:</a:t>
            </a:r>
          </a:p>
          <a:p>
            <a:pPr algn="ctr"/>
            <a:endParaRPr lang="en-GB" dirty="0">
              <a:latin typeface="Comic Sans MS" pitchFamily="66" charset="0"/>
            </a:endParaRPr>
          </a:p>
          <a:p>
            <a:r>
              <a:rPr lang="en-GB" dirty="0">
                <a:latin typeface="Comic Sans MS" pitchFamily="66" charset="0"/>
              </a:rPr>
              <a:t>  On a new clean page, sketch a picture of the Oliver Cromwell that the source describes – </a:t>
            </a:r>
          </a:p>
          <a:p>
            <a:endParaRPr lang="en-GB" dirty="0">
              <a:latin typeface="Comic Sans MS" pitchFamily="66" charset="0"/>
            </a:endParaRPr>
          </a:p>
          <a:p>
            <a:pPr algn="ctr"/>
            <a:r>
              <a:rPr lang="en-GB" b="1" dirty="0">
                <a:latin typeface="Comic Sans MS" pitchFamily="66" charset="0"/>
              </a:rPr>
              <a:t>Show that Cromwell has poorly made clothes, a reddish face but that he is speaking passionately. </a:t>
            </a:r>
          </a:p>
        </p:txBody>
      </p:sp>
    </p:spTree>
    <p:extLst>
      <p:ext uri="{BB962C8B-B14F-4D97-AF65-F5344CB8AC3E}">
        <p14:creationId xmlns:p14="http://schemas.microsoft.com/office/powerpoint/2010/main" val="10514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1873" y="117693"/>
            <a:ext cx="8508558" cy="67403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itchFamily="66" charset="0"/>
              </a:rPr>
              <a:t>Oliver Cromwell was born in Cambridgeshire in 1599. He was a ________which meant that he was a strict Protestant and hated _______.</a:t>
            </a:r>
          </a:p>
          <a:p>
            <a:r>
              <a:rPr lang="en-GB" sz="2400" dirty="0">
                <a:latin typeface="Comic Sans MS" pitchFamily="66" charset="0"/>
              </a:rPr>
              <a:t> </a:t>
            </a:r>
          </a:p>
          <a:p>
            <a:r>
              <a:rPr lang="en-GB" sz="2400" dirty="0">
                <a:latin typeface="Comic Sans MS" pitchFamily="66" charset="0"/>
              </a:rPr>
              <a:t>He was an ____ in Parliament and then became the Cavalry commander in the ___ _____ ____.By the end of the war he was one of the most famous and ________men in England. </a:t>
            </a:r>
          </a:p>
          <a:p>
            <a:r>
              <a:rPr lang="en-GB" sz="2400" dirty="0">
                <a:latin typeface="Comic Sans MS" pitchFamily="66" charset="0"/>
              </a:rPr>
              <a:t> </a:t>
            </a:r>
          </a:p>
          <a:p>
            <a:r>
              <a:rPr lang="en-GB" sz="2400" dirty="0">
                <a:latin typeface="Comic Sans MS" pitchFamily="66" charset="0"/>
              </a:rPr>
              <a:t>Cromwell supported the trial and _________ of King Charles. He used his influence to make sure Charles was found guilty of _______  and killed. </a:t>
            </a:r>
          </a:p>
          <a:p>
            <a:r>
              <a:rPr lang="en-GB" sz="2400" dirty="0">
                <a:latin typeface="Comic Sans MS" pitchFamily="66" charset="0"/>
              </a:rPr>
              <a:t> </a:t>
            </a:r>
          </a:p>
          <a:p>
            <a:r>
              <a:rPr lang="en-GB" sz="2400" dirty="0">
                <a:latin typeface="Comic Sans MS" pitchFamily="66" charset="0"/>
              </a:rPr>
              <a:t>After Charles’ death, Cromwell became even more powerful. Cromwell and </a:t>
            </a:r>
            <a:r>
              <a:rPr lang="en-GB" sz="2400" dirty="0" err="1">
                <a:latin typeface="Comic Sans MS" pitchFamily="66" charset="0"/>
              </a:rPr>
              <a:t>other_________wanted</a:t>
            </a:r>
            <a:r>
              <a:rPr lang="en-GB" sz="2400" dirty="0">
                <a:latin typeface="Comic Sans MS" pitchFamily="66" charset="0"/>
              </a:rPr>
              <a:t> rich Puritans to rule the country. When the Puritans were in power they banned several Christian festivals, such as ________ and ________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4040" y="510251"/>
            <a:ext cx="1444849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PURITAN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3727" y="890037"/>
            <a:ext cx="1444849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CATHOLICS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6049" y="1610116"/>
            <a:ext cx="882964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MP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0305" y="1970157"/>
            <a:ext cx="248835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NEW MODEL ARMY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77897" y="2690237"/>
            <a:ext cx="136458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POWERFUL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30424" y="3410316"/>
            <a:ext cx="1525119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EXECUTION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36599" y="4217184"/>
            <a:ext cx="1364580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TREASON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82353" y="5282524"/>
            <a:ext cx="1605388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REPUBLICANS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68920" y="6362644"/>
            <a:ext cx="1525119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EASTER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29013" y="6377425"/>
            <a:ext cx="1525119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omic Sans MS" pitchFamily="66" charset="0"/>
              </a:rPr>
              <a:t>CHRISTMAS</a:t>
            </a:r>
          </a:p>
        </p:txBody>
      </p:sp>
    </p:spTree>
    <p:extLst>
      <p:ext uri="{BB962C8B-B14F-4D97-AF65-F5344CB8AC3E}">
        <p14:creationId xmlns:p14="http://schemas.microsoft.com/office/powerpoint/2010/main" val="15797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romwell her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670" y="248436"/>
            <a:ext cx="4111625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romwell villa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703" y="248435"/>
            <a:ext cx="4124325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382295" y="6027003"/>
            <a:ext cx="9144000" cy="83099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2400" dirty="0">
                <a:latin typeface="Comic Sans MS" pitchFamily="66" charset="0"/>
              </a:rPr>
              <a:t>What differences are there between how Cromwell is shown in the two pictures?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5A032EFD-76A8-4A8E-ABE6-9ABE34E725E4}"/>
              </a:ext>
            </a:extLst>
          </p:cNvPr>
          <p:cNvSpPr/>
          <p:nvPr/>
        </p:nvSpPr>
        <p:spPr>
          <a:xfrm>
            <a:off x="1382295" y="1301030"/>
            <a:ext cx="1730327" cy="520505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874DC616-F8A1-45F0-AD6B-1B1D799D4AEA}"/>
              </a:ext>
            </a:extLst>
          </p:cNvPr>
          <p:cNvSpPr/>
          <p:nvPr/>
        </p:nvSpPr>
        <p:spPr>
          <a:xfrm rot="4186533">
            <a:off x="8064859" y="537330"/>
            <a:ext cx="414882" cy="123252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499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5938" y="188640"/>
            <a:ext cx="6984776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latin typeface="Comic Sans MS" pitchFamily="66" charset="0"/>
              </a:rPr>
              <a:t>Main task: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3612" y="1725488"/>
            <a:ext cx="6984776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itchFamily="66" charset="0"/>
              </a:rPr>
              <a:t>1. In pairs, read through the information pack on Cromwell’s changes to England was ‘Lord Protector’.</a:t>
            </a:r>
          </a:p>
          <a:p>
            <a:pPr algn="ctr"/>
            <a:endParaRPr lang="en-GB" sz="3200" dirty="0">
              <a:latin typeface="Comic Sans MS" pitchFamily="66" charset="0"/>
            </a:endParaRPr>
          </a:p>
          <a:p>
            <a:pPr algn="ctr"/>
            <a:r>
              <a:rPr lang="en-GB" sz="3200" dirty="0">
                <a:latin typeface="Comic Sans MS" pitchFamily="66" charset="0"/>
              </a:rPr>
              <a:t>2. On your table decide whether each change made Cromwell as Hero or  Villain.</a:t>
            </a:r>
          </a:p>
          <a:p>
            <a:pPr marL="457200" indent="-457200" algn="ctr">
              <a:buFontTx/>
              <a:buChar char="-"/>
            </a:pPr>
            <a:r>
              <a:rPr lang="en-GB" sz="3200" dirty="0">
                <a:solidFill>
                  <a:srgbClr val="FF0000"/>
                </a:solidFill>
                <a:latin typeface="Comic Sans MS" pitchFamily="66" charset="0"/>
              </a:rPr>
              <a:t>Summarise what he did</a:t>
            </a:r>
          </a:p>
          <a:p>
            <a:pPr marL="457200" indent="-457200" algn="ctr">
              <a:buFontTx/>
              <a:buChar char="-"/>
            </a:pPr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Explain your decision. </a:t>
            </a:r>
          </a:p>
        </p:txBody>
      </p:sp>
      <p:grpSp>
        <p:nvGrpSpPr>
          <p:cNvPr id="6" name="Group 8"/>
          <p:cNvGrpSpPr/>
          <p:nvPr/>
        </p:nvGrpSpPr>
        <p:grpSpPr>
          <a:xfrm>
            <a:off x="1263470" y="4761086"/>
            <a:ext cx="1879674" cy="2168922"/>
            <a:chOff x="6300192" y="3212976"/>
            <a:chExt cx="2671762" cy="332105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00192" y="3212976"/>
              <a:ext cx="2671762" cy="33210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Oval 6"/>
            <p:cNvSpPr>
              <a:spLocks noChangeArrowheads="1"/>
            </p:cNvSpPr>
            <p:nvPr/>
          </p:nvSpPr>
          <p:spPr bwMode="auto">
            <a:xfrm rot="20286324">
              <a:off x="6723535" y="3293384"/>
              <a:ext cx="1223962" cy="57626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152148" y="4761086"/>
            <a:ext cx="1944216" cy="2096914"/>
            <a:chOff x="6300192" y="3212976"/>
            <a:chExt cx="2671762" cy="3321050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300192" y="3212976"/>
              <a:ext cx="2671762" cy="33210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002935" y="3539446"/>
              <a:ext cx="284162" cy="298450"/>
            </a:xfrm>
            <a:custGeom>
              <a:avLst/>
              <a:gdLst/>
              <a:ahLst/>
              <a:cxnLst>
                <a:cxn ang="0">
                  <a:pos x="179" y="136"/>
                </a:cxn>
                <a:cxn ang="0">
                  <a:pos x="52" y="76"/>
                </a:cxn>
                <a:cxn ang="0">
                  <a:pos x="10" y="0"/>
                </a:cxn>
                <a:cxn ang="0">
                  <a:pos x="19" y="76"/>
                </a:cxn>
                <a:cxn ang="0">
                  <a:pos x="103" y="178"/>
                </a:cxn>
                <a:cxn ang="0">
                  <a:pos x="179" y="136"/>
                </a:cxn>
              </a:cxnLst>
              <a:rect l="0" t="0" r="r" b="b"/>
              <a:pathLst>
                <a:path w="179" h="188">
                  <a:moveTo>
                    <a:pt x="179" y="136"/>
                  </a:moveTo>
                  <a:cubicBezTo>
                    <a:pt x="136" y="117"/>
                    <a:pt x="91" y="102"/>
                    <a:pt x="52" y="76"/>
                  </a:cubicBezTo>
                  <a:cubicBezTo>
                    <a:pt x="43" y="48"/>
                    <a:pt x="10" y="0"/>
                    <a:pt x="10" y="0"/>
                  </a:cubicBezTo>
                  <a:cubicBezTo>
                    <a:pt x="0" y="33"/>
                    <a:pt x="9" y="44"/>
                    <a:pt x="19" y="76"/>
                  </a:cubicBezTo>
                  <a:cubicBezTo>
                    <a:pt x="42" y="147"/>
                    <a:pt x="27" y="160"/>
                    <a:pt x="103" y="178"/>
                  </a:cubicBezTo>
                  <a:cubicBezTo>
                    <a:pt x="175" y="168"/>
                    <a:pt x="154" y="188"/>
                    <a:pt x="179" y="136"/>
                  </a:cubicBezTo>
                  <a:close/>
                </a:path>
              </a:pathLst>
            </a:custGeom>
            <a:solidFill>
              <a:srgbClr val="FF2525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7999885" y="3518809"/>
              <a:ext cx="190500" cy="315912"/>
            </a:xfrm>
            <a:custGeom>
              <a:avLst/>
              <a:gdLst/>
              <a:ahLst/>
              <a:cxnLst>
                <a:cxn ang="0">
                  <a:pos x="43" y="199"/>
                </a:cxn>
                <a:cxn ang="0">
                  <a:pos x="111" y="157"/>
                </a:cxn>
                <a:cxn ang="0">
                  <a:pos x="119" y="132"/>
                </a:cxn>
                <a:cxn ang="0">
                  <a:pos x="102" y="55"/>
                </a:cxn>
                <a:cxn ang="0">
                  <a:pos x="94" y="81"/>
                </a:cxn>
                <a:cxn ang="0">
                  <a:pos x="0" y="140"/>
                </a:cxn>
              </a:cxnLst>
              <a:rect l="0" t="0" r="r" b="b"/>
              <a:pathLst>
                <a:path w="120" h="199">
                  <a:moveTo>
                    <a:pt x="43" y="199"/>
                  </a:moveTo>
                  <a:cubicBezTo>
                    <a:pt x="104" y="180"/>
                    <a:pt x="84" y="198"/>
                    <a:pt x="111" y="157"/>
                  </a:cubicBezTo>
                  <a:cubicBezTo>
                    <a:pt x="114" y="149"/>
                    <a:pt x="119" y="141"/>
                    <a:pt x="119" y="132"/>
                  </a:cubicBezTo>
                  <a:cubicBezTo>
                    <a:pt x="119" y="13"/>
                    <a:pt x="120" y="0"/>
                    <a:pt x="102" y="55"/>
                  </a:cubicBezTo>
                  <a:cubicBezTo>
                    <a:pt x="99" y="64"/>
                    <a:pt x="100" y="75"/>
                    <a:pt x="94" y="81"/>
                  </a:cubicBezTo>
                  <a:cubicBezTo>
                    <a:pt x="72" y="104"/>
                    <a:pt x="31" y="126"/>
                    <a:pt x="0" y="140"/>
                  </a:cubicBezTo>
                </a:path>
              </a:pathLst>
            </a:custGeom>
            <a:solidFill>
              <a:srgbClr val="FF2525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8B010D4-6509-4A29-A994-C66FA0F442E0}"/>
              </a:ext>
            </a:extLst>
          </p:cNvPr>
          <p:cNvCxnSpPr/>
          <p:nvPr/>
        </p:nvCxnSpPr>
        <p:spPr>
          <a:xfrm flipH="1">
            <a:off x="2655258" y="5336926"/>
            <a:ext cx="1724737" cy="472617"/>
          </a:xfrm>
          <a:prstGeom prst="straightConnector1">
            <a:avLst/>
          </a:prstGeom>
          <a:ln w="762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381C35B-A79C-425B-99DA-7FD131098EAF}"/>
              </a:ext>
            </a:extLst>
          </p:cNvPr>
          <p:cNvCxnSpPr>
            <a:cxnSpLocks/>
          </p:cNvCxnSpPr>
          <p:nvPr/>
        </p:nvCxnSpPr>
        <p:spPr>
          <a:xfrm>
            <a:off x="7875973" y="5336926"/>
            <a:ext cx="1736486" cy="740771"/>
          </a:xfrm>
          <a:prstGeom prst="straightConnector1">
            <a:avLst/>
          </a:prstGeom>
          <a:ln w="762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20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F0700E-7128-48F5-9345-AB4A391828BD}"/>
              </a:ext>
            </a:extLst>
          </p:cNvPr>
          <p:cNvSpPr/>
          <p:nvPr/>
        </p:nvSpPr>
        <p:spPr>
          <a:xfrm>
            <a:off x="520700" y="178138"/>
            <a:ext cx="10795000" cy="3170099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4000" b="1" u="sng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Key question! </a:t>
            </a:r>
          </a:p>
          <a:p>
            <a:pPr>
              <a:spcAft>
                <a:spcPts val="0"/>
              </a:spcAft>
            </a:pPr>
            <a:endParaRPr lang="en-GB" sz="4000" b="1" u="sng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4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Did Cromwell governed England as a hero or a villain?</a:t>
            </a:r>
          </a:p>
          <a:p>
            <a:pPr>
              <a:spcAft>
                <a:spcPts val="0"/>
              </a:spcAft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Explain your opinion using detailed examples.</a:t>
            </a:r>
            <a:endParaRPr lang="en-GB" sz="32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BE3D0B-F2A5-485D-BD7A-86826AC80E4C}"/>
              </a:ext>
            </a:extLst>
          </p:cNvPr>
          <p:cNvSpPr txBox="1"/>
          <p:nvPr/>
        </p:nvSpPr>
        <p:spPr>
          <a:xfrm>
            <a:off x="520700" y="3894015"/>
            <a:ext cx="10158242" cy="1815882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i="1" dirty="0">
                <a:latin typeface="Comic Sans MS" panose="030F0702030302020204" pitchFamily="66" charset="0"/>
              </a:rPr>
              <a:t>‘I think Oliver Cromwell governed England as a hero/villain because…’</a:t>
            </a:r>
          </a:p>
          <a:p>
            <a:r>
              <a:rPr lang="en-GB" sz="2800" i="1" dirty="0">
                <a:latin typeface="Comic Sans MS" panose="030F0702030302020204" pitchFamily="66" charset="0"/>
              </a:rPr>
              <a:t>‘An example of this was when…’</a:t>
            </a:r>
          </a:p>
          <a:p>
            <a:r>
              <a:rPr lang="en-GB" sz="2800" i="1" dirty="0">
                <a:latin typeface="Comic Sans MS" panose="030F0702030302020204" pitchFamily="66" charset="0"/>
              </a:rPr>
              <a:t>‘Therefore, this shows…’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370AE-4A9B-4096-B20F-B4C9FB86C19B}"/>
              </a:ext>
            </a:extLst>
          </p:cNvPr>
          <p:cNvSpPr txBox="1"/>
          <p:nvPr/>
        </p:nvSpPr>
        <p:spPr>
          <a:xfrm>
            <a:off x="1055077" y="6049108"/>
            <a:ext cx="101582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Keywords: Lord Protector, control, power, Catholic, Protestants, govern, fair, unfair</a:t>
            </a:r>
          </a:p>
        </p:txBody>
      </p:sp>
    </p:spTree>
    <p:extLst>
      <p:ext uri="{BB962C8B-B14F-4D97-AF65-F5344CB8AC3E}">
        <p14:creationId xmlns:p14="http://schemas.microsoft.com/office/powerpoint/2010/main" val="1929527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974559" y="1287379"/>
            <a:ext cx="9480884" cy="372978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u="sng" dirty="0">
                <a:latin typeface="Comic Sans MS" panose="030F0702030302020204" pitchFamily="66" charset="0"/>
              </a:rPr>
              <a:t>Oliver Cromwell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5033" y="5642811"/>
            <a:ext cx="103832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INSIDE your keyword cloud write down ten keywords that link to what you have learnt about Oliver Cromwell today.</a:t>
            </a:r>
          </a:p>
        </p:txBody>
      </p:sp>
    </p:spTree>
    <p:extLst>
      <p:ext uri="{BB962C8B-B14F-4D97-AF65-F5344CB8AC3E}">
        <p14:creationId xmlns:p14="http://schemas.microsoft.com/office/powerpoint/2010/main" val="176389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1027479">
            <a:off x="2196431" y="313035"/>
            <a:ext cx="50305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Opinion Line</a:t>
            </a:r>
          </a:p>
        </p:txBody>
      </p:sp>
      <p:sp>
        <p:nvSpPr>
          <p:cNvPr id="6" name="Left-Right Arrow 5"/>
          <p:cNvSpPr/>
          <p:nvPr/>
        </p:nvSpPr>
        <p:spPr>
          <a:xfrm>
            <a:off x="1600200" y="2962987"/>
            <a:ext cx="10198100" cy="92710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901700" y="4051300"/>
            <a:ext cx="1511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To the left = Cromwell was a Hero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87000" y="4021580"/>
            <a:ext cx="1511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To the right = Cromwell was a Villain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59400" y="3828272"/>
            <a:ext cx="1511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Middle= I can see both sides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70700" y="1104924"/>
            <a:ext cx="445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Hero or Villain??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13000" y="5448707"/>
            <a:ext cx="7664450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Comic Sans MS" panose="030F0702030302020204" pitchFamily="66" charset="0"/>
              </a:rPr>
              <a:t>Write your ideas on a post-it and stick it on the opinion line.</a:t>
            </a:r>
          </a:p>
        </p:txBody>
      </p:sp>
    </p:spTree>
    <p:extLst>
      <p:ext uri="{BB962C8B-B14F-4D97-AF65-F5344CB8AC3E}">
        <p14:creationId xmlns:p14="http://schemas.microsoft.com/office/powerpoint/2010/main" val="84454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F6F26E-DC20-4335-AB2F-1E6BC9540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2174" y="361191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GB" sz="3600" dirty="0"/>
              <a:t>Video 1 – extract from ‘Cromwell’ Charles’ execution.</a:t>
            </a:r>
          </a:p>
        </p:txBody>
      </p:sp>
      <p:pic>
        <p:nvPicPr>
          <p:cNvPr id="5" name="Video 1 To Kill A King">
            <a:hlinkClick r:id="" action="ppaction://media"/>
            <a:extLst>
              <a:ext uri="{FF2B5EF4-FFF2-40B4-BE49-F238E27FC236}">
                <a16:creationId xmlns:a16="http://schemas.microsoft.com/office/drawing/2014/main" id="{B274F3FF-6BA1-49F3-8759-CC6358BD99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4626" y="1585054"/>
            <a:ext cx="6264696" cy="501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84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29872" y="474367"/>
            <a:ext cx="106742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u="sng" dirty="0">
                <a:latin typeface="Comic Sans MS" panose="030F0702030302020204" pitchFamily="66" charset="0"/>
              </a:rPr>
              <a:t>LI: Did Cromwell govern England as a hero or a villain?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065766" y="4931390"/>
            <a:ext cx="3752850" cy="1926610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Comic Sans MS"/>
              <a:ea typeface="Arial" pitchFamily="-1" charset="0"/>
              <a:cs typeface="Comic Sans MS"/>
            </a:endParaRPr>
          </a:p>
          <a:p>
            <a:pPr algn="ctr"/>
            <a:br>
              <a:rPr lang="en-GB" sz="2000" dirty="0">
                <a:solidFill>
                  <a:schemeClr val="tx1"/>
                </a:solidFill>
                <a:latin typeface="Comic Sans MS"/>
                <a:ea typeface="Arial" pitchFamily="-1" charset="0"/>
                <a:cs typeface="Comic Sans MS"/>
              </a:rPr>
            </a:br>
            <a:br>
              <a:rPr lang="en-GB" sz="2000" dirty="0">
                <a:solidFill>
                  <a:schemeClr val="tx1"/>
                </a:solidFill>
                <a:latin typeface="Comic Sans MS"/>
                <a:ea typeface="Arial" pitchFamily="-1" charset="0"/>
                <a:cs typeface="Comic Sans MS"/>
              </a:rPr>
            </a:br>
            <a:r>
              <a:rPr lang="en-GB" sz="2000" dirty="0">
                <a:solidFill>
                  <a:schemeClr val="tx1"/>
                </a:solidFill>
                <a:latin typeface="Comic Sans MS"/>
                <a:ea typeface="Arial" pitchFamily="-1" charset="0"/>
                <a:cs typeface="Comic Sans MS"/>
              </a:rPr>
              <a:t>To make a decision and </a:t>
            </a:r>
            <a:r>
              <a:rPr lang="en-GB" sz="2000" b="1" u="sng" dirty="0">
                <a:solidFill>
                  <a:srgbClr val="FF0000"/>
                </a:solidFill>
                <a:latin typeface="Comic Sans MS" pitchFamily="66" charset="0"/>
              </a:rPr>
              <a:t>explain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whether Oliver Cromwell governed England as a hero or a villain. </a:t>
            </a:r>
            <a:endParaRPr lang="en-GB" sz="20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en-GB" sz="1400" dirty="0"/>
          </a:p>
        </p:txBody>
      </p:sp>
      <p:sp>
        <p:nvSpPr>
          <p:cNvPr id="6" name="Rounded Rectangle 5"/>
          <p:cNvSpPr/>
          <p:nvPr/>
        </p:nvSpPr>
        <p:spPr>
          <a:xfrm>
            <a:off x="6804766" y="3148006"/>
            <a:ext cx="3757613" cy="160377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br>
              <a:rPr lang="en-GB" sz="2000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GB" sz="2000" dirty="0">
                <a:solidFill>
                  <a:schemeClr val="tx1"/>
                </a:solidFill>
                <a:latin typeface="Comic Sans MS" pitchFamily="66" charset="0"/>
              </a:rPr>
              <a:t>To </a:t>
            </a:r>
            <a:r>
              <a:rPr lang="en-GB" sz="2000" b="1" u="sng" dirty="0">
                <a:solidFill>
                  <a:srgbClr val="FF0000"/>
                </a:solidFill>
                <a:latin typeface="Comic Sans MS" pitchFamily="66" charset="0"/>
              </a:rPr>
              <a:t>describe </a:t>
            </a:r>
            <a:r>
              <a:rPr lang="en-GB" sz="2000" dirty="0">
                <a:solidFill>
                  <a:schemeClr val="tx1"/>
                </a:solidFill>
                <a:latin typeface="Comic Sans MS" pitchFamily="66" charset="0"/>
              </a:rPr>
              <a:t>life under Puritan rule, and </a:t>
            </a:r>
            <a:r>
              <a:rPr lang="en-GB" sz="2000" b="1" u="sng" dirty="0">
                <a:solidFill>
                  <a:srgbClr val="FF0000"/>
                </a:solidFill>
                <a:latin typeface="Comic Sans MS" pitchFamily="66" charset="0"/>
              </a:rPr>
              <a:t>identify</a:t>
            </a:r>
            <a:r>
              <a:rPr lang="en-GB" sz="2000" dirty="0">
                <a:solidFill>
                  <a:schemeClr val="tx1"/>
                </a:solidFill>
                <a:latin typeface="Comic Sans MS" pitchFamily="66" charset="0"/>
              </a:rPr>
              <a:t> positives and negatives of Cromwell’s actions.</a:t>
            </a:r>
            <a:endParaRPr lang="en-GB" sz="2000" dirty="0">
              <a:solidFill>
                <a:schemeClr val="tx1"/>
              </a:solidFill>
              <a:latin typeface="Comic Sans MS"/>
              <a:ea typeface="Arial" pitchFamily="-1" charset="0"/>
              <a:cs typeface="Comic Sans MS"/>
            </a:endParaRPr>
          </a:p>
          <a:p>
            <a:pPr algn="ctr"/>
            <a:endParaRPr lang="en-GB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409700" y="2652503"/>
            <a:ext cx="2656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Success Criteria: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04779" y="3197806"/>
            <a:ext cx="22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latin typeface="Comic Sans MS" panose="030F0702030302020204" pitchFamily="66" charset="0"/>
              </a:rPr>
              <a:t>SIMPLE: G3-4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45682" y="4998764"/>
            <a:ext cx="2759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latin typeface="Comic Sans MS" panose="030F0702030302020204" pitchFamily="66" charset="0"/>
              </a:rPr>
              <a:t>DEVELOPED: G5-6.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409700" y="3197806"/>
            <a:ext cx="3757613" cy="160377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br>
              <a:rPr lang="en-GB" sz="2000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GB" sz="2000" dirty="0">
                <a:solidFill>
                  <a:schemeClr val="tx1"/>
                </a:solidFill>
                <a:latin typeface="Comic Sans MS" pitchFamily="66" charset="0"/>
              </a:rPr>
              <a:t>To </a:t>
            </a:r>
            <a:r>
              <a:rPr lang="en-GB" sz="2000" b="1" u="sng" dirty="0">
                <a:solidFill>
                  <a:srgbClr val="FF0000"/>
                </a:solidFill>
                <a:latin typeface="Comic Sans MS" pitchFamily="66" charset="0"/>
              </a:rPr>
              <a:t>identify </a:t>
            </a:r>
            <a:r>
              <a:rPr lang="en-GB" sz="2000" dirty="0">
                <a:solidFill>
                  <a:schemeClr val="tx1"/>
                </a:solidFill>
                <a:latin typeface="Comic Sans MS" pitchFamily="66" charset="0"/>
              </a:rPr>
              <a:t>some of the rules Cromwell introduced during his rule.</a:t>
            </a:r>
            <a:endParaRPr lang="en-GB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429" y="3218946"/>
            <a:ext cx="22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latin typeface="Comic Sans MS" panose="030F0702030302020204" pitchFamily="66" charset="0"/>
              </a:rPr>
              <a:t>BASIC: G1-2</a:t>
            </a:r>
          </a:p>
        </p:txBody>
      </p:sp>
    </p:spTree>
    <p:extLst>
      <p:ext uri="{BB962C8B-B14F-4D97-AF65-F5344CB8AC3E}">
        <p14:creationId xmlns:p14="http://schemas.microsoft.com/office/powerpoint/2010/main" val="104302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00524" y="264840"/>
            <a:ext cx="698477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latin typeface="Comic Sans MS" pitchFamily="66" charset="0"/>
              </a:rPr>
              <a:t>Life in England under Oliver Cromwell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8436" y="2137048"/>
            <a:ext cx="4248472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itchFamily="66" charset="0"/>
              </a:rPr>
              <a:t>After the execution of King Charles, Cromwell was asked to take charge of Parliament. This Parliament ran England and oversaw many important decisions.</a:t>
            </a:r>
          </a:p>
        </p:txBody>
      </p:sp>
      <p:pic>
        <p:nvPicPr>
          <p:cNvPr id="6" name="Picture 2" descr="http://www.bl.uk/onlinegallery/takingliberties/images/51charlesdeathwarrant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95896">
            <a:off x="6218049" y="2032644"/>
            <a:ext cx="4008140" cy="24026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7" name="Picture 4" descr="http://www.illustrationartgallery.com/acatalog/RainerCromwell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924" y="4225280"/>
            <a:ext cx="3960440" cy="2479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73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F2D20BD-E339-4E5A-A032-440F48586732}"/>
              </a:ext>
            </a:extLst>
          </p:cNvPr>
          <p:cNvSpPr txBox="1"/>
          <p:nvPr/>
        </p:nvSpPr>
        <p:spPr>
          <a:xfrm>
            <a:off x="2215828" y="222548"/>
            <a:ext cx="8280920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itchFamily="66" charset="0"/>
              </a:rPr>
              <a:t>Cromwell, as the new ruler of England (although not the King), made a lot of...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20998F-5FBA-42A4-BDAB-CFE43E646D64}"/>
              </a:ext>
            </a:extLst>
          </p:cNvPr>
          <p:cNvSpPr txBox="1"/>
          <p:nvPr/>
        </p:nvSpPr>
        <p:spPr>
          <a:xfrm>
            <a:off x="2215828" y="1446684"/>
            <a:ext cx="3744416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Comic Sans MS" pitchFamily="66" charset="0"/>
              </a:rPr>
              <a:t>Laws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D7CC4-9217-4D04-A543-0E6DAA9EB042}"/>
              </a:ext>
            </a:extLst>
          </p:cNvPr>
          <p:cNvSpPr txBox="1"/>
          <p:nvPr/>
        </p:nvSpPr>
        <p:spPr>
          <a:xfrm>
            <a:off x="4016028" y="2382788"/>
            <a:ext cx="3744416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Comic Sans MS" pitchFamily="66" charset="0"/>
              </a:rPr>
              <a:t>Changes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C34AD6-E402-4F69-A066-855257D38CED}"/>
              </a:ext>
            </a:extLst>
          </p:cNvPr>
          <p:cNvSpPr txBox="1"/>
          <p:nvPr/>
        </p:nvSpPr>
        <p:spPr>
          <a:xfrm>
            <a:off x="5672212" y="3462908"/>
            <a:ext cx="51845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Comic Sans MS" pitchFamily="66" charset="0"/>
              </a:rPr>
              <a:t>And new rules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5565CB-D527-4887-AAC8-C6DA84459E11}"/>
              </a:ext>
            </a:extLst>
          </p:cNvPr>
          <p:cNvSpPr txBox="1"/>
          <p:nvPr/>
        </p:nvSpPr>
        <p:spPr>
          <a:xfrm>
            <a:off x="2863900" y="4687044"/>
            <a:ext cx="3312368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itchFamily="66" charset="0"/>
              </a:rPr>
              <a:t>Some were good changes, which transformed lives and helped England in the future...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3CCF39-6D2B-4F9D-8E8C-936E2E4A9E21}"/>
              </a:ext>
            </a:extLst>
          </p:cNvPr>
          <p:cNvSpPr txBox="1"/>
          <p:nvPr/>
        </p:nvSpPr>
        <p:spPr>
          <a:xfrm>
            <a:off x="6320284" y="4687044"/>
            <a:ext cx="3528392" cy="19389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itchFamily="66" charset="0"/>
              </a:rPr>
              <a:t>...but some were cruel and harsh new rules. There were many strict laws and terrible consequences for some.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BBF2EA-6F08-48CB-AE28-8B582B79BAF7}"/>
              </a:ext>
            </a:extLst>
          </p:cNvPr>
          <p:cNvSpPr txBox="1"/>
          <p:nvPr/>
        </p:nvSpPr>
        <p:spPr>
          <a:xfrm rot="20872074">
            <a:off x="3223940" y="5263108"/>
            <a:ext cx="2511896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Comic Sans MS" pitchFamily="66" charset="0"/>
              </a:rPr>
              <a:t>Hero?</a:t>
            </a:r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C602BCA5-2181-4DC6-BFFB-4D57D020BF91}"/>
              </a:ext>
            </a:extLst>
          </p:cNvPr>
          <p:cNvGrpSpPr/>
          <p:nvPr/>
        </p:nvGrpSpPr>
        <p:grpSpPr>
          <a:xfrm>
            <a:off x="3151932" y="3318892"/>
            <a:ext cx="2671762" cy="3321050"/>
            <a:chOff x="6300192" y="3212976"/>
            <a:chExt cx="2671762" cy="3321050"/>
          </a:xfrm>
        </p:grpSpPr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D6CAEF45-A04A-406A-89A2-ADEDBC60F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00192" y="3212976"/>
              <a:ext cx="2671762" cy="33210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" name="Oval 6">
              <a:extLst>
                <a:ext uri="{FF2B5EF4-FFF2-40B4-BE49-F238E27FC236}">
                  <a16:creationId xmlns:a16="http://schemas.microsoft.com/office/drawing/2014/main" id="{E98DF649-8D03-4F59-B041-3F9B717847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286324">
              <a:off x="6723535" y="3293384"/>
              <a:ext cx="1223962" cy="57626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641CE27-1784-4996-B5D3-60D709DC5E99}"/>
              </a:ext>
            </a:extLst>
          </p:cNvPr>
          <p:cNvSpPr txBox="1"/>
          <p:nvPr/>
        </p:nvSpPr>
        <p:spPr>
          <a:xfrm rot="874344">
            <a:off x="6808726" y="5350708"/>
            <a:ext cx="2511896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Comic Sans MS" pitchFamily="66" charset="0"/>
              </a:rPr>
              <a:t>Villain?</a:t>
            </a:r>
          </a:p>
        </p:txBody>
      </p:sp>
      <p:grpSp>
        <p:nvGrpSpPr>
          <p:cNvPr id="15" name="Group 8">
            <a:extLst>
              <a:ext uri="{FF2B5EF4-FFF2-40B4-BE49-F238E27FC236}">
                <a16:creationId xmlns:a16="http://schemas.microsoft.com/office/drawing/2014/main" id="{E02F2CC6-807D-4E61-B785-91C43CE62F51}"/>
              </a:ext>
            </a:extLst>
          </p:cNvPr>
          <p:cNvGrpSpPr/>
          <p:nvPr/>
        </p:nvGrpSpPr>
        <p:grpSpPr>
          <a:xfrm>
            <a:off x="6680324" y="3318892"/>
            <a:ext cx="2671762" cy="3321050"/>
            <a:chOff x="6300192" y="3212976"/>
            <a:chExt cx="2671762" cy="3321050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408460BF-A0B8-47E0-9302-6D904D6675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300192" y="3212976"/>
              <a:ext cx="2671762" cy="33210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894006F-1F22-4D79-98EE-9490F7264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935" y="3539446"/>
              <a:ext cx="284162" cy="298450"/>
            </a:xfrm>
            <a:custGeom>
              <a:avLst/>
              <a:gdLst/>
              <a:ahLst/>
              <a:cxnLst>
                <a:cxn ang="0">
                  <a:pos x="179" y="136"/>
                </a:cxn>
                <a:cxn ang="0">
                  <a:pos x="52" y="76"/>
                </a:cxn>
                <a:cxn ang="0">
                  <a:pos x="10" y="0"/>
                </a:cxn>
                <a:cxn ang="0">
                  <a:pos x="19" y="76"/>
                </a:cxn>
                <a:cxn ang="0">
                  <a:pos x="103" y="178"/>
                </a:cxn>
                <a:cxn ang="0">
                  <a:pos x="179" y="136"/>
                </a:cxn>
              </a:cxnLst>
              <a:rect l="0" t="0" r="r" b="b"/>
              <a:pathLst>
                <a:path w="179" h="188">
                  <a:moveTo>
                    <a:pt x="179" y="136"/>
                  </a:moveTo>
                  <a:cubicBezTo>
                    <a:pt x="136" y="117"/>
                    <a:pt x="91" y="102"/>
                    <a:pt x="52" y="76"/>
                  </a:cubicBezTo>
                  <a:cubicBezTo>
                    <a:pt x="43" y="48"/>
                    <a:pt x="10" y="0"/>
                    <a:pt x="10" y="0"/>
                  </a:cubicBezTo>
                  <a:cubicBezTo>
                    <a:pt x="0" y="33"/>
                    <a:pt x="9" y="44"/>
                    <a:pt x="19" y="76"/>
                  </a:cubicBezTo>
                  <a:cubicBezTo>
                    <a:pt x="42" y="147"/>
                    <a:pt x="27" y="160"/>
                    <a:pt x="103" y="178"/>
                  </a:cubicBezTo>
                  <a:cubicBezTo>
                    <a:pt x="175" y="168"/>
                    <a:pt x="154" y="188"/>
                    <a:pt x="179" y="136"/>
                  </a:cubicBezTo>
                  <a:close/>
                </a:path>
              </a:pathLst>
            </a:custGeom>
            <a:solidFill>
              <a:srgbClr val="FF2525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741DA674-95C6-4407-939C-69D164DEC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885" y="3518809"/>
              <a:ext cx="190500" cy="315912"/>
            </a:xfrm>
            <a:custGeom>
              <a:avLst/>
              <a:gdLst/>
              <a:ahLst/>
              <a:cxnLst>
                <a:cxn ang="0">
                  <a:pos x="43" y="199"/>
                </a:cxn>
                <a:cxn ang="0">
                  <a:pos x="111" y="157"/>
                </a:cxn>
                <a:cxn ang="0">
                  <a:pos x="119" y="132"/>
                </a:cxn>
                <a:cxn ang="0">
                  <a:pos x="102" y="55"/>
                </a:cxn>
                <a:cxn ang="0">
                  <a:pos x="94" y="81"/>
                </a:cxn>
                <a:cxn ang="0">
                  <a:pos x="0" y="140"/>
                </a:cxn>
              </a:cxnLst>
              <a:rect l="0" t="0" r="r" b="b"/>
              <a:pathLst>
                <a:path w="120" h="199">
                  <a:moveTo>
                    <a:pt x="43" y="199"/>
                  </a:moveTo>
                  <a:cubicBezTo>
                    <a:pt x="104" y="180"/>
                    <a:pt x="84" y="198"/>
                    <a:pt x="111" y="157"/>
                  </a:cubicBezTo>
                  <a:cubicBezTo>
                    <a:pt x="114" y="149"/>
                    <a:pt x="119" y="141"/>
                    <a:pt x="119" y="132"/>
                  </a:cubicBezTo>
                  <a:cubicBezTo>
                    <a:pt x="119" y="13"/>
                    <a:pt x="120" y="0"/>
                    <a:pt x="102" y="55"/>
                  </a:cubicBezTo>
                  <a:cubicBezTo>
                    <a:pt x="99" y="64"/>
                    <a:pt x="100" y="75"/>
                    <a:pt x="94" y="81"/>
                  </a:cubicBezTo>
                  <a:cubicBezTo>
                    <a:pt x="72" y="104"/>
                    <a:pt x="31" y="126"/>
                    <a:pt x="0" y="140"/>
                  </a:cubicBezTo>
                </a:path>
              </a:pathLst>
            </a:custGeom>
            <a:solidFill>
              <a:srgbClr val="FF2525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36595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803050" y="998872"/>
            <a:ext cx="3888432" cy="200025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dirty="0">
                <a:solidFill>
                  <a:schemeClr val="tx1"/>
                </a:solidFill>
                <a:latin typeface="Comic Sans MS" pitchFamily="66" charset="0"/>
              </a:rPr>
              <a:t>HERO?</a:t>
            </a:r>
          </a:p>
        </p:txBody>
      </p:sp>
      <p:sp>
        <p:nvSpPr>
          <p:cNvPr id="6" name="Oval 5"/>
          <p:cNvSpPr/>
          <p:nvPr/>
        </p:nvSpPr>
        <p:spPr>
          <a:xfrm>
            <a:off x="3586654" y="4383794"/>
            <a:ext cx="4464496" cy="200025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GB" sz="4400" dirty="0">
                <a:solidFill>
                  <a:schemeClr val="tx1"/>
                </a:solidFill>
                <a:latin typeface="Comic Sans MS" pitchFamily="66" charset="0"/>
              </a:rPr>
              <a:t>VILLAIN?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9066" y="768039"/>
            <a:ext cx="482453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itchFamily="66" charset="0"/>
              </a:rPr>
              <a:t>What makes someone a…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73334" y="4152961"/>
            <a:ext cx="482453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2400" dirty="0">
                <a:latin typeface="Comic Sans MS" pitchFamily="66" charset="0"/>
              </a:rPr>
              <a:t>And what makes someone a…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8979" y="105097"/>
            <a:ext cx="1131042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omic Sans MS" pitchFamily="66" charset="0"/>
              </a:rPr>
              <a:t>Brainstorm task: Across a new page, draw these two spider diagrams: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86377" y="6273225"/>
            <a:ext cx="858162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Fill BOTH spider diagrams with your ideas!</a:t>
            </a:r>
          </a:p>
        </p:txBody>
      </p:sp>
      <p:pic>
        <p:nvPicPr>
          <p:cNvPr id="11" name="Picture 2" descr="https://encrypted-tbn0.gstatic.com/images?q=tbn%3AANd9GcQUwti1I2PQwJxrpSd12IKuddsHhJ_ZjM5glfnHtyu8QSToRN6QNZQGdDYQQp7CKUpXwheuFME&amp;usqp=CAc">
            <a:extLst>
              <a:ext uri="{FF2B5EF4-FFF2-40B4-BE49-F238E27FC236}">
                <a16:creationId xmlns:a16="http://schemas.microsoft.com/office/drawing/2014/main" id="{2A6947A5-35DA-4933-97E0-7760A151F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5274">
            <a:off x="9912086" y="1291294"/>
            <a:ext cx="2047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04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9270836" y="284552"/>
            <a:ext cx="557501" cy="918611"/>
            <a:chOff x="89645" y="92075"/>
            <a:chExt cx="5564271" cy="5813540"/>
          </a:xfrm>
        </p:grpSpPr>
        <p:pic>
          <p:nvPicPr>
            <p:cNvPr id="10" name="Picture 2" descr="http://christophermbell.ca/sites/default/files/styles/large/public/field/image/winston_churchil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67" y="92075"/>
              <a:ext cx="4191000" cy="4391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www.britishmuseumshoponline.org/content/ebiz/britishmuseumonlineshop/invt/P./n./L./brimus408/cmc-portrait-shakespeare_productlarg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54" r="10397"/>
            <a:stretch/>
          </p:blipFill>
          <p:spPr bwMode="auto">
            <a:xfrm>
              <a:off x="89645" y="3060586"/>
              <a:ext cx="2231876" cy="2845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8" descr="http://i.dailymail.co.uk/i/pix/2013/02/04/article-2273427-16CA638D000005DC-251_634x47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2564904"/>
              <a:ext cx="3602196" cy="271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Image result for martin luther k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58"/>
            <a:ext cx="2917153" cy="257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winston churchill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3" r="18940"/>
          <a:stretch/>
        </p:blipFill>
        <p:spPr bwMode="auto">
          <a:xfrm>
            <a:off x="0" y="2571750"/>
            <a:ext cx="4295275" cy="431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7153" y="0"/>
            <a:ext cx="2908484" cy="280335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941595" y="32559"/>
            <a:ext cx="417079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itchFamily="66" charset="0"/>
              </a:rPr>
              <a:t>If these men are considered to be Great heroes…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377189" y="2298122"/>
            <a:ext cx="4462233" cy="4143321"/>
            <a:chOff x="5620755" y="2582335"/>
            <a:chExt cx="3408651" cy="4143321"/>
          </a:xfrm>
        </p:grpSpPr>
        <p:pic>
          <p:nvPicPr>
            <p:cNvPr id="19" name="Picture 14" descr="http://www.clarealumni.com/s/845/images/editor/News%20Images/oliver_cromwell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20755" y="2582335"/>
              <a:ext cx="3408651" cy="4143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156176" y="5516429"/>
              <a:ext cx="2434580" cy="954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latin typeface="Comic Sans MS" pitchFamily="66" charset="0"/>
                </a:rPr>
                <a:t>Oliver Cromwell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56016" y="5322502"/>
            <a:ext cx="454785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2800" dirty="0">
                <a:latin typeface="Comic Sans MS" pitchFamily="66" charset="0"/>
              </a:rPr>
              <a:t>…can this man be counted as one too?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71266" y="4148253"/>
            <a:ext cx="4618985" cy="140618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omic Sans MS" pitchFamily="66" charset="0"/>
              </a:rPr>
              <a:t>He fought hard and won battles during the English Civil War</a:t>
            </a:r>
          </a:p>
        </p:txBody>
      </p:sp>
      <p:sp>
        <p:nvSpPr>
          <p:cNvPr id="23" name="TextBox 22"/>
          <p:cNvSpPr txBox="1"/>
          <p:nvPr/>
        </p:nvSpPr>
        <p:spPr>
          <a:xfrm rot="1102162">
            <a:off x="3878927" y="2249177"/>
            <a:ext cx="4618985" cy="201757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omic Sans MS" pitchFamily="66" charset="0"/>
              </a:rPr>
              <a:t>He wanted the country to be a </a:t>
            </a:r>
            <a:r>
              <a:rPr lang="en-GB" sz="2000" b="1" dirty="0">
                <a:latin typeface="Comic Sans MS" pitchFamily="66" charset="0"/>
              </a:rPr>
              <a:t>republic</a:t>
            </a:r>
            <a:r>
              <a:rPr lang="en-GB" sz="2000" dirty="0">
                <a:latin typeface="Comic Sans MS" pitchFamily="66" charset="0"/>
              </a:rPr>
              <a:t> – not ruled by a King or Queen</a:t>
            </a:r>
          </a:p>
        </p:txBody>
      </p:sp>
      <p:sp>
        <p:nvSpPr>
          <p:cNvPr id="31" name="TextBox 30"/>
          <p:cNvSpPr txBox="1"/>
          <p:nvPr/>
        </p:nvSpPr>
        <p:spPr>
          <a:xfrm rot="2488567">
            <a:off x="5337510" y="994683"/>
            <a:ext cx="3978931" cy="128391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itchFamily="66" charset="0"/>
              </a:rPr>
              <a:t>He showed a lot of tolerance for different religions</a:t>
            </a:r>
          </a:p>
        </p:txBody>
      </p:sp>
    </p:spTree>
    <p:extLst>
      <p:ext uri="{BB962C8B-B14F-4D97-AF65-F5344CB8AC3E}">
        <p14:creationId xmlns:p14="http://schemas.microsoft.com/office/powerpoint/2010/main" val="324443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60AED2-D77C-4D37-81C9-01C30B810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833" y="173984"/>
            <a:ext cx="4690334" cy="47656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2DC45B-F7CF-49A4-A81C-74245B499E48}"/>
              </a:ext>
            </a:extLst>
          </p:cNvPr>
          <p:cNvSpPr/>
          <p:nvPr/>
        </p:nvSpPr>
        <p:spPr>
          <a:xfrm>
            <a:off x="323556" y="5052800"/>
            <a:ext cx="11183815" cy="1631216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This is a close up painting of Oliver Cromwell.</a:t>
            </a:r>
          </a:p>
          <a:p>
            <a:endParaRPr lang="en-US" sz="2000" dirty="0">
              <a:latin typeface="Comic Sans MS" panose="030F0702030302020204" pitchFamily="66" charset="0"/>
            </a:endParaRPr>
          </a:p>
          <a:p>
            <a:r>
              <a:rPr lang="en-US" sz="2000" b="1" dirty="0">
                <a:latin typeface="Comic Sans MS" panose="030F0702030302020204" pitchFamily="66" charset="0"/>
              </a:rPr>
              <a:t>The painting is often referred to as </a:t>
            </a:r>
            <a:r>
              <a:rPr lang="en-US" sz="2000" b="1" u="sng" dirty="0">
                <a:latin typeface="Comic Sans MS" panose="030F0702030302020204" pitchFamily="66" charset="0"/>
              </a:rPr>
              <a:t>‘Warts and all’. </a:t>
            </a:r>
            <a:r>
              <a:rPr lang="en-US" sz="2000" dirty="0">
                <a:latin typeface="Comic Sans MS" panose="030F0702030302020204" pitchFamily="66" charset="0"/>
              </a:rPr>
              <a:t>Why do you think Cromwell wanted to be </a:t>
            </a:r>
            <a:r>
              <a:rPr lang="en-GB" sz="2000" dirty="0">
                <a:latin typeface="Comic Sans MS" panose="030F0702030302020204" pitchFamily="66" charset="0"/>
              </a:rPr>
              <a:t>painted in this way ?</a:t>
            </a:r>
          </a:p>
          <a:p>
            <a:pPr algn="ctr"/>
            <a:r>
              <a:rPr lang="en-GB" sz="20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Think – Pair - Share</a:t>
            </a:r>
          </a:p>
        </p:txBody>
      </p:sp>
    </p:spTree>
    <p:extLst>
      <p:ext uri="{BB962C8B-B14F-4D97-AF65-F5344CB8AC3E}">
        <p14:creationId xmlns:p14="http://schemas.microsoft.com/office/powerpoint/2010/main" val="2980996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1694957" y="271379"/>
            <a:ext cx="8229600" cy="6540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Comic Sans MS" pitchFamily="66" charset="0"/>
              </a:rPr>
              <a:t>Oliver Cromwell – an introduction</a:t>
            </a:r>
          </a:p>
        </p:txBody>
      </p:sp>
      <p:pic>
        <p:nvPicPr>
          <p:cNvPr id="5" name="Picture 6" descr="Oliver Cromw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044" y="1112168"/>
            <a:ext cx="334010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568636" y="1736725"/>
            <a:ext cx="4319588" cy="3384550"/>
          </a:xfrm>
          <a:prstGeom prst="wedgeRoundRectCallout">
            <a:avLst>
              <a:gd name="adj1" fmla="val 87782"/>
              <a:gd name="adj2" fmla="val -38134"/>
              <a:gd name="adj3" fmla="val 16667"/>
            </a:avLst>
          </a:prstGeom>
          <a:solidFill>
            <a:srgbClr val="F9F2C6"/>
          </a:solidFill>
          <a:ln w="25400" algn="ctr">
            <a:solidFill>
              <a:srgbClr val="3333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My name is </a:t>
            </a:r>
            <a:br>
              <a:rPr lang="en-GB" sz="2400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Oliver Cromwell. </a:t>
            </a:r>
            <a:br>
              <a:rPr lang="en-GB" sz="2400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I started out as </a:t>
            </a:r>
            <a:br>
              <a:rPr lang="en-GB" sz="2400" dirty="0">
                <a:solidFill>
                  <a:srgbClr val="000066"/>
                </a:solidFill>
                <a:latin typeface="Comic Sans MS" pitchFamily="66" charset="0"/>
              </a:rPr>
            </a:br>
            <a:r>
              <a:rPr lang="en-GB" sz="2400" dirty="0">
                <a:solidFill>
                  <a:srgbClr val="000066"/>
                </a:solidFill>
                <a:latin typeface="Comic Sans MS" pitchFamily="66" charset="0"/>
              </a:rPr>
              <a:t>a poor country nobleman and sat in parliament as MP for Huntingdon. I was 41 years old when the Civil War broke out.</a:t>
            </a:r>
          </a:p>
        </p:txBody>
      </p:sp>
      <p:sp>
        <p:nvSpPr>
          <p:cNvPr id="7" name="Rectangle 6"/>
          <p:cNvSpPr/>
          <p:nvPr/>
        </p:nvSpPr>
        <p:spPr>
          <a:xfrm>
            <a:off x="5176911" y="5578628"/>
            <a:ext cx="620385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2000" b="1" dirty="0">
                <a:solidFill>
                  <a:srgbClr val="FF0000"/>
                </a:solidFill>
                <a:latin typeface="Comic Sans MS" pitchFamily="66" charset="0"/>
              </a:rPr>
              <a:t>Think – Pair - Share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2000" dirty="0">
                <a:latin typeface="Comic Sans MS" pitchFamily="66" charset="0"/>
              </a:rPr>
              <a:t>What does this statement tell us about Cromwell?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2000" dirty="0">
                <a:latin typeface="Comic Sans MS" pitchFamily="66" charset="0"/>
              </a:rPr>
              <a:t>Was he a young man at the time of the Civil War?</a:t>
            </a:r>
          </a:p>
        </p:txBody>
      </p:sp>
    </p:spTree>
    <p:extLst>
      <p:ext uri="{BB962C8B-B14F-4D97-AF65-F5344CB8AC3E}">
        <p14:creationId xmlns:p14="http://schemas.microsoft.com/office/powerpoint/2010/main" val="325474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</TotalTime>
  <Words>910</Words>
  <Application>Microsoft Office PowerPoint</Application>
  <PresentationFormat>Widescreen</PresentationFormat>
  <Paragraphs>113</Paragraphs>
  <Slides>17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Video 1 – extract from ‘Cromwell’ Charles’ execution.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Oliver Cromwell – an 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Short, L (SHS Teacher)</dc:creator>
  <cp:lastModifiedBy>Short, L (SHS Teacher)</cp:lastModifiedBy>
  <cp:revision>35</cp:revision>
  <cp:lastPrinted>2019-04-25T14:08:56Z</cp:lastPrinted>
  <dcterms:created xsi:type="dcterms:W3CDTF">2019-03-26T14:20:04Z</dcterms:created>
  <dcterms:modified xsi:type="dcterms:W3CDTF">2020-10-07T12:59:27Z</dcterms:modified>
</cp:coreProperties>
</file>