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4"/>
  </p:notesMasterIdLst>
  <p:sldIdLst>
    <p:sldId id="292" r:id="rId3"/>
    <p:sldId id="285" r:id="rId4"/>
    <p:sldId id="286" r:id="rId5"/>
    <p:sldId id="269" r:id="rId6"/>
    <p:sldId id="287" r:id="rId7"/>
    <p:sldId id="270" r:id="rId8"/>
    <p:sldId id="290" r:id="rId9"/>
    <p:sldId id="276" r:id="rId10"/>
    <p:sldId id="274" r:id="rId11"/>
    <p:sldId id="275" r:id="rId12"/>
    <p:sldId id="277" r:id="rId13"/>
    <p:sldId id="278" r:id="rId14"/>
    <p:sldId id="279" r:id="rId15"/>
    <p:sldId id="284" r:id="rId16"/>
    <p:sldId id="283" r:id="rId17"/>
    <p:sldId id="280" r:id="rId18"/>
    <p:sldId id="281" r:id="rId19"/>
    <p:sldId id="291" r:id="rId20"/>
    <p:sldId id="271" r:id="rId21"/>
    <p:sldId id="272" r:id="rId22"/>
    <p:sldId id="273" r:id="rId23"/>
  </p:sldIdLst>
  <p:sldSz cx="9144000" cy="6858000" type="screen4x3"/>
  <p:notesSz cx="6797675" cy="9926638"/>
  <p:custDataLst>
    <p:custData r:id="rId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2" autoAdjust="0"/>
    <p:restoredTop sz="93973" autoAdjust="0"/>
  </p:normalViewPr>
  <p:slideViewPr>
    <p:cSldViewPr>
      <p:cViewPr varScale="1">
        <p:scale>
          <a:sx n="85" d="100"/>
          <a:sy n="85" d="100"/>
        </p:scale>
        <p:origin x="954" y="60"/>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1DC3692-0433-4FD6-8F33-19D468863E51}" type="datetimeFigureOut">
              <a:rPr lang="en-GB" smtClean="0"/>
              <a:t>06/11/2020</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7421E73-CB42-40E6-BDCB-5F29BE1CBF3D}" type="slidenum">
              <a:rPr lang="en-GB" smtClean="0"/>
              <a:t>‹#›</a:t>
            </a:fld>
            <a:endParaRPr lang="en-GB"/>
          </a:p>
        </p:txBody>
      </p:sp>
    </p:spTree>
    <p:extLst>
      <p:ext uri="{BB962C8B-B14F-4D97-AF65-F5344CB8AC3E}">
        <p14:creationId xmlns:p14="http://schemas.microsoft.com/office/powerpoint/2010/main" val="218120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7421E73-CB42-40E6-BDCB-5F29BE1CBF3D}" type="slidenum">
              <a:rPr lang="en-GB" smtClean="0"/>
              <a:t>4</a:t>
            </a:fld>
            <a:endParaRPr lang="en-GB"/>
          </a:p>
        </p:txBody>
      </p:sp>
    </p:spTree>
    <p:extLst>
      <p:ext uri="{BB962C8B-B14F-4D97-AF65-F5344CB8AC3E}">
        <p14:creationId xmlns:p14="http://schemas.microsoft.com/office/powerpoint/2010/main" val="1043418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06/11/2020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37636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06/11/2020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600697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06/11/2020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275415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06/11/2020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1736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953CC-3037-4EEA-B5AB-D67AB68E17AB}" type="datetimeFigureOut">
              <a:rPr lang="en-GB" smtClean="0"/>
              <a:t>06/11/2020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752224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2E953CC-3037-4EEA-B5AB-D67AB68E17AB}" type="datetimeFigureOut">
              <a:rPr lang="en-GB" smtClean="0"/>
              <a:t>06/11/2020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86712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2E953CC-3037-4EEA-B5AB-D67AB68E17AB}" type="datetimeFigureOut">
              <a:rPr lang="en-GB" smtClean="0"/>
              <a:t>06/11/2020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817277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2E953CC-3037-4EEA-B5AB-D67AB68E17AB}" type="datetimeFigureOut">
              <a:rPr lang="en-GB" smtClean="0"/>
              <a:t>06/11/2020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583779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953CC-3037-4EEA-B5AB-D67AB68E17AB}" type="datetimeFigureOut">
              <a:rPr lang="en-GB" smtClean="0"/>
              <a:t>06/11/2020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35445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06/11/2020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147387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06/11/2020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71916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953CC-3037-4EEA-B5AB-D67AB68E17AB}" type="datetimeFigureOut">
              <a:rPr lang="en-GB" smtClean="0"/>
              <a:t>06/11/2020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0F9D4B-305B-41A4-988B-595FDB4E1B7D}" type="slidenum">
              <a:rPr lang="en-GB" smtClean="0"/>
              <a:t>‹#›</a:t>
            </a:fld>
            <a:endParaRPr lang="en-GB"/>
          </a:p>
        </p:txBody>
      </p:sp>
    </p:spTree>
    <p:extLst>
      <p:ext uri="{BB962C8B-B14F-4D97-AF65-F5344CB8AC3E}">
        <p14:creationId xmlns:p14="http://schemas.microsoft.com/office/powerpoint/2010/main" val="2927139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6.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1D8818-789F-42A5-B0ED-AF8D682D954C}"/>
              </a:ext>
            </a:extLst>
          </p:cNvPr>
          <p:cNvSpPr>
            <a:spLocks noGrp="1"/>
          </p:cNvSpPr>
          <p:nvPr/>
        </p:nvSpPr>
        <p:spPr>
          <a:xfrm>
            <a:off x="314325" y="1247775"/>
            <a:ext cx="7886700" cy="99377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4950" dirty="0">
                <a:latin typeface="Comic Sans MS" panose="030F0702030302020204" pitchFamily="66" charset="0"/>
                <a:cs typeface="Arial" panose="020B0604020202020204" pitchFamily="34" charset="0"/>
              </a:rPr>
              <a:t>Good morning Y7</a:t>
            </a:r>
          </a:p>
        </p:txBody>
      </p:sp>
      <p:sp>
        <p:nvSpPr>
          <p:cNvPr id="5" name="Content Placeholder 2">
            <a:extLst>
              <a:ext uri="{FF2B5EF4-FFF2-40B4-BE49-F238E27FC236}">
                <a16:creationId xmlns:a16="http://schemas.microsoft.com/office/drawing/2014/main" id="{757DC014-3DA1-4830-BEFA-A47B1E14A623}"/>
              </a:ext>
            </a:extLst>
          </p:cNvPr>
          <p:cNvSpPr>
            <a:spLocks noGrp="1" noChangeArrowheads="1"/>
          </p:cNvSpPr>
          <p:nvPr/>
        </p:nvSpPr>
        <p:spPr bwMode="auto">
          <a:xfrm>
            <a:off x="314325" y="2346325"/>
            <a:ext cx="8515350"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eaLnBrk="1" hangingPunct="1"/>
            <a:r>
              <a:rPr lang="en-GB" altLang="en-US" sz="3300">
                <a:latin typeface="Comic Sans MS" panose="030F0702030302020204" pitchFamily="66" charset="0"/>
                <a:cs typeface="Arial" panose="020B0604020202020204" pitchFamily="34" charset="0"/>
              </a:rPr>
              <a:t>Please read quietly </a:t>
            </a:r>
          </a:p>
          <a:p>
            <a:pPr eaLnBrk="1" hangingPunct="1"/>
            <a:r>
              <a:rPr lang="en-GB" altLang="en-US" sz="3300">
                <a:latin typeface="Comic Sans MS" panose="030F0702030302020204" pitchFamily="66" charset="0"/>
                <a:cs typeface="Arial" panose="020B0604020202020204" pitchFamily="34" charset="0"/>
              </a:rPr>
              <a:t>Make sure your pencil case is on your desk</a:t>
            </a:r>
          </a:p>
          <a:p>
            <a:pPr eaLnBrk="1" hangingPunct="1"/>
            <a:r>
              <a:rPr lang="en-GB" altLang="en-US" sz="3300">
                <a:latin typeface="Comic Sans MS" panose="030F0702030302020204" pitchFamily="66" charset="0"/>
                <a:cs typeface="Arial" panose="020B0604020202020204" pitchFamily="34" charset="0"/>
              </a:rPr>
              <a:t>Make sure your planner is on amber</a:t>
            </a:r>
          </a:p>
        </p:txBody>
      </p:sp>
    </p:spTree>
    <p:extLst>
      <p:ext uri="{BB962C8B-B14F-4D97-AF65-F5344CB8AC3E}">
        <p14:creationId xmlns:p14="http://schemas.microsoft.com/office/powerpoint/2010/main" val="687172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116632"/>
            <a:ext cx="8229600" cy="1944216"/>
          </a:xfrm>
          <a:solidFill>
            <a:srgbClr val="FFC000"/>
          </a:solidFill>
          <a:ln>
            <a:solidFill>
              <a:schemeClr val="tx1"/>
            </a:solidFill>
          </a:ln>
        </p:spPr>
        <p:txBody>
          <a:bodyPr>
            <a:normAutofit/>
          </a:bodyPr>
          <a:lstStyle/>
          <a:p>
            <a:r>
              <a:rPr lang="en-GB" altLang="en-US" sz="2800" dirty="0">
                <a:latin typeface="Comic Sans MS" panose="030F0702030302020204" pitchFamily="66" charset="0"/>
              </a:rPr>
              <a:t>Household slaves were generally treated better than the country slaves.</a:t>
            </a:r>
            <a:br>
              <a:rPr lang="en-GB" altLang="en-US" sz="2800" dirty="0">
                <a:latin typeface="Comic Sans MS" panose="030F0702030302020204" pitchFamily="66" charset="0"/>
              </a:rPr>
            </a:br>
            <a:r>
              <a:rPr lang="en-GB" altLang="en-US" sz="2800" b="1" dirty="0">
                <a:solidFill>
                  <a:srgbClr val="FF0000"/>
                </a:solidFill>
                <a:latin typeface="Comic Sans MS" panose="030F0702030302020204" pitchFamily="66" charset="0"/>
              </a:rPr>
              <a:t>Think. Pair. Share.</a:t>
            </a:r>
            <a:br>
              <a:rPr lang="en-GB" altLang="en-US" sz="2800" b="1" dirty="0">
                <a:solidFill>
                  <a:srgbClr val="FF0000"/>
                </a:solidFill>
                <a:latin typeface="Comic Sans MS" panose="030F0702030302020204" pitchFamily="66" charset="0"/>
              </a:rPr>
            </a:br>
            <a:r>
              <a:rPr lang="en-GB" altLang="en-US" sz="2800" dirty="0">
                <a:latin typeface="Comic Sans MS" panose="030F0702030302020204" pitchFamily="66" charset="0"/>
              </a:rPr>
              <a:t>Why were household slaves treated better? </a:t>
            </a:r>
          </a:p>
        </p:txBody>
      </p:sp>
      <p:sp>
        <p:nvSpPr>
          <p:cNvPr id="6147" name="Rectangle 3"/>
          <p:cNvSpPr>
            <a:spLocks noGrp="1" noChangeArrowheads="1"/>
          </p:cNvSpPr>
          <p:nvPr>
            <p:ph type="body" idx="1"/>
          </p:nvPr>
        </p:nvSpPr>
        <p:spPr>
          <a:xfrm>
            <a:off x="762000" y="2438400"/>
            <a:ext cx="7772400" cy="4114800"/>
          </a:xfrm>
        </p:spPr>
        <p:txBody>
          <a:bodyPr/>
          <a:lstStyle/>
          <a:p>
            <a:pPr>
              <a:buFontTx/>
              <a:buNone/>
            </a:pPr>
            <a:r>
              <a:rPr lang="en-GB" altLang="en-US"/>
              <a:t> </a:t>
            </a:r>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17763"/>
            <a:ext cx="6248400" cy="2992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73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404664"/>
            <a:ext cx="8229600" cy="2160240"/>
          </a:xfrm>
          <a:solidFill>
            <a:srgbClr val="FFC000"/>
          </a:solidFill>
          <a:ln>
            <a:solidFill>
              <a:schemeClr val="tx1"/>
            </a:solidFill>
          </a:ln>
        </p:spPr>
        <p:txBody>
          <a:bodyPr>
            <a:normAutofit/>
          </a:bodyPr>
          <a:lstStyle/>
          <a:p>
            <a:r>
              <a:rPr lang="en-GB" altLang="en-US" sz="2800" b="1" dirty="0">
                <a:latin typeface="Comic Sans MS" panose="030F0702030302020204" pitchFamily="66" charset="0"/>
              </a:rPr>
              <a:t>To show they were slaves, some were branded and some had to wear ankle tags.</a:t>
            </a:r>
            <a:br>
              <a:rPr lang="en-GB" altLang="en-US" sz="2800" dirty="0">
                <a:latin typeface="Comic Sans MS" panose="030F0702030302020204" pitchFamily="66" charset="0"/>
              </a:rPr>
            </a:br>
            <a:r>
              <a:rPr lang="en-GB" altLang="en-US" sz="2800" b="1" dirty="0">
                <a:solidFill>
                  <a:srgbClr val="FF0000"/>
                </a:solidFill>
                <a:latin typeface="Comic Sans MS" panose="030F0702030302020204" pitchFamily="66" charset="0"/>
              </a:rPr>
              <a:t>Think. Pair. Share.</a:t>
            </a:r>
            <a:br>
              <a:rPr lang="en-GB" altLang="en-US" sz="2800" b="1" dirty="0">
                <a:solidFill>
                  <a:srgbClr val="FF0000"/>
                </a:solidFill>
                <a:latin typeface="Comic Sans MS" panose="030F0702030302020204" pitchFamily="66" charset="0"/>
              </a:rPr>
            </a:br>
            <a:r>
              <a:rPr lang="en-GB" altLang="en-US" sz="2800" dirty="0">
                <a:latin typeface="Comic Sans MS" panose="030F0702030302020204" pitchFamily="66" charset="0"/>
              </a:rPr>
              <a:t>Why do you think the Romans do this to slaves? </a:t>
            </a:r>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4363" y="2895600"/>
            <a:ext cx="2835275"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732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7504" y="44624"/>
            <a:ext cx="8961884" cy="1440160"/>
          </a:xfrm>
          <a:solidFill>
            <a:srgbClr val="FFC000"/>
          </a:solidFill>
          <a:ln>
            <a:solidFill>
              <a:schemeClr val="tx1"/>
            </a:solidFill>
          </a:ln>
        </p:spPr>
        <p:txBody>
          <a:bodyPr>
            <a:normAutofit/>
          </a:bodyPr>
          <a:lstStyle/>
          <a:p>
            <a:r>
              <a:rPr lang="en-GB" altLang="en-US" sz="2800" dirty="0">
                <a:latin typeface="Comic Sans MS" panose="030F0702030302020204" pitchFamily="66" charset="0"/>
              </a:rPr>
              <a:t>The Romans also used slaves to build roads, walls etc…</a:t>
            </a:r>
            <a:br>
              <a:rPr lang="en-GB" altLang="en-US" sz="2800" dirty="0">
                <a:latin typeface="Comic Sans MS" panose="030F0702030302020204" pitchFamily="66" charset="0"/>
              </a:rPr>
            </a:br>
            <a:r>
              <a:rPr lang="en-GB" altLang="en-US" sz="2800" dirty="0">
                <a:latin typeface="Comic Sans MS" panose="030F0702030302020204" pitchFamily="66" charset="0"/>
              </a:rPr>
              <a:t>Why did the Romans use slaves to do these jobs?</a:t>
            </a:r>
          </a:p>
        </p:txBody>
      </p:sp>
      <p:sp>
        <p:nvSpPr>
          <p:cNvPr id="4099" name="Rectangle 3"/>
          <p:cNvSpPr>
            <a:spLocks noGrp="1" noChangeArrowheads="1"/>
          </p:cNvSpPr>
          <p:nvPr>
            <p:ph type="body" idx="1"/>
          </p:nvPr>
        </p:nvSpPr>
        <p:spPr/>
        <p:txBody>
          <a:bodyPr/>
          <a:lstStyle/>
          <a:p>
            <a:pPr algn="ctr">
              <a:buFontTx/>
              <a:buNone/>
            </a:pPr>
            <a:r>
              <a:rPr lang="en-GB" altLang="en-US"/>
              <a:t>  </a:t>
            </a:r>
          </a:p>
        </p:txBody>
      </p:sp>
      <p:pic>
        <p:nvPicPr>
          <p:cNvPr id="4101"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366" r="-1" b="2285"/>
          <a:stretch/>
        </p:blipFill>
        <p:spPr bwMode="auto">
          <a:xfrm>
            <a:off x="107504" y="1600201"/>
            <a:ext cx="8961884" cy="492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418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solidFill>
            <a:srgbClr val="FFC000"/>
          </a:solidFill>
          <a:ln>
            <a:solidFill>
              <a:schemeClr val="tx1"/>
            </a:solidFill>
          </a:ln>
        </p:spPr>
        <p:txBody>
          <a:bodyPr/>
          <a:lstStyle/>
          <a:p>
            <a:r>
              <a:rPr lang="en-GB" altLang="en-US" b="1" dirty="0">
                <a:latin typeface="Comic Sans MS" panose="030F0702030302020204" pitchFamily="66" charset="0"/>
              </a:rPr>
              <a:t>Educated Slaves</a:t>
            </a:r>
          </a:p>
        </p:txBody>
      </p:sp>
      <p:sp>
        <p:nvSpPr>
          <p:cNvPr id="5123" name="Rectangle 3"/>
          <p:cNvSpPr>
            <a:spLocks noGrp="1" noChangeArrowheads="1"/>
          </p:cNvSpPr>
          <p:nvPr>
            <p:ph type="body" idx="1"/>
          </p:nvPr>
        </p:nvSpPr>
        <p:spPr>
          <a:xfrm>
            <a:off x="457200" y="1600201"/>
            <a:ext cx="8229600" cy="4133056"/>
          </a:xfrm>
          <a:solidFill>
            <a:srgbClr val="FFC000"/>
          </a:solidFill>
          <a:ln>
            <a:solidFill>
              <a:schemeClr val="tx1"/>
            </a:solidFill>
          </a:ln>
        </p:spPr>
        <p:txBody>
          <a:bodyPr>
            <a:normAutofit fontScale="92500" lnSpcReduction="20000"/>
          </a:bodyPr>
          <a:lstStyle/>
          <a:p>
            <a:r>
              <a:rPr lang="en-GB" altLang="en-US" dirty="0">
                <a:latin typeface="Comic Sans MS" panose="030F0702030302020204" pitchFamily="66" charset="0"/>
              </a:rPr>
              <a:t>The most expensive slaves were young boys / men – </a:t>
            </a:r>
            <a:r>
              <a:rPr lang="en-GB" altLang="en-US" dirty="0">
                <a:solidFill>
                  <a:srgbClr val="FF0000"/>
                </a:solidFill>
                <a:latin typeface="Comic Sans MS" panose="030F0702030302020204" pitchFamily="66" charset="0"/>
              </a:rPr>
              <a:t>Why do you think this was?</a:t>
            </a:r>
          </a:p>
          <a:p>
            <a:endParaRPr lang="en-GB" altLang="en-US" dirty="0">
              <a:solidFill>
                <a:srgbClr val="FF0000"/>
              </a:solidFill>
              <a:latin typeface="Comic Sans MS" panose="030F0702030302020204" pitchFamily="66" charset="0"/>
            </a:endParaRPr>
          </a:p>
          <a:p>
            <a:pPr marL="0" indent="0">
              <a:buNone/>
            </a:pPr>
            <a:r>
              <a:rPr lang="en-GB" altLang="en-US" dirty="0">
                <a:solidFill>
                  <a:srgbClr val="FF0000"/>
                </a:solidFill>
                <a:latin typeface="Comic Sans MS" panose="030F0702030302020204" pitchFamily="66" charset="0"/>
              </a:rPr>
              <a:t>‘Most slaves were young boys and men because…’</a:t>
            </a:r>
          </a:p>
          <a:p>
            <a:endParaRPr lang="en-GB" altLang="en-US" dirty="0">
              <a:latin typeface="Comic Sans MS" panose="030F0702030302020204" pitchFamily="66" charset="0"/>
            </a:endParaRPr>
          </a:p>
          <a:p>
            <a:r>
              <a:rPr lang="en-GB" altLang="en-US" dirty="0">
                <a:latin typeface="Comic Sans MS" panose="030F0702030302020204" pitchFamily="66" charset="0"/>
              </a:rPr>
              <a:t>The other expensive slaves were the educated slaves (Greeks) – these taught the owner’s children and were doctors, architects and builders.</a:t>
            </a:r>
          </a:p>
        </p:txBody>
      </p:sp>
    </p:spTree>
    <p:extLst>
      <p:ext uri="{BB962C8B-B14F-4D97-AF65-F5344CB8AC3E}">
        <p14:creationId xmlns:p14="http://schemas.microsoft.com/office/powerpoint/2010/main" val="208487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E0A75-5FCE-40B3-B831-1BB493D4C69A}"/>
              </a:ext>
            </a:extLst>
          </p:cNvPr>
          <p:cNvSpPr>
            <a:spLocks noGrp="1"/>
          </p:cNvSpPr>
          <p:nvPr>
            <p:ph type="title"/>
          </p:nvPr>
        </p:nvSpPr>
        <p:spPr>
          <a:xfrm>
            <a:off x="107504" y="44624"/>
            <a:ext cx="8928992" cy="2160240"/>
          </a:xfrm>
          <a:solidFill>
            <a:srgbClr val="FFC000"/>
          </a:solidFill>
          <a:ln>
            <a:solidFill>
              <a:schemeClr val="tx1"/>
            </a:solidFill>
          </a:ln>
        </p:spPr>
        <p:txBody>
          <a:bodyPr>
            <a:normAutofit/>
          </a:bodyPr>
          <a:lstStyle/>
          <a:p>
            <a:r>
              <a:rPr lang="en-GB" sz="2800" b="1" dirty="0">
                <a:latin typeface="Comic Sans MS" panose="030F0702030302020204" pitchFamily="66" charset="0"/>
              </a:rPr>
              <a:t>Slaves used to provide entertainment.</a:t>
            </a:r>
            <a:br>
              <a:rPr lang="en-GB" sz="2000" b="1" dirty="0">
                <a:latin typeface="Comic Sans MS" panose="030F0702030302020204" pitchFamily="66" charset="0"/>
              </a:rPr>
            </a:br>
            <a:r>
              <a:rPr lang="en-GB" sz="2000" b="1" dirty="0">
                <a:latin typeface="Comic Sans MS" panose="030F0702030302020204" pitchFamily="66" charset="0"/>
              </a:rPr>
              <a:t>Similar to educated slaves, slaves who provided entertainment were more expensive.</a:t>
            </a:r>
            <a:br>
              <a:rPr lang="en-GB" sz="2000" b="1" dirty="0">
                <a:latin typeface="Comic Sans MS" panose="030F0702030302020204" pitchFamily="66" charset="0"/>
              </a:rPr>
            </a:br>
            <a:r>
              <a:rPr lang="en-GB" sz="2000" b="1" dirty="0">
                <a:latin typeface="Comic Sans MS" panose="030F0702030302020204" pitchFamily="66" charset="0"/>
              </a:rPr>
              <a:t>Why were these slaves more expensive?</a:t>
            </a:r>
            <a:br>
              <a:rPr lang="en-GB" sz="2000" b="1" dirty="0">
                <a:latin typeface="Comic Sans MS" panose="030F0702030302020204" pitchFamily="66" charset="0"/>
              </a:rPr>
            </a:br>
            <a:r>
              <a:rPr lang="en-GB" sz="2000" b="1" dirty="0">
                <a:latin typeface="Comic Sans MS" panose="030F0702030302020204" pitchFamily="66" charset="0"/>
              </a:rPr>
              <a:t>What types of entertainment did they provide for the Romans?</a:t>
            </a:r>
            <a:br>
              <a:rPr lang="en-GB" sz="2000" b="1" dirty="0">
                <a:latin typeface="Comic Sans MS" panose="030F0702030302020204" pitchFamily="66" charset="0"/>
              </a:rPr>
            </a:br>
            <a:r>
              <a:rPr lang="en-GB" sz="2000" b="1" dirty="0">
                <a:solidFill>
                  <a:srgbClr val="0070C0"/>
                </a:solidFill>
                <a:latin typeface="Comic Sans MS" panose="030F0702030302020204" pitchFamily="66" charset="0"/>
              </a:rPr>
              <a:t>Use the pictures to help you. </a:t>
            </a:r>
            <a:endParaRPr lang="en-GB" sz="2800" b="1" dirty="0">
              <a:solidFill>
                <a:srgbClr val="0070C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29C3890F-0E1D-48A3-9B66-87C462D024AC}"/>
              </a:ext>
            </a:extLst>
          </p:cNvPr>
          <p:cNvSpPr>
            <a:spLocks noGrp="1"/>
          </p:cNvSpPr>
          <p:nvPr>
            <p:ph idx="1"/>
          </p:nvPr>
        </p:nvSpPr>
        <p:spPr>
          <a:xfrm>
            <a:off x="179512" y="2348881"/>
            <a:ext cx="3456384" cy="792088"/>
          </a:xfrm>
          <a:solidFill>
            <a:srgbClr val="FFC000"/>
          </a:solidFill>
          <a:ln>
            <a:solidFill>
              <a:schemeClr val="tx1"/>
            </a:solidFill>
          </a:ln>
        </p:spPr>
        <p:txBody>
          <a:bodyPr>
            <a:normAutofit/>
          </a:bodyPr>
          <a:lstStyle/>
          <a:p>
            <a:r>
              <a:rPr lang="en-GB" sz="2000" dirty="0">
                <a:latin typeface="Comic Sans MS" panose="030F0702030302020204" pitchFamily="66" charset="0"/>
              </a:rPr>
              <a:t>Why did the Romans use slaves as gladiators?</a:t>
            </a:r>
          </a:p>
        </p:txBody>
      </p:sp>
      <p:pic>
        <p:nvPicPr>
          <p:cNvPr id="4" name="Picture 3">
            <a:extLst>
              <a:ext uri="{FF2B5EF4-FFF2-40B4-BE49-F238E27FC236}">
                <a16:creationId xmlns:a16="http://schemas.microsoft.com/office/drawing/2014/main" id="{735593CB-7B1A-4031-AB12-99869FF1C0DE}"/>
              </a:ext>
            </a:extLst>
          </p:cNvPr>
          <p:cNvPicPr>
            <a:picLocks noChangeAspect="1"/>
          </p:cNvPicPr>
          <p:nvPr/>
        </p:nvPicPr>
        <p:blipFill>
          <a:blip r:embed="rId2"/>
          <a:stretch>
            <a:fillRect/>
          </a:stretch>
        </p:blipFill>
        <p:spPr>
          <a:xfrm>
            <a:off x="107504" y="3933056"/>
            <a:ext cx="3555962" cy="2160240"/>
          </a:xfrm>
          <a:prstGeom prst="rect">
            <a:avLst/>
          </a:prstGeom>
        </p:spPr>
      </p:pic>
      <p:pic>
        <p:nvPicPr>
          <p:cNvPr id="5" name="Picture 4">
            <a:extLst>
              <a:ext uri="{FF2B5EF4-FFF2-40B4-BE49-F238E27FC236}">
                <a16:creationId xmlns:a16="http://schemas.microsoft.com/office/drawing/2014/main" id="{0F60FFF7-7C76-45C6-8CFB-1521BD1A70FF}"/>
              </a:ext>
            </a:extLst>
          </p:cNvPr>
          <p:cNvPicPr>
            <a:picLocks noChangeAspect="1"/>
          </p:cNvPicPr>
          <p:nvPr/>
        </p:nvPicPr>
        <p:blipFill>
          <a:blip r:embed="rId3"/>
          <a:stretch>
            <a:fillRect/>
          </a:stretch>
        </p:blipFill>
        <p:spPr>
          <a:xfrm>
            <a:off x="3933473" y="2885284"/>
            <a:ext cx="2349077" cy="2775775"/>
          </a:xfrm>
          <a:prstGeom prst="rect">
            <a:avLst/>
          </a:prstGeom>
        </p:spPr>
      </p:pic>
      <p:pic>
        <p:nvPicPr>
          <p:cNvPr id="6" name="Picture 5">
            <a:extLst>
              <a:ext uri="{FF2B5EF4-FFF2-40B4-BE49-F238E27FC236}">
                <a16:creationId xmlns:a16="http://schemas.microsoft.com/office/drawing/2014/main" id="{9DF57657-EBA2-4BD4-839F-4EAF01A4D9DE}"/>
              </a:ext>
            </a:extLst>
          </p:cNvPr>
          <p:cNvPicPr>
            <a:picLocks noChangeAspect="1"/>
          </p:cNvPicPr>
          <p:nvPr/>
        </p:nvPicPr>
        <p:blipFill>
          <a:blip r:embed="rId4"/>
          <a:stretch>
            <a:fillRect/>
          </a:stretch>
        </p:blipFill>
        <p:spPr>
          <a:xfrm>
            <a:off x="6360802" y="4509120"/>
            <a:ext cx="2701649" cy="2303878"/>
          </a:xfrm>
          <a:prstGeom prst="rect">
            <a:avLst/>
          </a:prstGeom>
        </p:spPr>
      </p:pic>
      <p:pic>
        <p:nvPicPr>
          <p:cNvPr id="7" name="Picture 6">
            <a:extLst>
              <a:ext uri="{FF2B5EF4-FFF2-40B4-BE49-F238E27FC236}">
                <a16:creationId xmlns:a16="http://schemas.microsoft.com/office/drawing/2014/main" id="{2B9BF18D-43BC-444E-A57C-F41F8080304B}"/>
              </a:ext>
            </a:extLst>
          </p:cNvPr>
          <p:cNvPicPr>
            <a:picLocks noChangeAspect="1"/>
          </p:cNvPicPr>
          <p:nvPr/>
        </p:nvPicPr>
        <p:blipFill>
          <a:blip r:embed="rId5"/>
          <a:stretch>
            <a:fillRect/>
          </a:stretch>
        </p:blipFill>
        <p:spPr>
          <a:xfrm>
            <a:off x="6580128" y="2381416"/>
            <a:ext cx="2450129" cy="1983687"/>
          </a:xfrm>
          <a:prstGeom prst="rect">
            <a:avLst/>
          </a:prstGeom>
        </p:spPr>
      </p:pic>
    </p:spTree>
    <p:extLst>
      <p:ext uri="{BB962C8B-B14F-4D97-AF65-F5344CB8AC3E}">
        <p14:creationId xmlns:p14="http://schemas.microsoft.com/office/powerpoint/2010/main" val="334389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39" y="-387424"/>
            <a:ext cx="9098966" cy="2506290"/>
          </a:xfrm>
        </p:spPr>
        <p:txBody>
          <a:bodyPr>
            <a:normAutofit/>
          </a:bodyPr>
          <a:lstStyle/>
          <a:p>
            <a:r>
              <a:rPr lang="en-GB" sz="3200" b="1" dirty="0">
                <a:latin typeface="Comic Sans MS" panose="030F0702030302020204" pitchFamily="66" charset="0"/>
              </a:rPr>
              <a:t>It’s time to use our historical skill: </a:t>
            </a:r>
            <a:r>
              <a:rPr lang="en-GB" sz="3200" b="1" dirty="0">
                <a:solidFill>
                  <a:schemeClr val="tx2"/>
                </a:solidFill>
                <a:latin typeface="Comic Sans MS" panose="030F0702030302020204" pitchFamily="66" charset="0"/>
              </a:rPr>
              <a:t>EMPATHY</a:t>
            </a:r>
            <a:r>
              <a:rPr lang="en-GB" sz="3200" b="1" dirty="0">
                <a:latin typeface="Comic Sans MS" panose="030F0702030302020204" pitchFamily="66" charset="0"/>
              </a:rPr>
              <a:t> – Can you remember what this is?</a:t>
            </a:r>
          </a:p>
        </p:txBody>
      </p:sp>
      <p:sp>
        <p:nvSpPr>
          <p:cNvPr id="3" name="TextBox 2"/>
          <p:cNvSpPr txBox="1"/>
          <p:nvPr/>
        </p:nvSpPr>
        <p:spPr>
          <a:xfrm>
            <a:off x="156487" y="4279106"/>
            <a:ext cx="8784976" cy="1569660"/>
          </a:xfrm>
          <a:prstGeom prst="rect">
            <a:avLst/>
          </a:prstGeom>
          <a:noFill/>
        </p:spPr>
        <p:txBody>
          <a:bodyPr wrap="square" rtlCol="0">
            <a:spAutoFit/>
          </a:bodyPr>
          <a:lstStyle/>
          <a:p>
            <a:pPr marL="285750" indent="-285750">
              <a:buFont typeface="Arial" panose="020B0604020202020204" pitchFamily="34" charset="0"/>
              <a:buChar char="•"/>
            </a:pPr>
            <a:r>
              <a:rPr lang="en-GB" sz="3200" dirty="0">
                <a:latin typeface="Comic Sans MS" panose="030F0702030302020204" pitchFamily="66" charset="0"/>
              </a:rPr>
              <a:t>How do you think they felt?</a:t>
            </a:r>
          </a:p>
          <a:p>
            <a:endParaRPr lang="en-GB" sz="3200" dirty="0">
              <a:latin typeface="Comic Sans MS" panose="030F0702030302020204" pitchFamily="66" charset="0"/>
            </a:endParaRPr>
          </a:p>
          <a:p>
            <a:r>
              <a:rPr lang="en-GB" sz="3200" b="1" u="sng" dirty="0">
                <a:latin typeface="Comic Sans MS" panose="030F0702030302020204" pitchFamily="66" charset="0"/>
              </a:rPr>
              <a:t>Challenge:</a:t>
            </a:r>
            <a:r>
              <a:rPr lang="en-GB" sz="3200" dirty="0">
                <a:latin typeface="Comic Sans MS" panose="030F0702030302020204" pitchFamily="66" charset="0"/>
              </a:rPr>
              <a:t> How might the slave owners feel?</a:t>
            </a:r>
          </a:p>
        </p:txBody>
      </p:sp>
      <p:sp>
        <p:nvSpPr>
          <p:cNvPr id="6" name="TextBox 5">
            <a:extLst>
              <a:ext uri="{FF2B5EF4-FFF2-40B4-BE49-F238E27FC236}">
                <a16:creationId xmlns:a16="http://schemas.microsoft.com/office/drawing/2014/main" id="{E78194E2-C9A8-427D-8483-C10BAA84FD48}"/>
              </a:ext>
            </a:extLst>
          </p:cNvPr>
          <p:cNvSpPr txBox="1"/>
          <p:nvPr/>
        </p:nvSpPr>
        <p:spPr>
          <a:xfrm>
            <a:off x="251520" y="1772816"/>
            <a:ext cx="8594910" cy="1754326"/>
          </a:xfrm>
          <a:prstGeom prst="rect">
            <a:avLst/>
          </a:prstGeom>
          <a:solidFill>
            <a:srgbClr val="FFFF00"/>
          </a:solidFill>
          <a:ln w="38100">
            <a:solidFill>
              <a:schemeClr val="tx1"/>
            </a:solidFill>
          </a:ln>
        </p:spPr>
        <p:txBody>
          <a:bodyPr wrap="square" rtlCol="0">
            <a:spAutoFit/>
          </a:bodyPr>
          <a:lstStyle/>
          <a:p>
            <a:r>
              <a:rPr lang="en-GB" sz="3600" dirty="0">
                <a:latin typeface="Comic Sans MS" panose="030F0702030302020204" pitchFamily="66" charset="0"/>
              </a:rPr>
              <a:t>TASK: Describe what life would have been like for a slave in the Roman Empire in 1 key word!</a:t>
            </a:r>
          </a:p>
        </p:txBody>
      </p:sp>
    </p:spTree>
    <p:extLst>
      <p:ext uri="{BB962C8B-B14F-4D97-AF65-F5344CB8AC3E}">
        <p14:creationId xmlns:p14="http://schemas.microsoft.com/office/powerpoint/2010/main" val="236088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0232" y="4456455"/>
            <a:ext cx="8632342" cy="2401546"/>
          </a:xfrm>
          <a:prstGeom prst="roundRect">
            <a:avLst/>
          </a:prstGeom>
          <a:solidFill>
            <a:schemeClr val="accent2">
              <a:lumMod val="40000"/>
              <a:lumOff val="6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latin typeface="Comic Sans MS" panose="030F0702030302020204" pitchFamily="66" charset="0"/>
              </a:rPr>
              <a:t>‘Life for a slave in </a:t>
            </a:r>
            <a:r>
              <a:rPr lang="en-GB" sz="2000" i="1">
                <a:solidFill>
                  <a:schemeClr val="tx1"/>
                </a:solidFill>
                <a:latin typeface="Comic Sans MS" panose="030F0702030302020204" pitchFamily="66" charset="0"/>
              </a:rPr>
              <a:t>the Roman </a:t>
            </a:r>
            <a:r>
              <a:rPr lang="en-GB" sz="2000" i="1" dirty="0">
                <a:solidFill>
                  <a:schemeClr val="tx1"/>
                </a:solidFill>
                <a:latin typeface="Comic Sans MS" panose="030F0702030302020204" pitchFamily="66" charset="0"/>
              </a:rPr>
              <a:t>Empire would have been difficult. This is because…’</a:t>
            </a:r>
          </a:p>
          <a:p>
            <a:pPr algn="ctr"/>
            <a:r>
              <a:rPr lang="en-GB" sz="2000" i="1" dirty="0">
                <a:solidFill>
                  <a:schemeClr val="tx1"/>
                </a:solidFill>
                <a:latin typeface="Comic Sans MS" panose="030F0702030302020204" pitchFamily="66" charset="0"/>
              </a:rPr>
              <a:t>‘One job a slave would have had in the Roman Empire would have been…’</a:t>
            </a:r>
          </a:p>
          <a:p>
            <a:pPr algn="ctr"/>
            <a:r>
              <a:rPr lang="en-GB" sz="2000" i="1" dirty="0">
                <a:solidFill>
                  <a:schemeClr val="tx1"/>
                </a:solidFill>
                <a:latin typeface="Comic Sans MS" panose="030F0702030302020204" pitchFamily="66" charset="0"/>
              </a:rPr>
              <a:t>‘Another job a slave would have had was…’</a:t>
            </a:r>
          </a:p>
          <a:p>
            <a:pPr algn="ctr"/>
            <a:r>
              <a:rPr lang="en-GB" sz="2000" i="1" dirty="0">
                <a:solidFill>
                  <a:schemeClr val="tx1"/>
                </a:solidFill>
                <a:latin typeface="Comic Sans MS" panose="030F0702030302020204" pitchFamily="66" charset="0"/>
              </a:rPr>
              <a:t>‘Slaves would have also provided the public with entertainment, such as_____. They were made to do this because…’</a:t>
            </a:r>
          </a:p>
          <a:p>
            <a:pPr algn="ctr"/>
            <a:endParaRPr lang="en-GB" sz="1600" dirty="0">
              <a:solidFill>
                <a:schemeClr val="tx1"/>
              </a:solidFill>
              <a:latin typeface="Comic Sans MS" panose="030F0702030302020204" pitchFamily="66" charset="0"/>
            </a:endParaRPr>
          </a:p>
        </p:txBody>
      </p:sp>
      <p:sp>
        <p:nvSpPr>
          <p:cNvPr id="6" name="Rectangle 2"/>
          <p:cNvSpPr txBox="1">
            <a:spLocks noChangeArrowheads="1"/>
          </p:cNvSpPr>
          <p:nvPr/>
        </p:nvSpPr>
        <p:spPr>
          <a:xfrm>
            <a:off x="457200" y="274638"/>
            <a:ext cx="8229600" cy="850106"/>
          </a:xfrm>
          <a:prstGeom prst="rect">
            <a:avLst/>
          </a:prstGeom>
          <a:solidFill>
            <a:srgbClr val="FFC000"/>
          </a:solidFill>
          <a:ln>
            <a:solidFill>
              <a:schemeClr val="tx1"/>
            </a:solidFill>
          </a:ln>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ltLang="en-US" b="1" dirty="0">
                <a:latin typeface="Comic Sans MS" panose="030F0702030302020204" pitchFamily="66" charset="0"/>
              </a:rPr>
              <a:t>Task:</a:t>
            </a:r>
          </a:p>
        </p:txBody>
      </p:sp>
      <p:sp>
        <p:nvSpPr>
          <p:cNvPr id="7" name="Rectangle 3"/>
          <p:cNvSpPr txBox="1">
            <a:spLocks noChangeArrowheads="1"/>
          </p:cNvSpPr>
          <p:nvPr/>
        </p:nvSpPr>
        <p:spPr>
          <a:xfrm>
            <a:off x="457200" y="1447296"/>
            <a:ext cx="8229600" cy="1546386"/>
          </a:xfrm>
          <a:prstGeom prst="rect">
            <a:avLst/>
          </a:prstGeom>
          <a:solidFill>
            <a:srgbClr val="FFC000"/>
          </a:solidFill>
          <a:ln>
            <a:solidFill>
              <a:schemeClr val="tx1"/>
            </a:solidFill>
          </a:ln>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altLang="en-US" sz="2400" b="1" u="sng" dirty="0">
                <a:latin typeface="Comic Sans MS" panose="030F0702030302020204" pitchFamily="66" charset="0"/>
              </a:rPr>
              <a:t>What can you remember?</a:t>
            </a:r>
          </a:p>
          <a:p>
            <a:pPr marL="0" indent="0" algn="ctr">
              <a:buNone/>
            </a:pPr>
            <a:endParaRPr lang="en-GB" altLang="en-US" sz="2400" u="sng" dirty="0">
              <a:latin typeface="Comic Sans MS" panose="030F0702030302020204" pitchFamily="66" charset="0"/>
            </a:endParaRPr>
          </a:p>
          <a:p>
            <a:pPr marL="0" indent="0" algn="ctr">
              <a:buNone/>
            </a:pPr>
            <a:r>
              <a:rPr lang="en-GB" altLang="en-US" sz="2000" dirty="0">
                <a:latin typeface="Comic Sans MS" panose="030F0702030302020204" pitchFamily="66" charset="0"/>
              </a:rPr>
              <a:t>TASK: Using the pictures as prompts, write a paragraph explaining what life would have been like for a slave</a:t>
            </a:r>
            <a:r>
              <a:rPr lang="en-GB" altLang="en-US" sz="2400" dirty="0">
                <a:latin typeface="Comic Sans MS" panose="030F0702030302020204" pitchFamily="66" charset="0"/>
              </a:rPr>
              <a:t>. </a:t>
            </a:r>
            <a:endParaRPr lang="en-GB" altLang="en-US" i="1" dirty="0">
              <a:latin typeface="Comic Sans MS" panose="030F0702030302020204" pitchFamily="66" charset="0"/>
            </a:endParaRPr>
          </a:p>
        </p:txBody>
      </p:sp>
      <p:pic>
        <p:nvPicPr>
          <p:cNvPr id="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45719" y="3078232"/>
            <a:ext cx="3183416" cy="137822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1225" y="3121942"/>
            <a:ext cx="1632041" cy="128775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23" y="3186561"/>
            <a:ext cx="3272414" cy="12108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43" y="130936"/>
            <a:ext cx="3407538"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62280" y="161841"/>
            <a:ext cx="3350294" cy="1102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34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p:spPr>
        <p:txBody>
          <a:bodyPr>
            <a:normAutofit fontScale="90000"/>
          </a:bodyPr>
          <a:lstStyle/>
          <a:p>
            <a:r>
              <a:rPr lang="en-GB" sz="4000" b="1" dirty="0">
                <a:latin typeface="Comic Sans MS" panose="030F0702030302020204" pitchFamily="66" charset="0"/>
              </a:rPr>
              <a:t>Questioning possible runaway slaves</a:t>
            </a:r>
          </a:p>
        </p:txBody>
      </p:sp>
      <p:sp>
        <p:nvSpPr>
          <p:cNvPr id="6147" name="Rectangle 3"/>
          <p:cNvSpPr>
            <a:spLocks noGrp="1" noChangeArrowheads="1"/>
          </p:cNvSpPr>
          <p:nvPr>
            <p:ph idx="1"/>
          </p:nvPr>
        </p:nvSpPr>
        <p:spPr>
          <a:noFill/>
        </p:spPr>
        <p:txBody>
          <a:bodyPr>
            <a:normAutofit fontScale="92500" lnSpcReduction="10000"/>
          </a:bodyPr>
          <a:lstStyle/>
          <a:p>
            <a:r>
              <a:rPr lang="en-GB" dirty="0">
                <a:latin typeface="Comic Sans MS" panose="030F0702030302020204" pitchFamily="66" charset="0"/>
              </a:rPr>
              <a:t>Look carefully at your possible runaway slave case study. What evidence is there that this person is, in fact a runaway slave?</a:t>
            </a:r>
          </a:p>
          <a:p>
            <a:r>
              <a:rPr lang="en-GB" dirty="0">
                <a:latin typeface="Comic Sans MS" panose="030F0702030302020204" pitchFamily="66" charset="0"/>
              </a:rPr>
              <a:t>In your exercise book, write a report like this;</a:t>
            </a:r>
          </a:p>
          <a:p>
            <a:pPr>
              <a:buNone/>
            </a:pPr>
            <a:endParaRPr lang="en-GB" dirty="0">
              <a:latin typeface="Comic Sans MS" panose="030F0702030302020204" pitchFamily="66" charset="0"/>
            </a:endParaRPr>
          </a:p>
          <a:p>
            <a:pPr>
              <a:buNone/>
            </a:pPr>
            <a:r>
              <a:rPr lang="en-GB" dirty="0">
                <a:latin typeface="Comic Sans MS" panose="030F0702030302020204" pitchFamily="66" charset="0"/>
              </a:rPr>
              <a:t>	</a:t>
            </a:r>
            <a:r>
              <a:rPr lang="en-GB" i="1" dirty="0">
                <a:solidFill>
                  <a:srgbClr val="FF0000"/>
                </a:solidFill>
                <a:latin typeface="Comic Sans MS" panose="030F0702030302020204" pitchFamily="66" charset="0"/>
              </a:rPr>
              <a:t>I think ________ is a runaway slave. My three best pieces of evidence for this are…</a:t>
            </a:r>
          </a:p>
          <a:p>
            <a:endParaRPr lang="en-GB" dirty="0">
              <a:latin typeface="+mn-lt"/>
            </a:endParaRPr>
          </a:p>
        </p:txBody>
      </p:sp>
    </p:spTree>
    <p:extLst>
      <p:ext uri="{BB962C8B-B14F-4D97-AF65-F5344CB8AC3E}">
        <p14:creationId xmlns:p14="http://schemas.microsoft.com/office/powerpoint/2010/main" val="1796851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a:extLst>
              <a:ext uri="{FF2B5EF4-FFF2-40B4-BE49-F238E27FC236}">
                <a16:creationId xmlns:a16="http://schemas.microsoft.com/office/drawing/2014/main" id="{3662C5C5-B62C-4B43-9D65-2ABA4C52F148}"/>
              </a:ext>
            </a:extLst>
          </p:cNvPr>
          <p:cNvSpPr/>
          <p:nvPr/>
        </p:nvSpPr>
        <p:spPr>
          <a:xfrm>
            <a:off x="244252" y="387821"/>
            <a:ext cx="8412850" cy="338437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u="sng" dirty="0">
                <a:latin typeface="Comic Sans MS" panose="030F0702030302020204" pitchFamily="66" charset="0"/>
              </a:rPr>
              <a:t>Romans and slavery</a:t>
            </a:r>
          </a:p>
        </p:txBody>
      </p:sp>
      <p:sp>
        <p:nvSpPr>
          <p:cNvPr id="5" name="TextBox 4">
            <a:extLst>
              <a:ext uri="{FF2B5EF4-FFF2-40B4-BE49-F238E27FC236}">
                <a16:creationId xmlns:a16="http://schemas.microsoft.com/office/drawing/2014/main" id="{CE4A2DB6-9194-4176-BAEB-E53527C85E0A}"/>
              </a:ext>
            </a:extLst>
          </p:cNvPr>
          <p:cNvSpPr txBox="1"/>
          <p:nvPr/>
        </p:nvSpPr>
        <p:spPr>
          <a:xfrm>
            <a:off x="251520" y="5085184"/>
            <a:ext cx="8412850" cy="1384995"/>
          </a:xfrm>
          <a:prstGeom prst="rect">
            <a:avLst/>
          </a:prstGeom>
          <a:noFill/>
        </p:spPr>
        <p:txBody>
          <a:bodyPr wrap="square" rtlCol="0">
            <a:spAutoFit/>
          </a:bodyPr>
          <a:lstStyle/>
          <a:p>
            <a:r>
              <a:rPr lang="en-GB" sz="2800" dirty="0">
                <a:latin typeface="Comic Sans MS" panose="030F0702030302020204" pitchFamily="66" charset="0"/>
              </a:rPr>
              <a:t>INSIDE your keyword cloud write at least 6 words that link to what you’ve learnt today on Slaves in the Empire.</a:t>
            </a:r>
          </a:p>
        </p:txBody>
      </p:sp>
    </p:spTree>
    <p:extLst>
      <p:ext uri="{BB962C8B-B14F-4D97-AF65-F5344CB8AC3E}">
        <p14:creationId xmlns:p14="http://schemas.microsoft.com/office/powerpoint/2010/main" val="1541507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Resources</a:t>
            </a:r>
          </a:p>
        </p:txBody>
      </p:sp>
    </p:spTree>
    <p:extLst>
      <p:ext uri="{BB962C8B-B14F-4D97-AF65-F5344CB8AC3E}">
        <p14:creationId xmlns:p14="http://schemas.microsoft.com/office/powerpoint/2010/main" val="1029959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69D4BC-3658-4430-9CEC-D594EAF0F176}"/>
              </a:ext>
            </a:extLst>
          </p:cNvPr>
          <p:cNvSpPr txBox="1"/>
          <p:nvPr/>
        </p:nvSpPr>
        <p:spPr>
          <a:xfrm>
            <a:off x="699796" y="1257992"/>
            <a:ext cx="7744408" cy="2554545"/>
          </a:xfrm>
          <a:prstGeom prst="rect">
            <a:avLst/>
          </a:prstGeom>
          <a:noFill/>
        </p:spPr>
        <p:txBody>
          <a:bodyPr wrap="square" rtlCol="0">
            <a:spAutoFit/>
          </a:bodyPr>
          <a:lstStyle/>
          <a:p>
            <a:pPr algn="ctr"/>
            <a:r>
              <a:rPr lang="en-GB" sz="3200" dirty="0">
                <a:latin typeface="Comic Sans MS" panose="030F0702030302020204" pitchFamily="66" charset="0"/>
              </a:rPr>
              <a:t>On your mini whiteboards in pairs…</a:t>
            </a:r>
          </a:p>
          <a:p>
            <a:pPr algn="ctr"/>
            <a:endParaRPr lang="en-GB" sz="3200" dirty="0">
              <a:latin typeface="Comic Sans MS" panose="030F0702030302020204" pitchFamily="66" charset="0"/>
            </a:endParaRPr>
          </a:p>
          <a:p>
            <a:pPr algn="ctr"/>
            <a:endParaRPr lang="en-GB" sz="3200" dirty="0">
              <a:latin typeface="Comic Sans MS" panose="030F0702030302020204" pitchFamily="66" charset="0"/>
            </a:endParaRPr>
          </a:p>
          <a:p>
            <a:pPr algn="ctr"/>
            <a:r>
              <a:rPr lang="en-GB" sz="3200" dirty="0">
                <a:latin typeface="Comic Sans MS" panose="030F0702030302020204" pitchFamily="66" charset="0"/>
              </a:rPr>
              <a:t>What does the word </a:t>
            </a:r>
            <a:r>
              <a:rPr lang="en-GB" sz="3200" b="1" dirty="0">
                <a:solidFill>
                  <a:srgbClr val="FF0000"/>
                </a:solidFill>
                <a:latin typeface="Comic Sans MS" panose="030F0702030302020204" pitchFamily="66" charset="0"/>
              </a:rPr>
              <a:t>‘</a:t>
            </a:r>
            <a:r>
              <a:rPr lang="en-GB" sz="3200" b="1" u="sng" dirty="0">
                <a:solidFill>
                  <a:srgbClr val="FF0000"/>
                </a:solidFill>
                <a:latin typeface="Comic Sans MS" panose="030F0702030302020204" pitchFamily="66" charset="0"/>
              </a:rPr>
              <a:t>freedom’</a:t>
            </a:r>
            <a:r>
              <a:rPr lang="en-GB" sz="3200" dirty="0">
                <a:latin typeface="Comic Sans MS" panose="030F0702030302020204" pitchFamily="66" charset="0"/>
              </a:rPr>
              <a:t> mean to you?</a:t>
            </a:r>
          </a:p>
        </p:txBody>
      </p:sp>
      <p:pic>
        <p:nvPicPr>
          <p:cNvPr id="9" name="Picture 8">
            <a:extLst>
              <a:ext uri="{FF2B5EF4-FFF2-40B4-BE49-F238E27FC236}">
                <a16:creationId xmlns:a16="http://schemas.microsoft.com/office/drawing/2014/main" id="{42C1FDD1-AD52-4189-8BB0-5810AF356094}"/>
              </a:ext>
            </a:extLst>
          </p:cNvPr>
          <p:cNvPicPr>
            <a:picLocks noChangeAspect="1"/>
          </p:cNvPicPr>
          <p:nvPr/>
        </p:nvPicPr>
        <p:blipFill>
          <a:blip r:embed="rId2"/>
          <a:stretch>
            <a:fillRect/>
          </a:stretch>
        </p:blipFill>
        <p:spPr>
          <a:xfrm rot="1854179" flipH="1">
            <a:off x="549917" y="4043390"/>
            <a:ext cx="1613168" cy="2583757"/>
          </a:xfrm>
          <a:prstGeom prst="rect">
            <a:avLst/>
          </a:prstGeom>
        </p:spPr>
      </p:pic>
      <p:pic>
        <p:nvPicPr>
          <p:cNvPr id="11" name="Picture 10">
            <a:extLst>
              <a:ext uri="{FF2B5EF4-FFF2-40B4-BE49-F238E27FC236}">
                <a16:creationId xmlns:a16="http://schemas.microsoft.com/office/drawing/2014/main" id="{EDA43B9A-1107-4DE7-9ED8-DC18F7FB48D8}"/>
              </a:ext>
            </a:extLst>
          </p:cNvPr>
          <p:cNvPicPr>
            <a:picLocks noChangeAspect="1"/>
          </p:cNvPicPr>
          <p:nvPr/>
        </p:nvPicPr>
        <p:blipFill>
          <a:blip r:embed="rId3"/>
          <a:stretch>
            <a:fillRect/>
          </a:stretch>
        </p:blipFill>
        <p:spPr>
          <a:xfrm rot="20418327">
            <a:off x="6550577" y="4457008"/>
            <a:ext cx="2011555" cy="1835113"/>
          </a:xfrm>
          <a:prstGeom prst="rect">
            <a:avLst/>
          </a:prstGeom>
        </p:spPr>
      </p:pic>
      <p:sp>
        <p:nvSpPr>
          <p:cNvPr id="12" name="Rectangle 11">
            <a:extLst>
              <a:ext uri="{FF2B5EF4-FFF2-40B4-BE49-F238E27FC236}">
                <a16:creationId xmlns:a16="http://schemas.microsoft.com/office/drawing/2014/main" id="{AB36253F-55AC-4EC8-AF56-264051B71357}"/>
              </a:ext>
            </a:extLst>
          </p:cNvPr>
          <p:cNvSpPr/>
          <p:nvPr/>
        </p:nvSpPr>
        <p:spPr>
          <a:xfrm rot="20617828">
            <a:off x="55432" y="258513"/>
            <a:ext cx="2684004"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Do Now:</a:t>
            </a:r>
          </a:p>
        </p:txBody>
      </p:sp>
    </p:spTree>
    <p:extLst>
      <p:ext uri="{BB962C8B-B14F-4D97-AF65-F5344CB8AC3E}">
        <p14:creationId xmlns:p14="http://schemas.microsoft.com/office/powerpoint/2010/main" val="31174616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dirty="0">
                <a:latin typeface="Comic Sans MS" panose="030F0702030302020204" pitchFamily="66" charset="0"/>
              </a:rPr>
              <a:t>Tiberius</a:t>
            </a:r>
          </a:p>
        </p:txBody>
      </p:sp>
      <p:sp>
        <p:nvSpPr>
          <p:cNvPr id="3" name="Content Placeholder 2"/>
          <p:cNvSpPr>
            <a:spLocks noGrp="1"/>
          </p:cNvSpPr>
          <p:nvPr>
            <p:ph idx="1"/>
          </p:nvPr>
        </p:nvSpPr>
        <p:spPr>
          <a:xfrm>
            <a:off x="107504" y="1196752"/>
            <a:ext cx="8928992" cy="5257800"/>
          </a:xfrm>
        </p:spPr>
        <p:txBody>
          <a:bodyPr>
            <a:normAutofit fontScale="77500" lnSpcReduction="20000"/>
          </a:bodyPr>
          <a:lstStyle/>
          <a:p>
            <a:pPr marL="0" indent="0">
              <a:buNone/>
            </a:pPr>
            <a:r>
              <a:rPr lang="en-US" dirty="0">
                <a:latin typeface="Comic Sans MS" panose="030F0702030302020204" pitchFamily="66" charset="0"/>
              </a:rPr>
              <a:t>This man was found  sleeping in a back alley in Rome. He has no shoes and is dressed in rags. His beard and hair have been cut recently. His hands are smooth with long fingernails. His leather bag contains a wax tablet and two pens.</a:t>
            </a:r>
          </a:p>
          <a:p>
            <a:pPr marL="0" indent="0">
              <a:buNone/>
            </a:pPr>
            <a:endParaRPr lang="en-US" dirty="0">
              <a:latin typeface="Comic Sans MS" panose="030F0702030302020204" pitchFamily="66" charset="0"/>
            </a:endParaRPr>
          </a:p>
          <a:p>
            <a:pPr marL="0" indent="0">
              <a:buNone/>
            </a:pPr>
            <a:r>
              <a:rPr lang="en-US" dirty="0">
                <a:latin typeface="Comic Sans MS" panose="030F0702030302020204" pitchFamily="66" charset="0"/>
              </a:rPr>
              <a:t>He says that he has just returned to Rome after 10 years service in the Roman army. He cannot remember the names of his commander or centurion.</a:t>
            </a:r>
          </a:p>
          <a:p>
            <a:pPr marL="0" indent="0">
              <a:buNone/>
            </a:pPr>
            <a:endParaRPr lang="en-US" dirty="0">
              <a:latin typeface="Comic Sans MS" panose="030F0702030302020204" pitchFamily="66" charset="0"/>
            </a:endParaRPr>
          </a:p>
          <a:p>
            <a:pPr marL="0" indent="0">
              <a:buNone/>
            </a:pPr>
            <a:r>
              <a:rPr lang="en-US" dirty="0">
                <a:latin typeface="Comic Sans MS" panose="030F0702030302020204" pitchFamily="66" charset="0"/>
              </a:rPr>
              <a:t>He says he is a craftsman able to make fine pottery and silverware, but he could not find a shop that needed his help. His parents settled in Greece many years ago but they are both dead now. He speaks with a Greek accent and does not know his way around the city very well.</a:t>
            </a:r>
          </a:p>
          <a:p>
            <a:pPr marL="0" indent="0">
              <a:buNone/>
            </a:pPr>
            <a:endParaRPr lang="en-US" dirty="0"/>
          </a:p>
        </p:txBody>
      </p:sp>
    </p:spTree>
    <p:extLst>
      <p:ext uri="{BB962C8B-B14F-4D97-AF65-F5344CB8AC3E}">
        <p14:creationId xmlns:p14="http://schemas.microsoft.com/office/powerpoint/2010/main" val="3040938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latin typeface="Comic Sans MS" panose="030F0702030302020204" pitchFamily="66" charset="0"/>
              </a:rPr>
              <a:t>Gracchus</a:t>
            </a:r>
          </a:p>
        </p:txBody>
      </p:sp>
      <p:sp>
        <p:nvSpPr>
          <p:cNvPr id="3" name="Content Placeholder 2"/>
          <p:cNvSpPr>
            <a:spLocks noGrp="1"/>
          </p:cNvSpPr>
          <p:nvPr>
            <p:ph idx="1"/>
          </p:nvPr>
        </p:nvSpPr>
        <p:spPr>
          <a:xfrm>
            <a:off x="0" y="1219200"/>
            <a:ext cx="9144000" cy="5638800"/>
          </a:xfrm>
        </p:spPr>
        <p:txBody>
          <a:bodyPr>
            <a:normAutofit fontScale="85000" lnSpcReduction="10000"/>
          </a:bodyPr>
          <a:lstStyle/>
          <a:p>
            <a:pPr marL="0" indent="0">
              <a:buNone/>
            </a:pPr>
            <a:r>
              <a:rPr lang="en-US" dirty="0">
                <a:latin typeface="Comic Sans MS" panose="030F0702030302020204" pitchFamily="66" charset="0"/>
              </a:rPr>
              <a:t>He is a young man aged about 20. He started a fight in a baker’s shop. He has very muscular arms and chest but he limps badly. He has many scars on his back and shoulders. One of his ears is missing.</a:t>
            </a:r>
          </a:p>
          <a:p>
            <a:pPr marL="0" indent="0">
              <a:buNone/>
            </a:pPr>
            <a:endParaRPr lang="en-US" dirty="0">
              <a:latin typeface="Comic Sans MS" panose="030F0702030302020204" pitchFamily="66" charset="0"/>
            </a:endParaRPr>
          </a:p>
          <a:p>
            <a:pPr marL="0" indent="0">
              <a:buNone/>
            </a:pPr>
            <a:r>
              <a:rPr lang="en-US" dirty="0">
                <a:latin typeface="Comic Sans MS" panose="030F0702030302020204" pitchFamily="66" charset="0"/>
              </a:rPr>
              <a:t>He cannot read or write and seems to have great difficulty in understanding what is said to him. However, he is clearly not deaf or dumb. His hands are very worn and gnarled. He has no fingernails. There are specks of silver dust and mud on his clothes. He does not know anything about the laws of the city and says he did not </a:t>
            </a:r>
            <a:r>
              <a:rPr lang="en-US" dirty="0" err="1">
                <a:latin typeface="Comic Sans MS" panose="030F0702030302020204" pitchFamily="66" charset="0"/>
              </a:rPr>
              <a:t>recognise</a:t>
            </a:r>
            <a:r>
              <a:rPr lang="en-US" dirty="0">
                <a:latin typeface="Comic Sans MS" panose="030F0702030302020204" pitchFamily="66" charset="0"/>
              </a:rPr>
              <a:t> the official and soldiers who stopped him fighting.</a:t>
            </a:r>
          </a:p>
        </p:txBody>
      </p:sp>
    </p:spTree>
    <p:extLst>
      <p:ext uri="{BB962C8B-B14F-4D97-AF65-F5344CB8AC3E}">
        <p14:creationId xmlns:p14="http://schemas.microsoft.com/office/powerpoint/2010/main" val="2720471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A9C380-B4D9-4885-870D-FEC881F02186}"/>
              </a:ext>
            </a:extLst>
          </p:cNvPr>
          <p:cNvSpPr/>
          <p:nvPr/>
        </p:nvSpPr>
        <p:spPr>
          <a:xfrm rot="20617828">
            <a:off x="55432" y="258513"/>
            <a:ext cx="2684004" cy="923330"/>
          </a:xfrm>
          <a:prstGeom prst="rect">
            <a:avLst/>
          </a:prstGeom>
          <a:no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Do Now:</a:t>
            </a:r>
          </a:p>
        </p:txBody>
      </p:sp>
      <p:pic>
        <p:nvPicPr>
          <p:cNvPr id="7" name="Picture 6">
            <a:extLst>
              <a:ext uri="{FF2B5EF4-FFF2-40B4-BE49-F238E27FC236}">
                <a16:creationId xmlns:a16="http://schemas.microsoft.com/office/drawing/2014/main" id="{1514227C-DE8D-49B1-95D7-0EAB857098BA}"/>
              </a:ext>
            </a:extLst>
          </p:cNvPr>
          <p:cNvPicPr>
            <a:picLocks noChangeAspect="1"/>
          </p:cNvPicPr>
          <p:nvPr/>
        </p:nvPicPr>
        <p:blipFill>
          <a:blip r:embed="rId2"/>
          <a:stretch>
            <a:fillRect/>
          </a:stretch>
        </p:blipFill>
        <p:spPr>
          <a:xfrm rot="1854179" flipH="1">
            <a:off x="368458" y="3777899"/>
            <a:ext cx="1613168" cy="2583757"/>
          </a:xfrm>
          <a:prstGeom prst="rect">
            <a:avLst/>
          </a:prstGeom>
        </p:spPr>
      </p:pic>
      <p:pic>
        <p:nvPicPr>
          <p:cNvPr id="9" name="Picture 8">
            <a:extLst>
              <a:ext uri="{FF2B5EF4-FFF2-40B4-BE49-F238E27FC236}">
                <a16:creationId xmlns:a16="http://schemas.microsoft.com/office/drawing/2014/main" id="{CFE40DD2-08DD-424A-B1B7-2B6D5380B292}"/>
              </a:ext>
            </a:extLst>
          </p:cNvPr>
          <p:cNvPicPr>
            <a:picLocks noChangeAspect="1"/>
          </p:cNvPicPr>
          <p:nvPr/>
        </p:nvPicPr>
        <p:blipFill>
          <a:blip r:embed="rId3"/>
          <a:stretch>
            <a:fillRect/>
          </a:stretch>
        </p:blipFill>
        <p:spPr>
          <a:xfrm rot="20418327">
            <a:off x="6373419" y="4162456"/>
            <a:ext cx="2323798" cy="2119968"/>
          </a:xfrm>
          <a:prstGeom prst="rect">
            <a:avLst/>
          </a:prstGeom>
        </p:spPr>
      </p:pic>
      <p:sp>
        <p:nvSpPr>
          <p:cNvPr id="13" name="TextBox 12">
            <a:extLst>
              <a:ext uri="{FF2B5EF4-FFF2-40B4-BE49-F238E27FC236}">
                <a16:creationId xmlns:a16="http://schemas.microsoft.com/office/drawing/2014/main" id="{9834F5E1-129D-4491-B33C-1E52C61C7574}"/>
              </a:ext>
            </a:extLst>
          </p:cNvPr>
          <p:cNvSpPr txBox="1"/>
          <p:nvPr/>
        </p:nvSpPr>
        <p:spPr>
          <a:xfrm>
            <a:off x="827584" y="548680"/>
            <a:ext cx="7744408" cy="3108543"/>
          </a:xfrm>
          <a:prstGeom prst="rect">
            <a:avLst/>
          </a:prstGeom>
          <a:noFill/>
        </p:spPr>
        <p:txBody>
          <a:bodyPr wrap="square" rtlCol="0">
            <a:spAutoFit/>
          </a:bodyPr>
          <a:lstStyle/>
          <a:p>
            <a:pPr algn="ctr"/>
            <a:endParaRPr lang="en-GB" sz="2800" dirty="0">
              <a:latin typeface="Comic Sans MS" panose="030F0702030302020204" pitchFamily="66" charset="0"/>
            </a:endParaRPr>
          </a:p>
          <a:p>
            <a:pPr algn="ctr"/>
            <a:endParaRPr lang="en-GB" sz="2800" dirty="0">
              <a:latin typeface="Comic Sans MS" panose="030F0702030302020204" pitchFamily="66" charset="0"/>
            </a:endParaRPr>
          </a:p>
          <a:p>
            <a:pPr algn="ctr"/>
            <a:r>
              <a:rPr lang="en-GB" sz="2800" dirty="0">
                <a:latin typeface="Comic Sans MS" panose="030F0702030302020204" pitchFamily="66" charset="0"/>
              </a:rPr>
              <a:t>On your mini whiteboards in pairs…</a:t>
            </a:r>
          </a:p>
          <a:p>
            <a:pPr algn="ctr"/>
            <a:endParaRPr lang="en-GB" sz="2800" dirty="0">
              <a:latin typeface="Comic Sans MS" panose="030F0702030302020204" pitchFamily="66" charset="0"/>
            </a:endParaRPr>
          </a:p>
          <a:p>
            <a:pPr algn="ctr"/>
            <a:endParaRPr lang="en-GB" sz="2800" dirty="0">
              <a:latin typeface="Comic Sans MS" panose="030F0702030302020204" pitchFamily="66" charset="0"/>
            </a:endParaRPr>
          </a:p>
          <a:p>
            <a:pPr algn="ctr"/>
            <a:endParaRPr lang="en-GB" sz="2800" dirty="0">
              <a:latin typeface="Comic Sans MS" panose="030F0702030302020204" pitchFamily="66" charset="0"/>
            </a:endParaRPr>
          </a:p>
          <a:p>
            <a:pPr algn="ctr"/>
            <a:r>
              <a:rPr lang="en-GB" sz="2800" dirty="0">
                <a:latin typeface="Comic Sans MS" panose="030F0702030302020204" pitchFamily="66" charset="0"/>
              </a:rPr>
              <a:t>What does the word </a:t>
            </a:r>
            <a:r>
              <a:rPr lang="en-GB" sz="2800" b="1" dirty="0">
                <a:solidFill>
                  <a:srgbClr val="FF0000"/>
                </a:solidFill>
                <a:latin typeface="Comic Sans MS" panose="030F0702030302020204" pitchFamily="66" charset="0"/>
              </a:rPr>
              <a:t>‘</a:t>
            </a:r>
            <a:r>
              <a:rPr lang="en-GB" sz="2800" b="1" u="sng" dirty="0">
                <a:solidFill>
                  <a:srgbClr val="FF0000"/>
                </a:solidFill>
                <a:latin typeface="Comic Sans MS" panose="030F0702030302020204" pitchFamily="66" charset="0"/>
              </a:rPr>
              <a:t>slavery’</a:t>
            </a:r>
            <a:r>
              <a:rPr lang="en-GB" sz="2800" b="1" dirty="0">
                <a:solidFill>
                  <a:srgbClr val="FF0000"/>
                </a:solidFill>
                <a:latin typeface="Comic Sans MS" panose="030F0702030302020204" pitchFamily="66" charset="0"/>
              </a:rPr>
              <a:t> </a:t>
            </a:r>
            <a:r>
              <a:rPr lang="en-GB" sz="2800" dirty="0">
                <a:latin typeface="Comic Sans MS" panose="030F0702030302020204" pitchFamily="66" charset="0"/>
              </a:rPr>
              <a:t>mean to you?</a:t>
            </a:r>
          </a:p>
        </p:txBody>
      </p:sp>
    </p:spTree>
    <p:extLst>
      <p:ext uri="{BB962C8B-B14F-4D97-AF65-F5344CB8AC3E}">
        <p14:creationId xmlns:p14="http://schemas.microsoft.com/office/powerpoint/2010/main" val="156600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9112" y="799338"/>
            <a:ext cx="8658225" cy="646331"/>
          </a:xfrm>
          <a:prstGeom prst="rect">
            <a:avLst/>
          </a:prstGeom>
          <a:solidFill>
            <a:srgbClr val="FFC000"/>
          </a:solidFill>
          <a:ln>
            <a:solidFill>
              <a:schemeClr val="tx1"/>
            </a:solidFill>
          </a:ln>
        </p:spPr>
        <p:txBody>
          <a:bodyPr wrap="square" rtlCol="0">
            <a:spAutoFit/>
          </a:bodyPr>
          <a:lstStyle/>
          <a:p>
            <a:pPr algn="ctr"/>
            <a:r>
              <a:rPr lang="en-GB" sz="3600" b="1" u="sng" dirty="0">
                <a:latin typeface="Comic Sans MS" panose="030F0702030302020204" pitchFamily="66" charset="0"/>
              </a:rPr>
              <a:t>L.I.: </a:t>
            </a:r>
            <a:r>
              <a:rPr lang="en-GB" sz="3600" u="sng" dirty="0">
                <a:latin typeface="Comic Sans MS" panose="030F0702030302020204" pitchFamily="66" charset="0"/>
              </a:rPr>
              <a:t>Why did the Romans use slaves?</a:t>
            </a:r>
          </a:p>
        </p:txBody>
      </p:sp>
      <p:sp>
        <p:nvSpPr>
          <p:cNvPr id="5" name="Rounded Rectangle 4"/>
          <p:cNvSpPr/>
          <p:nvPr/>
        </p:nvSpPr>
        <p:spPr>
          <a:xfrm>
            <a:off x="542925" y="2907779"/>
            <a:ext cx="3752850" cy="160134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sz="1600" dirty="0">
                <a:solidFill>
                  <a:schemeClr val="tx1"/>
                </a:solidFill>
                <a:latin typeface="Comic Sans MS" panose="030F0702030302020204" pitchFamily="66" charset="0"/>
              </a:rPr>
              <a:t>To </a:t>
            </a:r>
            <a:r>
              <a:rPr lang="en-GB" sz="1600" b="1" u="sng" dirty="0">
                <a:solidFill>
                  <a:srgbClr val="FF0000"/>
                </a:solidFill>
                <a:latin typeface="Comic Sans MS" panose="030F0702030302020204" pitchFamily="66" charset="0"/>
              </a:rPr>
              <a:t>describe</a:t>
            </a:r>
            <a:r>
              <a:rPr lang="en-GB" sz="1600" dirty="0">
                <a:solidFill>
                  <a:schemeClr val="tx1"/>
                </a:solidFill>
                <a:latin typeface="Comic Sans MS" panose="030F0702030302020204" pitchFamily="66" charset="0"/>
              </a:rPr>
              <a:t> the life of a slave in the Roman Empire. G1/&gt;G2.</a:t>
            </a:r>
          </a:p>
        </p:txBody>
      </p:sp>
      <p:sp>
        <p:nvSpPr>
          <p:cNvPr id="7" name="Rounded Rectangle 6"/>
          <p:cNvSpPr/>
          <p:nvPr/>
        </p:nvSpPr>
        <p:spPr>
          <a:xfrm>
            <a:off x="2771800" y="4869160"/>
            <a:ext cx="3752850" cy="16980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sz="1600" dirty="0">
                <a:solidFill>
                  <a:schemeClr val="tx1"/>
                </a:solidFill>
                <a:latin typeface="Comic Sans MS" panose="030F0702030302020204" pitchFamily="66" charset="0"/>
              </a:rPr>
              <a:t>To </a:t>
            </a:r>
            <a:r>
              <a:rPr lang="en-GB" altLang="en-US" sz="1600" b="1" u="sng" dirty="0">
                <a:solidFill>
                  <a:srgbClr val="FF0000"/>
                </a:solidFill>
                <a:latin typeface="Comic Sans MS" panose="030F0702030302020204" pitchFamily="66" charset="0"/>
                <a:cs typeface="Arial" panose="020B0604020202020204" pitchFamily="34" charset="0"/>
              </a:rPr>
              <a:t>empathise</a:t>
            </a:r>
            <a:r>
              <a:rPr lang="en-GB" altLang="en-US" sz="1600" dirty="0">
                <a:solidFill>
                  <a:srgbClr val="FF0000"/>
                </a:solidFill>
                <a:latin typeface="Comic Sans MS" panose="030F0702030302020204" pitchFamily="66" charset="0"/>
                <a:cs typeface="Arial" panose="020B0604020202020204" pitchFamily="34" charset="0"/>
              </a:rPr>
              <a:t> </a:t>
            </a:r>
            <a:r>
              <a:rPr lang="en-GB" altLang="en-US" sz="1600" dirty="0">
                <a:solidFill>
                  <a:schemeClr val="tx1"/>
                </a:solidFill>
                <a:latin typeface="Comic Sans MS" panose="030F0702030302020204" pitchFamily="66" charset="0"/>
                <a:cs typeface="Arial" panose="020B0604020202020204" pitchFamily="34" charset="0"/>
              </a:rPr>
              <a:t>with a slave and explore how they might have felt. G3/&gt;G4.</a:t>
            </a:r>
            <a:endParaRPr lang="en-GB" sz="1600" dirty="0">
              <a:solidFill>
                <a:schemeClr val="tx1"/>
              </a:solidFill>
              <a:latin typeface="Comic Sans MS" panose="030F0702030302020204" pitchFamily="66" charset="0"/>
            </a:endParaRPr>
          </a:p>
        </p:txBody>
      </p:sp>
      <p:sp>
        <p:nvSpPr>
          <p:cNvPr id="8" name="Rounded Rectangle 7"/>
          <p:cNvSpPr/>
          <p:nvPr/>
        </p:nvSpPr>
        <p:spPr>
          <a:xfrm>
            <a:off x="4881560" y="2899337"/>
            <a:ext cx="3757613" cy="160978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itchFamily="66" charset="0"/>
            </a:endParaRPr>
          </a:p>
          <a:p>
            <a:pPr algn="ctr"/>
            <a:r>
              <a:rPr lang="en-GB" sz="1600" dirty="0">
                <a:solidFill>
                  <a:schemeClr val="tx1"/>
                </a:solidFill>
                <a:latin typeface="Comic Sans MS" pitchFamily="66" charset="0"/>
              </a:rPr>
              <a:t>To </a:t>
            </a:r>
            <a:r>
              <a:rPr lang="en-GB" sz="1600" b="1" u="sng" dirty="0">
                <a:solidFill>
                  <a:srgbClr val="FF0000"/>
                </a:solidFill>
                <a:latin typeface="Comic Sans MS" panose="030F0702030302020204" pitchFamily="66" charset="0"/>
              </a:rPr>
              <a:t>explain</a:t>
            </a:r>
            <a:r>
              <a:rPr lang="en-GB" sz="1600" dirty="0">
                <a:solidFill>
                  <a:schemeClr val="tx1"/>
                </a:solidFill>
                <a:latin typeface="Comic Sans MS" panose="030F0702030302020204" pitchFamily="66" charset="0"/>
              </a:rPr>
              <a:t> why slaves helped make the Roman Empire so successful. G2/&gt;G3.</a:t>
            </a:r>
          </a:p>
        </p:txBody>
      </p:sp>
      <p:sp>
        <p:nvSpPr>
          <p:cNvPr id="11" name="TextBox 10"/>
          <p:cNvSpPr txBox="1"/>
          <p:nvPr/>
        </p:nvSpPr>
        <p:spPr>
          <a:xfrm>
            <a:off x="523874" y="2431938"/>
            <a:ext cx="2607965" cy="415498"/>
          </a:xfrm>
          <a:prstGeom prst="rect">
            <a:avLst/>
          </a:prstGeom>
          <a:noFill/>
        </p:spPr>
        <p:txBody>
          <a:bodyPr wrap="square" rtlCol="0">
            <a:spAutoFit/>
          </a:bodyPr>
          <a:lstStyle/>
          <a:p>
            <a:r>
              <a:rPr lang="en-GB" sz="2100" u="sng" dirty="0">
                <a:latin typeface="Comic Sans MS" panose="030F0702030302020204" pitchFamily="66" charset="0"/>
              </a:rPr>
              <a:t>Success Criteria:</a:t>
            </a:r>
          </a:p>
        </p:txBody>
      </p:sp>
      <p:sp>
        <p:nvSpPr>
          <p:cNvPr id="12" name="TextBox 11"/>
          <p:cNvSpPr txBox="1"/>
          <p:nvPr/>
        </p:nvSpPr>
        <p:spPr>
          <a:xfrm>
            <a:off x="619125" y="2949137"/>
            <a:ext cx="1409700" cy="369332"/>
          </a:xfrm>
          <a:prstGeom prst="rect">
            <a:avLst/>
          </a:prstGeom>
          <a:noFill/>
        </p:spPr>
        <p:txBody>
          <a:bodyPr wrap="square" rtlCol="0">
            <a:spAutoFit/>
          </a:bodyPr>
          <a:lstStyle/>
          <a:p>
            <a:r>
              <a:rPr lang="en-GB" u="sng" dirty="0">
                <a:latin typeface="Comic Sans MS" panose="030F0702030302020204" pitchFamily="66" charset="0"/>
              </a:rPr>
              <a:t>BASIC:</a:t>
            </a:r>
          </a:p>
        </p:txBody>
      </p:sp>
      <p:sp>
        <p:nvSpPr>
          <p:cNvPr id="13" name="TextBox 12"/>
          <p:cNvSpPr txBox="1"/>
          <p:nvPr/>
        </p:nvSpPr>
        <p:spPr>
          <a:xfrm>
            <a:off x="4981575" y="2949137"/>
            <a:ext cx="1409700" cy="369332"/>
          </a:xfrm>
          <a:prstGeom prst="rect">
            <a:avLst/>
          </a:prstGeom>
          <a:noFill/>
        </p:spPr>
        <p:txBody>
          <a:bodyPr wrap="square" rtlCol="0">
            <a:spAutoFit/>
          </a:bodyPr>
          <a:lstStyle/>
          <a:p>
            <a:r>
              <a:rPr lang="en-GB" u="sng" dirty="0">
                <a:latin typeface="Comic Sans MS" panose="030F0702030302020204" pitchFamily="66" charset="0"/>
              </a:rPr>
              <a:t>SIMPLE:</a:t>
            </a:r>
          </a:p>
        </p:txBody>
      </p:sp>
      <p:sp>
        <p:nvSpPr>
          <p:cNvPr id="14" name="TextBox 13"/>
          <p:cNvSpPr txBox="1"/>
          <p:nvPr/>
        </p:nvSpPr>
        <p:spPr>
          <a:xfrm>
            <a:off x="2805323" y="4888473"/>
            <a:ext cx="1648619" cy="369332"/>
          </a:xfrm>
          <a:prstGeom prst="rect">
            <a:avLst/>
          </a:prstGeom>
          <a:noFill/>
        </p:spPr>
        <p:txBody>
          <a:bodyPr wrap="square" rtlCol="0">
            <a:spAutoFit/>
          </a:bodyPr>
          <a:lstStyle/>
          <a:p>
            <a:r>
              <a:rPr lang="en-GB" u="sng" dirty="0">
                <a:latin typeface="Comic Sans MS" panose="030F0702030302020204" pitchFamily="66" charset="0"/>
              </a:rPr>
              <a:t>DEVELOPED:</a:t>
            </a:r>
          </a:p>
        </p:txBody>
      </p:sp>
    </p:spTree>
    <p:extLst>
      <p:ext uri="{BB962C8B-B14F-4D97-AF65-F5344CB8AC3E}">
        <p14:creationId xmlns:p14="http://schemas.microsoft.com/office/powerpoint/2010/main" val="879889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53055CE-2678-44BD-B078-B541468B4B32}"/>
              </a:ext>
            </a:extLst>
          </p:cNvPr>
          <p:cNvSpPr txBox="1"/>
          <p:nvPr/>
        </p:nvSpPr>
        <p:spPr>
          <a:xfrm>
            <a:off x="247141" y="1484784"/>
            <a:ext cx="8649717" cy="2939010"/>
          </a:xfrm>
          <a:prstGeom prst="rect">
            <a:avLst/>
          </a:prstGeom>
          <a:solidFill>
            <a:schemeClr val="bg1"/>
          </a:solidFill>
          <a:ln w="57150">
            <a:solidFill>
              <a:srgbClr val="FF0000"/>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dirty="0">
                <a:latin typeface="Comic Sans MS" panose="030F0702030302020204" pitchFamily="66" charset="0"/>
              </a:rPr>
              <a:t>By Definition:</a:t>
            </a:r>
          </a:p>
          <a:p>
            <a:pPr algn="ctr"/>
            <a:r>
              <a:rPr lang="en-GB" dirty="0">
                <a:latin typeface="Comic Sans MS" panose="030F0702030302020204" pitchFamily="66" charset="0"/>
              </a:rPr>
              <a:t> </a:t>
            </a:r>
          </a:p>
          <a:p>
            <a:pPr algn="ctr">
              <a:lnSpc>
                <a:spcPct val="80000"/>
              </a:lnSpc>
              <a:defRPr/>
            </a:pPr>
            <a:r>
              <a:rPr lang="en-GB" sz="2400" dirty="0">
                <a:latin typeface="Comic Sans MS" panose="030F0702030302020204" pitchFamily="66" charset="0"/>
              </a:rPr>
              <a:t>Slavery is when someone who is </a:t>
            </a:r>
            <a:r>
              <a:rPr lang="en-GB" sz="2400" b="1" u="sng" dirty="0">
                <a:latin typeface="Comic Sans MS" panose="030F0702030302020204" pitchFamily="66" charset="0"/>
              </a:rPr>
              <a:t>owned </a:t>
            </a:r>
            <a:r>
              <a:rPr lang="en-GB" sz="2400" dirty="0">
                <a:latin typeface="Comic Sans MS" panose="030F0702030302020204" pitchFamily="66" charset="0"/>
              </a:rPr>
              <a:t>by another person or company and is forced to work for them.</a:t>
            </a:r>
            <a:endParaRPr lang="en-GB" sz="2800" dirty="0">
              <a:latin typeface="Comic Sans MS" panose="030F0702030302020204" pitchFamily="66" charset="0"/>
            </a:endParaRPr>
          </a:p>
          <a:p>
            <a:pPr>
              <a:lnSpc>
                <a:spcPct val="80000"/>
              </a:lnSpc>
              <a:defRPr/>
            </a:pPr>
            <a:endParaRPr lang="en-GB" dirty="0">
              <a:latin typeface="Comic Sans MS" panose="030F0702030302020204" pitchFamily="66" charset="0"/>
            </a:endParaRPr>
          </a:p>
          <a:p>
            <a:pPr algn="ctr">
              <a:lnSpc>
                <a:spcPct val="80000"/>
              </a:lnSpc>
              <a:defRPr/>
            </a:pPr>
            <a:r>
              <a:rPr lang="en-GB" sz="2000" u="sng" dirty="0">
                <a:latin typeface="Comic Sans MS" panose="030F0702030302020204" pitchFamily="66" charset="0"/>
              </a:rPr>
              <a:t>An enslaved person has:</a:t>
            </a:r>
          </a:p>
          <a:p>
            <a:pPr>
              <a:lnSpc>
                <a:spcPct val="80000"/>
              </a:lnSpc>
              <a:defRPr/>
            </a:pPr>
            <a:r>
              <a:rPr lang="en-GB" sz="2000" b="1" dirty="0">
                <a:solidFill>
                  <a:srgbClr val="7030A0"/>
                </a:solidFill>
                <a:effectLst>
                  <a:outerShdw blurRad="38100" dist="38100" dir="2700000" algn="tl">
                    <a:srgbClr val="000000">
                      <a:alpha val="43137"/>
                    </a:srgbClr>
                  </a:outerShdw>
                </a:effectLst>
                <a:latin typeface="Comic Sans MS" panose="030F0702030302020204" pitchFamily="66" charset="0"/>
              </a:rPr>
              <a:t>No freedom</a:t>
            </a:r>
          </a:p>
          <a:p>
            <a:pPr>
              <a:lnSpc>
                <a:spcPct val="80000"/>
              </a:lnSpc>
              <a:defRPr/>
            </a:pPr>
            <a:endParaRPr lang="en-GB" sz="2000" b="1" dirty="0">
              <a:solidFill>
                <a:srgbClr val="7030A0"/>
              </a:solidFill>
              <a:effectLst>
                <a:outerShdw blurRad="38100" dist="38100" dir="2700000" algn="tl">
                  <a:srgbClr val="000000">
                    <a:alpha val="43137"/>
                  </a:srgbClr>
                </a:outerShdw>
              </a:effectLst>
              <a:latin typeface="Comic Sans MS" panose="030F0702030302020204" pitchFamily="66" charset="0"/>
            </a:endParaRPr>
          </a:p>
          <a:p>
            <a:pPr>
              <a:lnSpc>
                <a:spcPct val="80000"/>
              </a:lnSpc>
              <a:defRPr/>
            </a:pPr>
            <a:r>
              <a:rPr lang="en-GB" sz="2000" b="1" dirty="0">
                <a:solidFill>
                  <a:srgbClr val="7030A0"/>
                </a:solidFill>
                <a:effectLst>
                  <a:outerShdw blurRad="38100" dist="38100" dir="2700000" algn="tl">
                    <a:srgbClr val="000000">
                      <a:alpha val="43137"/>
                    </a:srgbClr>
                  </a:outerShdw>
                </a:effectLst>
                <a:latin typeface="Comic Sans MS" panose="030F0702030302020204" pitchFamily="66" charset="0"/>
              </a:rPr>
              <a:t>No money</a:t>
            </a:r>
          </a:p>
          <a:p>
            <a:pPr>
              <a:lnSpc>
                <a:spcPct val="80000"/>
              </a:lnSpc>
              <a:defRPr/>
            </a:pPr>
            <a:endParaRPr lang="en-GB" sz="2000" b="1" dirty="0">
              <a:solidFill>
                <a:srgbClr val="7030A0"/>
              </a:solidFill>
              <a:effectLst>
                <a:outerShdw blurRad="38100" dist="38100" dir="2700000" algn="tl">
                  <a:srgbClr val="000000">
                    <a:alpha val="43137"/>
                  </a:srgbClr>
                </a:outerShdw>
              </a:effectLst>
              <a:latin typeface="Comic Sans MS" panose="030F0702030302020204" pitchFamily="66" charset="0"/>
            </a:endParaRPr>
          </a:p>
          <a:p>
            <a:pPr>
              <a:lnSpc>
                <a:spcPct val="80000"/>
              </a:lnSpc>
              <a:defRPr/>
            </a:pPr>
            <a:r>
              <a:rPr lang="en-GB" sz="2000" b="1" dirty="0">
                <a:solidFill>
                  <a:srgbClr val="7030A0"/>
                </a:solidFill>
                <a:effectLst>
                  <a:outerShdw blurRad="38100" dist="38100" dir="2700000" algn="tl">
                    <a:srgbClr val="000000">
                      <a:alpha val="43137"/>
                    </a:srgbClr>
                  </a:outerShdw>
                </a:effectLst>
                <a:latin typeface="Comic Sans MS" panose="030F0702030302020204" pitchFamily="66" charset="0"/>
              </a:rPr>
              <a:t>No choice</a:t>
            </a:r>
          </a:p>
        </p:txBody>
      </p:sp>
      <p:sp>
        <p:nvSpPr>
          <p:cNvPr id="5" name="Arrow: Right 4">
            <a:extLst>
              <a:ext uri="{FF2B5EF4-FFF2-40B4-BE49-F238E27FC236}">
                <a16:creationId xmlns:a16="http://schemas.microsoft.com/office/drawing/2014/main" id="{B1396271-8A2E-4DF0-9CD1-16B3D842939E}"/>
              </a:ext>
            </a:extLst>
          </p:cNvPr>
          <p:cNvSpPr/>
          <p:nvPr/>
        </p:nvSpPr>
        <p:spPr>
          <a:xfrm rot="14616242">
            <a:off x="6322095" y="3554113"/>
            <a:ext cx="2146600"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11C7C7AC-201F-4192-8582-A46D9C75C70A}"/>
              </a:ext>
            </a:extLst>
          </p:cNvPr>
          <p:cNvSpPr txBox="1"/>
          <p:nvPr/>
        </p:nvSpPr>
        <p:spPr>
          <a:xfrm>
            <a:off x="6516216" y="5029982"/>
            <a:ext cx="2160240" cy="1323439"/>
          </a:xfrm>
          <a:prstGeom prst="rect">
            <a:avLst/>
          </a:prstGeom>
          <a:noFill/>
        </p:spPr>
        <p:txBody>
          <a:bodyPr wrap="square" rtlCol="0">
            <a:spAutoFit/>
          </a:bodyPr>
          <a:lstStyle/>
          <a:p>
            <a:pPr algn="ctr"/>
            <a:r>
              <a:rPr lang="en-GB" sz="2000" dirty="0">
                <a:latin typeface="Comic Sans MS" panose="030F0702030302020204" pitchFamily="66" charset="0"/>
              </a:rPr>
              <a:t>Copy this definition down in your coloured pen!</a:t>
            </a:r>
          </a:p>
        </p:txBody>
      </p:sp>
    </p:spTree>
    <p:extLst>
      <p:ext uri="{BB962C8B-B14F-4D97-AF65-F5344CB8AC3E}">
        <p14:creationId xmlns:p14="http://schemas.microsoft.com/office/powerpoint/2010/main" val="138837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197768"/>
            <a:ext cx="8229600" cy="1143000"/>
          </a:xfrm>
          <a:solidFill>
            <a:srgbClr val="FFC000"/>
          </a:solidFill>
          <a:ln>
            <a:solidFill>
              <a:schemeClr val="tx1"/>
            </a:solidFill>
          </a:ln>
        </p:spPr>
        <p:txBody>
          <a:bodyPr/>
          <a:lstStyle/>
          <a:p>
            <a:r>
              <a:rPr lang="en-GB" sz="4000" dirty="0">
                <a:latin typeface="Comic Sans MS" panose="030F0702030302020204" pitchFamily="66" charset="0"/>
              </a:rPr>
              <a:t>Slavery in the Roman Empire</a:t>
            </a:r>
          </a:p>
        </p:txBody>
      </p:sp>
      <p:sp>
        <p:nvSpPr>
          <p:cNvPr id="2051" name="Rectangle 3"/>
          <p:cNvSpPr>
            <a:spLocks noGrp="1" noChangeArrowheads="1"/>
          </p:cNvSpPr>
          <p:nvPr>
            <p:ph idx="1"/>
          </p:nvPr>
        </p:nvSpPr>
        <p:spPr>
          <a:xfrm>
            <a:off x="457200" y="1451943"/>
            <a:ext cx="8229600" cy="3633241"/>
          </a:xfrm>
          <a:solidFill>
            <a:srgbClr val="FFC000"/>
          </a:solidFill>
          <a:ln>
            <a:solidFill>
              <a:schemeClr val="tx1"/>
            </a:solidFill>
          </a:ln>
        </p:spPr>
        <p:txBody>
          <a:bodyPr>
            <a:normAutofit fontScale="85000" lnSpcReduction="20000"/>
          </a:bodyPr>
          <a:lstStyle/>
          <a:p>
            <a:pPr>
              <a:buFontTx/>
              <a:buNone/>
            </a:pPr>
            <a:r>
              <a:rPr lang="en-GB" sz="2200" b="1" u="sng" dirty="0">
                <a:latin typeface="Comic Sans MS" panose="030F0702030302020204" pitchFamily="66" charset="0"/>
              </a:rPr>
              <a:t>Some key facts:</a:t>
            </a:r>
          </a:p>
          <a:p>
            <a:r>
              <a:rPr lang="en-GB" sz="2200" dirty="0">
                <a:latin typeface="Comic Sans MS" panose="030F0702030302020204" pitchFamily="66" charset="0"/>
              </a:rPr>
              <a:t>Most slaves were captured during war</a:t>
            </a:r>
          </a:p>
          <a:p>
            <a:endParaRPr lang="en-GB" sz="2200" dirty="0">
              <a:latin typeface="Comic Sans MS" panose="030F0702030302020204" pitchFamily="66" charset="0"/>
            </a:endParaRPr>
          </a:p>
          <a:p>
            <a:r>
              <a:rPr lang="en-GB" sz="2200" dirty="0">
                <a:latin typeface="Comic Sans MS" panose="030F0702030302020204" pitchFamily="66" charset="0"/>
              </a:rPr>
              <a:t>Slaves were bought and sold like objects</a:t>
            </a:r>
          </a:p>
          <a:p>
            <a:endParaRPr lang="en-GB" sz="2200" dirty="0">
              <a:latin typeface="Comic Sans MS" panose="030F0702030302020204" pitchFamily="66" charset="0"/>
            </a:endParaRPr>
          </a:p>
          <a:p>
            <a:r>
              <a:rPr lang="en-GB" sz="2200" dirty="0">
                <a:latin typeface="Comic Sans MS" panose="030F0702030302020204" pitchFamily="66" charset="0"/>
              </a:rPr>
              <a:t>Slaves were often badly treated and harshly punished</a:t>
            </a:r>
          </a:p>
          <a:p>
            <a:endParaRPr lang="en-GB" sz="2200" dirty="0">
              <a:latin typeface="Comic Sans MS" panose="030F0702030302020204" pitchFamily="66" charset="0"/>
            </a:endParaRPr>
          </a:p>
          <a:p>
            <a:r>
              <a:rPr lang="en-GB" sz="2200" dirty="0">
                <a:latin typeface="Comic Sans MS" panose="030F0702030302020204" pitchFamily="66" charset="0"/>
              </a:rPr>
              <a:t>Men, women, boys and girls could all be slaves</a:t>
            </a:r>
          </a:p>
          <a:p>
            <a:endParaRPr lang="en-GB" sz="2200" dirty="0">
              <a:latin typeface="Comic Sans MS" panose="030F0702030302020204" pitchFamily="66" charset="0"/>
            </a:endParaRPr>
          </a:p>
          <a:p>
            <a:r>
              <a:rPr lang="en-GB" sz="2200" dirty="0">
                <a:latin typeface="Comic Sans MS" panose="030F0702030302020204" pitchFamily="66" charset="0"/>
              </a:rPr>
              <a:t>Slaves were involved in all sorts of different jobs in the Empire</a:t>
            </a:r>
          </a:p>
          <a:p>
            <a:endParaRPr lang="en-GB" sz="2200" dirty="0">
              <a:latin typeface="Comic Sans MS" panose="030F0702030302020204" pitchFamily="66" charset="0"/>
            </a:endParaRPr>
          </a:p>
          <a:p>
            <a:r>
              <a:rPr lang="en-GB" sz="2200" dirty="0">
                <a:latin typeface="Comic Sans MS" panose="030F0702030302020204" pitchFamily="66" charset="0"/>
              </a:rPr>
              <a:t>Sometimes slaves tried to run away or revolt</a:t>
            </a:r>
            <a:endParaRPr lang="en-GB" dirty="0">
              <a:latin typeface="Comic Sans MS" panose="030F0702030302020204" pitchFamily="66" charset="0"/>
            </a:endParaRPr>
          </a:p>
          <a:p>
            <a:endParaRPr lang="en-GB" dirty="0"/>
          </a:p>
          <a:p>
            <a:endParaRPr lang="en-GB" dirty="0">
              <a:latin typeface="+mn-lt"/>
            </a:endParaRPr>
          </a:p>
        </p:txBody>
      </p:sp>
      <p:sp>
        <p:nvSpPr>
          <p:cNvPr id="2" name="Rectangle: Rounded Corners 1">
            <a:extLst>
              <a:ext uri="{FF2B5EF4-FFF2-40B4-BE49-F238E27FC236}">
                <a16:creationId xmlns:a16="http://schemas.microsoft.com/office/drawing/2014/main" id="{EC272449-756E-4613-AF24-A9286C42E268}"/>
              </a:ext>
            </a:extLst>
          </p:cNvPr>
          <p:cNvSpPr/>
          <p:nvPr/>
        </p:nvSpPr>
        <p:spPr>
          <a:xfrm>
            <a:off x="1835696" y="5247456"/>
            <a:ext cx="5832648" cy="1412776"/>
          </a:xfrm>
          <a:prstGeom prst="roundRect">
            <a:avLst/>
          </a:prstGeom>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latin typeface="Comic Sans MS" panose="030F0702030302020204" pitchFamily="66" charset="0"/>
              </a:rPr>
              <a:t>KNOWLEDGE TESTER!</a:t>
            </a:r>
          </a:p>
          <a:p>
            <a:pPr algn="ctr"/>
            <a:r>
              <a:rPr lang="en-GB" sz="2400" dirty="0">
                <a:latin typeface="Comic Sans MS" panose="030F0702030302020204" pitchFamily="66" charset="0"/>
              </a:rPr>
              <a:t>1 minute to memorise as many slavery facts as you can!</a:t>
            </a:r>
          </a:p>
          <a:p>
            <a:pPr algn="ctr"/>
            <a:r>
              <a:rPr lang="en-GB" dirty="0"/>
              <a:t> </a:t>
            </a:r>
          </a:p>
        </p:txBody>
      </p:sp>
      <p:pic>
        <p:nvPicPr>
          <p:cNvPr id="1026" name="Picture 2" descr="Image result for stopwatch">
            <a:extLst>
              <a:ext uri="{FF2B5EF4-FFF2-40B4-BE49-F238E27FC236}">
                <a16:creationId xmlns:a16="http://schemas.microsoft.com/office/drawing/2014/main" id="{F12D3DC7-4D81-4D7C-8A36-9BDA7435BB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0547" y="5196359"/>
            <a:ext cx="1289868" cy="1407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92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bg/>
                                          </p:spTgt>
                                        </p:tgtEl>
                                        <p:attrNameLst>
                                          <p:attrName>style.visibility</p:attrName>
                                        </p:attrNameLst>
                                      </p:cBhvr>
                                      <p:to>
                                        <p:strVal val="visible"/>
                                      </p:to>
                                    </p:set>
                                    <p:animEffect transition="in" filter="fade">
                                      <p:cBhvr>
                                        <p:cTn id="7" dur="2000"/>
                                        <p:tgtEl>
                                          <p:spTgt spid="2051">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Effect transition="in" filter="fade">
                                      <p:cBhvr>
                                        <p:cTn id="12" dur="2000"/>
                                        <p:tgtEl>
                                          <p:spTgt spid="20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1">
                                            <p:txEl>
                                              <p:pRg st="1" end="1"/>
                                            </p:txEl>
                                          </p:spTgt>
                                        </p:tgtEl>
                                        <p:attrNameLst>
                                          <p:attrName>style.visibility</p:attrName>
                                        </p:attrNameLst>
                                      </p:cBhvr>
                                      <p:to>
                                        <p:strVal val="visible"/>
                                      </p:to>
                                    </p:set>
                                    <p:animEffect transition="in" filter="fade">
                                      <p:cBhvr>
                                        <p:cTn id="17" dur="2000"/>
                                        <p:tgtEl>
                                          <p:spTgt spid="205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1">
                                            <p:txEl>
                                              <p:pRg st="3" end="3"/>
                                            </p:txEl>
                                          </p:spTgt>
                                        </p:tgtEl>
                                        <p:attrNameLst>
                                          <p:attrName>style.visibility</p:attrName>
                                        </p:attrNameLst>
                                      </p:cBhvr>
                                      <p:to>
                                        <p:strVal val="visible"/>
                                      </p:to>
                                    </p:set>
                                    <p:animEffect transition="in" filter="fade">
                                      <p:cBhvr>
                                        <p:cTn id="22" dur="2000"/>
                                        <p:tgtEl>
                                          <p:spTgt spid="20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51">
                                            <p:txEl>
                                              <p:pRg st="5" end="5"/>
                                            </p:txEl>
                                          </p:spTgt>
                                        </p:tgtEl>
                                        <p:attrNameLst>
                                          <p:attrName>style.visibility</p:attrName>
                                        </p:attrNameLst>
                                      </p:cBhvr>
                                      <p:to>
                                        <p:strVal val="visible"/>
                                      </p:to>
                                    </p:set>
                                    <p:animEffect transition="in" filter="fade">
                                      <p:cBhvr>
                                        <p:cTn id="27" dur="2000"/>
                                        <p:tgtEl>
                                          <p:spTgt spid="205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51">
                                            <p:txEl>
                                              <p:pRg st="7" end="7"/>
                                            </p:txEl>
                                          </p:spTgt>
                                        </p:tgtEl>
                                        <p:attrNameLst>
                                          <p:attrName>style.visibility</p:attrName>
                                        </p:attrNameLst>
                                      </p:cBhvr>
                                      <p:to>
                                        <p:strVal val="visible"/>
                                      </p:to>
                                    </p:set>
                                    <p:animEffect transition="in" filter="fade">
                                      <p:cBhvr>
                                        <p:cTn id="32" dur="2000"/>
                                        <p:tgtEl>
                                          <p:spTgt spid="205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51">
                                            <p:txEl>
                                              <p:pRg st="9" end="9"/>
                                            </p:txEl>
                                          </p:spTgt>
                                        </p:tgtEl>
                                        <p:attrNameLst>
                                          <p:attrName>style.visibility</p:attrName>
                                        </p:attrNameLst>
                                      </p:cBhvr>
                                      <p:to>
                                        <p:strVal val="visible"/>
                                      </p:to>
                                    </p:set>
                                    <p:animEffect transition="in" filter="fade">
                                      <p:cBhvr>
                                        <p:cTn id="37" dur="2000"/>
                                        <p:tgtEl>
                                          <p:spTgt spid="2051">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51">
                                            <p:txEl>
                                              <p:pRg st="11" end="11"/>
                                            </p:txEl>
                                          </p:spTgt>
                                        </p:tgtEl>
                                        <p:attrNameLst>
                                          <p:attrName>style.visibility</p:attrName>
                                        </p:attrNameLst>
                                      </p:cBhvr>
                                      <p:to>
                                        <p:strVal val="visible"/>
                                      </p:to>
                                    </p:set>
                                    <p:animEffect transition="in" filter="fade">
                                      <p:cBhvr>
                                        <p:cTn id="42" dur="2000"/>
                                        <p:tgtEl>
                                          <p:spTgt spid="205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9EF1BFC-5976-4A94-A1CF-EFDFF6CA9A37}"/>
              </a:ext>
            </a:extLst>
          </p:cNvPr>
          <p:cNvSpPr>
            <a:spLocks noGrp="1" noChangeArrowheads="1"/>
          </p:cNvSpPr>
          <p:nvPr>
            <p:ph type="title"/>
          </p:nvPr>
        </p:nvSpPr>
        <p:spPr>
          <a:xfrm>
            <a:off x="457200" y="197768"/>
            <a:ext cx="8229600" cy="1143000"/>
          </a:xfrm>
          <a:solidFill>
            <a:srgbClr val="FFC000"/>
          </a:solidFill>
          <a:ln>
            <a:solidFill>
              <a:schemeClr val="tx1"/>
            </a:solidFill>
          </a:ln>
        </p:spPr>
        <p:txBody>
          <a:bodyPr/>
          <a:lstStyle/>
          <a:p>
            <a:r>
              <a:rPr lang="en-GB" sz="4000" dirty="0">
                <a:latin typeface="Comic Sans MS" panose="030F0702030302020204" pitchFamily="66" charset="0"/>
              </a:rPr>
              <a:t>Slavery in the Roman Empire</a:t>
            </a:r>
          </a:p>
        </p:txBody>
      </p:sp>
      <p:sp>
        <p:nvSpPr>
          <p:cNvPr id="5" name="Rectangle: Rounded Corners 4">
            <a:extLst>
              <a:ext uri="{FF2B5EF4-FFF2-40B4-BE49-F238E27FC236}">
                <a16:creationId xmlns:a16="http://schemas.microsoft.com/office/drawing/2014/main" id="{6DAA222C-B692-4FD1-9C86-A07BB868DF1A}"/>
              </a:ext>
            </a:extLst>
          </p:cNvPr>
          <p:cNvSpPr/>
          <p:nvPr/>
        </p:nvSpPr>
        <p:spPr>
          <a:xfrm>
            <a:off x="1655676" y="1700808"/>
            <a:ext cx="5832648" cy="3168352"/>
          </a:xfrm>
          <a:prstGeom prst="roundRect">
            <a:avLst/>
          </a:prstGeom>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u="sng" dirty="0">
                <a:latin typeface="Comic Sans MS" panose="030F0702030302020204" pitchFamily="66" charset="0"/>
              </a:rPr>
              <a:t>KNOWLEDGE TESTER!</a:t>
            </a:r>
          </a:p>
          <a:p>
            <a:pPr algn="ctr"/>
            <a:endParaRPr lang="en-GB" sz="2400" u="sng" dirty="0">
              <a:latin typeface="Comic Sans MS" panose="030F0702030302020204" pitchFamily="66" charset="0"/>
            </a:endParaRPr>
          </a:p>
          <a:p>
            <a:pPr algn="ctr"/>
            <a:r>
              <a:rPr lang="en-GB" sz="3200" dirty="0">
                <a:latin typeface="Comic Sans MS" panose="030F0702030302020204" pitchFamily="66" charset="0"/>
              </a:rPr>
              <a:t>Write as many slavery facts you can remember on your mini whiteboard!</a:t>
            </a:r>
          </a:p>
          <a:p>
            <a:pPr algn="ctr"/>
            <a:r>
              <a:rPr lang="en-GB" dirty="0"/>
              <a:t> </a:t>
            </a:r>
          </a:p>
        </p:txBody>
      </p:sp>
      <p:pic>
        <p:nvPicPr>
          <p:cNvPr id="6" name="Picture 2" descr="Image result for stopwatch">
            <a:extLst>
              <a:ext uri="{FF2B5EF4-FFF2-40B4-BE49-F238E27FC236}">
                <a16:creationId xmlns:a16="http://schemas.microsoft.com/office/drawing/2014/main" id="{E48273C3-5676-4FBF-8D91-323F924FB2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758392">
            <a:off x="479369" y="4623503"/>
            <a:ext cx="1477157" cy="161144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mini whiteboard">
            <a:extLst>
              <a:ext uri="{FF2B5EF4-FFF2-40B4-BE49-F238E27FC236}">
                <a16:creationId xmlns:a16="http://schemas.microsoft.com/office/drawing/2014/main" id="{FFC877A4-9DF4-4BD6-973C-4A1BE452F0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2790" y="4571975"/>
            <a:ext cx="21717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419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404664"/>
            <a:ext cx="8686800" cy="1891680"/>
          </a:xfrm>
          <a:solidFill>
            <a:srgbClr val="FFC000"/>
          </a:solidFill>
          <a:ln>
            <a:solidFill>
              <a:schemeClr val="tx1"/>
            </a:solidFill>
          </a:ln>
        </p:spPr>
        <p:txBody>
          <a:bodyPr>
            <a:noAutofit/>
          </a:bodyPr>
          <a:lstStyle/>
          <a:p>
            <a:r>
              <a:rPr lang="en-GB" altLang="en-US" sz="2800" dirty="0">
                <a:latin typeface="Comic Sans MS" panose="030F0702030302020204" pitchFamily="66" charset="0"/>
              </a:rPr>
              <a:t>Some slaves worked in the countryside – These jobs were  very hard.</a:t>
            </a:r>
            <a:br>
              <a:rPr lang="en-GB" altLang="en-US" sz="2800" dirty="0">
                <a:latin typeface="Comic Sans MS" panose="030F0702030302020204" pitchFamily="66" charset="0"/>
              </a:rPr>
            </a:br>
            <a:r>
              <a:rPr lang="en-GB" altLang="en-US" sz="2800" b="1" dirty="0">
                <a:solidFill>
                  <a:srgbClr val="FF0000"/>
                </a:solidFill>
                <a:latin typeface="Comic Sans MS" panose="030F0702030302020204" pitchFamily="66" charset="0"/>
              </a:rPr>
              <a:t>Think. Pair. Share.</a:t>
            </a:r>
            <a:br>
              <a:rPr lang="en-GB" altLang="en-US" sz="2800" b="1" dirty="0">
                <a:solidFill>
                  <a:srgbClr val="FF0000"/>
                </a:solidFill>
                <a:latin typeface="Comic Sans MS" panose="030F0702030302020204" pitchFamily="66" charset="0"/>
              </a:rPr>
            </a:br>
            <a:r>
              <a:rPr lang="en-GB" altLang="en-US" sz="2800" dirty="0">
                <a:latin typeface="Comic Sans MS" panose="030F0702030302020204" pitchFamily="66" charset="0"/>
              </a:rPr>
              <a:t>What jobs do you think these slaves did? </a:t>
            </a:r>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742542"/>
            <a:ext cx="6553200"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4565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79512" y="116632"/>
            <a:ext cx="8856984" cy="2088232"/>
          </a:xfrm>
          <a:solidFill>
            <a:srgbClr val="FFC000"/>
          </a:solidFill>
          <a:ln>
            <a:solidFill>
              <a:schemeClr val="tx1"/>
            </a:solidFill>
          </a:ln>
        </p:spPr>
        <p:txBody>
          <a:bodyPr>
            <a:normAutofit/>
          </a:bodyPr>
          <a:lstStyle/>
          <a:p>
            <a:r>
              <a:rPr lang="en-GB" altLang="en-US" sz="2800" dirty="0">
                <a:latin typeface="Comic Sans MS" panose="030F0702030302020204" pitchFamily="66" charset="0"/>
              </a:rPr>
              <a:t>Some were household slaves.</a:t>
            </a:r>
            <a:br>
              <a:rPr lang="en-GB" altLang="en-US" sz="2800" dirty="0">
                <a:latin typeface="Comic Sans MS" panose="030F0702030302020204" pitchFamily="66" charset="0"/>
              </a:rPr>
            </a:br>
            <a:r>
              <a:rPr lang="en-GB" altLang="en-US" sz="2800" dirty="0">
                <a:latin typeface="Comic Sans MS" panose="030F0702030302020204" pitchFamily="66" charset="0"/>
              </a:rPr>
              <a:t>These slaves cared for their owners.</a:t>
            </a:r>
            <a:br>
              <a:rPr lang="en-GB" altLang="en-US" sz="2800" dirty="0">
                <a:latin typeface="Comic Sans MS" panose="030F0702030302020204" pitchFamily="66" charset="0"/>
              </a:rPr>
            </a:br>
            <a:r>
              <a:rPr lang="en-GB" altLang="en-US" sz="2800" b="1" dirty="0">
                <a:solidFill>
                  <a:srgbClr val="FF0000"/>
                </a:solidFill>
                <a:latin typeface="Comic Sans MS" panose="030F0702030302020204" pitchFamily="66" charset="0"/>
              </a:rPr>
              <a:t>Think. Pair. Share.</a:t>
            </a:r>
            <a:br>
              <a:rPr lang="en-GB" altLang="en-US" sz="2800" b="1" dirty="0">
                <a:solidFill>
                  <a:srgbClr val="FF0000"/>
                </a:solidFill>
                <a:latin typeface="Comic Sans MS" panose="030F0702030302020204" pitchFamily="66" charset="0"/>
              </a:rPr>
            </a:br>
            <a:r>
              <a:rPr lang="en-GB" altLang="en-US" sz="2800" dirty="0">
                <a:latin typeface="Comic Sans MS" panose="030F0702030302020204" pitchFamily="66" charset="0"/>
              </a:rPr>
              <a:t>What jobs did household slaves do? </a:t>
            </a: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8300" y="2492896"/>
            <a:ext cx="5867400" cy="2990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791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1.46558.0"/>
</version>
</file>

<file path=customXml/itemProps1.xml><?xml version="1.0" encoding="utf-8"?>
<ds:datastoreItem xmlns:ds="http://schemas.openxmlformats.org/officeDocument/2006/customXml" ds:itemID="{CA53090B-CB86-47B2-A527-BBBFA6D0D19E}">
  <ds:schemaRefs/>
</ds:datastoreItem>
</file>

<file path=docProps/app.xml><?xml version="1.0" encoding="utf-8"?>
<Properties xmlns="http://schemas.openxmlformats.org/officeDocument/2006/extended-properties" xmlns:vt="http://schemas.openxmlformats.org/officeDocument/2006/docPropsVTypes">
  <TotalTime>794</TotalTime>
  <Words>1035</Words>
  <Application>Microsoft Office PowerPoint</Application>
  <PresentationFormat>On-screen Show (4:3)</PresentationFormat>
  <Paragraphs>107</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Comic Sans MS</vt:lpstr>
      <vt:lpstr>Office Theme</vt:lpstr>
      <vt:lpstr>PowerPoint Presentation</vt:lpstr>
      <vt:lpstr>PowerPoint Presentation</vt:lpstr>
      <vt:lpstr>PowerPoint Presentation</vt:lpstr>
      <vt:lpstr>PowerPoint Presentation</vt:lpstr>
      <vt:lpstr>PowerPoint Presentation</vt:lpstr>
      <vt:lpstr>Slavery in the Roman Empire</vt:lpstr>
      <vt:lpstr>Slavery in the Roman Empire</vt:lpstr>
      <vt:lpstr>Some slaves worked in the countryside – These jobs were  very hard. Think. Pair. Share. What jobs do you think these slaves did? </vt:lpstr>
      <vt:lpstr>Some were household slaves. These slaves cared for their owners. Think. Pair. Share. What jobs did household slaves do? </vt:lpstr>
      <vt:lpstr>Household slaves were generally treated better than the country slaves. Think. Pair. Share. Why were household slaves treated better? </vt:lpstr>
      <vt:lpstr>To show they were slaves, some were branded and some had to wear ankle tags. Think. Pair. Share. Why do you think the Romans do this to slaves? </vt:lpstr>
      <vt:lpstr>The Romans also used slaves to build roads, walls etc… Why did the Romans use slaves to do these jobs?</vt:lpstr>
      <vt:lpstr>Educated Slaves</vt:lpstr>
      <vt:lpstr>Slaves used to provide entertainment. Similar to educated slaves, slaves who provided entertainment were more expensive. Why were these slaves more expensive? What types of entertainment did they provide for the Romans? Use the pictures to help you. </vt:lpstr>
      <vt:lpstr>It’s time to use our historical skill: EMPATHY – Can you remember what this is?</vt:lpstr>
      <vt:lpstr>PowerPoint Presentation</vt:lpstr>
      <vt:lpstr>Questioning possible runaway slaves</vt:lpstr>
      <vt:lpstr>PowerPoint Presentation</vt:lpstr>
      <vt:lpstr>Resources</vt:lpstr>
      <vt:lpstr>Tiberius</vt:lpstr>
      <vt:lpstr>Gracchus</vt:lpstr>
    </vt:vector>
  </TitlesOfParts>
  <Company>SCC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FPullen</dc:creator>
  <cp:lastModifiedBy>Short, L (SHS Teacher)</cp:lastModifiedBy>
  <cp:revision>78</cp:revision>
  <cp:lastPrinted>2020-11-06T08:03:30Z</cp:lastPrinted>
  <dcterms:created xsi:type="dcterms:W3CDTF">2014-07-09T07:02:59Z</dcterms:created>
  <dcterms:modified xsi:type="dcterms:W3CDTF">2020-11-06T09:48:36Z</dcterms:modified>
</cp:coreProperties>
</file>