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C12CF-3E04-4E93-A2E1-60CC96CA376E}"/>
              </a:ext>
            </a:extLst>
          </p:cNvPr>
          <p:cNvSpPr>
            <a:spLocks noGrp="1"/>
          </p:cNvSpPr>
          <p:nvPr>
            <p:ph type="ctrTitle"/>
          </p:nvPr>
        </p:nvSpPr>
        <p:spPr>
          <a:xfrm>
            <a:off x="0" y="0"/>
            <a:ext cx="12192000" cy="1393794"/>
          </a:xfrm>
          <a:solidFill>
            <a:srgbClr val="FFFF00"/>
          </a:solidFill>
          <a:ln>
            <a:solidFill>
              <a:schemeClr val="tx1"/>
            </a:solidFill>
          </a:ln>
        </p:spPr>
        <p:txBody>
          <a:bodyPr/>
          <a:lstStyle/>
          <a:p>
            <a:pPr algn="ctr"/>
            <a:r>
              <a:rPr lang="en-GB" sz="2800" dirty="0">
                <a:solidFill>
                  <a:schemeClr val="tx1"/>
                </a:solidFill>
                <a:latin typeface="Comic Sans MS" panose="030F0702030302020204" pitchFamily="66" charset="0"/>
              </a:rPr>
              <a:t>Do Now! </a:t>
            </a:r>
            <a:r>
              <a:rPr lang="en-GB" sz="2800" dirty="0">
                <a:solidFill>
                  <a:srgbClr val="FF0000"/>
                </a:solidFill>
                <a:latin typeface="Comic Sans MS" panose="030F0702030302020204" pitchFamily="66" charset="0"/>
              </a:rPr>
              <a:t>Think. Pair. Share.</a:t>
            </a:r>
            <a:br>
              <a:rPr lang="en-GB" sz="2800" dirty="0">
                <a:solidFill>
                  <a:srgbClr val="FF0000"/>
                </a:solidFill>
                <a:latin typeface="Comic Sans MS" panose="030F0702030302020204" pitchFamily="66" charset="0"/>
              </a:rPr>
            </a:br>
            <a:r>
              <a:rPr lang="en-GB" sz="2400" b="1" dirty="0">
                <a:solidFill>
                  <a:schemeClr val="tx1"/>
                </a:solidFill>
                <a:latin typeface="Comic Sans MS" panose="030F0702030302020204" pitchFamily="66" charset="0"/>
              </a:rPr>
              <a:t>What do you already know about the Romans?</a:t>
            </a:r>
            <a:br>
              <a:rPr lang="en-GB" sz="2400" b="1" dirty="0">
                <a:solidFill>
                  <a:schemeClr val="tx1"/>
                </a:solidFill>
                <a:latin typeface="Comic Sans MS" panose="030F0702030302020204" pitchFamily="66" charset="0"/>
              </a:rPr>
            </a:br>
            <a:r>
              <a:rPr lang="en-GB" sz="2400" dirty="0">
                <a:solidFill>
                  <a:schemeClr val="tx1"/>
                </a:solidFill>
                <a:latin typeface="Comic Sans MS" panose="030F0702030302020204" pitchFamily="66" charset="0"/>
              </a:rPr>
              <a:t>Use the pictures to help you.</a:t>
            </a:r>
            <a:endParaRPr lang="en-GB" sz="2800" dirty="0">
              <a:solidFill>
                <a:schemeClr val="tx1"/>
              </a:solidFill>
              <a:latin typeface="Comic Sans MS" panose="030F0702030302020204" pitchFamily="66" charset="0"/>
            </a:endParaRPr>
          </a:p>
        </p:txBody>
      </p:sp>
      <p:pic>
        <p:nvPicPr>
          <p:cNvPr id="8" name="Picture 7">
            <a:extLst>
              <a:ext uri="{FF2B5EF4-FFF2-40B4-BE49-F238E27FC236}">
                <a16:creationId xmlns:a16="http://schemas.microsoft.com/office/drawing/2014/main" id="{606A0C69-3E31-46F1-88C7-E1A5328E865D}"/>
              </a:ext>
            </a:extLst>
          </p:cNvPr>
          <p:cNvPicPr>
            <a:picLocks noChangeAspect="1"/>
          </p:cNvPicPr>
          <p:nvPr/>
        </p:nvPicPr>
        <p:blipFill>
          <a:blip r:embed="rId2"/>
          <a:stretch>
            <a:fillRect/>
          </a:stretch>
        </p:blipFill>
        <p:spPr>
          <a:xfrm>
            <a:off x="4786312" y="2552700"/>
            <a:ext cx="2619375" cy="1752600"/>
          </a:xfrm>
          <a:prstGeom prst="rect">
            <a:avLst/>
          </a:prstGeom>
        </p:spPr>
      </p:pic>
      <p:pic>
        <p:nvPicPr>
          <p:cNvPr id="9" name="Picture 8">
            <a:extLst>
              <a:ext uri="{FF2B5EF4-FFF2-40B4-BE49-F238E27FC236}">
                <a16:creationId xmlns:a16="http://schemas.microsoft.com/office/drawing/2014/main" id="{50A75904-8CB7-47F4-A447-18A250AC714B}"/>
              </a:ext>
            </a:extLst>
          </p:cNvPr>
          <p:cNvPicPr>
            <a:picLocks noChangeAspect="1"/>
          </p:cNvPicPr>
          <p:nvPr/>
        </p:nvPicPr>
        <p:blipFill>
          <a:blip r:embed="rId2"/>
          <a:stretch>
            <a:fillRect/>
          </a:stretch>
        </p:blipFill>
        <p:spPr>
          <a:xfrm>
            <a:off x="8191500" y="4115770"/>
            <a:ext cx="3993858" cy="2742230"/>
          </a:xfrm>
          <a:prstGeom prst="rect">
            <a:avLst/>
          </a:prstGeom>
        </p:spPr>
      </p:pic>
      <p:pic>
        <p:nvPicPr>
          <p:cNvPr id="10" name="Picture 9">
            <a:extLst>
              <a:ext uri="{FF2B5EF4-FFF2-40B4-BE49-F238E27FC236}">
                <a16:creationId xmlns:a16="http://schemas.microsoft.com/office/drawing/2014/main" id="{AD96FA5E-E4DF-40FF-A997-BDDA7364497A}"/>
              </a:ext>
            </a:extLst>
          </p:cNvPr>
          <p:cNvPicPr>
            <a:picLocks noChangeAspect="1"/>
          </p:cNvPicPr>
          <p:nvPr/>
        </p:nvPicPr>
        <p:blipFill>
          <a:blip r:embed="rId3"/>
          <a:stretch>
            <a:fillRect/>
          </a:stretch>
        </p:blipFill>
        <p:spPr>
          <a:xfrm>
            <a:off x="4786312" y="4515870"/>
            <a:ext cx="3014663" cy="2342129"/>
          </a:xfrm>
          <a:prstGeom prst="rect">
            <a:avLst/>
          </a:prstGeom>
        </p:spPr>
      </p:pic>
      <p:sp>
        <p:nvSpPr>
          <p:cNvPr id="3" name="Subtitle 2">
            <a:extLst>
              <a:ext uri="{FF2B5EF4-FFF2-40B4-BE49-F238E27FC236}">
                <a16:creationId xmlns:a16="http://schemas.microsoft.com/office/drawing/2014/main" id="{11BDC2F4-BCEE-4CF9-A174-F182A40C5F4C}"/>
              </a:ext>
            </a:extLst>
          </p:cNvPr>
          <p:cNvSpPr>
            <a:spLocks noGrp="1"/>
          </p:cNvSpPr>
          <p:nvPr>
            <p:ph type="subTitle" idx="1"/>
          </p:nvPr>
        </p:nvSpPr>
        <p:spPr/>
        <p:txBody>
          <a:bodyPr/>
          <a:lstStyle/>
          <a:p>
            <a:endParaRPr lang="en-GB" dirty="0"/>
          </a:p>
        </p:txBody>
      </p:sp>
      <p:pic>
        <p:nvPicPr>
          <p:cNvPr id="4" name="Picture 3">
            <a:extLst>
              <a:ext uri="{FF2B5EF4-FFF2-40B4-BE49-F238E27FC236}">
                <a16:creationId xmlns:a16="http://schemas.microsoft.com/office/drawing/2014/main" id="{DE41345E-2433-4EE0-929A-8B3DE70E6774}"/>
              </a:ext>
            </a:extLst>
          </p:cNvPr>
          <p:cNvPicPr>
            <a:picLocks noChangeAspect="1"/>
          </p:cNvPicPr>
          <p:nvPr/>
        </p:nvPicPr>
        <p:blipFill>
          <a:blip r:embed="rId4"/>
          <a:stretch>
            <a:fillRect/>
          </a:stretch>
        </p:blipFill>
        <p:spPr>
          <a:xfrm>
            <a:off x="0" y="1466851"/>
            <a:ext cx="4511823" cy="2494948"/>
          </a:xfrm>
          <a:prstGeom prst="rect">
            <a:avLst/>
          </a:prstGeom>
        </p:spPr>
      </p:pic>
      <p:pic>
        <p:nvPicPr>
          <p:cNvPr id="5" name="Picture 4">
            <a:extLst>
              <a:ext uri="{FF2B5EF4-FFF2-40B4-BE49-F238E27FC236}">
                <a16:creationId xmlns:a16="http://schemas.microsoft.com/office/drawing/2014/main" id="{DE11A77B-E843-41C5-9DAA-6F2B2A29B936}"/>
              </a:ext>
            </a:extLst>
          </p:cNvPr>
          <p:cNvPicPr>
            <a:picLocks noChangeAspect="1"/>
          </p:cNvPicPr>
          <p:nvPr/>
        </p:nvPicPr>
        <p:blipFill>
          <a:blip r:embed="rId5"/>
          <a:stretch>
            <a:fillRect/>
          </a:stretch>
        </p:blipFill>
        <p:spPr>
          <a:xfrm>
            <a:off x="8191500" y="1435177"/>
            <a:ext cx="4000500" cy="2526621"/>
          </a:xfrm>
          <a:prstGeom prst="rect">
            <a:avLst/>
          </a:prstGeom>
        </p:spPr>
      </p:pic>
      <p:pic>
        <p:nvPicPr>
          <p:cNvPr id="6" name="Picture 5">
            <a:extLst>
              <a:ext uri="{FF2B5EF4-FFF2-40B4-BE49-F238E27FC236}">
                <a16:creationId xmlns:a16="http://schemas.microsoft.com/office/drawing/2014/main" id="{7177C07F-AAFE-4358-916A-E547B452B098}"/>
              </a:ext>
            </a:extLst>
          </p:cNvPr>
          <p:cNvPicPr>
            <a:picLocks noChangeAspect="1"/>
          </p:cNvPicPr>
          <p:nvPr/>
        </p:nvPicPr>
        <p:blipFill>
          <a:blip r:embed="rId6"/>
          <a:stretch>
            <a:fillRect/>
          </a:stretch>
        </p:blipFill>
        <p:spPr>
          <a:xfrm>
            <a:off x="4591051" y="1435177"/>
            <a:ext cx="3352800" cy="3003446"/>
          </a:xfrm>
          <a:prstGeom prst="rect">
            <a:avLst/>
          </a:prstGeom>
        </p:spPr>
      </p:pic>
      <p:pic>
        <p:nvPicPr>
          <p:cNvPr id="7" name="Picture 6">
            <a:extLst>
              <a:ext uri="{FF2B5EF4-FFF2-40B4-BE49-F238E27FC236}">
                <a16:creationId xmlns:a16="http://schemas.microsoft.com/office/drawing/2014/main" id="{F28EC47C-6381-4A8D-9079-C41C071E7039}"/>
              </a:ext>
            </a:extLst>
          </p:cNvPr>
          <p:cNvPicPr>
            <a:picLocks noChangeAspect="1"/>
          </p:cNvPicPr>
          <p:nvPr/>
        </p:nvPicPr>
        <p:blipFill>
          <a:blip r:embed="rId7"/>
          <a:stretch>
            <a:fillRect/>
          </a:stretch>
        </p:blipFill>
        <p:spPr>
          <a:xfrm>
            <a:off x="12644" y="4168488"/>
            <a:ext cx="4483157" cy="2689512"/>
          </a:xfrm>
          <a:prstGeom prst="rect">
            <a:avLst/>
          </a:prstGeom>
        </p:spPr>
      </p:pic>
    </p:spTree>
    <p:extLst>
      <p:ext uri="{BB962C8B-B14F-4D97-AF65-F5344CB8AC3E}">
        <p14:creationId xmlns:p14="http://schemas.microsoft.com/office/powerpoint/2010/main" val="352935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CA7A96D-C51C-4FF6-9D71-FC74549ADDCA}"/>
              </a:ext>
            </a:extLst>
          </p:cNvPr>
          <p:cNvSpPr>
            <a:spLocks noGrp="1"/>
          </p:cNvSpPr>
          <p:nvPr>
            <p:ph type="ctrTitle"/>
          </p:nvPr>
        </p:nvSpPr>
        <p:spPr>
          <a:xfrm>
            <a:off x="0" y="0"/>
            <a:ext cx="12192000" cy="1003177"/>
          </a:xfrm>
          <a:solidFill>
            <a:srgbClr val="FFFF00"/>
          </a:solidFill>
          <a:ln>
            <a:solidFill>
              <a:schemeClr val="tx1"/>
            </a:solidFill>
          </a:ln>
        </p:spPr>
        <p:txBody>
          <a:bodyPr/>
          <a:lstStyle/>
          <a:p>
            <a:pPr algn="ctr"/>
            <a:r>
              <a:rPr lang="en-GB" sz="2800" dirty="0">
                <a:solidFill>
                  <a:schemeClr val="tx1"/>
                </a:solidFill>
                <a:latin typeface="Comic Sans MS" panose="030F0702030302020204" pitchFamily="66" charset="0"/>
              </a:rPr>
              <a:t>Learning Intent: Why did the Romans invade Britain?</a:t>
            </a:r>
            <a:br>
              <a:rPr lang="en-GB" sz="2800" dirty="0">
                <a:solidFill>
                  <a:schemeClr val="tx1"/>
                </a:solidFill>
                <a:latin typeface="Comic Sans MS" panose="030F0702030302020204" pitchFamily="66" charset="0"/>
              </a:rPr>
            </a:br>
            <a:endParaRPr lang="en-GB" sz="2800" dirty="0">
              <a:solidFill>
                <a:schemeClr val="tx1"/>
              </a:solidFill>
              <a:latin typeface="Comic Sans MS" panose="030F0702030302020204" pitchFamily="66" charset="0"/>
            </a:endParaRPr>
          </a:p>
        </p:txBody>
      </p:sp>
      <p:sp>
        <p:nvSpPr>
          <p:cNvPr id="8" name="Subtitle 7">
            <a:extLst>
              <a:ext uri="{FF2B5EF4-FFF2-40B4-BE49-F238E27FC236}">
                <a16:creationId xmlns:a16="http://schemas.microsoft.com/office/drawing/2014/main" id="{F1408B06-082A-4CE2-B416-3B87BF724C6C}"/>
              </a:ext>
            </a:extLst>
          </p:cNvPr>
          <p:cNvSpPr>
            <a:spLocks noGrp="1"/>
          </p:cNvSpPr>
          <p:nvPr>
            <p:ph type="subTitle" idx="1"/>
          </p:nvPr>
        </p:nvSpPr>
        <p:spPr>
          <a:xfrm>
            <a:off x="0" y="5424256"/>
            <a:ext cx="12192000" cy="1420427"/>
          </a:xfrm>
          <a:solidFill>
            <a:srgbClr val="FFFF00"/>
          </a:solidFill>
        </p:spPr>
        <p:txBody>
          <a:bodyPr>
            <a:normAutofit/>
          </a:bodyPr>
          <a:lstStyle/>
          <a:p>
            <a:pPr algn="ctr"/>
            <a:r>
              <a:rPr lang="en-GB" sz="2000" dirty="0">
                <a:solidFill>
                  <a:schemeClr val="tx1"/>
                </a:solidFill>
                <a:latin typeface="Comic Sans MS" panose="030F0702030302020204" pitchFamily="66" charset="0"/>
              </a:rPr>
              <a:t>Success Criteria: Identify reasons why the Romans invaded Britain. &gt;G1/G1.</a:t>
            </a:r>
          </a:p>
          <a:p>
            <a:pPr algn="ctr"/>
            <a:r>
              <a:rPr lang="en-GB" sz="2000" dirty="0">
                <a:solidFill>
                  <a:schemeClr val="tx1"/>
                </a:solidFill>
                <a:latin typeface="Comic Sans MS" panose="030F0702030302020204" pitchFamily="66" charset="0"/>
              </a:rPr>
              <a:t>Success Criteria: Describe reasons why the Romans invaded Britain. &gt;G2/G2.</a:t>
            </a:r>
          </a:p>
          <a:p>
            <a:pPr algn="ctr"/>
            <a:r>
              <a:rPr lang="en-GB" sz="2000" dirty="0">
                <a:solidFill>
                  <a:schemeClr val="tx1"/>
                </a:solidFill>
                <a:latin typeface="Comic Sans MS" panose="030F0702030302020204" pitchFamily="66" charset="0"/>
              </a:rPr>
              <a:t>Success Criteria: Explain and analyse reasons why the Romans invaded Britain. &gt;G3/G3.</a:t>
            </a:r>
          </a:p>
        </p:txBody>
      </p:sp>
      <p:pic>
        <p:nvPicPr>
          <p:cNvPr id="9" name="Picture 8">
            <a:extLst>
              <a:ext uri="{FF2B5EF4-FFF2-40B4-BE49-F238E27FC236}">
                <a16:creationId xmlns:a16="http://schemas.microsoft.com/office/drawing/2014/main" id="{35623937-C76A-4594-9341-45BC9B6B45BA}"/>
              </a:ext>
            </a:extLst>
          </p:cNvPr>
          <p:cNvPicPr>
            <a:picLocks noChangeAspect="1"/>
          </p:cNvPicPr>
          <p:nvPr/>
        </p:nvPicPr>
        <p:blipFill>
          <a:blip r:embed="rId2"/>
          <a:stretch>
            <a:fillRect/>
          </a:stretch>
        </p:blipFill>
        <p:spPr>
          <a:xfrm>
            <a:off x="6391275" y="1386011"/>
            <a:ext cx="5800725" cy="3818430"/>
          </a:xfrm>
          <a:prstGeom prst="rect">
            <a:avLst/>
          </a:prstGeom>
        </p:spPr>
      </p:pic>
      <p:pic>
        <p:nvPicPr>
          <p:cNvPr id="10" name="Picture 9">
            <a:extLst>
              <a:ext uri="{FF2B5EF4-FFF2-40B4-BE49-F238E27FC236}">
                <a16:creationId xmlns:a16="http://schemas.microsoft.com/office/drawing/2014/main" id="{9AD9C621-BE29-4BCD-B118-181C807939C7}"/>
              </a:ext>
            </a:extLst>
          </p:cNvPr>
          <p:cNvPicPr>
            <a:picLocks noChangeAspect="1"/>
          </p:cNvPicPr>
          <p:nvPr/>
        </p:nvPicPr>
        <p:blipFill>
          <a:blip r:embed="rId3"/>
          <a:stretch>
            <a:fillRect/>
          </a:stretch>
        </p:blipFill>
        <p:spPr>
          <a:xfrm>
            <a:off x="0" y="1386011"/>
            <a:ext cx="6185794" cy="3818430"/>
          </a:xfrm>
          <a:prstGeom prst="rect">
            <a:avLst/>
          </a:prstGeom>
        </p:spPr>
      </p:pic>
    </p:spTree>
    <p:extLst>
      <p:ext uri="{BB962C8B-B14F-4D97-AF65-F5344CB8AC3E}">
        <p14:creationId xmlns:p14="http://schemas.microsoft.com/office/powerpoint/2010/main" val="1834552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2A193C-590C-4ADA-A9C4-2D6F8CA38475}"/>
              </a:ext>
            </a:extLst>
          </p:cNvPr>
          <p:cNvSpPr>
            <a:spLocks noGrp="1"/>
          </p:cNvSpPr>
          <p:nvPr>
            <p:ph type="title"/>
          </p:nvPr>
        </p:nvSpPr>
        <p:spPr>
          <a:xfrm>
            <a:off x="0" y="0"/>
            <a:ext cx="12192000" cy="1320800"/>
          </a:xfrm>
          <a:solidFill>
            <a:srgbClr val="FFFF00"/>
          </a:solidFill>
          <a:ln>
            <a:solidFill>
              <a:schemeClr val="tx1"/>
            </a:solidFill>
          </a:ln>
        </p:spPr>
        <p:txBody>
          <a:bodyPr>
            <a:normAutofit/>
          </a:bodyPr>
          <a:lstStyle/>
          <a:p>
            <a:pPr algn="ctr"/>
            <a:r>
              <a:rPr lang="en-GB" sz="2400" dirty="0">
                <a:solidFill>
                  <a:schemeClr val="tx1"/>
                </a:solidFill>
                <a:latin typeface="Comic Sans MS" panose="030F0702030302020204" pitchFamily="66" charset="0"/>
              </a:rPr>
              <a:t>Success Criteria: Why did the Romans invade Britain?</a:t>
            </a:r>
            <a:br>
              <a:rPr lang="en-GB" sz="2400" dirty="0">
                <a:solidFill>
                  <a:schemeClr val="tx1"/>
                </a:solidFill>
                <a:latin typeface="Comic Sans MS" panose="030F0702030302020204" pitchFamily="66" charset="0"/>
              </a:rPr>
            </a:br>
            <a:r>
              <a:rPr lang="en-GB" sz="2400" dirty="0">
                <a:solidFill>
                  <a:schemeClr val="tx1"/>
                </a:solidFill>
                <a:latin typeface="Comic Sans MS" panose="030F0702030302020204" pitchFamily="66" charset="0"/>
              </a:rPr>
              <a:t>You have studied Iron Age Britain before the Roman invasion.</a:t>
            </a:r>
            <a:br>
              <a:rPr lang="en-GB" sz="2400" dirty="0">
                <a:solidFill>
                  <a:schemeClr val="tx1"/>
                </a:solidFill>
                <a:latin typeface="Comic Sans MS" panose="030F0702030302020204" pitchFamily="66" charset="0"/>
              </a:rPr>
            </a:br>
            <a:r>
              <a:rPr lang="en-GB" sz="2400" dirty="0">
                <a:solidFill>
                  <a:srgbClr val="FF0000"/>
                </a:solidFill>
                <a:latin typeface="Comic Sans MS" panose="030F0702030302020204" pitchFamily="66" charset="0"/>
              </a:rPr>
              <a:t>Think. Pair. Share. Why do you think the Romans invaded Britain?</a:t>
            </a:r>
            <a:endParaRPr lang="en-GB" sz="2400" dirty="0">
              <a:solidFill>
                <a:schemeClr val="tx1"/>
              </a:solidFill>
              <a:latin typeface="Comic Sans MS" panose="030F0702030302020204" pitchFamily="66" charset="0"/>
            </a:endParaRPr>
          </a:p>
        </p:txBody>
      </p:sp>
      <p:sp>
        <p:nvSpPr>
          <p:cNvPr id="5" name="Content Placeholder 4">
            <a:extLst>
              <a:ext uri="{FF2B5EF4-FFF2-40B4-BE49-F238E27FC236}">
                <a16:creationId xmlns:a16="http://schemas.microsoft.com/office/drawing/2014/main" id="{61713A8E-F04D-4FF7-9285-3E911F4FF239}"/>
              </a:ext>
            </a:extLst>
          </p:cNvPr>
          <p:cNvSpPr>
            <a:spLocks noGrp="1"/>
          </p:cNvSpPr>
          <p:nvPr>
            <p:ph sz="half" idx="1"/>
          </p:nvPr>
        </p:nvSpPr>
        <p:spPr/>
        <p:txBody>
          <a:bodyPr/>
          <a:lstStyle/>
          <a:p>
            <a:endParaRPr lang="en-GB"/>
          </a:p>
        </p:txBody>
      </p:sp>
      <p:pic>
        <p:nvPicPr>
          <p:cNvPr id="8" name="Content Placeholder 7">
            <a:extLst>
              <a:ext uri="{FF2B5EF4-FFF2-40B4-BE49-F238E27FC236}">
                <a16:creationId xmlns:a16="http://schemas.microsoft.com/office/drawing/2014/main" id="{C8C6FECA-6705-47C2-BFD5-912862EF5AFA}"/>
              </a:ext>
            </a:extLst>
          </p:cNvPr>
          <p:cNvPicPr>
            <a:picLocks noGrp="1" noChangeAspect="1"/>
          </p:cNvPicPr>
          <p:nvPr>
            <p:ph sz="half" idx="2"/>
          </p:nvPr>
        </p:nvPicPr>
        <p:blipFill>
          <a:blip r:embed="rId2"/>
          <a:stretch>
            <a:fillRect/>
          </a:stretch>
        </p:blipFill>
        <p:spPr>
          <a:xfrm>
            <a:off x="8520187" y="1371111"/>
            <a:ext cx="3671812" cy="2684953"/>
          </a:xfrm>
          <a:prstGeom prst="rect">
            <a:avLst/>
          </a:prstGeom>
        </p:spPr>
      </p:pic>
      <p:pic>
        <p:nvPicPr>
          <p:cNvPr id="7" name="Picture 6">
            <a:extLst>
              <a:ext uri="{FF2B5EF4-FFF2-40B4-BE49-F238E27FC236}">
                <a16:creationId xmlns:a16="http://schemas.microsoft.com/office/drawing/2014/main" id="{9213DD1C-7429-460A-B1ED-92C6040172B0}"/>
              </a:ext>
            </a:extLst>
          </p:cNvPr>
          <p:cNvPicPr>
            <a:picLocks noChangeAspect="1"/>
          </p:cNvPicPr>
          <p:nvPr/>
        </p:nvPicPr>
        <p:blipFill>
          <a:blip r:embed="rId3"/>
          <a:stretch>
            <a:fillRect/>
          </a:stretch>
        </p:blipFill>
        <p:spPr>
          <a:xfrm>
            <a:off x="1" y="1371111"/>
            <a:ext cx="3742182" cy="2803025"/>
          </a:xfrm>
          <a:prstGeom prst="rect">
            <a:avLst/>
          </a:prstGeom>
        </p:spPr>
      </p:pic>
      <p:pic>
        <p:nvPicPr>
          <p:cNvPr id="9" name="Picture 8">
            <a:extLst>
              <a:ext uri="{FF2B5EF4-FFF2-40B4-BE49-F238E27FC236}">
                <a16:creationId xmlns:a16="http://schemas.microsoft.com/office/drawing/2014/main" id="{D1FB5059-97CA-4648-A172-A51CA5F170B0}"/>
              </a:ext>
            </a:extLst>
          </p:cNvPr>
          <p:cNvPicPr>
            <a:picLocks noChangeAspect="1"/>
          </p:cNvPicPr>
          <p:nvPr/>
        </p:nvPicPr>
        <p:blipFill>
          <a:blip r:embed="rId4"/>
          <a:stretch>
            <a:fillRect/>
          </a:stretch>
        </p:blipFill>
        <p:spPr>
          <a:xfrm>
            <a:off x="3826341" y="1402372"/>
            <a:ext cx="4531162" cy="2512403"/>
          </a:xfrm>
          <a:prstGeom prst="rect">
            <a:avLst/>
          </a:prstGeom>
        </p:spPr>
      </p:pic>
      <p:pic>
        <p:nvPicPr>
          <p:cNvPr id="10" name="Picture 9">
            <a:extLst>
              <a:ext uri="{FF2B5EF4-FFF2-40B4-BE49-F238E27FC236}">
                <a16:creationId xmlns:a16="http://schemas.microsoft.com/office/drawing/2014/main" id="{4503E4BA-3862-487C-A33A-EFC502167762}"/>
              </a:ext>
            </a:extLst>
          </p:cNvPr>
          <p:cNvPicPr>
            <a:picLocks noChangeAspect="1"/>
          </p:cNvPicPr>
          <p:nvPr/>
        </p:nvPicPr>
        <p:blipFill>
          <a:blip r:embed="rId5"/>
          <a:stretch>
            <a:fillRect/>
          </a:stretch>
        </p:blipFill>
        <p:spPr>
          <a:xfrm>
            <a:off x="41437" y="4224447"/>
            <a:ext cx="4025738" cy="2606393"/>
          </a:xfrm>
          <a:prstGeom prst="rect">
            <a:avLst/>
          </a:prstGeom>
        </p:spPr>
      </p:pic>
      <p:pic>
        <p:nvPicPr>
          <p:cNvPr id="11" name="Picture 10">
            <a:extLst>
              <a:ext uri="{FF2B5EF4-FFF2-40B4-BE49-F238E27FC236}">
                <a16:creationId xmlns:a16="http://schemas.microsoft.com/office/drawing/2014/main" id="{99DE0CE2-7F80-46AD-B63D-6869D936417C}"/>
              </a:ext>
            </a:extLst>
          </p:cNvPr>
          <p:cNvPicPr>
            <a:picLocks noChangeAspect="1"/>
          </p:cNvPicPr>
          <p:nvPr/>
        </p:nvPicPr>
        <p:blipFill>
          <a:blip r:embed="rId6"/>
          <a:stretch>
            <a:fillRect/>
          </a:stretch>
        </p:blipFill>
        <p:spPr>
          <a:xfrm>
            <a:off x="8982075" y="4114323"/>
            <a:ext cx="3209925" cy="2743677"/>
          </a:xfrm>
          <a:prstGeom prst="rect">
            <a:avLst/>
          </a:prstGeom>
        </p:spPr>
      </p:pic>
      <p:pic>
        <p:nvPicPr>
          <p:cNvPr id="12" name="Picture 11">
            <a:extLst>
              <a:ext uri="{FF2B5EF4-FFF2-40B4-BE49-F238E27FC236}">
                <a16:creationId xmlns:a16="http://schemas.microsoft.com/office/drawing/2014/main" id="{FEFB15A5-401E-4870-8C56-B477AF891BAB}"/>
              </a:ext>
            </a:extLst>
          </p:cNvPr>
          <p:cNvPicPr>
            <a:picLocks noChangeAspect="1"/>
          </p:cNvPicPr>
          <p:nvPr/>
        </p:nvPicPr>
        <p:blipFill>
          <a:blip r:embed="rId7"/>
          <a:stretch>
            <a:fillRect/>
          </a:stretch>
        </p:blipFill>
        <p:spPr>
          <a:xfrm>
            <a:off x="4516069" y="3988086"/>
            <a:ext cx="3671811" cy="2869914"/>
          </a:xfrm>
          <a:prstGeom prst="rect">
            <a:avLst/>
          </a:prstGeom>
        </p:spPr>
      </p:pic>
    </p:spTree>
    <p:extLst>
      <p:ext uri="{BB962C8B-B14F-4D97-AF65-F5344CB8AC3E}">
        <p14:creationId xmlns:p14="http://schemas.microsoft.com/office/powerpoint/2010/main" val="241194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78F0CC8-5DE6-41C7-985E-73AC7112452C}"/>
              </a:ext>
            </a:extLst>
          </p:cNvPr>
          <p:cNvPicPr>
            <a:picLocks noChangeAspect="1"/>
          </p:cNvPicPr>
          <p:nvPr/>
        </p:nvPicPr>
        <p:blipFill>
          <a:blip r:embed="rId2"/>
          <a:stretch>
            <a:fillRect/>
          </a:stretch>
        </p:blipFill>
        <p:spPr>
          <a:xfrm>
            <a:off x="6857775" y="2370338"/>
            <a:ext cx="5334225" cy="3374548"/>
          </a:xfrm>
          <a:prstGeom prst="rect">
            <a:avLst/>
          </a:prstGeom>
        </p:spPr>
      </p:pic>
      <p:sp>
        <p:nvSpPr>
          <p:cNvPr id="2" name="Title 1">
            <a:extLst>
              <a:ext uri="{FF2B5EF4-FFF2-40B4-BE49-F238E27FC236}">
                <a16:creationId xmlns:a16="http://schemas.microsoft.com/office/drawing/2014/main" id="{63BF3BBF-7143-447C-AF1A-B15EE5CB99A4}"/>
              </a:ext>
            </a:extLst>
          </p:cNvPr>
          <p:cNvSpPr>
            <a:spLocks noGrp="1"/>
          </p:cNvSpPr>
          <p:nvPr>
            <p:ph type="title"/>
          </p:nvPr>
        </p:nvSpPr>
        <p:spPr>
          <a:xfrm>
            <a:off x="0" y="0"/>
            <a:ext cx="12192000" cy="967666"/>
          </a:xfrm>
          <a:solidFill>
            <a:srgbClr val="FFFF00"/>
          </a:solidFill>
          <a:ln>
            <a:solidFill>
              <a:schemeClr val="tx1"/>
            </a:solidFill>
          </a:ln>
        </p:spPr>
        <p:txBody>
          <a:bodyPr>
            <a:normAutofit fontScale="90000"/>
          </a:bodyPr>
          <a:lstStyle/>
          <a:p>
            <a:pPr algn="ctr"/>
            <a:r>
              <a:rPr lang="en-GB" sz="2400" dirty="0">
                <a:solidFill>
                  <a:schemeClr val="tx1"/>
                </a:solidFill>
                <a:latin typeface="Comic Sans MS" panose="030F0702030302020204" pitchFamily="66" charset="0"/>
              </a:rPr>
              <a:t>Learning Intent: Why did the Romans invade Britain?</a:t>
            </a:r>
            <a:br>
              <a:rPr lang="en-GB" sz="2400" dirty="0">
                <a:solidFill>
                  <a:schemeClr val="tx1"/>
                </a:solidFill>
                <a:latin typeface="Comic Sans MS" panose="030F0702030302020204" pitchFamily="66" charset="0"/>
              </a:rPr>
            </a:br>
            <a:r>
              <a:rPr lang="en-GB" sz="2000" dirty="0">
                <a:solidFill>
                  <a:schemeClr val="tx1"/>
                </a:solidFill>
                <a:latin typeface="Comic Sans MS" panose="030F0702030302020204" pitchFamily="66" charset="0"/>
              </a:rPr>
              <a:t>Background information: Who were the Romans?</a:t>
            </a:r>
            <a:br>
              <a:rPr lang="en-GB" sz="2000" dirty="0">
                <a:solidFill>
                  <a:schemeClr val="tx1"/>
                </a:solidFill>
                <a:latin typeface="Comic Sans MS" panose="030F0702030302020204" pitchFamily="66" charset="0"/>
              </a:rPr>
            </a:br>
            <a:r>
              <a:rPr lang="en-GB" sz="2000" dirty="0">
                <a:solidFill>
                  <a:schemeClr val="tx1"/>
                </a:solidFill>
                <a:latin typeface="Comic Sans MS" panose="030F0702030302020204" pitchFamily="66" charset="0"/>
              </a:rPr>
              <a:t>Success Criteria: Identify. &gt;G1/G1. Describe. &gt;G2/G2. Explain. &gt;G3/G3.</a:t>
            </a:r>
            <a:br>
              <a:rPr lang="en-GB" sz="2000" dirty="0">
                <a:solidFill>
                  <a:schemeClr val="tx1"/>
                </a:solidFill>
                <a:latin typeface="Comic Sans MS" panose="030F0702030302020204" pitchFamily="66" charset="0"/>
              </a:rPr>
            </a:br>
            <a:endParaRPr lang="en-GB" sz="2000" dirty="0">
              <a:solidFill>
                <a:schemeClr val="tx1"/>
              </a:solidFill>
              <a:latin typeface="Comic Sans MS" panose="030F0702030302020204" pitchFamily="66" charset="0"/>
            </a:endParaRPr>
          </a:p>
        </p:txBody>
      </p:sp>
      <p:sp>
        <p:nvSpPr>
          <p:cNvPr id="3" name="Content Placeholder 2">
            <a:extLst>
              <a:ext uri="{FF2B5EF4-FFF2-40B4-BE49-F238E27FC236}">
                <a16:creationId xmlns:a16="http://schemas.microsoft.com/office/drawing/2014/main" id="{AB3A8D22-A0A0-462E-B9A2-6361DF01FD17}"/>
              </a:ext>
            </a:extLst>
          </p:cNvPr>
          <p:cNvSpPr>
            <a:spLocks noGrp="1"/>
          </p:cNvSpPr>
          <p:nvPr>
            <p:ph sz="half" idx="1"/>
          </p:nvPr>
        </p:nvSpPr>
        <p:spPr>
          <a:xfrm>
            <a:off x="0" y="1056442"/>
            <a:ext cx="6705600" cy="5801557"/>
          </a:xfrm>
          <a:solidFill>
            <a:srgbClr val="FFFF00"/>
          </a:solidFill>
          <a:ln>
            <a:solidFill>
              <a:schemeClr val="tx1"/>
            </a:solidFill>
          </a:ln>
        </p:spPr>
        <p:txBody>
          <a:bodyPr>
            <a:normAutofit fontScale="85000" lnSpcReduction="10000"/>
          </a:bodyPr>
          <a:lstStyle/>
          <a:p>
            <a:r>
              <a:rPr lang="en-GB" sz="2000" dirty="0">
                <a:latin typeface="Comic Sans MS" panose="030F0702030302020204" pitchFamily="66" charset="0"/>
              </a:rPr>
              <a:t>The city of </a:t>
            </a:r>
            <a:r>
              <a:rPr lang="en-GB" sz="2000" b="1" dirty="0">
                <a:solidFill>
                  <a:srgbClr val="00B050"/>
                </a:solidFill>
                <a:latin typeface="Comic Sans MS" panose="030F0702030302020204" pitchFamily="66" charset="0"/>
              </a:rPr>
              <a:t>Rome</a:t>
            </a:r>
            <a:r>
              <a:rPr lang="en-GB" sz="2000" dirty="0">
                <a:latin typeface="Comic Sans MS" panose="030F0702030302020204" pitchFamily="66" charset="0"/>
              </a:rPr>
              <a:t> was </a:t>
            </a:r>
            <a:r>
              <a:rPr lang="en-GB" sz="2000" b="1" dirty="0">
                <a:solidFill>
                  <a:srgbClr val="00B050"/>
                </a:solidFill>
                <a:latin typeface="Comic Sans MS" panose="030F0702030302020204" pitchFamily="66" charset="0"/>
              </a:rPr>
              <a:t>founded</a:t>
            </a:r>
            <a:r>
              <a:rPr lang="en-GB" sz="2000" dirty="0">
                <a:latin typeface="Comic Sans MS" panose="030F0702030302020204" pitchFamily="66" charset="0"/>
              </a:rPr>
              <a:t> some time around </a:t>
            </a:r>
            <a:r>
              <a:rPr lang="en-GB" sz="2000" b="1" dirty="0">
                <a:solidFill>
                  <a:srgbClr val="00B050"/>
                </a:solidFill>
                <a:latin typeface="Comic Sans MS" panose="030F0702030302020204" pitchFamily="66" charset="0"/>
              </a:rPr>
              <a:t>550BC</a:t>
            </a:r>
            <a:r>
              <a:rPr lang="en-GB" sz="2000" dirty="0">
                <a:latin typeface="Comic Sans MS" panose="030F0702030302020204" pitchFamily="66" charset="0"/>
              </a:rPr>
              <a:t>.</a:t>
            </a:r>
          </a:p>
          <a:p>
            <a:r>
              <a:rPr lang="en-GB" sz="2000" dirty="0">
                <a:latin typeface="Comic Sans MS" panose="030F0702030302020204" pitchFamily="66" charset="0"/>
              </a:rPr>
              <a:t>The people who lived there became known as the…?</a:t>
            </a:r>
          </a:p>
          <a:p>
            <a:r>
              <a:rPr lang="en-GB" sz="2000" dirty="0">
                <a:latin typeface="Comic Sans MS" panose="030F0702030302020204" pitchFamily="66" charset="0"/>
              </a:rPr>
              <a:t>From around </a:t>
            </a:r>
            <a:r>
              <a:rPr lang="en-GB" sz="2000" b="1" dirty="0">
                <a:solidFill>
                  <a:schemeClr val="accent2"/>
                </a:solidFill>
                <a:latin typeface="Comic Sans MS" panose="030F0702030302020204" pitchFamily="66" charset="0"/>
              </a:rPr>
              <a:t>350BC</a:t>
            </a:r>
            <a:r>
              <a:rPr lang="en-GB" sz="2000" dirty="0">
                <a:latin typeface="Comic Sans MS" panose="030F0702030302020204" pitchFamily="66" charset="0"/>
              </a:rPr>
              <a:t>, the </a:t>
            </a:r>
            <a:r>
              <a:rPr lang="en-GB" sz="2000" b="1" dirty="0">
                <a:solidFill>
                  <a:schemeClr val="accent2"/>
                </a:solidFill>
                <a:latin typeface="Comic Sans MS" panose="030F0702030302020204" pitchFamily="66" charset="0"/>
              </a:rPr>
              <a:t>Romans</a:t>
            </a:r>
            <a:r>
              <a:rPr lang="en-GB" sz="2000" dirty="0">
                <a:latin typeface="Comic Sans MS" panose="030F0702030302020204" pitchFamily="66" charset="0"/>
              </a:rPr>
              <a:t> began to </a:t>
            </a:r>
            <a:r>
              <a:rPr lang="en-GB" sz="2000" b="1" dirty="0">
                <a:solidFill>
                  <a:schemeClr val="accent2"/>
                </a:solidFill>
                <a:latin typeface="Comic Sans MS" panose="030F0702030302020204" pitchFamily="66" charset="0"/>
              </a:rPr>
              <a:t>build</a:t>
            </a:r>
            <a:r>
              <a:rPr lang="en-GB" sz="2000" dirty="0">
                <a:latin typeface="Comic Sans MS" panose="030F0702030302020204" pitchFamily="66" charset="0"/>
              </a:rPr>
              <a:t> an </a:t>
            </a:r>
            <a:r>
              <a:rPr lang="en-GB" sz="2000" b="1" dirty="0">
                <a:solidFill>
                  <a:schemeClr val="accent2"/>
                </a:solidFill>
                <a:latin typeface="Comic Sans MS" panose="030F0702030302020204" pitchFamily="66" charset="0"/>
              </a:rPr>
              <a:t>empire</a:t>
            </a:r>
            <a:r>
              <a:rPr lang="en-GB" sz="2000" dirty="0">
                <a:latin typeface="Comic Sans MS" panose="030F0702030302020204" pitchFamily="66" charset="0"/>
              </a:rPr>
              <a:t>.</a:t>
            </a:r>
          </a:p>
          <a:p>
            <a:r>
              <a:rPr lang="en-GB" sz="2000" dirty="0">
                <a:solidFill>
                  <a:srgbClr val="0070C0"/>
                </a:solidFill>
                <a:latin typeface="Comic Sans MS" panose="030F0702030302020204" pitchFamily="66" charset="0"/>
              </a:rPr>
              <a:t>What is an empire?</a:t>
            </a:r>
          </a:p>
          <a:p>
            <a:r>
              <a:rPr lang="en-GB" sz="2000" b="1" dirty="0">
                <a:solidFill>
                  <a:srgbClr val="0070C0"/>
                </a:solidFill>
                <a:latin typeface="Comic Sans MS" panose="030F0702030302020204" pitchFamily="66" charset="0"/>
              </a:rPr>
              <a:t>An empire is…</a:t>
            </a:r>
          </a:p>
          <a:p>
            <a:r>
              <a:rPr lang="en-GB" sz="2000" dirty="0">
                <a:solidFill>
                  <a:schemeClr val="tx1"/>
                </a:solidFill>
                <a:latin typeface="Comic Sans MS" panose="030F0702030302020204" pitchFamily="66" charset="0"/>
              </a:rPr>
              <a:t>The maps show the growth of the </a:t>
            </a:r>
            <a:r>
              <a:rPr lang="en-GB" sz="2000" b="1" dirty="0">
                <a:solidFill>
                  <a:srgbClr val="7030A0"/>
                </a:solidFill>
                <a:latin typeface="Comic Sans MS" panose="030F0702030302020204" pitchFamily="66" charset="0"/>
              </a:rPr>
              <a:t>Roman Empire</a:t>
            </a:r>
            <a:r>
              <a:rPr lang="en-GB" sz="2000" dirty="0">
                <a:solidFill>
                  <a:schemeClr val="tx1"/>
                </a:solidFill>
                <a:latin typeface="Comic Sans MS" panose="030F0702030302020204" pitchFamily="66" charset="0"/>
              </a:rPr>
              <a:t>.</a:t>
            </a:r>
          </a:p>
          <a:p>
            <a:r>
              <a:rPr lang="en-GB" sz="2000" dirty="0">
                <a:solidFill>
                  <a:schemeClr val="tx1"/>
                </a:solidFill>
                <a:latin typeface="Comic Sans MS" panose="030F0702030302020204" pitchFamily="66" charset="0"/>
              </a:rPr>
              <a:t>The first map shows the </a:t>
            </a:r>
            <a:r>
              <a:rPr lang="en-GB" sz="2000" b="1" dirty="0">
                <a:solidFill>
                  <a:srgbClr val="7030A0"/>
                </a:solidFill>
                <a:latin typeface="Comic Sans MS" panose="030F0702030302020204" pitchFamily="66" charset="0"/>
              </a:rPr>
              <a:t>Roman Empire</a:t>
            </a:r>
            <a:r>
              <a:rPr lang="en-GB" sz="2000" dirty="0">
                <a:solidFill>
                  <a:schemeClr val="tx1"/>
                </a:solidFill>
                <a:latin typeface="Comic Sans MS" panose="030F0702030302020204" pitchFamily="66" charset="0"/>
              </a:rPr>
              <a:t> in </a:t>
            </a:r>
            <a:r>
              <a:rPr lang="en-GB" sz="2000" b="1" dirty="0">
                <a:solidFill>
                  <a:srgbClr val="7030A0"/>
                </a:solidFill>
                <a:latin typeface="Comic Sans MS" panose="030F0702030302020204" pitchFamily="66" charset="0"/>
              </a:rPr>
              <a:t>300BC</a:t>
            </a:r>
            <a:r>
              <a:rPr lang="en-GB" sz="2000" dirty="0">
                <a:solidFill>
                  <a:schemeClr val="tx1"/>
                </a:solidFill>
                <a:latin typeface="Comic Sans MS" panose="030F0702030302020204" pitchFamily="66" charset="0"/>
              </a:rPr>
              <a:t>.</a:t>
            </a:r>
          </a:p>
          <a:p>
            <a:r>
              <a:rPr lang="en-GB" sz="2000" dirty="0">
                <a:solidFill>
                  <a:schemeClr val="tx1"/>
                </a:solidFill>
                <a:latin typeface="Comic Sans MS" panose="030F0702030302020204" pitchFamily="66" charset="0"/>
              </a:rPr>
              <a:t>The second map shows the </a:t>
            </a:r>
            <a:r>
              <a:rPr lang="en-GB" sz="2000" b="1" dirty="0">
                <a:solidFill>
                  <a:srgbClr val="7030A0"/>
                </a:solidFill>
                <a:latin typeface="Comic Sans MS" panose="030F0702030302020204" pitchFamily="66" charset="0"/>
              </a:rPr>
              <a:t>Roman Empire</a:t>
            </a:r>
            <a:r>
              <a:rPr lang="en-GB" sz="2000" dirty="0">
                <a:solidFill>
                  <a:schemeClr val="tx1"/>
                </a:solidFill>
                <a:latin typeface="Comic Sans MS" panose="030F0702030302020204" pitchFamily="66" charset="0"/>
              </a:rPr>
              <a:t> in </a:t>
            </a:r>
            <a:r>
              <a:rPr lang="en-GB" sz="2000" b="1" dirty="0">
                <a:solidFill>
                  <a:srgbClr val="7030A0"/>
                </a:solidFill>
                <a:latin typeface="Comic Sans MS" panose="030F0702030302020204" pitchFamily="66" charset="0"/>
              </a:rPr>
              <a:t>270BC</a:t>
            </a:r>
            <a:r>
              <a:rPr lang="en-GB" sz="2000" dirty="0">
                <a:solidFill>
                  <a:schemeClr val="tx1"/>
                </a:solidFill>
                <a:latin typeface="Comic Sans MS" panose="030F0702030302020204" pitchFamily="66" charset="0"/>
              </a:rPr>
              <a:t>.</a:t>
            </a:r>
          </a:p>
          <a:p>
            <a:r>
              <a:rPr lang="en-GB" sz="2000" dirty="0">
                <a:solidFill>
                  <a:schemeClr val="tx1"/>
                </a:solidFill>
                <a:latin typeface="Comic Sans MS" panose="030F0702030302020204" pitchFamily="66" charset="0"/>
              </a:rPr>
              <a:t>The third map shows the </a:t>
            </a:r>
            <a:r>
              <a:rPr lang="en-GB" sz="2000" b="1" dirty="0">
                <a:solidFill>
                  <a:srgbClr val="7030A0"/>
                </a:solidFill>
                <a:latin typeface="Comic Sans MS" panose="030F0702030302020204" pitchFamily="66" charset="0"/>
              </a:rPr>
              <a:t>Roman Empire </a:t>
            </a:r>
            <a:r>
              <a:rPr lang="en-GB" sz="2000" dirty="0">
                <a:solidFill>
                  <a:schemeClr val="tx1"/>
                </a:solidFill>
                <a:latin typeface="Comic Sans MS" panose="030F0702030302020204" pitchFamily="66" charset="0"/>
              </a:rPr>
              <a:t>in </a:t>
            </a:r>
            <a:r>
              <a:rPr lang="en-GB" sz="2000" b="1" dirty="0">
                <a:solidFill>
                  <a:srgbClr val="7030A0"/>
                </a:solidFill>
                <a:latin typeface="Comic Sans MS" panose="030F0702030302020204" pitchFamily="66" charset="0"/>
              </a:rPr>
              <a:t>20AD</a:t>
            </a:r>
            <a:r>
              <a:rPr lang="en-GB" sz="2000" dirty="0">
                <a:solidFill>
                  <a:schemeClr val="tx1"/>
                </a:solidFill>
                <a:latin typeface="Comic Sans MS" panose="030F0702030302020204" pitchFamily="66" charset="0"/>
              </a:rPr>
              <a:t>.</a:t>
            </a:r>
          </a:p>
          <a:p>
            <a:r>
              <a:rPr lang="en-GB" sz="2000" dirty="0">
                <a:solidFill>
                  <a:srgbClr val="0070C0"/>
                </a:solidFill>
                <a:latin typeface="Comic Sans MS" panose="030F0702030302020204" pitchFamily="66" charset="0"/>
              </a:rPr>
              <a:t>Which modern day countries were part of the Roman Empire? </a:t>
            </a:r>
            <a:r>
              <a:rPr lang="en-GB" sz="2000" b="1" dirty="0">
                <a:solidFill>
                  <a:srgbClr val="FF0000"/>
                </a:solidFill>
                <a:latin typeface="Comic Sans MS" panose="030F0702030302020204" pitchFamily="66" charset="0"/>
              </a:rPr>
              <a:t>Think. Pair. Share.</a:t>
            </a:r>
            <a:endParaRPr lang="en-GB" sz="2000" b="1" dirty="0">
              <a:solidFill>
                <a:srgbClr val="0070C0"/>
              </a:solidFill>
              <a:latin typeface="Comic Sans MS" panose="030F0702030302020204" pitchFamily="66" charset="0"/>
            </a:endParaRPr>
          </a:p>
          <a:p>
            <a:r>
              <a:rPr lang="en-GB" sz="2000" dirty="0">
                <a:solidFill>
                  <a:srgbClr val="0070C0"/>
                </a:solidFill>
                <a:latin typeface="Comic Sans MS" panose="030F0702030302020204" pitchFamily="66" charset="0"/>
              </a:rPr>
              <a:t>What happened to the Roman Empire between 300BC and 43AD?</a:t>
            </a:r>
          </a:p>
          <a:p>
            <a:r>
              <a:rPr lang="en-GB" sz="2000" b="1" dirty="0">
                <a:solidFill>
                  <a:srgbClr val="C00000"/>
                </a:solidFill>
                <a:latin typeface="Comic Sans MS" panose="030F0702030302020204" pitchFamily="66" charset="0"/>
              </a:rPr>
              <a:t>The Roman Empire got bigger.</a:t>
            </a:r>
          </a:p>
          <a:p>
            <a:r>
              <a:rPr lang="en-GB" sz="2000" b="1" dirty="0">
                <a:solidFill>
                  <a:schemeClr val="tx1"/>
                </a:solidFill>
                <a:latin typeface="Comic Sans MS" panose="030F0702030302020204" pitchFamily="66" charset="0"/>
              </a:rPr>
              <a:t>What grade? How can this answer be improved?</a:t>
            </a:r>
          </a:p>
          <a:p>
            <a:r>
              <a:rPr lang="en-GB" sz="2000" b="1" dirty="0">
                <a:solidFill>
                  <a:srgbClr val="FF0000"/>
                </a:solidFill>
                <a:latin typeface="Comic Sans MS" panose="030F0702030302020204" pitchFamily="66" charset="0"/>
              </a:rPr>
              <a:t>Challenge! What does the size of their empire suggest to us about the Romans?</a:t>
            </a:r>
          </a:p>
          <a:p>
            <a:pPr marL="0" indent="0">
              <a:buNone/>
            </a:pPr>
            <a:endParaRPr lang="en-GB" sz="2000" b="1" dirty="0">
              <a:solidFill>
                <a:srgbClr val="C00000"/>
              </a:solidFill>
              <a:latin typeface="Comic Sans MS" panose="030F0702030302020204" pitchFamily="66" charset="0"/>
            </a:endParaRPr>
          </a:p>
          <a:p>
            <a:endParaRPr lang="en-GB" sz="2000" b="1" dirty="0">
              <a:solidFill>
                <a:srgbClr val="C00000"/>
              </a:solidFill>
              <a:latin typeface="Comic Sans MS" panose="030F0702030302020204" pitchFamily="66" charset="0"/>
            </a:endParaRPr>
          </a:p>
          <a:p>
            <a:endParaRPr lang="en-GB" sz="2000" dirty="0">
              <a:solidFill>
                <a:schemeClr val="tx1"/>
              </a:solidFill>
              <a:latin typeface="Comic Sans MS" panose="030F0702030302020204" pitchFamily="66" charset="0"/>
            </a:endParaRPr>
          </a:p>
        </p:txBody>
      </p:sp>
      <p:pic>
        <p:nvPicPr>
          <p:cNvPr id="6" name="Content Placeholder 5">
            <a:extLst>
              <a:ext uri="{FF2B5EF4-FFF2-40B4-BE49-F238E27FC236}">
                <a16:creationId xmlns:a16="http://schemas.microsoft.com/office/drawing/2014/main" id="{6C55F631-33D3-44B7-9DF5-7F53F6D7E026}"/>
              </a:ext>
            </a:extLst>
          </p:cNvPr>
          <p:cNvPicPr>
            <a:picLocks noGrp="1" noChangeAspect="1"/>
          </p:cNvPicPr>
          <p:nvPr>
            <p:ph sz="half" idx="2"/>
          </p:nvPr>
        </p:nvPicPr>
        <p:blipFill>
          <a:blip r:embed="rId3"/>
          <a:stretch>
            <a:fillRect/>
          </a:stretch>
        </p:blipFill>
        <p:spPr>
          <a:xfrm>
            <a:off x="6857775" y="2370339"/>
            <a:ext cx="5334225" cy="3374548"/>
          </a:xfrm>
          <a:prstGeom prst="rect">
            <a:avLst/>
          </a:prstGeom>
        </p:spPr>
      </p:pic>
      <p:pic>
        <p:nvPicPr>
          <p:cNvPr id="7" name="Picture 6">
            <a:extLst>
              <a:ext uri="{FF2B5EF4-FFF2-40B4-BE49-F238E27FC236}">
                <a16:creationId xmlns:a16="http://schemas.microsoft.com/office/drawing/2014/main" id="{8AED611F-8F72-429B-A874-0701596041D5}"/>
              </a:ext>
            </a:extLst>
          </p:cNvPr>
          <p:cNvPicPr>
            <a:picLocks noChangeAspect="1"/>
          </p:cNvPicPr>
          <p:nvPr/>
        </p:nvPicPr>
        <p:blipFill>
          <a:blip r:embed="rId4"/>
          <a:stretch>
            <a:fillRect/>
          </a:stretch>
        </p:blipFill>
        <p:spPr>
          <a:xfrm>
            <a:off x="6798343" y="1877736"/>
            <a:ext cx="5393657" cy="3867150"/>
          </a:xfrm>
          <a:prstGeom prst="rect">
            <a:avLst/>
          </a:prstGeom>
        </p:spPr>
      </p:pic>
    </p:spTree>
    <p:extLst>
      <p:ext uri="{BB962C8B-B14F-4D97-AF65-F5344CB8AC3E}">
        <p14:creationId xmlns:p14="http://schemas.microsoft.com/office/powerpoint/2010/main" val="250853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animEffect transition="in" filter="barn(inVertical)">
                                      <p:cBhvr>
                                        <p:cTn id="17" dur="500"/>
                                        <p:tgtEl>
                                          <p:spTgt spid="3">
                                            <p:txEl>
                                              <p:pRg st="9" end="9"/>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3">
                                            <p:txEl>
                                              <p:pRg st="10" end="10"/>
                                            </p:txEl>
                                          </p:spTgt>
                                        </p:tgtEl>
                                        <p:attrNameLst>
                                          <p:attrName>style.visibility</p:attrName>
                                        </p:attrNameLst>
                                      </p:cBhvr>
                                      <p:to>
                                        <p:strVal val="visible"/>
                                      </p:to>
                                    </p:set>
                                    <p:animEffect transition="in" filter="barn(inVertical)">
                                      <p:cBhvr>
                                        <p:cTn id="20" dur="500"/>
                                        <p:tgtEl>
                                          <p:spTgt spid="3">
                                            <p:txEl>
                                              <p:pRg st="10" end="10"/>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Effect transition="in" filter="barn(inVertical)">
                                      <p:cBhvr>
                                        <p:cTn id="23" dur="500"/>
                                        <p:tgtEl>
                                          <p:spTgt spid="3">
                                            <p:txEl>
                                              <p:pRg st="11" end="11"/>
                                            </p:txEl>
                                          </p:spTgt>
                                        </p:tgtEl>
                                      </p:cBhvr>
                                    </p:animEffect>
                                  </p:childTnLst>
                                </p:cTn>
                              </p:par>
                              <p:par>
                                <p:cTn id="24" presetID="16" presetClass="entr" presetSubtype="21" fill="hold" nodeType="withEffect">
                                  <p:stCondLst>
                                    <p:cond delay="0"/>
                                  </p:stCondLst>
                                  <p:childTnLst>
                                    <p:set>
                                      <p:cBhvr>
                                        <p:cTn id="25" dur="1" fill="hold">
                                          <p:stCondLst>
                                            <p:cond delay="0"/>
                                          </p:stCondLst>
                                        </p:cTn>
                                        <p:tgtEl>
                                          <p:spTgt spid="3">
                                            <p:txEl>
                                              <p:pRg st="12" end="12"/>
                                            </p:txEl>
                                          </p:spTgt>
                                        </p:tgtEl>
                                        <p:attrNameLst>
                                          <p:attrName>style.visibility</p:attrName>
                                        </p:attrNameLst>
                                      </p:cBhvr>
                                      <p:to>
                                        <p:strVal val="visible"/>
                                      </p:to>
                                    </p:set>
                                    <p:animEffect transition="in" filter="barn(inVertical)">
                                      <p:cBhvr>
                                        <p:cTn id="26" dur="500"/>
                                        <p:tgtEl>
                                          <p:spTgt spid="3">
                                            <p:txEl>
                                              <p:pRg st="12" end="12"/>
                                            </p:txEl>
                                          </p:spTgt>
                                        </p:tgtEl>
                                      </p:cBhvr>
                                    </p:animEffect>
                                  </p:childTnLst>
                                </p:cTn>
                              </p:par>
                              <p:par>
                                <p:cTn id="27" presetID="16" presetClass="entr" presetSubtype="21"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animEffect transition="in" filter="barn(inVertical)">
                                      <p:cBhvr>
                                        <p:cTn id="2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68137-8D6F-4040-A359-D1882DD5C194}"/>
              </a:ext>
            </a:extLst>
          </p:cNvPr>
          <p:cNvSpPr>
            <a:spLocks noGrp="1"/>
          </p:cNvSpPr>
          <p:nvPr>
            <p:ph type="title"/>
          </p:nvPr>
        </p:nvSpPr>
        <p:spPr>
          <a:xfrm>
            <a:off x="-2" y="-1"/>
            <a:ext cx="12192001" cy="1473693"/>
          </a:xfrm>
          <a:solidFill>
            <a:srgbClr val="FFFF00"/>
          </a:solidFill>
          <a:ln>
            <a:solidFill>
              <a:schemeClr val="tx1"/>
            </a:solidFill>
          </a:ln>
        </p:spPr>
        <p:txBody>
          <a:bodyPr>
            <a:normAutofit/>
          </a:bodyPr>
          <a:lstStyle/>
          <a:p>
            <a:pPr algn="ctr"/>
            <a:r>
              <a:rPr lang="en-GB" sz="2400" dirty="0">
                <a:solidFill>
                  <a:schemeClr val="tx1"/>
                </a:solidFill>
                <a:latin typeface="Comic Sans MS" panose="030F0702030302020204" pitchFamily="66" charset="0"/>
              </a:rPr>
              <a:t>Learning Intent: Why did the Romans invade Britain in 43AD?</a:t>
            </a:r>
            <a:br>
              <a:rPr lang="en-GB" sz="2400" dirty="0">
                <a:solidFill>
                  <a:schemeClr val="tx1"/>
                </a:solidFill>
                <a:latin typeface="Comic Sans MS" panose="030F0702030302020204" pitchFamily="66" charset="0"/>
              </a:rPr>
            </a:br>
            <a:r>
              <a:rPr lang="en-GB" sz="2000" b="1" dirty="0">
                <a:solidFill>
                  <a:srgbClr val="0070C0"/>
                </a:solidFill>
                <a:latin typeface="Comic Sans MS" panose="030F0702030302020204" pitchFamily="66" charset="0"/>
              </a:rPr>
              <a:t>There were a number of reasons why the Romans invaded Britain in 43AD.</a:t>
            </a:r>
            <a:br>
              <a:rPr lang="en-GB" sz="2000" b="1" dirty="0">
                <a:solidFill>
                  <a:srgbClr val="0070C0"/>
                </a:solidFill>
                <a:latin typeface="Comic Sans MS" panose="030F0702030302020204" pitchFamily="66" charset="0"/>
              </a:rPr>
            </a:br>
            <a:r>
              <a:rPr lang="en-GB" sz="2000" dirty="0">
                <a:solidFill>
                  <a:srgbClr val="0070C0"/>
                </a:solidFill>
                <a:latin typeface="Comic Sans MS" panose="030F0702030302020204" pitchFamily="66" charset="0"/>
              </a:rPr>
              <a:t>What reasons do Interpretation A and B give for the Roman invasion?</a:t>
            </a:r>
            <a:br>
              <a:rPr lang="en-GB" sz="2000" dirty="0">
                <a:solidFill>
                  <a:srgbClr val="0070C0"/>
                </a:solidFill>
                <a:latin typeface="Comic Sans MS" panose="030F0702030302020204" pitchFamily="66" charset="0"/>
              </a:rPr>
            </a:br>
            <a:r>
              <a:rPr lang="en-GB" sz="2000" dirty="0">
                <a:solidFill>
                  <a:srgbClr val="0070C0"/>
                </a:solidFill>
                <a:latin typeface="Comic Sans MS" panose="030F0702030302020204" pitchFamily="66" charset="0"/>
              </a:rPr>
              <a:t>Read through the interpretations and </a:t>
            </a:r>
            <a:r>
              <a:rPr lang="en-GB" sz="2000" dirty="0">
                <a:solidFill>
                  <a:srgbClr val="0070C0"/>
                </a:solidFill>
                <a:highlight>
                  <a:srgbClr val="00FF00"/>
                </a:highlight>
                <a:latin typeface="Comic Sans MS" panose="030F0702030302020204" pitchFamily="66" charset="0"/>
              </a:rPr>
              <a:t>highlight</a:t>
            </a:r>
            <a:r>
              <a:rPr lang="en-GB" sz="2000" dirty="0">
                <a:solidFill>
                  <a:srgbClr val="0070C0"/>
                </a:solidFill>
                <a:latin typeface="Comic Sans MS" panose="030F0702030302020204" pitchFamily="66" charset="0"/>
              </a:rPr>
              <a:t> key words. </a:t>
            </a:r>
            <a:r>
              <a:rPr lang="en-GB" sz="2000" b="1" dirty="0">
                <a:solidFill>
                  <a:srgbClr val="FF0000"/>
                </a:solidFill>
                <a:latin typeface="Comic Sans MS" panose="030F0702030302020204" pitchFamily="66" charset="0"/>
              </a:rPr>
              <a:t>Think. Pair. Share.</a:t>
            </a:r>
            <a:endParaRPr lang="en-GB" sz="2400" b="1" dirty="0">
              <a:solidFill>
                <a:srgbClr val="FF0000"/>
              </a:solidFill>
              <a:highlight>
                <a:srgbClr val="00FF00"/>
              </a:highlight>
              <a:latin typeface="Comic Sans MS" panose="030F0702030302020204" pitchFamily="66" charset="0"/>
            </a:endParaRPr>
          </a:p>
        </p:txBody>
      </p:sp>
      <p:sp>
        <p:nvSpPr>
          <p:cNvPr id="3" name="Content Placeholder 2">
            <a:extLst>
              <a:ext uri="{FF2B5EF4-FFF2-40B4-BE49-F238E27FC236}">
                <a16:creationId xmlns:a16="http://schemas.microsoft.com/office/drawing/2014/main" id="{F01A8A5B-156B-48AF-8361-E41AC4DA8DDD}"/>
              </a:ext>
            </a:extLst>
          </p:cNvPr>
          <p:cNvSpPr>
            <a:spLocks noGrp="1"/>
          </p:cNvSpPr>
          <p:nvPr>
            <p:ph sz="half" idx="1"/>
          </p:nvPr>
        </p:nvSpPr>
        <p:spPr>
          <a:xfrm>
            <a:off x="0" y="1589102"/>
            <a:ext cx="5956918" cy="5268897"/>
          </a:xfrm>
          <a:solidFill>
            <a:srgbClr val="FFFF00"/>
          </a:solidFill>
          <a:ln>
            <a:solidFill>
              <a:schemeClr val="tx1"/>
            </a:solidFill>
          </a:ln>
        </p:spPr>
        <p:txBody>
          <a:bodyPr>
            <a:normAutofit/>
          </a:bodyPr>
          <a:lstStyle/>
          <a:p>
            <a:r>
              <a:rPr lang="en-GB" sz="2000" b="1" dirty="0">
                <a:solidFill>
                  <a:srgbClr val="7030A0"/>
                </a:solidFill>
                <a:latin typeface="Comic Sans MS" panose="030F0702030302020204" pitchFamily="66" charset="0"/>
              </a:rPr>
              <a:t>Interpretation A</a:t>
            </a:r>
            <a:r>
              <a:rPr lang="en-GB" sz="2000" dirty="0">
                <a:latin typeface="Comic Sans MS" panose="030F0702030302020204" pitchFamily="66" charset="0"/>
              </a:rPr>
              <a:t>. From the </a:t>
            </a:r>
            <a:r>
              <a:rPr lang="en-GB" sz="2000" b="1" dirty="0">
                <a:solidFill>
                  <a:srgbClr val="7030A0"/>
                </a:solidFill>
                <a:latin typeface="Comic Sans MS" panose="030F0702030302020204" pitchFamily="66" charset="0"/>
              </a:rPr>
              <a:t>Roman</a:t>
            </a:r>
            <a:r>
              <a:rPr lang="en-GB" sz="2000" dirty="0">
                <a:latin typeface="Comic Sans MS" panose="030F0702030302020204" pitchFamily="66" charset="0"/>
              </a:rPr>
              <a:t> writer </a:t>
            </a:r>
            <a:r>
              <a:rPr lang="en-GB" sz="2000" b="1" dirty="0">
                <a:solidFill>
                  <a:srgbClr val="7030A0"/>
                </a:solidFill>
                <a:latin typeface="Comic Sans MS" panose="030F0702030302020204" pitchFamily="66" charset="0"/>
              </a:rPr>
              <a:t>Herodian </a:t>
            </a:r>
            <a:r>
              <a:rPr lang="en-GB" sz="2000" dirty="0">
                <a:latin typeface="Comic Sans MS" panose="030F0702030302020204" pitchFamily="66" charset="0"/>
              </a:rPr>
              <a:t>in 42AD.</a:t>
            </a:r>
          </a:p>
          <a:p>
            <a:r>
              <a:rPr lang="en-GB" sz="2000" dirty="0">
                <a:latin typeface="Comic Sans MS" panose="030F0702030302020204" pitchFamily="66" charset="0"/>
              </a:rPr>
              <a:t>‘ The people of this island, Britannia, are enemies of Rome. They support the rebels in Gaul (France), that still hold out against the benefits of Roman rule.’</a:t>
            </a:r>
          </a:p>
          <a:p>
            <a:r>
              <a:rPr lang="en-GB" sz="2000" dirty="0">
                <a:latin typeface="Comic Sans MS" panose="030F0702030302020204" pitchFamily="66" charset="0"/>
              </a:rPr>
              <a:t>‘Britannia provides sanctuary for those that Rome has declared to be outlaws. These outlaws simply sail to Britannia. There they believe they have escaped Roman justice and plan fresh attacks on the peaceful people of Gaul.’</a:t>
            </a:r>
          </a:p>
          <a:p>
            <a:r>
              <a:rPr lang="en-GB" sz="2000" dirty="0">
                <a:latin typeface="Comic Sans MS" panose="030F0702030302020204" pitchFamily="66" charset="0"/>
              </a:rPr>
              <a:t>‘As long as Britannia is outside of the Roman Empire, these outlaws will continue their plots and strive to cause conflict.’</a:t>
            </a:r>
          </a:p>
        </p:txBody>
      </p:sp>
      <p:sp>
        <p:nvSpPr>
          <p:cNvPr id="4" name="Content Placeholder 3">
            <a:extLst>
              <a:ext uri="{FF2B5EF4-FFF2-40B4-BE49-F238E27FC236}">
                <a16:creationId xmlns:a16="http://schemas.microsoft.com/office/drawing/2014/main" id="{3F5A1F2B-EC9F-4FFB-B3B2-292BF0D9DE2F}"/>
              </a:ext>
            </a:extLst>
          </p:cNvPr>
          <p:cNvSpPr>
            <a:spLocks noGrp="1"/>
          </p:cNvSpPr>
          <p:nvPr>
            <p:ph sz="half" idx="2"/>
          </p:nvPr>
        </p:nvSpPr>
        <p:spPr>
          <a:xfrm>
            <a:off x="6235081" y="1589102"/>
            <a:ext cx="5956917" cy="5268897"/>
          </a:xfrm>
          <a:solidFill>
            <a:schemeClr val="accent5">
              <a:lumMod val="40000"/>
              <a:lumOff val="60000"/>
            </a:schemeClr>
          </a:solidFill>
          <a:ln>
            <a:solidFill>
              <a:schemeClr val="tx1"/>
            </a:solidFill>
          </a:ln>
        </p:spPr>
        <p:txBody>
          <a:bodyPr>
            <a:normAutofit/>
          </a:bodyPr>
          <a:lstStyle/>
          <a:p>
            <a:r>
              <a:rPr lang="en-GB" sz="2000" b="1" dirty="0">
                <a:solidFill>
                  <a:srgbClr val="00B050"/>
                </a:solidFill>
                <a:latin typeface="Comic Sans MS" panose="030F0702030302020204" pitchFamily="66" charset="0"/>
              </a:rPr>
              <a:t>Interpretation B. </a:t>
            </a:r>
            <a:r>
              <a:rPr lang="en-GB" sz="2000" dirty="0">
                <a:solidFill>
                  <a:schemeClr val="tx1"/>
                </a:solidFill>
                <a:latin typeface="Comic Sans MS" panose="030F0702030302020204" pitchFamily="66" charset="0"/>
              </a:rPr>
              <a:t>From the </a:t>
            </a:r>
            <a:r>
              <a:rPr lang="en-GB" sz="2000" b="1" dirty="0">
                <a:solidFill>
                  <a:srgbClr val="00B050"/>
                </a:solidFill>
                <a:latin typeface="Comic Sans MS" panose="030F0702030302020204" pitchFamily="66" charset="0"/>
              </a:rPr>
              <a:t>school’s history textbook</a:t>
            </a:r>
            <a:r>
              <a:rPr lang="en-GB" sz="2000" dirty="0">
                <a:solidFill>
                  <a:schemeClr val="tx1"/>
                </a:solidFill>
                <a:latin typeface="Comic Sans MS" panose="030F0702030302020204" pitchFamily="66" charset="0"/>
              </a:rPr>
              <a:t>, written in 2012.</a:t>
            </a:r>
          </a:p>
          <a:p>
            <a:r>
              <a:rPr lang="en-GB" sz="2000" dirty="0">
                <a:solidFill>
                  <a:schemeClr val="tx1"/>
                </a:solidFill>
                <a:latin typeface="Comic Sans MS" panose="030F0702030302020204" pitchFamily="66" charset="0"/>
              </a:rPr>
              <a:t>‘The Celtic tribes in south east Britain were constantly fighting each other. This disrupted trade with Rome and cost the Romans money.’</a:t>
            </a:r>
          </a:p>
          <a:p>
            <a:r>
              <a:rPr lang="en-GB" sz="2000" dirty="0">
                <a:solidFill>
                  <a:schemeClr val="tx1"/>
                </a:solidFill>
                <a:latin typeface="Comic Sans MS" panose="030F0702030302020204" pitchFamily="66" charset="0"/>
              </a:rPr>
              <a:t>‘In 41AD, the chief of the </a:t>
            </a:r>
            <a:r>
              <a:rPr lang="en-GB" sz="2000" dirty="0" err="1">
                <a:solidFill>
                  <a:schemeClr val="tx1"/>
                </a:solidFill>
                <a:latin typeface="Comic Sans MS" panose="030F0702030302020204" pitchFamily="66" charset="0"/>
              </a:rPr>
              <a:t>Atrebates</a:t>
            </a:r>
            <a:r>
              <a:rPr lang="en-GB" sz="2000" dirty="0">
                <a:solidFill>
                  <a:schemeClr val="tx1"/>
                </a:solidFill>
                <a:latin typeface="Comic Sans MS" panose="030F0702030302020204" pitchFamily="66" charset="0"/>
              </a:rPr>
              <a:t> tribe, Verica, was expelled from his kingdom and Britain. Verica was an ally of Rome. He asked the new Roman Emperor, Claudius, for help to take back his lands.’</a:t>
            </a:r>
          </a:p>
          <a:p>
            <a:r>
              <a:rPr lang="en-GB" sz="2000" dirty="0">
                <a:solidFill>
                  <a:schemeClr val="tx1"/>
                </a:solidFill>
                <a:latin typeface="Comic Sans MS" panose="030F0702030302020204" pitchFamily="66" charset="0"/>
              </a:rPr>
              <a:t>‘In 43AD, Claudius agreed to help Verica and he assembled an army, ready to invade Britain. The new emperor wanted to lead the invasion himself.’  </a:t>
            </a:r>
          </a:p>
        </p:txBody>
      </p:sp>
    </p:spTree>
    <p:extLst>
      <p:ext uri="{BB962C8B-B14F-4D97-AF65-F5344CB8AC3E}">
        <p14:creationId xmlns:p14="http://schemas.microsoft.com/office/powerpoint/2010/main" val="2519261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1D0A5-96A0-4B21-B512-3D92C108C354}"/>
              </a:ext>
            </a:extLst>
          </p:cNvPr>
          <p:cNvSpPr>
            <a:spLocks noGrp="1"/>
          </p:cNvSpPr>
          <p:nvPr>
            <p:ph type="title"/>
          </p:nvPr>
        </p:nvSpPr>
        <p:spPr>
          <a:xfrm>
            <a:off x="0" y="0"/>
            <a:ext cx="12192000" cy="1320800"/>
          </a:xfrm>
          <a:solidFill>
            <a:srgbClr val="FFFF00"/>
          </a:solidFill>
          <a:ln>
            <a:solidFill>
              <a:schemeClr val="tx1"/>
            </a:solidFill>
          </a:ln>
        </p:spPr>
        <p:txBody>
          <a:bodyPr>
            <a:normAutofit/>
          </a:bodyPr>
          <a:lstStyle/>
          <a:p>
            <a:pPr algn="ctr"/>
            <a:r>
              <a:rPr lang="en-GB" sz="2400" dirty="0">
                <a:solidFill>
                  <a:schemeClr val="tx1"/>
                </a:solidFill>
                <a:latin typeface="Comic Sans MS" panose="030F0702030302020204" pitchFamily="66" charset="0"/>
              </a:rPr>
              <a:t>Learning Intent: Why did the Romans invade Britain?</a:t>
            </a:r>
            <a:br>
              <a:rPr lang="en-GB" sz="2400" dirty="0">
                <a:solidFill>
                  <a:schemeClr val="tx1"/>
                </a:solidFill>
                <a:latin typeface="Comic Sans MS" panose="030F0702030302020204" pitchFamily="66" charset="0"/>
              </a:rPr>
            </a:br>
            <a:r>
              <a:rPr lang="en-GB" sz="2400" dirty="0">
                <a:solidFill>
                  <a:srgbClr val="0070C0"/>
                </a:solidFill>
                <a:latin typeface="Comic Sans MS" panose="030F0702030302020204" pitchFamily="66" charset="0"/>
              </a:rPr>
              <a:t>What reasons do Interpretations A and B give for the Roman invasion of Britain?</a:t>
            </a:r>
            <a:br>
              <a:rPr lang="en-GB" sz="2400" dirty="0">
                <a:solidFill>
                  <a:srgbClr val="0070C0"/>
                </a:solidFill>
                <a:latin typeface="Comic Sans MS" panose="030F0702030302020204" pitchFamily="66" charset="0"/>
              </a:rPr>
            </a:br>
            <a:r>
              <a:rPr lang="en-GB" sz="2400" dirty="0">
                <a:solidFill>
                  <a:schemeClr val="tx1"/>
                </a:solidFill>
                <a:latin typeface="Comic Sans MS" panose="030F0702030302020204" pitchFamily="66" charset="0"/>
              </a:rPr>
              <a:t>S.C.: Identify. &gt;G1/G1. Describe. &gt;G2/G2. Explain. &gt;G3/</a:t>
            </a:r>
            <a:r>
              <a:rPr lang="en-GB" sz="2400" b="1" dirty="0">
                <a:solidFill>
                  <a:srgbClr val="FF0000"/>
                </a:solidFill>
                <a:latin typeface="Comic Sans MS" panose="030F0702030302020204" pitchFamily="66" charset="0"/>
              </a:rPr>
              <a:t>G3</a:t>
            </a:r>
          </a:p>
        </p:txBody>
      </p:sp>
      <p:sp>
        <p:nvSpPr>
          <p:cNvPr id="3" name="Content Placeholder 2">
            <a:extLst>
              <a:ext uri="{FF2B5EF4-FFF2-40B4-BE49-F238E27FC236}">
                <a16:creationId xmlns:a16="http://schemas.microsoft.com/office/drawing/2014/main" id="{ADCCA18F-4A4E-46AD-86F6-7D210F1B587D}"/>
              </a:ext>
            </a:extLst>
          </p:cNvPr>
          <p:cNvSpPr>
            <a:spLocks noGrp="1"/>
          </p:cNvSpPr>
          <p:nvPr>
            <p:ph sz="half" idx="1"/>
          </p:nvPr>
        </p:nvSpPr>
        <p:spPr>
          <a:xfrm>
            <a:off x="1" y="1488614"/>
            <a:ext cx="5812402" cy="5369386"/>
          </a:xfrm>
          <a:solidFill>
            <a:srgbClr val="FFFF00"/>
          </a:solidFill>
          <a:ln>
            <a:solidFill>
              <a:schemeClr val="tx1"/>
            </a:solidFill>
          </a:ln>
        </p:spPr>
        <p:txBody>
          <a:bodyPr>
            <a:normAutofit fontScale="92500" lnSpcReduction="10000"/>
          </a:bodyPr>
          <a:lstStyle/>
          <a:p>
            <a:r>
              <a:rPr lang="en-GB" sz="2000" dirty="0">
                <a:latin typeface="Comic Sans MS" panose="030F0702030302020204" pitchFamily="66" charset="0"/>
              </a:rPr>
              <a:t>Interpretation A states that the Romans invaded Britain because…</a:t>
            </a:r>
          </a:p>
          <a:p>
            <a:r>
              <a:rPr lang="en-GB" sz="2000" dirty="0">
                <a:latin typeface="Comic Sans MS" panose="030F0702030302020204" pitchFamily="66" charset="0"/>
              </a:rPr>
              <a:t>Interpretation A also states the Romans invaded Britain to stop…</a:t>
            </a:r>
          </a:p>
          <a:p>
            <a:r>
              <a:rPr lang="en-GB" sz="2000" dirty="0">
                <a:latin typeface="Comic Sans MS" panose="030F0702030302020204" pitchFamily="66" charset="0"/>
              </a:rPr>
              <a:t>Interpretation A states the Romans wanted to…</a:t>
            </a:r>
          </a:p>
          <a:p>
            <a:endParaRPr lang="en-GB" sz="2000" dirty="0">
              <a:latin typeface="Comic Sans MS" panose="030F0702030302020204" pitchFamily="66" charset="0"/>
            </a:endParaRPr>
          </a:p>
          <a:p>
            <a:r>
              <a:rPr lang="en-GB" sz="2000" dirty="0">
                <a:latin typeface="Comic Sans MS" panose="030F0702030302020204" pitchFamily="66" charset="0"/>
              </a:rPr>
              <a:t>Interpretation B states that the Romans invaded Britain because…</a:t>
            </a:r>
          </a:p>
          <a:p>
            <a:r>
              <a:rPr lang="en-GB" sz="2000" dirty="0">
                <a:latin typeface="Comic Sans MS" panose="030F0702030302020204" pitchFamily="66" charset="0"/>
              </a:rPr>
              <a:t>Interpretation B also states that the Romans invaded Britain because…</a:t>
            </a:r>
          </a:p>
          <a:p>
            <a:r>
              <a:rPr lang="en-GB" sz="2000" b="1" dirty="0">
                <a:solidFill>
                  <a:srgbClr val="FF0000"/>
                </a:solidFill>
                <a:latin typeface="Comic Sans MS" panose="030F0702030302020204" pitchFamily="66" charset="0"/>
              </a:rPr>
              <a:t>Interpretation B states that the new Roman Emperor Claudius wanted to lead the invasion himself. He might have wanted to invade Britain because…</a:t>
            </a:r>
          </a:p>
        </p:txBody>
      </p:sp>
      <p:sp>
        <p:nvSpPr>
          <p:cNvPr id="4" name="Content Placeholder 3">
            <a:extLst>
              <a:ext uri="{FF2B5EF4-FFF2-40B4-BE49-F238E27FC236}">
                <a16:creationId xmlns:a16="http://schemas.microsoft.com/office/drawing/2014/main" id="{9EA1CC8B-7366-4A5A-B8EC-A9E759AC68D3}"/>
              </a:ext>
            </a:extLst>
          </p:cNvPr>
          <p:cNvSpPr>
            <a:spLocks noGrp="1"/>
          </p:cNvSpPr>
          <p:nvPr>
            <p:ph sz="half" idx="2"/>
          </p:nvPr>
        </p:nvSpPr>
        <p:spPr>
          <a:xfrm>
            <a:off x="6095999" y="1488615"/>
            <a:ext cx="6096000" cy="2940262"/>
          </a:xfrm>
          <a:solidFill>
            <a:schemeClr val="accent5">
              <a:lumMod val="40000"/>
              <a:lumOff val="60000"/>
            </a:schemeClr>
          </a:solidFill>
          <a:ln>
            <a:solidFill>
              <a:schemeClr val="tx1"/>
            </a:solidFill>
          </a:ln>
        </p:spPr>
        <p:txBody>
          <a:bodyPr>
            <a:normAutofit fontScale="92500" lnSpcReduction="10000"/>
          </a:bodyPr>
          <a:lstStyle/>
          <a:p>
            <a:r>
              <a:rPr lang="en-GB" sz="2000" b="1" dirty="0">
                <a:solidFill>
                  <a:srgbClr val="00B050"/>
                </a:solidFill>
                <a:latin typeface="Comic Sans MS" panose="030F0702030302020204" pitchFamily="66" charset="0"/>
              </a:rPr>
              <a:t>Some background information about the Emperor Claudius.</a:t>
            </a:r>
          </a:p>
          <a:p>
            <a:r>
              <a:rPr lang="en-GB" sz="2000" dirty="0">
                <a:latin typeface="Comic Sans MS" panose="030F0702030302020204" pitchFamily="66" charset="0"/>
              </a:rPr>
              <a:t>Claudius had a limp and slight deafness due to a childhood illness. When he became Emperor,  in 41AD, he was not thought to be strong enough to rule the Roman Empire.</a:t>
            </a:r>
          </a:p>
          <a:p>
            <a:r>
              <a:rPr lang="en-GB" sz="2000" dirty="0">
                <a:latin typeface="Comic Sans MS" panose="030F0702030302020204" pitchFamily="66" charset="0"/>
              </a:rPr>
              <a:t>Claudius needed to prove he was strong enough to be a Roman Emperor.</a:t>
            </a:r>
          </a:p>
          <a:p>
            <a:r>
              <a:rPr lang="en-GB" sz="2000" b="1" dirty="0">
                <a:solidFill>
                  <a:srgbClr val="0070C0"/>
                </a:solidFill>
                <a:latin typeface="Comic Sans MS" panose="030F0702030302020204" pitchFamily="66" charset="0"/>
              </a:rPr>
              <a:t>How would invading Britain help Claudius?</a:t>
            </a:r>
          </a:p>
        </p:txBody>
      </p:sp>
      <p:pic>
        <p:nvPicPr>
          <p:cNvPr id="5" name="Picture 4">
            <a:extLst>
              <a:ext uri="{FF2B5EF4-FFF2-40B4-BE49-F238E27FC236}">
                <a16:creationId xmlns:a16="http://schemas.microsoft.com/office/drawing/2014/main" id="{30C05E12-799B-4C59-8DDB-A351181CE8EB}"/>
              </a:ext>
            </a:extLst>
          </p:cNvPr>
          <p:cNvPicPr>
            <a:picLocks noChangeAspect="1"/>
          </p:cNvPicPr>
          <p:nvPr/>
        </p:nvPicPr>
        <p:blipFill>
          <a:blip r:embed="rId2"/>
          <a:stretch>
            <a:fillRect/>
          </a:stretch>
        </p:blipFill>
        <p:spPr>
          <a:xfrm>
            <a:off x="6095998" y="4487183"/>
            <a:ext cx="1600865" cy="2370817"/>
          </a:xfrm>
          <a:prstGeom prst="rect">
            <a:avLst/>
          </a:prstGeom>
        </p:spPr>
      </p:pic>
      <p:pic>
        <p:nvPicPr>
          <p:cNvPr id="6" name="Picture 5">
            <a:extLst>
              <a:ext uri="{FF2B5EF4-FFF2-40B4-BE49-F238E27FC236}">
                <a16:creationId xmlns:a16="http://schemas.microsoft.com/office/drawing/2014/main" id="{1775F527-DE57-440C-9328-F1B592876DE1}"/>
              </a:ext>
            </a:extLst>
          </p:cNvPr>
          <p:cNvPicPr>
            <a:picLocks noChangeAspect="1"/>
          </p:cNvPicPr>
          <p:nvPr/>
        </p:nvPicPr>
        <p:blipFill>
          <a:blip r:embed="rId3"/>
          <a:stretch>
            <a:fillRect/>
          </a:stretch>
        </p:blipFill>
        <p:spPr>
          <a:xfrm>
            <a:off x="7847855" y="4487183"/>
            <a:ext cx="4344144" cy="2370817"/>
          </a:xfrm>
          <a:prstGeom prst="rect">
            <a:avLst/>
          </a:prstGeom>
        </p:spPr>
      </p:pic>
    </p:spTree>
    <p:extLst>
      <p:ext uri="{BB962C8B-B14F-4D97-AF65-F5344CB8AC3E}">
        <p14:creationId xmlns:p14="http://schemas.microsoft.com/office/powerpoint/2010/main" val="150284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arn(inVertical)">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arn(inVertic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arn(inVertical)">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Vertical)">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265</TotalTime>
  <Words>782</Words>
  <Application>Microsoft Office PowerPoint</Application>
  <PresentationFormat>Widescreen</PresentationFormat>
  <Paragraphs>43</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Comic Sans MS</vt:lpstr>
      <vt:lpstr>Trebuchet MS</vt:lpstr>
      <vt:lpstr>Wingdings 3</vt:lpstr>
      <vt:lpstr>Facet</vt:lpstr>
      <vt:lpstr>Do Now! Think. Pair. Share. What do you already know about the Romans? Use the pictures to help you.</vt:lpstr>
      <vt:lpstr>Learning Intent: Why did the Romans invade Britain? </vt:lpstr>
      <vt:lpstr>Success Criteria: Why did the Romans invade Britain? You have studied Iron Age Britain before the Roman invasion. Think. Pair. Share. Why do you think the Romans invaded Britain?</vt:lpstr>
      <vt:lpstr>Learning Intent: Why did the Romans invade Britain? Background information: Who were the Romans? Success Criteria: Identify. &gt;G1/G1. Describe. &gt;G2/G2. Explain. &gt;G3/G3. </vt:lpstr>
      <vt:lpstr>Learning Intent: Why did the Romans invade Britain in 43AD? There were a number of reasons why the Romans invaded Britain in 43AD. What reasons do Interpretation A and B give for the Roman invasion? Read through the interpretations and highlight key words. Think. Pair. Share.</vt:lpstr>
      <vt:lpstr>Learning Intent: Why did the Romans invade Britain? What reasons do Interpretations A and B give for the Roman invasion of Britain? S.C.: Identify. &gt;G1/G1. Describe. &gt;G2/G2. Explain. &gt;G3/G3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 Think. Pair. Share. What do you know about the Romans? Use the pictures to help you.</dc:title>
  <dc:creator>Franklyn</dc:creator>
  <cp:lastModifiedBy>Short, L (SHS Teacher)</cp:lastModifiedBy>
  <cp:revision>18</cp:revision>
  <dcterms:created xsi:type="dcterms:W3CDTF">2020-09-05T14:46:43Z</dcterms:created>
  <dcterms:modified xsi:type="dcterms:W3CDTF">2020-10-01T08:22:47Z</dcterms:modified>
</cp:coreProperties>
</file>