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C9DB7-8968-4C3E-8494-A830C40300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72E0D73-4B09-49D8-BE46-5F886E3E6F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BEFCEDB-8D95-4AA3-BE4A-871690B2E3D4}"/>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5" name="Footer Placeholder 4">
            <a:extLst>
              <a:ext uri="{FF2B5EF4-FFF2-40B4-BE49-F238E27FC236}">
                <a16:creationId xmlns:a16="http://schemas.microsoft.com/office/drawing/2014/main" id="{74212005-E645-40B2-A168-DA6C6AAA6D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41264A0-E068-4380-8862-DAC5024F97E6}"/>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3436485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A1898-63A6-4330-861D-5D44B8D9AD3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5704F2F-9AAE-4429-A1CD-6EDACEF6BF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5C481D8-4233-4EB3-B4BD-5A13256E5047}"/>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5" name="Footer Placeholder 4">
            <a:extLst>
              <a:ext uri="{FF2B5EF4-FFF2-40B4-BE49-F238E27FC236}">
                <a16:creationId xmlns:a16="http://schemas.microsoft.com/office/drawing/2014/main" id="{FBA7C068-DFE7-460D-8DD3-009A18F2E18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6C4530E-671B-4DA1-91FF-1F977A2E17C6}"/>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4198755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0B3D97-C94E-4CCF-9976-93FA91CA42F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4B85AC5-C001-4A8A-BA15-496DB2C0F70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357677E-6F36-4E96-94FD-4396EF4CFA50}"/>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5" name="Footer Placeholder 4">
            <a:extLst>
              <a:ext uri="{FF2B5EF4-FFF2-40B4-BE49-F238E27FC236}">
                <a16:creationId xmlns:a16="http://schemas.microsoft.com/office/drawing/2014/main" id="{A2FF2272-139E-4539-BA08-835C1A30D1E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9A66E44-AD5E-4A54-BAC9-D9867AAFC727}"/>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3696394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767B8-F8CA-428F-8BCE-908B910D3ED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C565272-75EF-4063-A5CE-2A387A9ACE1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D3831C1-17BA-4A8B-A57D-716874E6A64C}"/>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5" name="Footer Placeholder 4">
            <a:extLst>
              <a:ext uri="{FF2B5EF4-FFF2-40B4-BE49-F238E27FC236}">
                <a16:creationId xmlns:a16="http://schemas.microsoft.com/office/drawing/2014/main" id="{115D4F4A-1E2B-4BC9-BC09-F8C72E0C09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2CD1023-C7DE-4C3B-AEA7-5340ACCFA940}"/>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406439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4EFA4-9AC9-4A1B-8E34-B99B92547D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C68B432-4D45-4EB1-BB64-EDD27AC063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12709EC-A54A-4130-A7A6-51D312B24F63}"/>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5" name="Footer Placeholder 4">
            <a:extLst>
              <a:ext uri="{FF2B5EF4-FFF2-40B4-BE49-F238E27FC236}">
                <a16:creationId xmlns:a16="http://schemas.microsoft.com/office/drawing/2014/main" id="{43A5A0DC-9C50-4A87-8CF2-8983B4BD0AF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9F031A5-4059-425D-A68A-0DE63FE104FA}"/>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3708352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BF126-9A5F-4F2E-90E8-52FF31EE4FA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2F3D13F-09D1-4138-A9DE-D5AE7ED86DF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851E9D7-A7A1-40E5-91DC-A810EB9F18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4874505-B1DC-4D88-A110-A2BE95FFC0C4}"/>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6" name="Footer Placeholder 5">
            <a:extLst>
              <a:ext uri="{FF2B5EF4-FFF2-40B4-BE49-F238E27FC236}">
                <a16:creationId xmlns:a16="http://schemas.microsoft.com/office/drawing/2014/main" id="{01D9B0A9-16C1-4BCB-B245-942DB9946C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EFA36D6-B6D8-4A6D-B754-5A9927B6CE5D}"/>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1665000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54052-99C9-45A9-BA6E-1618D18A251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D149750-D677-4713-89A0-CF3A12D427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DEA537-9548-4487-93B4-5D24EE88436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FFF0395-F814-4B6F-9E44-65E24CDC7F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BB362BA-37C8-4CE9-946A-D86757DC3BC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11736B1-FCE9-443A-9289-904E46D9FA44}"/>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8" name="Footer Placeholder 7">
            <a:extLst>
              <a:ext uri="{FF2B5EF4-FFF2-40B4-BE49-F238E27FC236}">
                <a16:creationId xmlns:a16="http://schemas.microsoft.com/office/drawing/2014/main" id="{8105A67E-A6BB-4EB3-A894-6657ED1C45C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534E918-16A1-404E-B21A-9D19779C0F96}"/>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2806097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ABE2B-5897-4F74-A6F0-62645F52EB1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7BF858B-64FC-430A-AF3B-3DF700F353E4}"/>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4" name="Footer Placeholder 3">
            <a:extLst>
              <a:ext uri="{FF2B5EF4-FFF2-40B4-BE49-F238E27FC236}">
                <a16:creationId xmlns:a16="http://schemas.microsoft.com/office/drawing/2014/main" id="{5DFCAB20-97AC-4062-866D-8F9ACF8D201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4551082-1691-4571-92E8-AB5160F3BD7C}"/>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1455055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AAEDA5-8525-4409-B6F4-B92760C05239}"/>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3" name="Footer Placeholder 2">
            <a:extLst>
              <a:ext uri="{FF2B5EF4-FFF2-40B4-BE49-F238E27FC236}">
                <a16:creationId xmlns:a16="http://schemas.microsoft.com/office/drawing/2014/main" id="{2ADF08A5-2CD9-4C2A-9D94-004023A3134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10BFEF6-CE8E-4EB9-9D8A-AC149900322B}"/>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3774967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37EFF-0043-4BC1-BF7E-F70172B6C0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4FF9F7C-3D42-4B94-9CF0-39282FBB6A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42DB278-2145-4C51-AD1B-F42F936261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53FD4F-4FFE-4CB7-B31D-AC2957935574}"/>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6" name="Footer Placeholder 5">
            <a:extLst>
              <a:ext uri="{FF2B5EF4-FFF2-40B4-BE49-F238E27FC236}">
                <a16:creationId xmlns:a16="http://schemas.microsoft.com/office/drawing/2014/main" id="{955DD3CD-AC8E-493D-9A9C-3AEDF7D598D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BBA9E2-8249-44F2-B174-AF07C0E19035}"/>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1029607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04AE6-A6A3-46E7-937E-DE58CC5F12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2BC5B4C-BAEE-4C47-8953-55030341E1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A5BF6D1-D2BB-450B-B366-AA450D2C98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1D73D2-7833-49A2-A1D3-B2B8CBEA9932}"/>
              </a:ext>
            </a:extLst>
          </p:cNvPr>
          <p:cNvSpPr>
            <a:spLocks noGrp="1"/>
          </p:cNvSpPr>
          <p:nvPr>
            <p:ph type="dt" sz="half" idx="10"/>
          </p:nvPr>
        </p:nvSpPr>
        <p:spPr/>
        <p:txBody>
          <a:bodyPr/>
          <a:lstStyle/>
          <a:p>
            <a:fld id="{F9841896-E484-4DF1-B121-2D6A49FA1B97}" type="datetimeFigureOut">
              <a:rPr lang="en-GB" smtClean="0"/>
              <a:t>20/09/2020</a:t>
            </a:fld>
            <a:endParaRPr lang="en-GB"/>
          </a:p>
        </p:txBody>
      </p:sp>
      <p:sp>
        <p:nvSpPr>
          <p:cNvPr id="6" name="Footer Placeholder 5">
            <a:extLst>
              <a:ext uri="{FF2B5EF4-FFF2-40B4-BE49-F238E27FC236}">
                <a16:creationId xmlns:a16="http://schemas.microsoft.com/office/drawing/2014/main" id="{F4B6391A-A15C-43FB-9AC0-FCAA9F8A1BC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877D953-52E3-4290-9949-054BF641E595}"/>
              </a:ext>
            </a:extLst>
          </p:cNvPr>
          <p:cNvSpPr>
            <a:spLocks noGrp="1"/>
          </p:cNvSpPr>
          <p:nvPr>
            <p:ph type="sldNum" sz="quarter" idx="12"/>
          </p:nvPr>
        </p:nvSpPr>
        <p:spPr/>
        <p:txBody>
          <a:bodyPr/>
          <a:lstStyle/>
          <a:p>
            <a:fld id="{CF5B4290-0BC9-46C3-A632-E134B1C36E01}" type="slidenum">
              <a:rPr lang="en-GB" smtClean="0"/>
              <a:t>‹#›</a:t>
            </a:fld>
            <a:endParaRPr lang="en-GB"/>
          </a:p>
        </p:txBody>
      </p:sp>
    </p:spTree>
    <p:extLst>
      <p:ext uri="{BB962C8B-B14F-4D97-AF65-F5344CB8AC3E}">
        <p14:creationId xmlns:p14="http://schemas.microsoft.com/office/powerpoint/2010/main" val="926981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4BF6DC-4993-40D3-8AA0-7E5C5D0357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3FEFCE8-017D-4B72-891B-317047DDFD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A5DAD74-E9DB-4D47-96E9-DD8E0D079B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841896-E484-4DF1-B121-2D6A49FA1B97}" type="datetimeFigureOut">
              <a:rPr lang="en-GB" smtClean="0"/>
              <a:t>20/09/2020</a:t>
            </a:fld>
            <a:endParaRPr lang="en-GB"/>
          </a:p>
        </p:txBody>
      </p:sp>
      <p:sp>
        <p:nvSpPr>
          <p:cNvPr id="5" name="Footer Placeholder 4">
            <a:extLst>
              <a:ext uri="{FF2B5EF4-FFF2-40B4-BE49-F238E27FC236}">
                <a16:creationId xmlns:a16="http://schemas.microsoft.com/office/drawing/2014/main" id="{F94FD1BC-C299-4CCD-908E-7845320EA6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F698C6E-AFDF-440C-8015-F1E1587907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5B4290-0BC9-46C3-A632-E134B1C36E01}" type="slidenum">
              <a:rPr lang="en-GB" smtClean="0"/>
              <a:t>‹#›</a:t>
            </a:fld>
            <a:endParaRPr lang="en-GB"/>
          </a:p>
        </p:txBody>
      </p:sp>
    </p:spTree>
    <p:extLst>
      <p:ext uri="{BB962C8B-B14F-4D97-AF65-F5344CB8AC3E}">
        <p14:creationId xmlns:p14="http://schemas.microsoft.com/office/powerpoint/2010/main" val="2976793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B5E7WR8TINI"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63;p1">
            <a:extLst>
              <a:ext uri="{FF2B5EF4-FFF2-40B4-BE49-F238E27FC236}">
                <a16:creationId xmlns:a16="http://schemas.microsoft.com/office/drawing/2014/main" id="{8ABBFD45-1D1F-45D9-8501-0226874D9CEF}"/>
              </a:ext>
            </a:extLst>
          </p:cNvPr>
          <p:cNvSpPr txBox="1"/>
          <p:nvPr/>
        </p:nvSpPr>
        <p:spPr>
          <a:xfrm>
            <a:off x="838075" y="165400"/>
            <a:ext cx="10515240" cy="1136520"/>
          </a:xfrm>
          <a:prstGeom prst="rect">
            <a:avLst/>
          </a:prstGeom>
          <a:solidFill>
            <a:srgbClr val="FFCCCC"/>
          </a:solidFill>
          <a:ln w="38100">
            <a:solidFill>
              <a:schemeClr val="tx1"/>
            </a:solid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4400"/>
              <a:buFont typeface="Arial"/>
              <a:buNone/>
            </a:pPr>
            <a:r>
              <a:rPr lang="en-GB" sz="4400" b="0" i="0" strike="noStrike" cap="none" dirty="0">
                <a:solidFill>
                  <a:srgbClr val="000000"/>
                </a:solidFill>
                <a:latin typeface="Comic Sans MS" panose="030F0702030302020204" pitchFamily="66" charset="0"/>
                <a:ea typeface="Calibri"/>
                <a:cs typeface="Calibri"/>
                <a:sym typeface="Calibri"/>
              </a:rPr>
              <a:t>Learning Intent: </a:t>
            </a:r>
            <a:r>
              <a:rPr lang="en-GB" sz="4400" b="0" i="0" u="sng" strike="noStrike" cap="none" dirty="0">
                <a:solidFill>
                  <a:srgbClr val="000000"/>
                </a:solidFill>
                <a:latin typeface="Comic Sans MS" panose="030F0702030302020204" pitchFamily="66" charset="0"/>
                <a:ea typeface="Calibri"/>
                <a:cs typeface="Calibri"/>
                <a:sym typeface="Calibri"/>
              </a:rPr>
              <a:t>What is History? </a:t>
            </a:r>
            <a:endParaRPr sz="4400" b="0" i="0" u="sng" strike="noStrike" cap="none" dirty="0">
              <a:solidFill>
                <a:srgbClr val="000000"/>
              </a:solidFill>
              <a:latin typeface="Comic Sans MS" panose="030F0702030302020204" pitchFamily="66" charset="0"/>
              <a:sym typeface="Arial"/>
            </a:endParaRPr>
          </a:p>
        </p:txBody>
      </p:sp>
      <p:sp>
        <p:nvSpPr>
          <p:cNvPr id="7" name="Rounded Rectangle 6">
            <a:extLst>
              <a:ext uri="{FF2B5EF4-FFF2-40B4-BE49-F238E27FC236}">
                <a16:creationId xmlns:a16="http://schemas.microsoft.com/office/drawing/2014/main" id="{89716186-A920-4758-A09A-DAD0EE50E238}"/>
              </a:ext>
            </a:extLst>
          </p:cNvPr>
          <p:cNvSpPr/>
          <p:nvPr/>
        </p:nvSpPr>
        <p:spPr>
          <a:xfrm>
            <a:off x="1139337" y="2992412"/>
            <a:ext cx="3080644" cy="141596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solidFill>
                <a:schemeClr val="tx1"/>
              </a:solidFill>
              <a:latin typeface="Comic Sans MS" panose="030F0702030302020204" pitchFamily="66" charset="0"/>
            </a:endParaRPr>
          </a:p>
          <a:p>
            <a:pPr algn="ctr"/>
            <a:r>
              <a:rPr lang="en-GB" sz="1800" dirty="0">
                <a:solidFill>
                  <a:schemeClr val="tx1"/>
                </a:solidFill>
                <a:latin typeface="Comic Sans MS" panose="030F0702030302020204" pitchFamily="66" charset="0"/>
              </a:rPr>
              <a:t>To be able to </a:t>
            </a:r>
            <a:r>
              <a:rPr lang="en-GB" sz="1800" b="1" u="sng" dirty="0">
                <a:solidFill>
                  <a:srgbClr val="FF0000"/>
                </a:solidFill>
                <a:latin typeface="Comic Sans MS" panose="030F0702030302020204" pitchFamily="66" charset="0"/>
              </a:rPr>
              <a:t>identify</a:t>
            </a:r>
            <a:r>
              <a:rPr lang="en-GB" sz="1800" dirty="0">
                <a:solidFill>
                  <a:schemeClr val="tx1"/>
                </a:solidFill>
                <a:latin typeface="Comic Sans MS" panose="030F0702030302020204" pitchFamily="66" charset="0"/>
              </a:rPr>
              <a:t> key skills used in history lessons.</a:t>
            </a:r>
            <a:endParaRPr lang="en-GB" sz="2000" dirty="0">
              <a:solidFill>
                <a:schemeClr val="tx1"/>
              </a:solidFill>
              <a:latin typeface="Comic Sans MS" pitchFamily="66" charset="0"/>
            </a:endParaRPr>
          </a:p>
        </p:txBody>
      </p:sp>
      <p:sp>
        <p:nvSpPr>
          <p:cNvPr id="9" name="Rounded Rectangle 7">
            <a:extLst>
              <a:ext uri="{FF2B5EF4-FFF2-40B4-BE49-F238E27FC236}">
                <a16:creationId xmlns:a16="http://schemas.microsoft.com/office/drawing/2014/main" id="{41228CF8-8465-4E62-8C7C-DCE809C5CD63}"/>
              </a:ext>
            </a:extLst>
          </p:cNvPr>
          <p:cNvSpPr/>
          <p:nvPr/>
        </p:nvSpPr>
        <p:spPr>
          <a:xfrm>
            <a:off x="5306465" y="3032832"/>
            <a:ext cx="3080644" cy="1415967"/>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solidFill>
                <a:schemeClr val="tx1"/>
              </a:solidFill>
              <a:latin typeface="Comic Sans MS" pitchFamily="66" charset="0"/>
            </a:endParaRPr>
          </a:p>
          <a:p>
            <a:pPr algn="ctr"/>
            <a:r>
              <a:rPr lang="en-GB" sz="1800" dirty="0">
                <a:solidFill>
                  <a:schemeClr val="tx1"/>
                </a:solidFill>
                <a:latin typeface="Comic Sans MS" pitchFamily="66" charset="0"/>
              </a:rPr>
              <a:t>To be able to </a:t>
            </a:r>
            <a:r>
              <a:rPr lang="en-GB" sz="1800" b="1" u="sng" dirty="0">
                <a:solidFill>
                  <a:srgbClr val="FF0000"/>
                </a:solidFill>
                <a:latin typeface="Comic Sans MS" pitchFamily="66" charset="0"/>
              </a:rPr>
              <a:t>describe </a:t>
            </a:r>
            <a:r>
              <a:rPr lang="en-GB" sz="1800" dirty="0">
                <a:solidFill>
                  <a:schemeClr val="tx1"/>
                </a:solidFill>
                <a:latin typeface="Comic Sans MS" pitchFamily="66" charset="0"/>
              </a:rPr>
              <a:t>key skills used in history lessons.</a:t>
            </a:r>
          </a:p>
        </p:txBody>
      </p:sp>
      <p:sp>
        <p:nvSpPr>
          <p:cNvPr id="11" name="TextBox 10">
            <a:extLst>
              <a:ext uri="{FF2B5EF4-FFF2-40B4-BE49-F238E27FC236}">
                <a16:creationId xmlns:a16="http://schemas.microsoft.com/office/drawing/2014/main" id="{F8B53972-698F-490C-8028-EC384D3AB50A}"/>
              </a:ext>
            </a:extLst>
          </p:cNvPr>
          <p:cNvSpPr txBox="1"/>
          <p:nvPr/>
        </p:nvSpPr>
        <p:spPr>
          <a:xfrm>
            <a:off x="0" y="2145871"/>
            <a:ext cx="3694418" cy="523220"/>
          </a:xfrm>
          <a:prstGeom prst="rect">
            <a:avLst/>
          </a:prstGeom>
          <a:noFill/>
        </p:spPr>
        <p:txBody>
          <a:bodyPr wrap="square" rtlCol="0">
            <a:spAutoFit/>
          </a:bodyPr>
          <a:lstStyle/>
          <a:p>
            <a:r>
              <a:rPr lang="en-GB" sz="2800" u="sng" dirty="0">
                <a:latin typeface="Comic Sans MS" panose="030F0702030302020204" pitchFamily="66" charset="0"/>
              </a:rPr>
              <a:t>Success Criteria: </a:t>
            </a:r>
          </a:p>
        </p:txBody>
      </p:sp>
      <p:sp>
        <p:nvSpPr>
          <p:cNvPr id="13" name="TextBox 12">
            <a:extLst>
              <a:ext uri="{FF2B5EF4-FFF2-40B4-BE49-F238E27FC236}">
                <a16:creationId xmlns:a16="http://schemas.microsoft.com/office/drawing/2014/main" id="{19E0B04F-63AB-4B90-B989-C56B8C54AD0F}"/>
              </a:ext>
            </a:extLst>
          </p:cNvPr>
          <p:cNvSpPr txBox="1"/>
          <p:nvPr/>
        </p:nvSpPr>
        <p:spPr>
          <a:xfrm>
            <a:off x="1164640" y="2992412"/>
            <a:ext cx="3055341" cy="369332"/>
          </a:xfrm>
          <a:prstGeom prst="rect">
            <a:avLst/>
          </a:prstGeom>
          <a:noFill/>
        </p:spPr>
        <p:txBody>
          <a:bodyPr wrap="square" rtlCol="0">
            <a:spAutoFit/>
          </a:bodyPr>
          <a:lstStyle/>
          <a:p>
            <a:r>
              <a:rPr lang="en-GB" sz="1800" u="sng" dirty="0">
                <a:latin typeface="Comic Sans MS" panose="030F0702030302020204" pitchFamily="66" charset="0"/>
              </a:rPr>
              <a:t>BASIC Steps-G1:</a:t>
            </a:r>
          </a:p>
        </p:txBody>
      </p:sp>
      <p:sp>
        <p:nvSpPr>
          <p:cNvPr id="15" name="TextBox 14">
            <a:extLst>
              <a:ext uri="{FF2B5EF4-FFF2-40B4-BE49-F238E27FC236}">
                <a16:creationId xmlns:a16="http://schemas.microsoft.com/office/drawing/2014/main" id="{436E9C3C-A536-4A84-8905-6EC21234E8B2}"/>
              </a:ext>
            </a:extLst>
          </p:cNvPr>
          <p:cNvSpPr txBox="1"/>
          <p:nvPr/>
        </p:nvSpPr>
        <p:spPr>
          <a:xfrm>
            <a:off x="5306465" y="3032832"/>
            <a:ext cx="2439448" cy="369332"/>
          </a:xfrm>
          <a:prstGeom prst="rect">
            <a:avLst/>
          </a:prstGeom>
          <a:noFill/>
        </p:spPr>
        <p:txBody>
          <a:bodyPr wrap="square" rtlCol="0">
            <a:spAutoFit/>
          </a:bodyPr>
          <a:lstStyle/>
          <a:p>
            <a:r>
              <a:rPr lang="en-GB" sz="1800" u="sng" dirty="0">
                <a:latin typeface="Comic Sans MS" panose="030F0702030302020204" pitchFamily="66" charset="0"/>
              </a:rPr>
              <a:t>SIMPLE</a:t>
            </a:r>
            <a:r>
              <a:rPr lang="en-GB" sz="1600" u="sng" dirty="0">
                <a:latin typeface="Comic Sans MS" panose="030F0702030302020204" pitchFamily="66" charset="0"/>
              </a:rPr>
              <a:t> </a:t>
            </a:r>
            <a:r>
              <a:rPr lang="en-GB" sz="1800" u="sng" dirty="0">
                <a:latin typeface="Comic Sans MS" panose="030F0702030302020204" pitchFamily="66" charset="0"/>
              </a:rPr>
              <a:t>G2</a:t>
            </a:r>
            <a:r>
              <a:rPr lang="en-GB" sz="1600" u="sng" dirty="0">
                <a:latin typeface="Comic Sans MS" panose="030F0702030302020204" pitchFamily="66" charset="0"/>
              </a:rPr>
              <a:t>:</a:t>
            </a:r>
          </a:p>
        </p:txBody>
      </p:sp>
      <p:sp>
        <p:nvSpPr>
          <p:cNvPr id="17" name="Rounded Rectangle 14">
            <a:extLst>
              <a:ext uri="{FF2B5EF4-FFF2-40B4-BE49-F238E27FC236}">
                <a16:creationId xmlns:a16="http://schemas.microsoft.com/office/drawing/2014/main" id="{4E9F2351-2E3C-4AE4-AF38-A36E28A63729}"/>
              </a:ext>
            </a:extLst>
          </p:cNvPr>
          <p:cNvSpPr/>
          <p:nvPr/>
        </p:nvSpPr>
        <p:spPr>
          <a:xfrm>
            <a:off x="1689741" y="4755241"/>
            <a:ext cx="6297087" cy="1415967"/>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solidFill>
                <a:schemeClr val="tx1"/>
              </a:solidFill>
              <a:latin typeface="Comic Sans MS" panose="030F0702030302020204" pitchFamily="66" charset="0"/>
            </a:endParaRPr>
          </a:p>
          <a:p>
            <a:pPr algn="ctr"/>
            <a:r>
              <a:rPr lang="en-GB" sz="1800" dirty="0">
                <a:solidFill>
                  <a:schemeClr val="tx1"/>
                </a:solidFill>
                <a:latin typeface="Comic Sans MS" panose="030F0702030302020204" pitchFamily="66" charset="0"/>
              </a:rPr>
              <a:t>To </a:t>
            </a:r>
            <a:r>
              <a:rPr lang="en-GB" sz="1800" b="1" u="sng" dirty="0">
                <a:solidFill>
                  <a:srgbClr val="FF0000"/>
                </a:solidFill>
                <a:latin typeface="Comic Sans MS" panose="030F0702030302020204" pitchFamily="66" charset="0"/>
              </a:rPr>
              <a:t>explain</a:t>
            </a:r>
            <a:r>
              <a:rPr lang="en-GB" sz="1800" dirty="0">
                <a:solidFill>
                  <a:schemeClr val="tx1"/>
                </a:solidFill>
                <a:latin typeface="Comic Sans MS" panose="030F0702030302020204" pitchFamily="66" charset="0"/>
              </a:rPr>
              <a:t> the key skills in history and how they help us to make judgements and reach clear conclusions.</a:t>
            </a:r>
            <a:endParaRPr lang="en-GB" sz="1600" dirty="0"/>
          </a:p>
        </p:txBody>
      </p:sp>
      <p:sp>
        <p:nvSpPr>
          <p:cNvPr id="19" name="TextBox 18">
            <a:extLst>
              <a:ext uri="{FF2B5EF4-FFF2-40B4-BE49-F238E27FC236}">
                <a16:creationId xmlns:a16="http://schemas.microsoft.com/office/drawing/2014/main" id="{20909888-8D60-4221-A0F5-B4C3306C9D3A}"/>
              </a:ext>
            </a:extLst>
          </p:cNvPr>
          <p:cNvSpPr txBox="1"/>
          <p:nvPr/>
        </p:nvSpPr>
        <p:spPr>
          <a:xfrm>
            <a:off x="1689741" y="4841221"/>
            <a:ext cx="2613080" cy="369332"/>
          </a:xfrm>
          <a:prstGeom prst="rect">
            <a:avLst/>
          </a:prstGeom>
          <a:noFill/>
        </p:spPr>
        <p:txBody>
          <a:bodyPr wrap="square" rtlCol="0">
            <a:spAutoFit/>
          </a:bodyPr>
          <a:lstStyle/>
          <a:p>
            <a:r>
              <a:rPr lang="en-GB" sz="1800" u="sng" dirty="0">
                <a:latin typeface="Comic Sans MS" panose="030F0702030302020204" pitchFamily="66" charset="0"/>
              </a:rPr>
              <a:t>DEVELOPED G3+:</a:t>
            </a:r>
          </a:p>
        </p:txBody>
      </p:sp>
      <p:pic>
        <p:nvPicPr>
          <p:cNvPr id="21" name="Google Shape;73;p5">
            <a:extLst>
              <a:ext uri="{FF2B5EF4-FFF2-40B4-BE49-F238E27FC236}">
                <a16:creationId xmlns:a16="http://schemas.microsoft.com/office/drawing/2014/main" id="{A340A820-464D-424A-95F1-6286DB321A71}"/>
              </a:ext>
            </a:extLst>
          </p:cNvPr>
          <p:cNvPicPr preferRelativeResize="0"/>
          <p:nvPr/>
        </p:nvPicPr>
        <p:blipFill rotWithShape="1">
          <a:blip r:embed="rId2">
            <a:alphaModFix/>
          </a:blip>
          <a:srcRect/>
          <a:stretch/>
        </p:blipFill>
        <p:spPr>
          <a:xfrm>
            <a:off x="8569025" y="4324025"/>
            <a:ext cx="3317949" cy="2355600"/>
          </a:xfrm>
          <a:prstGeom prst="rect">
            <a:avLst/>
          </a:prstGeom>
          <a:noFill/>
          <a:ln>
            <a:noFill/>
          </a:ln>
        </p:spPr>
      </p:pic>
    </p:spTree>
    <p:extLst>
      <p:ext uri="{BB962C8B-B14F-4D97-AF65-F5344CB8AC3E}">
        <p14:creationId xmlns:p14="http://schemas.microsoft.com/office/powerpoint/2010/main" val="1160544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77;g7fa6eb36eb_0_2">
            <a:extLst>
              <a:ext uri="{FF2B5EF4-FFF2-40B4-BE49-F238E27FC236}">
                <a16:creationId xmlns:a16="http://schemas.microsoft.com/office/drawing/2014/main" id="{2F168ADB-061A-4497-B590-701DCFE026D0}"/>
              </a:ext>
            </a:extLst>
          </p:cNvPr>
          <p:cNvSpPr txBox="1"/>
          <p:nvPr/>
        </p:nvSpPr>
        <p:spPr>
          <a:xfrm>
            <a:off x="838080" y="2248027"/>
            <a:ext cx="10515300" cy="4098600"/>
          </a:xfrm>
          <a:prstGeom prst="rect">
            <a:avLst/>
          </a:prstGeom>
          <a:solidFill>
            <a:schemeClr val="accent3">
              <a:lumMod val="60000"/>
              <a:lumOff val="40000"/>
            </a:schemeClr>
          </a:solidFill>
          <a:ln>
            <a:noFill/>
          </a:ln>
        </p:spPr>
        <p:txBody>
          <a:bodyPr spcFirstLastPara="1" wrap="square" lIns="91425" tIns="45700" rIns="91425" bIns="45700" anchor="t" anchorCtr="0">
            <a:noAutofit/>
          </a:bodyPr>
          <a:lstStyle/>
          <a:p>
            <a:pPr marL="0" marR="0" lvl="0" indent="0" algn="l" rtl="0">
              <a:lnSpc>
                <a:spcPct val="90000"/>
              </a:lnSpc>
              <a:spcBef>
                <a:spcPts val="1001"/>
              </a:spcBef>
              <a:spcAft>
                <a:spcPts val="0"/>
              </a:spcAft>
              <a:buClr>
                <a:srgbClr val="000000"/>
              </a:buClr>
              <a:buSzPts val="3330"/>
              <a:buFont typeface="Arial"/>
              <a:buNone/>
            </a:pPr>
            <a:r>
              <a:rPr lang="en-GB" sz="3600" dirty="0">
                <a:highlight>
                  <a:srgbClr val="FFFF00"/>
                </a:highlight>
                <a:latin typeface="Comic Sans MS" panose="030F0702030302020204" pitchFamily="66" charset="0"/>
                <a:ea typeface="Calibri"/>
                <a:cs typeface="Calibri"/>
                <a:sym typeface="Calibri"/>
              </a:rPr>
              <a:t>“In the end, my only advice is use it, enjoy it, but always handle history with care.”</a:t>
            </a:r>
            <a:endParaRPr sz="3600" dirty="0">
              <a:highlight>
                <a:srgbClr val="FFFF00"/>
              </a:highlight>
              <a:latin typeface="Comic Sans MS" panose="030F0702030302020204" pitchFamily="66" charset="0"/>
              <a:ea typeface="Calibri"/>
              <a:cs typeface="Calibri"/>
              <a:sym typeface="Calibri"/>
            </a:endParaRPr>
          </a:p>
          <a:p>
            <a:pPr marL="0" marR="0" lvl="0" indent="0" algn="l" rtl="0">
              <a:lnSpc>
                <a:spcPct val="90000"/>
              </a:lnSpc>
              <a:spcBef>
                <a:spcPts val="1001"/>
              </a:spcBef>
              <a:spcAft>
                <a:spcPts val="0"/>
              </a:spcAft>
              <a:buClr>
                <a:srgbClr val="000000"/>
              </a:buClr>
              <a:buSzPts val="3330"/>
              <a:buFont typeface="Arial"/>
              <a:buNone/>
            </a:pPr>
            <a:endParaRPr sz="4400" dirty="0">
              <a:latin typeface="Comic Sans MS" panose="030F0702030302020204" pitchFamily="66" charset="0"/>
              <a:ea typeface="Calibri"/>
              <a:cs typeface="Calibri"/>
              <a:sym typeface="Calibri"/>
            </a:endParaRPr>
          </a:p>
          <a:p>
            <a:pPr marL="0" marR="0" lvl="0" indent="0" algn="l" rtl="0">
              <a:lnSpc>
                <a:spcPct val="90000"/>
              </a:lnSpc>
              <a:spcBef>
                <a:spcPts val="1001"/>
              </a:spcBef>
              <a:spcAft>
                <a:spcPts val="0"/>
              </a:spcAft>
              <a:buClr>
                <a:srgbClr val="000000"/>
              </a:buClr>
              <a:buSzPts val="3330"/>
              <a:buFont typeface="Arial"/>
              <a:buNone/>
            </a:pPr>
            <a:r>
              <a:rPr lang="en-GB" sz="3330" dirty="0">
                <a:latin typeface="Comic Sans MS" panose="030F0702030302020204" pitchFamily="66" charset="0"/>
                <a:ea typeface="Calibri"/>
                <a:cs typeface="Calibri"/>
                <a:sym typeface="Calibri"/>
              </a:rPr>
              <a:t>Why do you think the historian Margaret Macmillan thinks history can be dangerous?</a:t>
            </a:r>
            <a:endParaRPr sz="3330" dirty="0">
              <a:latin typeface="Comic Sans MS" panose="030F0702030302020204" pitchFamily="66" charset="0"/>
              <a:ea typeface="Calibri"/>
              <a:cs typeface="Calibri"/>
              <a:sym typeface="Calibri"/>
            </a:endParaRPr>
          </a:p>
          <a:p>
            <a:pPr marL="0" marR="0" lvl="0" indent="0" algn="l" rtl="0">
              <a:lnSpc>
                <a:spcPct val="90000"/>
              </a:lnSpc>
              <a:spcBef>
                <a:spcPts val="1001"/>
              </a:spcBef>
              <a:spcAft>
                <a:spcPts val="0"/>
              </a:spcAft>
              <a:buClr>
                <a:srgbClr val="000000"/>
              </a:buClr>
              <a:buSzPts val="3330"/>
              <a:buFont typeface="Arial"/>
              <a:buNone/>
            </a:pPr>
            <a:endParaRPr sz="3330" b="0" i="0" u="none" strike="noStrike" cap="none" dirty="0">
              <a:solidFill>
                <a:srgbClr val="000000"/>
              </a:solidFill>
              <a:latin typeface="Comic Sans MS" panose="030F0702030302020204" pitchFamily="66" charset="0"/>
              <a:sym typeface="Arial"/>
            </a:endParaRPr>
          </a:p>
        </p:txBody>
      </p:sp>
      <p:pic>
        <p:nvPicPr>
          <p:cNvPr id="5" name="Google Shape;78;g7fa6eb36eb_0_2">
            <a:extLst>
              <a:ext uri="{FF2B5EF4-FFF2-40B4-BE49-F238E27FC236}">
                <a16:creationId xmlns:a16="http://schemas.microsoft.com/office/drawing/2014/main" id="{D5241F8E-A3D4-488D-B8AF-FF2E972AA452}"/>
              </a:ext>
            </a:extLst>
          </p:cNvPr>
          <p:cNvPicPr preferRelativeResize="0"/>
          <p:nvPr/>
        </p:nvPicPr>
        <p:blipFill>
          <a:blip r:embed="rId2">
            <a:alphaModFix/>
          </a:blip>
          <a:stretch>
            <a:fillRect/>
          </a:stretch>
        </p:blipFill>
        <p:spPr>
          <a:xfrm>
            <a:off x="9972517" y="379418"/>
            <a:ext cx="1819345" cy="1773479"/>
          </a:xfrm>
          <a:prstGeom prst="rect">
            <a:avLst/>
          </a:prstGeom>
          <a:noFill/>
          <a:ln>
            <a:noFill/>
          </a:ln>
        </p:spPr>
      </p:pic>
      <p:pic>
        <p:nvPicPr>
          <p:cNvPr id="6" name="Google Shape;79;g7fa6eb36eb_0_2">
            <a:extLst>
              <a:ext uri="{FF2B5EF4-FFF2-40B4-BE49-F238E27FC236}">
                <a16:creationId xmlns:a16="http://schemas.microsoft.com/office/drawing/2014/main" id="{6CF0A312-912E-4CFC-BD00-A50CA2F21291}"/>
              </a:ext>
            </a:extLst>
          </p:cNvPr>
          <p:cNvPicPr preferRelativeResize="0"/>
          <p:nvPr/>
        </p:nvPicPr>
        <p:blipFill>
          <a:blip r:embed="rId3">
            <a:alphaModFix/>
          </a:blip>
          <a:stretch>
            <a:fillRect/>
          </a:stretch>
        </p:blipFill>
        <p:spPr>
          <a:xfrm>
            <a:off x="10703932" y="4705104"/>
            <a:ext cx="1376000" cy="1397050"/>
          </a:xfrm>
          <a:prstGeom prst="rect">
            <a:avLst/>
          </a:prstGeom>
          <a:noFill/>
          <a:ln>
            <a:noFill/>
          </a:ln>
        </p:spPr>
      </p:pic>
      <p:sp>
        <p:nvSpPr>
          <p:cNvPr id="7" name="Google Shape;76;g7fa6eb36eb_0_2">
            <a:extLst>
              <a:ext uri="{FF2B5EF4-FFF2-40B4-BE49-F238E27FC236}">
                <a16:creationId xmlns:a16="http://schemas.microsoft.com/office/drawing/2014/main" id="{A9ED4CA4-43AF-4CAC-93B7-191966FB2258}"/>
              </a:ext>
            </a:extLst>
          </p:cNvPr>
          <p:cNvSpPr txBox="1"/>
          <p:nvPr/>
        </p:nvSpPr>
        <p:spPr>
          <a:xfrm>
            <a:off x="641132" y="1488595"/>
            <a:ext cx="7955100" cy="464010"/>
          </a:xfrm>
          <a:prstGeom prst="rect">
            <a:avLst/>
          </a:prstGeom>
          <a:solidFill>
            <a:srgbClr val="FFCCCC"/>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GB" sz="3200" dirty="0">
                <a:latin typeface="Comic Sans MS" panose="030F0702030302020204" pitchFamily="66" charset="0"/>
                <a:ea typeface="Calibri"/>
                <a:cs typeface="Calibri"/>
                <a:sym typeface="Calibri"/>
              </a:rPr>
              <a:t>Historian, Margaret Macmillan believes…</a:t>
            </a:r>
            <a:r>
              <a:rPr lang="en-GB" sz="3200" b="0" i="0" u="none" strike="noStrike" cap="none" dirty="0">
                <a:solidFill>
                  <a:srgbClr val="000000"/>
                </a:solidFill>
                <a:latin typeface="Comic Sans MS" panose="030F0702030302020204" pitchFamily="66" charset="0"/>
                <a:ea typeface="Calibri"/>
                <a:cs typeface="Calibri"/>
                <a:sym typeface="Calibri"/>
              </a:rPr>
              <a:t> </a:t>
            </a:r>
            <a:endParaRPr sz="3200" b="0" i="0" u="none" strike="noStrike" cap="none" dirty="0">
              <a:solidFill>
                <a:srgbClr val="000000"/>
              </a:solidFill>
              <a:latin typeface="Comic Sans MS" panose="030F0702030302020204" pitchFamily="66" charset="0"/>
              <a:sym typeface="Arial"/>
            </a:endParaRPr>
          </a:p>
        </p:txBody>
      </p:sp>
      <p:sp>
        <p:nvSpPr>
          <p:cNvPr id="8" name="Google Shape;76;g7fa6eb36eb_0_2">
            <a:extLst>
              <a:ext uri="{FF2B5EF4-FFF2-40B4-BE49-F238E27FC236}">
                <a16:creationId xmlns:a16="http://schemas.microsoft.com/office/drawing/2014/main" id="{FBA61B75-7B17-4085-AAA9-44E582740C6A}"/>
              </a:ext>
            </a:extLst>
          </p:cNvPr>
          <p:cNvSpPr txBox="1"/>
          <p:nvPr/>
        </p:nvSpPr>
        <p:spPr>
          <a:xfrm>
            <a:off x="641132" y="379418"/>
            <a:ext cx="7955100" cy="595965"/>
          </a:xfrm>
          <a:prstGeom prst="rect">
            <a:avLst/>
          </a:prstGeom>
          <a:solidFill>
            <a:srgbClr val="FFCCCC"/>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GB" sz="4000" dirty="0">
                <a:latin typeface="Comic Sans MS" panose="030F0702030302020204" pitchFamily="66" charset="0"/>
                <a:ea typeface="Calibri"/>
                <a:cs typeface="Calibri"/>
                <a:sym typeface="Calibri"/>
              </a:rPr>
              <a:t>How can history be dangerous?</a:t>
            </a:r>
            <a:endParaRPr sz="4000" b="0" i="0" u="none" strike="noStrike" cap="none" dirty="0">
              <a:solidFill>
                <a:srgbClr val="000000"/>
              </a:solidFill>
              <a:latin typeface="Comic Sans MS" panose="030F0702030302020204" pitchFamily="66" charset="0"/>
              <a:sym typeface="Arial"/>
            </a:endParaRPr>
          </a:p>
        </p:txBody>
      </p:sp>
      <p:sp>
        <p:nvSpPr>
          <p:cNvPr id="9" name="Rectangle 8">
            <a:extLst>
              <a:ext uri="{FF2B5EF4-FFF2-40B4-BE49-F238E27FC236}">
                <a16:creationId xmlns:a16="http://schemas.microsoft.com/office/drawing/2014/main" id="{9C0A4274-804F-4289-A222-3B6E4ACEE786}"/>
              </a:ext>
            </a:extLst>
          </p:cNvPr>
          <p:cNvSpPr/>
          <p:nvPr/>
        </p:nvSpPr>
        <p:spPr>
          <a:xfrm>
            <a:off x="3838541" y="3609441"/>
            <a:ext cx="4514377" cy="535531"/>
          </a:xfrm>
          <a:prstGeom prst="rect">
            <a:avLst/>
          </a:prstGeom>
        </p:spPr>
        <p:txBody>
          <a:bodyPr wrap="none">
            <a:spAutoFit/>
          </a:bodyPr>
          <a:lstStyle/>
          <a:p>
            <a:pPr lvl="0" algn="ctr">
              <a:lnSpc>
                <a:spcPct val="90000"/>
              </a:lnSpc>
              <a:spcBef>
                <a:spcPts val="1001"/>
              </a:spcBef>
              <a:buSzPts val="3330"/>
            </a:pPr>
            <a:r>
              <a:rPr lang="en-GB" sz="3200" b="1" u="sng" dirty="0">
                <a:solidFill>
                  <a:srgbClr val="FF0000"/>
                </a:solidFill>
                <a:latin typeface="Comic Sans MS" panose="030F0702030302020204" pitchFamily="66" charset="0"/>
                <a:ea typeface="Calibri"/>
                <a:cs typeface="Calibri"/>
                <a:sym typeface="Calibri"/>
              </a:rPr>
              <a:t>Think</a:t>
            </a:r>
            <a:r>
              <a:rPr lang="en-GB" sz="3200" b="1" u="sng" dirty="0">
                <a:latin typeface="Comic Sans MS" panose="030F0702030302020204" pitchFamily="66" charset="0"/>
                <a:ea typeface="Calibri"/>
                <a:cs typeface="Calibri"/>
                <a:sym typeface="Calibri"/>
              </a:rPr>
              <a:t> – </a:t>
            </a:r>
            <a:r>
              <a:rPr lang="en-GB" sz="3200" b="1" u="sng" dirty="0">
                <a:solidFill>
                  <a:srgbClr val="002060"/>
                </a:solidFill>
                <a:latin typeface="Comic Sans MS" panose="030F0702030302020204" pitchFamily="66" charset="0"/>
                <a:ea typeface="Calibri"/>
                <a:cs typeface="Calibri"/>
                <a:sym typeface="Calibri"/>
              </a:rPr>
              <a:t>Pair</a:t>
            </a:r>
            <a:r>
              <a:rPr lang="en-GB" sz="3200" b="1" u="sng" dirty="0">
                <a:latin typeface="Comic Sans MS" panose="030F0702030302020204" pitchFamily="66" charset="0"/>
                <a:ea typeface="Calibri"/>
                <a:cs typeface="Calibri"/>
                <a:sym typeface="Calibri"/>
              </a:rPr>
              <a:t> -  Share</a:t>
            </a:r>
          </a:p>
        </p:txBody>
      </p:sp>
      <p:sp>
        <p:nvSpPr>
          <p:cNvPr id="10" name="Google Shape;84;g7fa6eb36eb_0_8">
            <a:extLst>
              <a:ext uri="{FF2B5EF4-FFF2-40B4-BE49-F238E27FC236}">
                <a16:creationId xmlns:a16="http://schemas.microsoft.com/office/drawing/2014/main" id="{06CFE5D0-0F09-4A4B-BA5D-37542ED5FA63}"/>
              </a:ext>
            </a:extLst>
          </p:cNvPr>
          <p:cNvSpPr txBox="1"/>
          <p:nvPr/>
        </p:nvSpPr>
        <p:spPr>
          <a:xfrm>
            <a:off x="111528" y="5459804"/>
            <a:ext cx="10515300" cy="1325100"/>
          </a:xfrm>
          <a:prstGeom prst="rect">
            <a:avLst/>
          </a:prstGeom>
          <a:solidFill>
            <a:srgbClr val="FFCCCC"/>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GB" sz="3000" dirty="0">
                <a:latin typeface="Comic Sans MS" panose="030F0702030302020204" pitchFamily="66" charset="0"/>
                <a:ea typeface="Calibri"/>
                <a:cs typeface="Calibri"/>
                <a:sym typeface="Calibri"/>
              </a:rPr>
              <a:t>Macmillan believes History is useful for many reasons, but that it can be dangerous in the wrong hands or if used for the wrong purpose.</a:t>
            </a:r>
            <a:r>
              <a:rPr lang="en-GB" sz="3000" b="0" i="0" u="none" strike="noStrike" cap="none" dirty="0">
                <a:solidFill>
                  <a:srgbClr val="000000"/>
                </a:solidFill>
                <a:latin typeface="Comic Sans MS" panose="030F0702030302020204" pitchFamily="66" charset="0"/>
                <a:ea typeface="Calibri"/>
                <a:cs typeface="Calibri"/>
                <a:sym typeface="Calibri"/>
              </a:rPr>
              <a:t> </a:t>
            </a:r>
            <a:endParaRPr sz="3000" b="0" i="0" u="none" strike="noStrike" cap="none" dirty="0">
              <a:solidFill>
                <a:srgbClr val="000000"/>
              </a:solidFill>
              <a:latin typeface="Comic Sans MS" panose="030F0702030302020204" pitchFamily="66" charset="0"/>
              <a:sym typeface="Arial"/>
            </a:endParaRPr>
          </a:p>
        </p:txBody>
      </p:sp>
    </p:spTree>
    <p:extLst>
      <p:ext uri="{BB962C8B-B14F-4D97-AF65-F5344CB8AC3E}">
        <p14:creationId xmlns:p14="http://schemas.microsoft.com/office/powerpoint/2010/main" val="3150800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85;g7fa6eb36eb_0_8">
            <a:extLst>
              <a:ext uri="{FF2B5EF4-FFF2-40B4-BE49-F238E27FC236}">
                <a16:creationId xmlns:a16="http://schemas.microsoft.com/office/drawing/2014/main" id="{515A2C32-6184-4D8E-9F66-5A7ED7D2EF7B}"/>
              </a:ext>
            </a:extLst>
          </p:cNvPr>
          <p:cNvSpPr txBox="1"/>
          <p:nvPr/>
        </p:nvSpPr>
        <p:spPr>
          <a:xfrm>
            <a:off x="677894" y="120959"/>
            <a:ext cx="10515300" cy="4870800"/>
          </a:xfrm>
          <a:prstGeom prst="rect">
            <a:avLst/>
          </a:prstGeom>
          <a:solidFill>
            <a:srgbClr val="BBD6EE"/>
          </a:solid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GB" sz="3200" dirty="0">
                <a:solidFill>
                  <a:srgbClr val="002060"/>
                </a:solidFill>
                <a:latin typeface="Comic Sans MS" panose="030F0702030302020204" pitchFamily="66" charset="0"/>
                <a:ea typeface="Calibri"/>
                <a:cs typeface="Calibri"/>
                <a:sym typeface="Calibri"/>
              </a:rPr>
              <a:t>TASK: Sort the statements out into whether you think they are </a:t>
            </a:r>
            <a:r>
              <a:rPr lang="en-GB" sz="3200" b="1" dirty="0">
                <a:solidFill>
                  <a:srgbClr val="002060"/>
                </a:solidFill>
                <a:latin typeface="Comic Sans MS" panose="030F0702030302020204" pitchFamily="66" charset="0"/>
                <a:ea typeface="Calibri"/>
                <a:cs typeface="Calibri"/>
                <a:sym typeface="Calibri"/>
              </a:rPr>
              <a:t>uses</a:t>
            </a:r>
            <a:r>
              <a:rPr lang="en-GB" sz="3200" dirty="0">
                <a:solidFill>
                  <a:srgbClr val="002060"/>
                </a:solidFill>
                <a:latin typeface="Comic Sans MS" panose="030F0702030302020204" pitchFamily="66" charset="0"/>
                <a:ea typeface="Calibri"/>
                <a:cs typeface="Calibri"/>
                <a:sym typeface="Calibri"/>
              </a:rPr>
              <a:t> of history, or </a:t>
            </a:r>
            <a:r>
              <a:rPr lang="en-GB" sz="3200" b="1" dirty="0">
                <a:solidFill>
                  <a:srgbClr val="002060"/>
                </a:solidFill>
                <a:latin typeface="Comic Sans MS" panose="030F0702030302020204" pitchFamily="66" charset="0"/>
                <a:ea typeface="Calibri"/>
                <a:cs typeface="Calibri"/>
                <a:sym typeface="Calibri"/>
              </a:rPr>
              <a:t>dangers </a:t>
            </a:r>
            <a:r>
              <a:rPr lang="en-GB" sz="3200" dirty="0">
                <a:solidFill>
                  <a:srgbClr val="002060"/>
                </a:solidFill>
                <a:latin typeface="Comic Sans MS" panose="030F0702030302020204" pitchFamily="66" charset="0"/>
                <a:ea typeface="Calibri"/>
                <a:cs typeface="Calibri"/>
                <a:sym typeface="Calibri"/>
              </a:rPr>
              <a:t>of history.</a:t>
            </a:r>
            <a:endParaRPr sz="3200" i="0" u="none" strike="noStrike" cap="none" dirty="0">
              <a:solidFill>
                <a:srgbClr val="002060"/>
              </a:solidFill>
              <a:latin typeface="Comic Sans MS" panose="030F0702030302020204" pitchFamily="66" charset="0"/>
              <a:ea typeface="Calibri"/>
              <a:cs typeface="Calibri"/>
              <a:sym typeface="Calibri"/>
            </a:endParaRPr>
          </a:p>
          <a:p>
            <a:pPr marL="0" marR="0" lvl="0" indent="0" algn="l" rtl="0">
              <a:lnSpc>
                <a:spcPct val="90000"/>
              </a:lnSpc>
              <a:spcBef>
                <a:spcPts val="1001"/>
              </a:spcBef>
              <a:spcAft>
                <a:spcPts val="0"/>
              </a:spcAft>
              <a:buClr>
                <a:srgbClr val="000000"/>
              </a:buClr>
              <a:buSzPts val="3330"/>
              <a:buFont typeface="Arial"/>
              <a:buNone/>
            </a:pPr>
            <a:endParaRPr sz="3330" b="0" i="0" u="none" strike="noStrike" cap="none" dirty="0">
              <a:solidFill>
                <a:srgbClr val="000000"/>
              </a:solidFill>
              <a:latin typeface="Comic Sans MS" panose="030F0702030302020204" pitchFamily="66" charset="0"/>
              <a:sym typeface="Arial"/>
            </a:endParaRPr>
          </a:p>
        </p:txBody>
      </p:sp>
      <p:pic>
        <p:nvPicPr>
          <p:cNvPr id="7" name="Picture 6">
            <a:extLst>
              <a:ext uri="{FF2B5EF4-FFF2-40B4-BE49-F238E27FC236}">
                <a16:creationId xmlns:a16="http://schemas.microsoft.com/office/drawing/2014/main" id="{D6C1A526-E337-4FF9-BB4F-28775016FE59}"/>
              </a:ext>
            </a:extLst>
          </p:cNvPr>
          <p:cNvPicPr>
            <a:picLocks noChangeAspect="1"/>
          </p:cNvPicPr>
          <p:nvPr/>
        </p:nvPicPr>
        <p:blipFill rotWithShape="1">
          <a:blip r:embed="rId2"/>
          <a:srcRect l="30203" t="23137" r="15750" b="18652"/>
          <a:stretch/>
        </p:blipFill>
        <p:spPr>
          <a:xfrm>
            <a:off x="2748126" y="1958439"/>
            <a:ext cx="5581932" cy="3383814"/>
          </a:xfrm>
          <a:prstGeom prst="rect">
            <a:avLst/>
          </a:prstGeom>
        </p:spPr>
      </p:pic>
      <p:sp>
        <p:nvSpPr>
          <p:cNvPr id="9" name="TextBox 8">
            <a:extLst>
              <a:ext uri="{FF2B5EF4-FFF2-40B4-BE49-F238E27FC236}">
                <a16:creationId xmlns:a16="http://schemas.microsoft.com/office/drawing/2014/main" id="{758AD1EB-0290-46CC-84DB-70FCC380DCF6}"/>
              </a:ext>
            </a:extLst>
          </p:cNvPr>
          <p:cNvSpPr txBox="1"/>
          <p:nvPr/>
        </p:nvSpPr>
        <p:spPr>
          <a:xfrm>
            <a:off x="8339546" y="1419606"/>
            <a:ext cx="3671669" cy="3631763"/>
          </a:xfrm>
          <a:prstGeom prst="rect">
            <a:avLst/>
          </a:prstGeom>
          <a:solidFill>
            <a:srgbClr val="FFFF00"/>
          </a:solidFill>
          <a:ln w="38100">
            <a:solidFill>
              <a:schemeClr val="tx1"/>
            </a:solidFill>
          </a:ln>
        </p:spPr>
        <p:txBody>
          <a:bodyPr wrap="square" rtlCol="0">
            <a:spAutoFit/>
          </a:bodyPr>
          <a:lstStyle/>
          <a:p>
            <a:r>
              <a:rPr lang="en-GB" sz="1800" b="1" u="sng" dirty="0">
                <a:latin typeface="Comic Sans MS" panose="030F0702030302020204" pitchFamily="66" charset="0"/>
              </a:rPr>
              <a:t>Keyword definitions:</a:t>
            </a:r>
          </a:p>
          <a:p>
            <a:endParaRPr lang="en-GB" sz="1800" dirty="0">
              <a:latin typeface="Comic Sans MS" panose="030F0702030302020204" pitchFamily="66" charset="0"/>
            </a:endParaRPr>
          </a:p>
          <a:p>
            <a:r>
              <a:rPr lang="en-US" sz="1800" dirty="0">
                <a:latin typeface="Comic Sans MS" panose="030F0702030302020204" pitchFamily="66" charset="0"/>
                <a:ea typeface="Calibri"/>
                <a:cs typeface="Calibri"/>
                <a:sym typeface="Calibri"/>
              </a:rPr>
              <a:t>Myth - A traditional story or an idea that lots of people have which isn’t true.</a:t>
            </a:r>
            <a:endParaRPr lang="en-GB" sz="1800" dirty="0">
              <a:latin typeface="Comic Sans MS" panose="030F0702030302020204" pitchFamily="66" charset="0"/>
              <a:ea typeface="Calibri"/>
              <a:cs typeface="Calibri"/>
              <a:sym typeface="Calibri"/>
            </a:endParaRPr>
          </a:p>
          <a:p>
            <a:endParaRPr lang="en-GB" sz="1800" dirty="0">
              <a:latin typeface="Comic Sans MS" panose="030F0702030302020204" pitchFamily="66" charset="0"/>
              <a:ea typeface="Calibri"/>
              <a:cs typeface="Calibri"/>
              <a:sym typeface="Calibri"/>
            </a:endParaRPr>
          </a:p>
          <a:p>
            <a:r>
              <a:rPr lang="en-US" sz="1800" dirty="0" err="1">
                <a:latin typeface="Comic Sans MS" panose="030F0702030302020204" pitchFamily="66" charset="0"/>
                <a:ea typeface="Calibri"/>
                <a:cs typeface="Calibri"/>
                <a:sym typeface="Calibri"/>
              </a:rPr>
              <a:t>Generalisation</a:t>
            </a:r>
            <a:r>
              <a:rPr lang="en-US" sz="1800" dirty="0">
                <a:latin typeface="Comic Sans MS" panose="030F0702030302020204" pitchFamily="66" charset="0"/>
                <a:ea typeface="Calibri"/>
                <a:cs typeface="Calibri"/>
                <a:sym typeface="Calibri"/>
              </a:rPr>
              <a:t> - a sweeping statement which might not actually be true for everyone e.g. boys like football.</a:t>
            </a:r>
          </a:p>
          <a:p>
            <a:endParaRPr lang="en-US" sz="1800" dirty="0">
              <a:latin typeface="Comic Sans MS" panose="030F0702030302020204" pitchFamily="66" charset="0"/>
              <a:ea typeface="Calibri"/>
              <a:cs typeface="Calibri"/>
              <a:sym typeface="Calibri"/>
            </a:endParaRPr>
          </a:p>
          <a:p>
            <a:r>
              <a:rPr lang="en-US" sz="1800" dirty="0">
                <a:latin typeface="Comic Sans MS" panose="030F0702030302020204" pitchFamily="66" charset="0"/>
                <a:ea typeface="Calibri"/>
                <a:cs typeface="Calibri"/>
                <a:sym typeface="Calibri"/>
              </a:rPr>
              <a:t>Justify - prove to be right.</a:t>
            </a:r>
            <a:endParaRPr lang="en-US" sz="1600" dirty="0">
              <a:latin typeface="Calibri"/>
              <a:ea typeface="Calibri"/>
              <a:cs typeface="Calibri"/>
              <a:sym typeface="Calibri"/>
            </a:endParaRPr>
          </a:p>
          <a:p>
            <a:endParaRPr lang="en-US" dirty="0">
              <a:latin typeface="Calibri"/>
              <a:ea typeface="Calibri"/>
              <a:cs typeface="Calibri"/>
              <a:sym typeface="Calibri"/>
            </a:endParaRPr>
          </a:p>
        </p:txBody>
      </p:sp>
      <p:sp>
        <p:nvSpPr>
          <p:cNvPr id="11" name="Rectangle 10">
            <a:extLst>
              <a:ext uri="{FF2B5EF4-FFF2-40B4-BE49-F238E27FC236}">
                <a16:creationId xmlns:a16="http://schemas.microsoft.com/office/drawing/2014/main" id="{AB0A08DC-13D8-469E-B5E2-17317279CC57}"/>
              </a:ext>
            </a:extLst>
          </p:cNvPr>
          <p:cNvSpPr/>
          <p:nvPr/>
        </p:nvSpPr>
        <p:spPr>
          <a:xfrm>
            <a:off x="859386" y="2975823"/>
            <a:ext cx="492369" cy="49631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31923737-38CF-4E66-B45D-69D7FD7998BA}"/>
              </a:ext>
            </a:extLst>
          </p:cNvPr>
          <p:cNvSpPr txBox="1"/>
          <p:nvPr/>
        </p:nvSpPr>
        <p:spPr>
          <a:xfrm>
            <a:off x="1472545" y="2246649"/>
            <a:ext cx="1266093" cy="400110"/>
          </a:xfrm>
          <a:prstGeom prst="rect">
            <a:avLst/>
          </a:prstGeom>
          <a:noFill/>
        </p:spPr>
        <p:txBody>
          <a:bodyPr wrap="square" rtlCol="0">
            <a:spAutoFit/>
          </a:bodyPr>
          <a:lstStyle/>
          <a:p>
            <a:r>
              <a:rPr lang="en-GB" sz="2000" dirty="0">
                <a:latin typeface="Comic Sans MS" panose="030F0702030302020204" pitchFamily="66" charset="0"/>
              </a:rPr>
              <a:t>Uses</a:t>
            </a:r>
            <a:endParaRPr lang="en-GB" dirty="0">
              <a:latin typeface="Comic Sans MS" panose="030F0702030302020204" pitchFamily="66" charset="0"/>
            </a:endParaRPr>
          </a:p>
        </p:txBody>
      </p:sp>
      <p:sp>
        <p:nvSpPr>
          <p:cNvPr id="15" name="Rectangle 14">
            <a:extLst>
              <a:ext uri="{FF2B5EF4-FFF2-40B4-BE49-F238E27FC236}">
                <a16:creationId xmlns:a16="http://schemas.microsoft.com/office/drawing/2014/main" id="{73D194AE-5BFE-4BA5-967D-C33B3028B6B0}"/>
              </a:ext>
            </a:extLst>
          </p:cNvPr>
          <p:cNvSpPr/>
          <p:nvPr/>
        </p:nvSpPr>
        <p:spPr>
          <a:xfrm>
            <a:off x="859386" y="2194241"/>
            <a:ext cx="492369" cy="49631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4C6DEEFE-D61D-4F7E-BA01-631D0595CB58}"/>
              </a:ext>
            </a:extLst>
          </p:cNvPr>
          <p:cNvSpPr txBox="1"/>
          <p:nvPr/>
        </p:nvSpPr>
        <p:spPr>
          <a:xfrm>
            <a:off x="1408026" y="2975823"/>
            <a:ext cx="1266093" cy="400110"/>
          </a:xfrm>
          <a:prstGeom prst="rect">
            <a:avLst/>
          </a:prstGeom>
          <a:noFill/>
        </p:spPr>
        <p:txBody>
          <a:bodyPr wrap="square" rtlCol="0">
            <a:spAutoFit/>
          </a:bodyPr>
          <a:lstStyle/>
          <a:p>
            <a:r>
              <a:rPr lang="en-GB" sz="2000" dirty="0">
                <a:latin typeface="Comic Sans MS" panose="030F0702030302020204" pitchFamily="66" charset="0"/>
              </a:rPr>
              <a:t>Dangers</a:t>
            </a:r>
            <a:endParaRPr lang="en-GB" dirty="0">
              <a:latin typeface="Comic Sans MS" panose="030F0702030302020204" pitchFamily="66" charset="0"/>
            </a:endParaRPr>
          </a:p>
        </p:txBody>
      </p:sp>
      <p:sp>
        <p:nvSpPr>
          <p:cNvPr id="19" name="TextBox 18">
            <a:extLst>
              <a:ext uri="{FF2B5EF4-FFF2-40B4-BE49-F238E27FC236}">
                <a16:creationId xmlns:a16="http://schemas.microsoft.com/office/drawing/2014/main" id="{5A010B19-EE46-40CF-9E89-754F77E08552}"/>
              </a:ext>
            </a:extLst>
          </p:cNvPr>
          <p:cNvSpPr txBox="1"/>
          <p:nvPr/>
        </p:nvSpPr>
        <p:spPr>
          <a:xfrm>
            <a:off x="712719" y="1312108"/>
            <a:ext cx="3671668" cy="646331"/>
          </a:xfrm>
          <a:prstGeom prst="rect">
            <a:avLst/>
          </a:prstGeom>
          <a:noFill/>
        </p:spPr>
        <p:txBody>
          <a:bodyPr wrap="square" rtlCol="0">
            <a:spAutoFit/>
          </a:bodyPr>
          <a:lstStyle/>
          <a:p>
            <a:r>
              <a:rPr lang="en-GB" sz="1800" dirty="0">
                <a:latin typeface="Comic Sans MS" panose="030F0702030302020204" pitchFamily="66" charset="0"/>
              </a:rPr>
              <a:t>Write a key on your worksheet and colour code the statements:</a:t>
            </a:r>
          </a:p>
        </p:txBody>
      </p:sp>
      <p:sp>
        <p:nvSpPr>
          <p:cNvPr id="21" name="TextBox 20">
            <a:extLst>
              <a:ext uri="{FF2B5EF4-FFF2-40B4-BE49-F238E27FC236}">
                <a16:creationId xmlns:a16="http://schemas.microsoft.com/office/drawing/2014/main" id="{B6F5DA0B-3067-4CEA-959B-BC0E1F83C84F}"/>
              </a:ext>
            </a:extLst>
          </p:cNvPr>
          <p:cNvSpPr txBox="1"/>
          <p:nvPr/>
        </p:nvSpPr>
        <p:spPr>
          <a:xfrm>
            <a:off x="677894" y="5526919"/>
            <a:ext cx="10766518" cy="1200329"/>
          </a:xfrm>
          <a:prstGeom prst="rect">
            <a:avLst/>
          </a:prstGeom>
          <a:noFill/>
        </p:spPr>
        <p:txBody>
          <a:bodyPr wrap="square" rtlCol="0">
            <a:spAutoFit/>
          </a:bodyPr>
          <a:lstStyle/>
          <a:p>
            <a:r>
              <a:rPr lang="en-GB" sz="1800" b="1" dirty="0">
                <a:solidFill>
                  <a:schemeClr val="tx1">
                    <a:lumMod val="95000"/>
                    <a:lumOff val="5000"/>
                  </a:schemeClr>
                </a:solidFill>
                <a:latin typeface="Comic Sans MS" panose="030F0702030302020204" pitchFamily="66" charset="0"/>
              </a:rPr>
              <a:t>Challenge: Why do you think it is dangerous to only tell parts of an important event in history?  Explain your idea in a sentence.</a:t>
            </a:r>
          </a:p>
          <a:p>
            <a:endParaRPr lang="en-GB" sz="1800" dirty="0">
              <a:latin typeface="Comic Sans MS" panose="030F0702030302020204" pitchFamily="66" charset="0"/>
            </a:endParaRPr>
          </a:p>
          <a:p>
            <a:r>
              <a:rPr lang="en-GB" sz="1800" i="1" dirty="0">
                <a:solidFill>
                  <a:srgbClr val="FF0000"/>
                </a:solidFill>
                <a:latin typeface="Comic Sans MS" panose="030F0702030302020204" pitchFamily="66" charset="0"/>
              </a:rPr>
              <a:t>‘I think is it dangerous to only tell parts of an important historical event because…’ </a:t>
            </a:r>
          </a:p>
        </p:txBody>
      </p:sp>
    </p:spTree>
    <p:extLst>
      <p:ext uri="{BB962C8B-B14F-4D97-AF65-F5344CB8AC3E}">
        <p14:creationId xmlns:p14="http://schemas.microsoft.com/office/powerpoint/2010/main" val="1360578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9;g735cc1bc36_0_22">
            <a:extLst>
              <a:ext uri="{FF2B5EF4-FFF2-40B4-BE49-F238E27FC236}">
                <a16:creationId xmlns:a16="http://schemas.microsoft.com/office/drawing/2014/main" id="{475BB989-83E9-4376-AE64-CACEBD8CFF5A}"/>
              </a:ext>
            </a:extLst>
          </p:cNvPr>
          <p:cNvSpPr txBox="1"/>
          <p:nvPr/>
        </p:nvSpPr>
        <p:spPr>
          <a:xfrm>
            <a:off x="413212" y="337240"/>
            <a:ext cx="10515300" cy="565987"/>
          </a:xfrm>
          <a:prstGeom prst="rect">
            <a:avLst/>
          </a:prstGeom>
          <a:solidFill>
            <a:srgbClr val="FFCCCC"/>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GB" sz="3200" dirty="0">
                <a:latin typeface="Comic Sans MS" panose="030F0702030302020204" pitchFamily="66" charset="0"/>
                <a:ea typeface="Calibri"/>
                <a:cs typeface="Calibri"/>
                <a:sym typeface="Calibri"/>
              </a:rPr>
              <a:t>Example: Nazi History lessons in the 1930’s Germany</a:t>
            </a:r>
            <a:r>
              <a:rPr lang="en-GB" sz="3200" b="0" i="0" u="none" strike="noStrike" cap="none" dirty="0">
                <a:solidFill>
                  <a:srgbClr val="000000"/>
                </a:solidFill>
                <a:latin typeface="Comic Sans MS" panose="030F0702030302020204" pitchFamily="66" charset="0"/>
                <a:ea typeface="Calibri"/>
                <a:cs typeface="Calibri"/>
                <a:sym typeface="Calibri"/>
              </a:rPr>
              <a:t> </a:t>
            </a:r>
            <a:endParaRPr sz="3200" b="0" i="0" u="none" strike="noStrike" cap="none" dirty="0">
              <a:solidFill>
                <a:srgbClr val="000000"/>
              </a:solidFill>
              <a:latin typeface="Comic Sans MS" panose="030F0702030302020204" pitchFamily="66" charset="0"/>
              <a:sym typeface="Arial"/>
            </a:endParaRPr>
          </a:p>
        </p:txBody>
      </p:sp>
      <p:sp>
        <p:nvSpPr>
          <p:cNvPr id="5" name="Google Shape;110;g735cc1bc36_0_22">
            <a:extLst>
              <a:ext uri="{FF2B5EF4-FFF2-40B4-BE49-F238E27FC236}">
                <a16:creationId xmlns:a16="http://schemas.microsoft.com/office/drawing/2014/main" id="{AF14041E-B556-48D1-956B-5B4E2234AB9A}"/>
              </a:ext>
            </a:extLst>
          </p:cNvPr>
          <p:cNvSpPr txBox="1"/>
          <p:nvPr/>
        </p:nvSpPr>
        <p:spPr>
          <a:xfrm>
            <a:off x="298750" y="1181685"/>
            <a:ext cx="8254407" cy="4840558"/>
          </a:xfrm>
          <a:prstGeom prst="rect">
            <a:avLst/>
          </a:prstGeom>
          <a:solidFill>
            <a:srgbClr val="BBD6EE"/>
          </a:solidFill>
          <a:ln>
            <a:noFill/>
          </a:ln>
        </p:spPr>
        <p:txBody>
          <a:bodyPr spcFirstLastPara="1" wrap="square" lIns="91425" tIns="45700" rIns="91425" bIns="45700" anchor="t" anchorCtr="0">
            <a:noAutofit/>
          </a:bodyPr>
          <a:lstStyle/>
          <a:p>
            <a:pPr marL="342900" marR="0" lvl="0" indent="-342900" algn="l" rtl="0">
              <a:lnSpc>
                <a:spcPct val="90000"/>
              </a:lnSpc>
              <a:spcBef>
                <a:spcPts val="1001"/>
              </a:spcBef>
              <a:spcAft>
                <a:spcPts val="0"/>
              </a:spcAft>
              <a:buClr>
                <a:srgbClr val="000000"/>
              </a:buClr>
              <a:buSzPts val="3330"/>
              <a:buFont typeface="Arial" panose="020B0604020202020204" pitchFamily="34" charset="0"/>
              <a:buChar char="•"/>
            </a:pPr>
            <a:r>
              <a:rPr lang="en-GB" sz="2400" dirty="0">
                <a:latin typeface="Comic Sans MS" panose="030F0702030302020204" pitchFamily="66" charset="0"/>
              </a:rPr>
              <a:t>When Adolf Hitler took over as the new leader of Germany in 1933, he felt it was extremely important to </a:t>
            </a:r>
            <a:r>
              <a:rPr lang="en-GB" sz="2400" b="1" dirty="0">
                <a:latin typeface="Comic Sans MS" panose="030F0702030302020204" pitchFamily="66" charset="0"/>
              </a:rPr>
              <a:t>brainwash</a:t>
            </a:r>
            <a:r>
              <a:rPr lang="en-GB" sz="2400" dirty="0">
                <a:latin typeface="Comic Sans MS" panose="030F0702030302020204" pitchFamily="66" charset="0"/>
              </a:rPr>
              <a:t> the young people of Germany with his ideas. </a:t>
            </a:r>
          </a:p>
          <a:p>
            <a:pPr marL="342900" lvl="0" indent="-342900" algn="l" rtl="0">
              <a:lnSpc>
                <a:spcPct val="90000"/>
              </a:lnSpc>
              <a:spcBef>
                <a:spcPts val="1001"/>
              </a:spcBef>
              <a:spcAft>
                <a:spcPts val="0"/>
              </a:spcAft>
              <a:buClr>
                <a:schemeClr val="dk1"/>
              </a:buClr>
              <a:buSzPts val="3330"/>
              <a:buFont typeface="Arial" panose="020B0604020202020204" pitchFamily="34" charset="0"/>
              <a:buChar char="•"/>
            </a:pPr>
            <a:r>
              <a:rPr lang="en-GB" sz="2400" dirty="0">
                <a:solidFill>
                  <a:schemeClr val="dk1"/>
                </a:solidFill>
                <a:latin typeface="Comic Sans MS" panose="030F0702030302020204" pitchFamily="66" charset="0"/>
              </a:rPr>
              <a:t>At school the children were taught to worship Hitler and all textbooks reflected Nazi ideas. </a:t>
            </a:r>
          </a:p>
          <a:p>
            <a:pPr marL="342900" lvl="0" indent="-342900" algn="l" rtl="0">
              <a:lnSpc>
                <a:spcPct val="90000"/>
              </a:lnSpc>
              <a:spcBef>
                <a:spcPts val="1001"/>
              </a:spcBef>
              <a:spcAft>
                <a:spcPts val="0"/>
              </a:spcAft>
              <a:buClr>
                <a:schemeClr val="dk1"/>
              </a:buClr>
              <a:buSzPts val="3330"/>
              <a:buFont typeface="Arial" panose="020B0604020202020204" pitchFamily="34" charset="0"/>
              <a:buChar char="•"/>
            </a:pPr>
            <a:r>
              <a:rPr lang="en-GB" sz="2400" dirty="0">
                <a:solidFill>
                  <a:schemeClr val="dk1"/>
                </a:solidFill>
                <a:latin typeface="Comic Sans MS" panose="030F0702030302020204" pitchFamily="66" charset="0"/>
              </a:rPr>
              <a:t>History books were re-written, and children were told about crimes Jewish people were apparently guilty of including killing babies, dishonesty, and trying to destroy Germany.</a:t>
            </a:r>
            <a:endParaRPr sz="2400" dirty="0">
              <a:solidFill>
                <a:schemeClr val="dk1"/>
              </a:solidFill>
              <a:latin typeface="Comic Sans MS" panose="030F0702030302020204" pitchFamily="66" charset="0"/>
            </a:endParaRPr>
          </a:p>
          <a:p>
            <a:pPr marL="0" lvl="0" indent="0" algn="l" rtl="0">
              <a:lnSpc>
                <a:spcPct val="90000"/>
              </a:lnSpc>
              <a:spcBef>
                <a:spcPts val="1001"/>
              </a:spcBef>
              <a:spcAft>
                <a:spcPts val="0"/>
              </a:spcAft>
              <a:buClr>
                <a:schemeClr val="dk1"/>
              </a:buClr>
              <a:buSzPts val="3330"/>
              <a:buFont typeface="Arial"/>
              <a:buNone/>
            </a:pPr>
            <a:endParaRPr sz="2000" dirty="0">
              <a:solidFill>
                <a:schemeClr val="dk1"/>
              </a:solidFill>
              <a:latin typeface="Comic Sans MS" panose="030F0702030302020204" pitchFamily="66" charset="0"/>
            </a:endParaRPr>
          </a:p>
          <a:p>
            <a:pPr marL="0" lvl="0" indent="0" algn="l" rtl="0">
              <a:lnSpc>
                <a:spcPct val="90000"/>
              </a:lnSpc>
              <a:spcBef>
                <a:spcPts val="1001"/>
              </a:spcBef>
              <a:spcAft>
                <a:spcPts val="0"/>
              </a:spcAft>
              <a:buClr>
                <a:schemeClr val="dk1"/>
              </a:buClr>
              <a:buSzPts val="3330"/>
              <a:buFont typeface="Arial"/>
              <a:buNone/>
            </a:pPr>
            <a:endParaRPr lang="en-GB" sz="2800" dirty="0">
              <a:solidFill>
                <a:schemeClr val="dk1"/>
              </a:solidFill>
              <a:latin typeface="Comic Sans MS" panose="030F0702030302020204" pitchFamily="66" charset="0"/>
            </a:endParaRPr>
          </a:p>
          <a:p>
            <a:pPr marL="0" lvl="0" indent="0" algn="l" rtl="0">
              <a:lnSpc>
                <a:spcPct val="90000"/>
              </a:lnSpc>
              <a:spcBef>
                <a:spcPts val="1001"/>
              </a:spcBef>
              <a:spcAft>
                <a:spcPts val="0"/>
              </a:spcAft>
              <a:buClr>
                <a:schemeClr val="dk1"/>
              </a:buClr>
              <a:buSzPts val="3330"/>
              <a:buFont typeface="Arial"/>
              <a:buNone/>
            </a:pPr>
            <a:r>
              <a:rPr lang="en-GB" sz="2800" dirty="0">
                <a:solidFill>
                  <a:schemeClr val="dk1"/>
                </a:solidFill>
                <a:latin typeface="Comic Sans MS" panose="030F0702030302020204" pitchFamily="66" charset="0"/>
              </a:rPr>
              <a:t>How was history used dangerously in this example</a:t>
            </a:r>
            <a:r>
              <a:rPr lang="en-GB" sz="2800" dirty="0">
                <a:solidFill>
                  <a:schemeClr val="dk1"/>
                </a:solidFill>
              </a:rPr>
              <a:t>?</a:t>
            </a:r>
            <a:endParaRPr sz="2800" dirty="0">
              <a:solidFill>
                <a:schemeClr val="dk1"/>
              </a:solidFill>
            </a:endParaRPr>
          </a:p>
        </p:txBody>
      </p:sp>
      <p:pic>
        <p:nvPicPr>
          <p:cNvPr id="6" name="Google Shape;112;g735cc1bc36_0_22">
            <a:extLst>
              <a:ext uri="{FF2B5EF4-FFF2-40B4-BE49-F238E27FC236}">
                <a16:creationId xmlns:a16="http://schemas.microsoft.com/office/drawing/2014/main" id="{D83EC168-F9A3-4900-9AC2-B9A6A680C64C}"/>
              </a:ext>
            </a:extLst>
          </p:cNvPr>
          <p:cNvPicPr preferRelativeResize="0"/>
          <p:nvPr/>
        </p:nvPicPr>
        <p:blipFill rotWithShape="1">
          <a:blip r:embed="rId2">
            <a:alphaModFix/>
          </a:blip>
          <a:srcRect l="17946" t="2982" r="20606" b="10947"/>
          <a:stretch/>
        </p:blipFill>
        <p:spPr>
          <a:xfrm>
            <a:off x="8553157" y="1336430"/>
            <a:ext cx="3496509" cy="3266429"/>
          </a:xfrm>
          <a:prstGeom prst="rect">
            <a:avLst/>
          </a:prstGeom>
          <a:noFill/>
          <a:ln>
            <a:noFill/>
          </a:ln>
        </p:spPr>
      </p:pic>
      <p:pic>
        <p:nvPicPr>
          <p:cNvPr id="7" name="Google Shape;113;g735cc1bc36_0_22" descr="Once Hitler was appointed chancellor in 1933, the Nazis took control of education in order to guarantee support from future generations. These goals were carried out by the National Socialist Teacher's League, the Ministry of Education, and the Hitler Youth." title="Oath and Opposition: Education in the Third Reich">
            <a:hlinkClick r:id="rId3"/>
            <a:extLst>
              <a:ext uri="{FF2B5EF4-FFF2-40B4-BE49-F238E27FC236}">
                <a16:creationId xmlns:a16="http://schemas.microsoft.com/office/drawing/2014/main" id="{45C65775-4EAB-4ACD-93ED-2B7BCF14771F}"/>
              </a:ext>
            </a:extLst>
          </p:cNvPr>
          <p:cNvPicPr preferRelativeResize="0"/>
          <p:nvPr/>
        </p:nvPicPr>
        <p:blipFill>
          <a:blip r:embed="rId4">
            <a:alphaModFix/>
          </a:blip>
          <a:stretch>
            <a:fillRect/>
          </a:stretch>
        </p:blipFill>
        <p:spPr>
          <a:xfrm>
            <a:off x="8285871" y="4788961"/>
            <a:ext cx="3607379" cy="2014230"/>
          </a:xfrm>
          <a:prstGeom prst="rect">
            <a:avLst/>
          </a:prstGeom>
          <a:noFill/>
          <a:ln>
            <a:noFill/>
          </a:ln>
        </p:spPr>
      </p:pic>
      <p:sp>
        <p:nvSpPr>
          <p:cNvPr id="8" name="Rectangle 7">
            <a:extLst>
              <a:ext uri="{FF2B5EF4-FFF2-40B4-BE49-F238E27FC236}">
                <a16:creationId xmlns:a16="http://schemas.microsoft.com/office/drawing/2014/main" id="{EF952C1E-5612-45A2-8D23-BCC0583D7E79}"/>
              </a:ext>
            </a:extLst>
          </p:cNvPr>
          <p:cNvSpPr/>
          <p:nvPr/>
        </p:nvSpPr>
        <p:spPr>
          <a:xfrm>
            <a:off x="2576135" y="5251583"/>
            <a:ext cx="3432351" cy="424732"/>
          </a:xfrm>
          <a:prstGeom prst="rect">
            <a:avLst/>
          </a:prstGeom>
        </p:spPr>
        <p:txBody>
          <a:bodyPr wrap="none">
            <a:spAutoFit/>
          </a:bodyPr>
          <a:lstStyle/>
          <a:p>
            <a:pPr lvl="0" algn="ctr">
              <a:lnSpc>
                <a:spcPct val="90000"/>
              </a:lnSpc>
              <a:spcBef>
                <a:spcPts val="1001"/>
              </a:spcBef>
              <a:buSzPts val="3330"/>
            </a:pPr>
            <a:r>
              <a:rPr lang="en-GB" sz="2400" b="1" u="sng" dirty="0">
                <a:solidFill>
                  <a:srgbClr val="FF0000"/>
                </a:solidFill>
                <a:latin typeface="Comic Sans MS" panose="030F0702030302020204" pitchFamily="66" charset="0"/>
                <a:ea typeface="Calibri"/>
                <a:cs typeface="Calibri"/>
                <a:sym typeface="Calibri"/>
              </a:rPr>
              <a:t>Think</a:t>
            </a:r>
            <a:r>
              <a:rPr lang="en-GB" sz="2400" b="1" u="sng" dirty="0">
                <a:latin typeface="Comic Sans MS" panose="030F0702030302020204" pitchFamily="66" charset="0"/>
                <a:ea typeface="Calibri"/>
                <a:cs typeface="Calibri"/>
                <a:sym typeface="Calibri"/>
              </a:rPr>
              <a:t> – </a:t>
            </a:r>
            <a:r>
              <a:rPr lang="en-GB" sz="2400" b="1" u="sng" dirty="0">
                <a:solidFill>
                  <a:srgbClr val="002060"/>
                </a:solidFill>
                <a:latin typeface="Comic Sans MS" panose="030F0702030302020204" pitchFamily="66" charset="0"/>
                <a:ea typeface="Calibri"/>
                <a:cs typeface="Calibri"/>
                <a:sym typeface="Calibri"/>
              </a:rPr>
              <a:t>Pair</a:t>
            </a:r>
            <a:r>
              <a:rPr lang="en-GB" sz="2400" b="1" u="sng" dirty="0">
                <a:latin typeface="Comic Sans MS" panose="030F0702030302020204" pitchFamily="66" charset="0"/>
                <a:ea typeface="Calibri"/>
                <a:cs typeface="Calibri"/>
                <a:sym typeface="Calibri"/>
              </a:rPr>
              <a:t> -  Share</a:t>
            </a:r>
          </a:p>
        </p:txBody>
      </p:sp>
    </p:spTree>
    <p:extLst>
      <p:ext uri="{BB962C8B-B14F-4D97-AF65-F5344CB8AC3E}">
        <p14:creationId xmlns:p14="http://schemas.microsoft.com/office/powerpoint/2010/main" val="2097331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18;g735cc1bc36_0_37">
            <a:extLst>
              <a:ext uri="{FF2B5EF4-FFF2-40B4-BE49-F238E27FC236}">
                <a16:creationId xmlns:a16="http://schemas.microsoft.com/office/drawing/2014/main" id="{211DE11B-4048-4BDA-AF2F-8070F3658415}"/>
              </a:ext>
            </a:extLst>
          </p:cNvPr>
          <p:cNvSpPr txBox="1"/>
          <p:nvPr/>
        </p:nvSpPr>
        <p:spPr>
          <a:xfrm>
            <a:off x="891000" y="203982"/>
            <a:ext cx="10410000" cy="1325100"/>
          </a:xfrm>
          <a:prstGeom prst="rect">
            <a:avLst/>
          </a:prstGeom>
          <a:solidFill>
            <a:srgbClr val="FFCCCC"/>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4400"/>
              <a:buFont typeface="Arial"/>
              <a:buNone/>
            </a:pPr>
            <a:r>
              <a:rPr lang="en-GB" sz="4400" dirty="0">
                <a:latin typeface="Comic Sans MS" panose="030F0702030302020204" pitchFamily="66" charset="0"/>
                <a:ea typeface="Calibri"/>
                <a:cs typeface="Calibri"/>
                <a:sym typeface="Calibri"/>
              </a:rPr>
              <a:t>What does this tell us about History?</a:t>
            </a:r>
            <a:r>
              <a:rPr lang="en-GB" sz="4400" b="0" i="0" u="none" strike="noStrike" cap="none" dirty="0">
                <a:solidFill>
                  <a:srgbClr val="000000"/>
                </a:solidFill>
                <a:latin typeface="Comic Sans MS" panose="030F0702030302020204" pitchFamily="66" charset="0"/>
                <a:ea typeface="Calibri"/>
                <a:cs typeface="Calibri"/>
                <a:sym typeface="Calibri"/>
              </a:rPr>
              <a:t> </a:t>
            </a:r>
            <a:endParaRPr sz="4400" b="0" i="0" u="none" strike="noStrike" cap="none" dirty="0">
              <a:solidFill>
                <a:srgbClr val="000000"/>
              </a:solidFill>
              <a:latin typeface="Comic Sans MS" panose="030F0702030302020204" pitchFamily="66" charset="0"/>
              <a:sym typeface="Arial"/>
            </a:endParaRPr>
          </a:p>
        </p:txBody>
      </p:sp>
      <p:sp>
        <p:nvSpPr>
          <p:cNvPr id="5" name="Google Shape;119;g735cc1bc36_0_37">
            <a:extLst>
              <a:ext uri="{FF2B5EF4-FFF2-40B4-BE49-F238E27FC236}">
                <a16:creationId xmlns:a16="http://schemas.microsoft.com/office/drawing/2014/main" id="{95C9F56A-BB03-4180-A302-35CF7469CAAB}"/>
              </a:ext>
            </a:extLst>
          </p:cNvPr>
          <p:cNvSpPr txBox="1"/>
          <p:nvPr/>
        </p:nvSpPr>
        <p:spPr>
          <a:xfrm>
            <a:off x="295777" y="1713230"/>
            <a:ext cx="11549220" cy="4940788"/>
          </a:xfrm>
          <a:prstGeom prst="rect">
            <a:avLst/>
          </a:prstGeom>
          <a:solidFill>
            <a:srgbClr val="BBD6EE"/>
          </a:solidFill>
          <a:ln>
            <a:noFill/>
          </a:ln>
        </p:spPr>
        <p:txBody>
          <a:bodyPr spcFirstLastPara="1" wrap="square" lIns="91425" tIns="45700" rIns="91425" bIns="45700" anchor="t" anchorCtr="0">
            <a:noAutofit/>
          </a:bodyPr>
          <a:lstStyle/>
          <a:p>
            <a:pPr marL="457200" marR="0" lvl="0" indent="-381000" algn="l" rtl="0">
              <a:lnSpc>
                <a:spcPct val="90000"/>
              </a:lnSpc>
              <a:spcBef>
                <a:spcPts val="1001"/>
              </a:spcBef>
              <a:spcAft>
                <a:spcPts val="0"/>
              </a:spcAft>
              <a:buClr>
                <a:srgbClr val="000000"/>
              </a:buClr>
              <a:buSzPts val="2400"/>
              <a:buFont typeface="Arial"/>
              <a:buChar char="●"/>
            </a:pPr>
            <a:r>
              <a:rPr lang="en-GB" sz="2000" dirty="0">
                <a:latin typeface="Comic Sans MS" panose="030F0702030302020204" pitchFamily="66" charset="0"/>
              </a:rPr>
              <a:t>History is always ongoing - it’s never complete.</a:t>
            </a:r>
          </a:p>
          <a:p>
            <a:pPr marL="457200" marR="0" lvl="0" indent="-381000" algn="l" rtl="0">
              <a:lnSpc>
                <a:spcPct val="90000"/>
              </a:lnSpc>
              <a:spcBef>
                <a:spcPts val="1001"/>
              </a:spcBef>
              <a:spcAft>
                <a:spcPts val="0"/>
              </a:spcAft>
              <a:buClr>
                <a:srgbClr val="000000"/>
              </a:buClr>
              <a:buSzPts val="2400"/>
              <a:buFont typeface="Arial"/>
              <a:buChar char="●"/>
            </a:pPr>
            <a:endParaRPr sz="2000" dirty="0">
              <a:latin typeface="Comic Sans MS" panose="030F0702030302020204" pitchFamily="66" charset="0"/>
            </a:endParaRPr>
          </a:p>
          <a:p>
            <a:pPr marL="457200" marR="0" lvl="0" indent="-381000" algn="l" rtl="0">
              <a:lnSpc>
                <a:spcPct val="90000"/>
              </a:lnSpc>
              <a:spcBef>
                <a:spcPts val="0"/>
              </a:spcBef>
              <a:spcAft>
                <a:spcPts val="0"/>
              </a:spcAft>
              <a:buSzPts val="2400"/>
              <a:buChar char="●"/>
            </a:pPr>
            <a:r>
              <a:rPr lang="en-GB" sz="2000" dirty="0">
                <a:latin typeface="Comic Sans MS" panose="030F0702030302020204" pitchFamily="66" charset="0"/>
              </a:rPr>
              <a:t>Historians must challenge myths, and discover the truth.</a:t>
            </a:r>
          </a:p>
          <a:p>
            <a:pPr marL="457200" marR="0" lvl="0" indent="-381000" algn="l" rtl="0">
              <a:lnSpc>
                <a:spcPct val="90000"/>
              </a:lnSpc>
              <a:spcBef>
                <a:spcPts val="0"/>
              </a:spcBef>
              <a:spcAft>
                <a:spcPts val="0"/>
              </a:spcAft>
              <a:buSzPts val="2400"/>
              <a:buChar char="●"/>
            </a:pPr>
            <a:endParaRPr sz="2000" dirty="0">
              <a:latin typeface="Comic Sans MS" panose="030F0702030302020204" pitchFamily="66" charset="0"/>
            </a:endParaRPr>
          </a:p>
          <a:p>
            <a:pPr marL="457200" marR="0" lvl="0" indent="-381000" algn="l" rtl="0">
              <a:lnSpc>
                <a:spcPct val="90000"/>
              </a:lnSpc>
              <a:spcBef>
                <a:spcPts val="0"/>
              </a:spcBef>
              <a:spcAft>
                <a:spcPts val="0"/>
              </a:spcAft>
              <a:buSzPts val="2400"/>
              <a:buChar char="●"/>
            </a:pPr>
            <a:r>
              <a:rPr lang="en-GB" sz="2000" dirty="0">
                <a:latin typeface="Comic Sans MS" panose="030F0702030302020204" pitchFamily="66" charset="0"/>
              </a:rPr>
              <a:t>We must be careful how we handle history.</a:t>
            </a:r>
          </a:p>
          <a:p>
            <a:pPr marL="457200" marR="0" lvl="0" indent="-381000" algn="l" rtl="0">
              <a:lnSpc>
                <a:spcPct val="90000"/>
              </a:lnSpc>
              <a:spcBef>
                <a:spcPts val="0"/>
              </a:spcBef>
              <a:spcAft>
                <a:spcPts val="0"/>
              </a:spcAft>
              <a:buSzPts val="2400"/>
              <a:buChar char="●"/>
            </a:pPr>
            <a:endParaRPr sz="2000" dirty="0">
              <a:latin typeface="Comic Sans MS" panose="030F0702030302020204" pitchFamily="66" charset="0"/>
            </a:endParaRPr>
          </a:p>
          <a:p>
            <a:pPr marL="457200" marR="0" lvl="0" indent="-381000" algn="l" rtl="0">
              <a:lnSpc>
                <a:spcPct val="90000"/>
              </a:lnSpc>
              <a:spcBef>
                <a:spcPts val="0"/>
              </a:spcBef>
              <a:spcAft>
                <a:spcPts val="0"/>
              </a:spcAft>
              <a:buSzPts val="2400"/>
              <a:buChar char="●"/>
            </a:pPr>
            <a:r>
              <a:rPr lang="en-GB" sz="2000" dirty="0">
                <a:solidFill>
                  <a:srgbClr val="FF0000"/>
                </a:solidFill>
                <a:latin typeface="Comic Sans MS" panose="030F0702030302020204" pitchFamily="66" charset="0"/>
              </a:rPr>
              <a:t>We must ask questions about evidence - Where has it come from? Why has this happened? What does this tell us about the time? </a:t>
            </a:r>
          </a:p>
          <a:p>
            <a:pPr marL="457200" indent="-381000">
              <a:lnSpc>
                <a:spcPct val="90000"/>
              </a:lnSpc>
              <a:buSzPts val="2400"/>
              <a:buFont typeface="Arial"/>
              <a:buChar char="●"/>
            </a:pPr>
            <a:r>
              <a:rPr lang="en-US" sz="2000" dirty="0">
                <a:latin typeface="Comic Sans MS" panose="030F0702030302020204" pitchFamily="66" charset="0"/>
              </a:rPr>
              <a:t>We must be careful not to over-simplify very complicated events.</a:t>
            </a:r>
            <a:endParaRPr lang="en-GB" sz="2000" dirty="0">
              <a:solidFill>
                <a:srgbClr val="FF0000"/>
              </a:solidFill>
              <a:latin typeface="Comic Sans MS" panose="030F0702030302020204" pitchFamily="66" charset="0"/>
            </a:endParaRPr>
          </a:p>
          <a:p>
            <a:pPr marL="457200" marR="0" lvl="0" indent="-381000" algn="l" rtl="0">
              <a:lnSpc>
                <a:spcPct val="90000"/>
              </a:lnSpc>
              <a:spcBef>
                <a:spcPts val="0"/>
              </a:spcBef>
              <a:spcAft>
                <a:spcPts val="0"/>
              </a:spcAft>
              <a:buSzPts val="2400"/>
              <a:buChar char="●"/>
            </a:pPr>
            <a:r>
              <a:rPr lang="en-GB" sz="2000" dirty="0">
                <a:latin typeface="Comic Sans MS" panose="030F0702030302020204" pitchFamily="66" charset="0"/>
              </a:rPr>
              <a:t>We must gather lots of </a:t>
            </a:r>
            <a:r>
              <a:rPr lang="en-GB" sz="2000" u="sng" dirty="0">
                <a:latin typeface="Comic Sans MS" panose="030F0702030302020204" pitchFamily="66" charset="0"/>
              </a:rPr>
              <a:t>evidence</a:t>
            </a:r>
            <a:r>
              <a:rPr lang="en-GB" sz="2000" dirty="0">
                <a:latin typeface="Comic Sans MS" panose="030F0702030302020204" pitchFamily="66" charset="0"/>
              </a:rPr>
              <a:t> and ask lots of questions before we make conclusions about the past. But where does this evidence come from?</a:t>
            </a:r>
          </a:p>
          <a:p>
            <a:pPr marL="457200" marR="0" lvl="0" indent="-381000" algn="l" rtl="0">
              <a:lnSpc>
                <a:spcPct val="90000"/>
              </a:lnSpc>
              <a:spcBef>
                <a:spcPts val="0"/>
              </a:spcBef>
              <a:spcAft>
                <a:spcPts val="0"/>
              </a:spcAft>
              <a:buSzPts val="2400"/>
              <a:buChar char="●"/>
            </a:pPr>
            <a:endParaRPr lang="en-GB" sz="2000" dirty="0">
              <a:latin typeface="Comic Sans MS" panose="030F0702030302020204" pitchFamily="66" charset="0"/>
            </a:endParaRPr>
          </a:p>
          <a:p>
            <a:pPr marL="457200" marR="0" lvl="0" indent="-381000" algn="l" rtl="0">
              <a:lnSpc>
                <a:spcPct val="90000"/>
              </a:lnSpc>
              <a:spcBef>
                <a:spcPts val="0"/>
              </a:spcBef>
              <a:spcAft>
                <a:spcPts val="0"/>
              </a:spcAft>
              <a:buSzPts val="2400"/>
              <a:buChar char="●"/>
            </a:pPr>
            <a:endParaRPr lang="en-GB" sz="2000" dirty="0">
              <a:latin typeface="Comic Sans MS" panose="030F0702030302020204" pitchFamily="66" charset="0"/>
            </a:endParaRPr>
          </a:p>
          <a:p>
            <a:pPr marL="457200" marR="0" lvl="0" indent="-381000" algn="l" rtl="0">
              <a:lnSpc>
                <a:spcPct val="90000"/>
              </a:lnSpc>
              <a:spcBef>
                <a:spcPts val="0"/>
              </a:spcBef>
              <a:spcAft>
                <a:spcPts val="0"/>
              </a:spcAft>
              <a:buSzPts val="2400"/>
              <a:buChar char="●"/>
            </a:pPr>
            <a:endParaRPr lang="en-GB" sz="2000" dirty="0">
              <a:latin typeface="Comic Sans MS" panose="030F0702030302020204" pitchFamily="66" charset="0"/>
            </a:endParaRPr>
          </a:p>
          <a:p>
            <a:pPr marL="457200" marR="0" lvl="0" indent="-381000" algn="l" rtl="0">
              <a:lnSpc>
                <a:spcPct val="90000"/>
              </a:lnSpc>
              <a:spcBef>
                <a:spcPts val="0"/>
              </a:spcBef>
              <a:spcAft>
                <a:spcPts val="0"/>
              </a:spcAft>
              <a:buSzPts val="2400"/>
              <a:buChar char="●"/>
            </a:pPr>
            <a:endParaRPr lang="en-GB" sz="2000" dirty="0">
              <a:latin typeface="Comic Sans MS" panose="030F0702030302020204" pitchFamily="66" charset="0"/>
            </a:endParaRPr>
          </a:p>
          <a:p>
            <a:pPr marL="457200" marR="0" lvl="0" indent="-381000" algn="l" rtl="0">
              <a:lnSpc>
                <a:spcPct val="90000"/>
              </a:lnSpc>
              <a:spcBef>
                <a:spcPts val="0"/>
              </a:spcBef>
              <a:spcAft>
                <a:spcPts val="0"/>
              </a:spcAft>
              <a:buSzPts val="2400"/>
              <a:buChar char="●"/>
            </a:pPr>
            <a:endParaRPr lang="en-GB" sz="2000" dirty="0">
              <a:latin typeface="Comic Sans MS" panose="030F0702030302020204" pitchFamily="66" charset="0"/>
            </a:endParaRPr>
          </a:p>
          <a:p>
            <a:pPr marL="457200" marR="0" lvl="0" indent="-381000" algn="l" rtl="0">
              <a:lnSpc>
                <a:spcPct val="90000"/>
              </a:lnSpc>
              <a:spcBef>
                <a:spcPts val="0"/>
              </a:spcBef>
              <a:spcAft>
                <a:spcPts val="0"/>
              </a:spcAft>
              <a:buSzPts val="2400"/>
              <a:buChar char="●"/>
            </a:pPr>
            <a:endParaRPr sz="2000" dirty="0">
              <a:latin typeface="Comic Sans MS" panose="030F0702030302020204" pitchFamily="66" charset="0"/>
            </a:endParaRPr>
          </a:p>
        </p:txBody>
      </p:sp>
      <p:pic>
        <p:nvPicPr>
          <p:cNvPr id="6" name="Google Shape;132;g73b0d28678_0_0">
            <a:extLst>
              <a:ext uri="{FF2B5EF4-FFF2-40B4-BE49-F238E27FC236}">
                <a16:creationId xmlns:a16="http://schemas.microsoft.com/office/drawing/2014/main" id="{8283B942-FF9A-47D4-BE83-DC8BC9EE39A0}"/>
              </a:ext>
            </a:extLst>
          </p:cNvPr>
          <p:cNvPicPr preferRelativeResize="0"/>
          <p:nvPr/>
        </p:nvPicPr>
        <p:blipFill>
          <a:blip r:embed="rId2">
            <a:alphaModFix/>
          </a:blip>
          <a:stretch>
            <a:fillRect/>
          </a:stretch>
        </p:blipFill>
        <p:spPr>
          <a:xfrm>
            <a:off x="746393" y="5207964"/>
            <a:ext cx="1870930" cy="1301498"/>
          </a:xfrm>
          <a:prstGeom prst="rect">
            <a:avLst/>
          </a:prstGeom>
          <a:noFill/>
          <a:ln>
            <a:noFill/>
          </a:ln>
        </p:spPr>
      </p:pic>
      <p:pic>
        <p:nvPicPr>
          <p:cNvPr id="7" name="Google Shape;136;g73b0d28678_0_0">
            <a:extLst>
              <a:ext uri="{FF2B5EF4-FFF2-40B4-BE49-F238E27FC236}">
                <a16:creationId xmlns:a16="http://schemas.microsoft.com/office/drawing/2014/main" id="{90BFF02C-4748-4F33-BC2F-A9120D8E031A}"/>
              </a:ext>
            </a:extLst>
          </p:cNvPr>
          <p:cNvPicPr preferRelativeResize="0"/>
          <p:nvPr/>
        </p:nvPicPr>
        <p:blipFill>
          <a:blip r:embed="rId3">
            <a:alphaModFix/>
          </a:blip>
          <a:stretch>
            <a:fillRect/>
          </a:stretch>
        </p:blipFill>
        <p:spPr>
          <a:xfrm>
            <a:off x="3015530" y="5207964"/>
            <a:ext cx="2216816" cy="1301498"/>
          </a:xfrm>
          <a:prstGeom prst="rect">
            <a:avLst/>
          </a:prstGeom>
          <a:noFill/>
          <a:ln>
            <a:noFill/>
          </a:ln>
        </p:spPr>
      </p:pic>
      <p:pic>
        <p:nvPicPr>
          <p:cNvPr id="8" name="Google Shape;138;g73b0d28678_0_0">
            <a:extLst>
              <a:ext uri="{FF2B5EF4-FFF2-40B4-BE49-F238E27FC236}">
                <a16:creationId xmlns:a16="http://schemas.microsoft.com/office/drawing/2014/main" id="{5C563F4C-2B3E-41C9-80BA-5BA5B93CC137}"/>
              </a:ext>
            </a:extLst>
          </p:cNvPr>
          <p:cNvPicPr preferRelativeResize="0"/>
          <p:nvPr/>
        </p:nvPicPr>
        <p:blipFill>
          <a:blip r:embed="rId4">
            <a:alphaModFix/>
          </a:blip>
          <a:stretch>
            <a:fillRect/>
          </a:stretch>
        </p:blipFill>
        <p:spPr>
          <a:xfrm>
            <a:off x="5457428" y="5235756"/>
            <a:ext cx="2115279" cy="1301498"/>
          </a:xfrm>
          <a:prstGeom prst="rect">
            <a:avLst/>
          </a:prstGeom>
          <a:noFill/>
          <a:ln>
            <a:noFill/>
          </a:ln>
        </p:spPr>
      </p:pic>
      <p:pic>
        <p:nvPicPr>
          <p:cNvPr id="9" name="Google Shape;134;g73b0d28678_0_0">
            <a:extLst>
              <a:ext uri="{FF2B5EF4-FFF2-40B4-BE49-F238E27FC236}">
                <a16:creationId xmlns:a16="http://schemas.microsoft.com/office/drawing/2014/main" id="{43581EE7-872A-42E5-AEAC-293ECFBA000F}"/>
              </a:ext>
            </a:extLst>
          </p:cNvPr>
          <p:cNvPicPr preferRelativeResize="0"/>
          <p:nvPr/>
        </p:nvPicPr>
        <p:blipFill>
          <a:blip r:embed="rId5">
            <a:alphaModFix/>
          </a:blip>
          <a:stretch>
            <a:fillRect/>
          </a:stretch>
        </p:blipFill>
        <p:spPr>
          <a:xfrm>
            <a:off x="7735927" y="5206684"/>
            <a:ext cx="2017650" cy="1392484"/>
          </a:xfrm>
          <a:prstGeom prst="rect">
            <a:avLst/>
          </a:prstGeom>
          <a:noFill/>
          <a:ln>
            <a:noFill/>
          </a:ln>
        </p:spPr>
      </p:pic>
      <p:pic>
        <p:nvPicPr>
          <p:cNvPr id="10" name="Google Shape;135;g73b0d28678_0_0">
            <a:extLst>
              <a:ext uri="{FF2B5EF4-FFF2-40B4-BE49-F238E27FC236}">
                <a16:creationId xmlns:a16="http://schemas.microsoft.com/office/drawing/2014/main" id="{1043FFC8-DC50-4BEF-A3A2-594CDB69AF22}"/>
              </a:ext>
            </a:extLst>
          </p:cNvPr>
          <p:cNvPicPr preferRelativeResize="0"/>
          <p:nvPr/>
        </p:nvPicPr>
        <p:blipFill>
          <a:blip r:embed="rId6">
            <a:alphaModFix/>
          </a:blip>
          <a:stretch>
            <a:fillRect/>
          </a:stretch>
        </p:blipFill>
        <p:spPr>
          <a:xfrm>
            <a:off x="9974067" y="5144770"/>
            <a:ext cx="1870930" cy="1392484"/>
          </a:xfrm>
          <a:prstGeom prst="rect">
            <a:avLst/>
          </a:prstGeom>
          <a:noFill/>
          <a:ln>
            <a:noFill/>
          </a:ln>
        </p:spPr>
      </p:pic>
    </p:spTree>
    <p:extLst>
      <p:ext uri="{BB962C8B-B14F-4D97-AF65-F5344CB8AC3E}">
        <p14:creationId xmlns:p14="http://schemas.microsoft.com/office/powerpoint/2010/main" val="1283917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150;g73b0d28678_0_5">
            <a:extLst>
              <a:ext uri="{FF2B5EF4-FFF2-40B4-BE49-F238E27FC236}">
                <a16:creationId xmlns:a16="http://schemas.microsoft.com/office/drawing/2014/main" id="{D99EF560-85C5-4ACB-81B2-C73A13033E82}"/>
              </a:ext>
            </a:extLst>
          </p:cNvPr>
          <p:cNvPicPr preferRelativeResize="0"/>
          <p:nvPr/>
        </p:nvPicPr>
        <p:blipFill>
          <a:blip r:embed="rId2">
            <a:alphaModFix/>
          </a:blip>
          <a:stretch>
            <a:fillRect/>
          </a:stretch>
        </p:blipFill>
        <p:spPr>
          <a:xfrm>
            <a:off x="398400" y="766764"/>
            <a:ext cx="11362006" cy="4149932"/>
          </a:xfrm>
          <a:prstGeom prst="rect">
            <a:avLst/>
          </a:prstGeom>
          <a:noFill/>
          <a:ln>
            <a:noFill/>
          </a:ln>
        </p:spPr>
      </p:pic>
      <p:sp>
        <p:nvSpPr>
          <p:cNvPr id="7" name="Google Shape;151;g73b0d28678_0_5">
            <a:extLst>
              <a:ext uri="{FF2B5EF4-FFF2-40B4-BE49-F238E27FC236}">
                <a16:creationId xmlns:a16="http://schemas.microsoft.com/office/drawing/2014/main" id="{88437893-CB84-4210-A16E-E50013F7AFBC}"/>
              </a:ext>
            </a:extLst>
          </p:cNvPr>
          <p:cNvSpPr txBox="1"/>
          <p:nvPr/>
        </p:nvSpPr>
        <p:spPr>
          <a:xfrm>
            <a:off x="199200" y="5279080"/>
            <a:ext cx="11793600" cy="1499742"/>
          </a:xfrm>
          <a:prstGeom prst="rect">
            <a:avLst/>
          </a:prstGeom>
          <a:solidFill>
            <a:srgbClr val="CFE2F3"/>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dirty="0">
                <a:latin typeface="Comic Sans MS" panose="030F0702030302020204" pitchFamily="66" charset="0"/>
              </a:rPr>
              <a:t>What does Winston Churchill mean by this quote? </a:t>
            </a:r>
            <a:endParaRPr sz="2400" dirty="0">
              <a:latin typeface="Comic Sans MS" panose="030F0702030302020204" pitchFamily="66" charset="0"/>
            </a:endParaRPr>
          </a:p>
          <a:p>
            <a:pPr marL="0" lvl="0" indent="0" algn="l" rtl="0">
              <a:spcBef>
                <a:spcPts val="0"/>
              </a:spcBef>
              <a:spcAft>
                <a:spcPts val="0"/>
              </a:spcAft>
              <a:buNone/>
            </a:pPr>
            <a:endParaRPr sz="2400" dirty="0">
              <a:latin typeface="Comic Sans MS" panose="030F0702030302020204" pitchFamily="66" charset="0"/>
            </a:endParaRPr>
          </a:p>
          <a:p>
            <a:pPr marL="0" lvl="0" indent="0" algn="l" rtl="0">
              <a:spcBef>
                <a:spcPts val="0"/>
              </a:spcBef>
              <a:spcAft>
                <a:spcPts val="0"/>
              </a:spcAft>
              <a:buNone/>
            </a:pPr>
            <a:r>
              <a:rPr lang="en-GB" sz="2400" dirty="0">
                <a:latin typeface="Comic Sans MS" panose="030F0702030302020204" pitchFamily="66" charset="0"/>
              </a:rPr>
              <a:t>How does this link to what you have learnt over the last 2 lessons?</a:t>
            </a:r>
            <a:endParaRPr sz="2400" dirty="0">
              <a:latin typeface="Comic Sans MS" panose="030F0702030302020204" pitchFamily="66" charset="0"/>
            </a:endParaRPr>
          </a:p>
        </p:txBody>
      </p:sp>
      <p:sp>
        <p:nvSpPr>
          <p:cNvPr id="9" name="TextBox 8">
            <a:extLst>
              <a:ext uri="{FF2B5EF4-FFF2-40B4-BE49-F238E27FC236}">
                <a16:creationId xmlns:a16="http://schemas.microsoft.com/office/drawing/2014/main" id="{784FF53B-C168-41E4-878B-4EA4A4509AD8}"/>
              </a:ext>
            </a:extLst>
          </p:cNvPr>
          <p:cNvSpPr txBox="1"/>
          <p:nvPr/>
        </p:nvSpPr>
        <p:spPr>
          <a:xfrm>
            <a:off x="398400" y="195092"/>
            <a:ext cx="1573329" cy="523220"/>
          </a:xfrm>
          <a:prstGeom prst="rect">
            <a:avLst/>
          </a:prstGeom>
          <a:solidFill>
            <a:srgbClr val="FFFF00"/>
          </a:solidFill>
        </p:spPr>
        <p:txBody>
          <a:bodyPr wrap="square" rtlCol="0">
            <a:spAutoFit/>
          </a:bodyPr>
          <a:lstStyle/>
          <a:p>
            <a:r>
              <a:rPr lang="en-GB" sz="2800" dirty="0">
                <a:latin typeface="Comic Sans MS" panose="030F0702030302020204" pitchFamily="66" charset="0"/>
              </a:rPr>
              <a:t>Plenary</a:t>
            </a:r>
          </a:p>
        </p:txBody>
      </p:sp>
      <p:sp>
        <p:nvSpPr>
          <p:cNvPr id="11" name="Rectangle 10">
            <a:extLst>
              <a:ext uri="{FF2B5EF4-FFF2-40B4-BE49-F238E27FC236}">
                <a16:creationId xmlns:a16="http://schemas.microsoft.com/office/drawing/2014/main" id="{5EF8A659-10C1-4BA0-B74B-F39D4E5EAA92}"/>
              </a:ext>
            </a:extLst>
          </p:cNvPr>
          <p:cNvSpPr/>
          <p:nvPr/>
        </p:nvSpPr>
        <p:spPr>
          <a:xfrm>
            <a:off x="4377894" y="4965148"/>
            <a:ext cx="2395207" cy="313932"/>
          </a:xfrm>
          <a:prstGeom prst="rect">
            <a:avLst/>
          </a:prstGeom>
        </p:spPr>
        <p:txBody>
          <a:bodyPr wrap="none">
            <a:spAutoFit/>
          </a:bodyPr>
          <a:lstStyle/>
          <a:p>
            <a:pPr lvl="0" algn="ctr">
              <a:lnSpc>
                <a:spcPct val="90000"/>
              </a:lnSpc>
              <a:spcBef>
                <a:spcPts val="1001"/>
              </a:spcBef>
              <a:buSzPts val="3330"/>
            </a:pPr>
            <a:r>
              <a:rPr lang="en-GB" sz="1600" b="1" u="sng">
                <a:solidFill>
                  <a:srgbClr val="FF0000"/>
                </a:solidFill>
                <a:latin typeface="Comic Sans MS" panose="030F0702030302020204" pitchFamily="66" charset="0"/>
                <a:ea typeface="Calibri"/>
                <a:cs typeface="Calibri"/>
                <a:sym typeface="Calibri"/>
              </a:rPr>
              <a:t>Answer the questions:</a:t>
            </a:r>
            <a:endParaRPr lang="en-GB" sz="1600" b="1" u="sng" dirty="0">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320272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3E2EB37-43A0-4819-8644-C4B5B370424D}"/>
              </a:ext>
            </a:extLst>
          </p:cNvPr>
          <p:cNvSpPr/>
          <p:nvPr/>
        </p:nvSpPr>
        <p:spPr>
          <a:xfrm rot="956953">
            <a:off x="3913627" y="569369"/>
            <a:ext cx="3618299"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rtl="1"/>
            <a:r>
              <a:rPr lang="en-US" sz="5400" b="1" cap="none" spc="0" dirty="0">
                <a:ln/>
                <a:solidFill>
                  <a:schemeClr val="accent3"/>
                </a:solidFill>
                <a:effectLst/>
              </a:rPr>
              <a:t>GIVE ME 5!!</a:t>
            </a:r>
          </a:p>
        </p:txBody>
      </p:sp>
      <p:pic>
        <p:nvPicPr>
          <p:cNvPr id="7" name="Picture 6">
            <a:extLst>
              <a:ext uri="{FF2B5EF4-FFF2-40B4-BE49-F238E27FC236}">
                <a16:creationId xmlns:a16="http://schemas.microsoft.com/office/drawing/2014/main" id="{C20B18C8-07C5-45FA-878D-7217CB85BB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6207" y="1972054"/>
            <a:ext cx="3127096" cy="4671341"/>
          </a:xfrm>
          <a:prstGeom prst="rect">
            <a:avLst/>
          </a:prstGeom>
        </p:spPr>
      </p:pic>
      <p:sp>
        <p:nvSpPr>
          <p:cNvPr id="9" name="TextBox 8">
            <a:extLst>
              <a:ext uri="{FF2B5EF4-FFF2-40B4-BE49-F238E27FC236}">
                <a16:creationId xmlns:a16="http://schemas.microsoft.com/office/drawing/2014/main" id="{7C2A919C-621D-46C3-8572-4FD19A9714D7}"/>
              </a:ext>
            </a:extLst>
          </p:cNvPr>
          <p:cNvSpPr txBox="1"/>
          <p:nvPr/>
        </p:nvSpPr>
        <p:spPr>
          <a:xfrm>
            <a:off x="746448" y="2313992"/>
            <a:ext cx="2948474" cy="1384995"/>
          </a:xfrm>
          <a:prstGeom prst="rect">
            <a:avLst/>
          </a:prstGeom>
          <a:noFill/>
        </p:spPr>
        <p:txBody>
          <a:bodyPr wrap="square" rtlCol="0">
            <a:spAutoFit/>
          </a:bodyPr>
          <a:lstStyle/>
          <a:p>
            <a:pPr algn="ctr"/>
            <a:r>
              <a:rPr lang="en-GB" sz="2800" dirty="0">
                <a:latin typeface="Comic Sans MS" panose="030F0702030302020204" pitchFamily="66" charset="0"/>
              </a:rPr>
              <a:t>DRAW AROUND YOUR OWN HAND.</a:t>
            </a:r>
          </a:p>
        </p:txBody>
      </p:sp>
      <p:sp>
        <p:nvSpPr>
          <p:cNvPr id="11" name="TextBox 10">
            <a:extLst>
              <a:ext uri="{FF2B5EF4-FFF2-40B4-BE49-F238E27FC236}">
                <a16:creationId xmlns:a16="http://schemas.microsoft.com/office/drawing/2014/main" id="{177E7FD2-D5D3-4686-8901-276608C0233C}"/>
              </a:ext>
            </a:extLst>
          </p:cNvPr>
          <p:cNvSpPr txBox="1"/>
          <p:nvPr/>
        </p:nvSpPr>
        <p:spPr>
          <a:xfrm>
            <a:off x="7868493" y="1436829"/>
            <a:ext cx="3946849" cy="4524315"/>
          </a:xfrm>
          <a:prstGeom prst="rect">
            <a:avLst/>
          </a:prstGeom>
          <a:noFill/>
          <a:ln w="57150">
            <a:solidFill>
              <a:srgbClr val="FF0000"/>
            </a:solidFill>
          </a:ln>
        </p:spPr>
        <p:txBody>
          <a:bodyPr wrap="square" rtlCol="0">
            <a:spAutoFit/>
          </a:bodyPr>
          <a:lstStyle/>
          <a:p>
            <a:pPr marL="342900" indent="-342900">
              <a:buAutoNum type="arabicPeriod"/>
            </a:pPr>
            <a:r>
              <a:rPr lang="en-GB" sz="2400" dirty="0">
                <a:latin typeface="Comic Sans MS" panose="030F0702030302020204" pitchFamily="66" charset="0"/>
              </a:rPr>
              <a:t>On each finger write down something you have learnt this week about history.</a:t>
            </a:r>
          </a:p>
          <a:p>
            <a:pPr marL="342900" indent="-342900">
              <a:buAutoNum type="arabicPeriod"/>
            </a:pPr>
            <a:endParaRPr lang="en-GB" sz="2400" dirty="0">
              <a:latin typeface="Comic Sans MS" panose="030F0702030302020204" pitchFamily="66" charset="0"/>
            </a:endParaRPr>
          </a:p>
          <a:p>
            <a:r>
              <a:rPr lang="en-GB" sz="2400" dirty="0">
                <a:latin typeface="Comic Sans MS" panose="030F0702030302020204" pitchFamily="66" charset="0"/>
              </a:rPr>
              <a:t>2. On your thumb write down 1 thing you still struggle to understand.</a:t>
            </a:r>
          </a:p>
          <a:p>
            <a:endParaRPr lang="en-GB" sz="2400" dirty="0">
              <a:latin typeface="Comic Sans MS" panose="030F0702030302020204" pitchFamily="66" charset="0"/>
            </a:endParaRPr>
          </a:p>
          <a:p>
            <a:r>
              <a:rPr lang="en-GB" sz="2400" dirty="0">
                <a:latin typeface="Comic Sans MS" panose="030F0702030302020204" pitchFamily="66" charset="0"/>
              </a:rPr>
              <a:t>3. Your inside palm write 1 thing you would like to learn more about!</a:t>
            </a:r>
          </a:p>
        </p:txBody>
      </p:sp>
    </p:spTree>
    <p:extLst>
      <p:ext uri="{BB962C8B-B14F-4D97-AF65-F5344CB8AC3E}">
        <p14:creationId xmlns:p14="http://schemas.microsoft.com/office/powerpoint/2010/main" val="2315013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oogle Shape;91;g735cc1bc36_0_2">
            <a:extLst>
              <a:ext uri="{FF2B5EF4-FFF2-40B4-BE49-F238E27FC236}">
                <a16:creationId xmlns:a16="http://schemas.microsoft.com/office/drawing/2014/main" id="{8651890E-39C3-4C7C-8777-3DEE8A14D632}"/>
              </a:ext>
            </a:extLst>
          </p:cNvPr>
          <p:cNvGraphicFramePr/>
          <p:nvPr>
            <p:extLst>
              <p:ext uri="{D42A27DB-BD31-4B8C-83A1-F6EECF244321}">
                <p14:modId xmlns:p14="http://schemas.microsoft.com/office/powerpoint/2010/main" val="337167930"/>
              </p:ext>
            </p:extLst>
          </p:nvPr>
        </p:nvGraphicFramePr>
        <p:xfrm>
          <a:off x="-2" y="0"/>
          <a:ext cx="12192002" cy="7022429"/>
        </p:xfrm>
        <a:graphic>
          <a:graphicData uri="http://schemas.openxmlformats.org/drawingml/2006/table">
            <a:tbl>
              <a:tblPr>
                <a:noFill/>
              </a:tblPr>
              <a:tblGrid>
                <a:gridCol w="6096001">
                  <a:extLst>
                    <a:ext uri="{9D8B030D-6E8A-4147-A177-3AD203B41FA5}">
                      <a16:colId xmlns:a16="http://schemas.microsoft.com/office/drawing/2014/main" val="20000"/>
                    </a:ext>
                  </a:extLst>
                </a:gridCol>
                <a:gridCol w="6096001">
                  <a:extLst>
                    <a:ext uri="{9D8B030D-6E8A-4147-A177-3AD203B41FA5}">
                      <a16:colId xmlns:a16="http://schemas.microsoft.com/office/drawing/2014/main" val="20001"/>
                    </a:ext>
                  </a:extLst>
                </a:gridCol>
              </a:tblGrid>
              <a:tr h="786372">
                <a:tc>
                  <a:txBody>
                    <a:bodyPr/>
                    <a:lstStyle/>
                    <a:p>
                      <a:pPr marL="0" lvl="0" indent="0" algn="l" rtl="0">
                        <a:spcBef>
                          <a:spcPts val="0"/>
                        </a:spcBef>
                        <a:spcAft>
                          <a:spcPts val="0"/>
                        </a:spcAft>
                        <a:buNone/>
                      </a:pPr>
                      <a:r>
                        <a:rPr lang="en-GB"/>
                        <a:t>History helps us escape from the present into another world</a:t>
                      </a:r>
                      <a:endParaRPr/>
                    </a:p>
                  </a:txBody>
                  <a:tcPr marL="91425" marR="91425" marT="91425" marB="91425"/>
                </a:tc>
                <a:tc>
                  <a:txBody>
                    <a:bodyPr/>
                    <a:lstStyle/>
                    <a:p>
                      <a:pPr marL="0" lvl="0" indent="0" algn="l" rtl="0">
                        <a:spcBef>
                          <a:spcPts val="0"/>
                        </a:spcBef>
                        <a:spcAft>
                          <a:spcPts val="0"/>
                        </a:spcAft>
                        <a:buNone/>
                      </a:pPr>
                      <a:r>
                        <a:rPr lang="en-GB"/>
                        <a:t>We can turn to History to help us make sense of the uncertainty in our world</a:t>
                      </a:r>
                      <a:endParaRPr/>
                    </a:p>
                  </a:txBody>
                  <a:tcPr marL="91425" marR="91425" marT="91425" marB="91425"/>
                </a:tc>
                <a:extLst>
                  <a:ext uri="{0D108BD9-81ED-4DB2-BD59-A6C34878D82A}">
                    <a16:rowId xmlns:a16="http://schemas.microsoft.com/office/drawing/2014/main" val="10000"/>
                  </a:ext>
                </a:extLst>
              </a:tr>
              <a:tr h="1060145">
                <a:tc>
                  <a:txBody>
                    <a:bodyPr/>
                    <a:lstStyle/>
                    <a:p>
                      <a:pPr marL="0" lvl="0" indent="0" algn="l" rtl="0">
                        <a:spcBef>
                          <a:spcPts val="0"/>
                        </a:spcBef>
                        <a:spcAft>
                          <a:spcPts val="0"/>
                        </a:spcAft>
                        <a:buNone/>
                      </a:pPr>
                      <a:r>
                        <a:rPr lang="en-GB"/>
                        <a:t>History can highlight our mistakes by showing by reminding us of when people in the past made different, even better decisions</a:t>
                      </a:r>
                      <a:endParaRPr/>
                    </a:p>
                  </a:txBody>
                  <a:tcPr marL="91425" marR="91425" marT="91425" marB="91425"/>
                </a:tc>
                <a:tc>
                  <a:txBody>
                    <a:bodyPr/>
                    <a:lstStyle/>
                    <a:p>
                      <a:pPr marL="0" lvl="0" indent="0" algn="l" rtl="0">
                        <a:spcBef>
                          <a:spcPts val="0"/>
                        </a:spcBef>
                        <a:spcAft>
                          <a:spcPts val="0"/>
                        </a:spcAft>
                        <a:buNone/>
                      </a:pPr>
                      <a:r>
                        <a:rPr lang="en-GB" dirty="0"/>
                        <a:t>Leaders can try and rewrite history to justify their decisions and actions</a:t>
                      </a:r>
                      <a:endParaRPr dirty="0"/>
                    </a:p>
                  </a:txBody>
                  <a:tcPr marL="91425" marR="91425" marT="91425" marB="91425"/>
                </a:tc>
                <a:extLst>
                  <a:ext uri="{0D108BD9-81ED-4DB2-BD59-A6C34878D82A}">
                    <a16:rowId xmlns:a16="http://schemas.microsoft.com/office/drawing/2014/main" val="10001"/>
                  </a:ext>
                </a:extLst>
              </a:tr>
              <a:tr h="786372">
                <a:tc>
                  <a:txBody>
                    <a:bodyPr/>
                    <a:lstStyle/>
                    <a:p>
                      <a:pPr marL="0" lvl="0" indent="0" algn="l" rtl="0">
                        <a:spcBef>
                          <a:spcPts val="0"/>
                        </a:spcBef>
                        <a:spcAft>
                          <a:spcPts val="0"/>
                        </a:spcAft>
                        <a:buNone/>
                      </a:pPr>
                      <a:r>
                        <a:rPr lang="en-GB"/>
                        <a:t>If we focus on history too much it can be a trap and avoid us dealing with issues in the present.</a:t>
                      </a:r>
                      <a:endParaRPr/>
                    </a:p>
                  </a:txBody>
                  <a:tcPr marL="91425" marR="91425" marT="91425" marB="91425"/>
                </a:tc>
                <a:tc>
                  <a:txBody>
                    <a:bodyPr/>
                    <a:lstStyle/>
                    <a:p>
                      <a:pPr marL="0" lvl="0" indent="0" algn="l" rtl="0">
                        <a:spcBef>
                          <a:spcPts val="0"/>
                        </a:spcBef>
                        <a:spcAft>
                          <a:spcPts val="0"/>
                        </a:spcAft>
                        <a:buNone/>
                      </a:pPr>
                      <a:r>
                        <a:rPr lang="en-GB"/>
                        <a:t>History relies on memory much of the time and this can be unreliable</a:t>
                      </a:r>
                      <a:endParaRPr/>
                    </a:p>
                  </a:txBody>
                  <a:tcPr marL="91425" marR="91425" marT="91425" marB="91425"/>
                </a:tc>
                <a:extLst>
                  <a:ext uri="{0D108BD9-81ED-4DB2-BD59-A6C34878D82A}">
                    <a16:rowId xmlns:a16="http://schemas.microsoft.com/office/drawing/2014/main" val="10002"/>
                  </a:ext>
                </a:extLst>
              </a:tr>
              <a:tr h="697895">
                <a:tc>
                  <a:txBody>
                    <a:bodyPr/>
                    <a:lstStyle/>
                    <a:p>
                      <a:pPr marL="0" lvl="0" indent="0" algn="l" rtl="0">
                        <a:spcBef>
                          <a:spcPts val="0"/>
                        </a:spcBef>
                        <a:spcAft>
                          <a:spcPts val="0"/>
                        </a:spcAft>
                        <a:buNone/>
                      </a:pPr>
                      <a:r>
                        <a:rPr lang="en-GB" dirty="0"/>
                        <a:t>Knowing history helps us avoid generalisations e.g. all women were like this...</a:t>
                      </a:r>
                      <a:endParaRPr dirty="0"/>
                    </a:p>
                  </a:txBody>
                  <a:tcPr marL="91425" marR="91425" marT="91425" marB="91425"/>
                </a:tc>
                <a:tc>
                  <a:txBody>
                    <a:bodyPr/>
                    <a:lstStyle/>
                    <a:p>
                      <a:pPr marL="0" lvl="0" indent="0" algn="l" rtl="0">
                        <a:spcBef>
                          <a:spcPts val="0"/>
                        </a:spcBef>
                        <a:spcAft>
                          <a:spcPts val="0"/>
                        </a:spcAft>
                        <a:buNone/>
                      </a:pPr>
                      <a:r>
                        <a:rPr lang="en-GB" dirty="0"/>
                        <a:t>History can help warn us about what might go wrong in the future</a:t>
                      </a:r>
                      <a:endParaRPr dirty="0"/>
                    </a:p>
                  </a:txBody>
                  <a:tcPr marL="91425" marR="91425" marT="91425" marB="91425"/>
                </a:tc>
                <a:extLst>
                  <a:ext uri="{0D108BD9-81ED-4DB2-BD59-A6C34878D82A}">
                    <a16:rowId xmlns:a16="http://schemas.microsoft.com/office/drawing/2014/main" val="10003"/>
                  </a:ext>
                </a:extLst>
              </a:tr>
              <a:tr h="697895">
                <a:tc>
                  <a:txBody>
                    <a:bodyPr/>
                    <a:lstStyle/>
                    <a:p>
                      <a:pPr marL="0" lvl="0" indent="0" algn="l" rtl="0">
                        <a:spcBef>
                          <a:spcPts val="0"/>
                        </a:spcBef>
                        <a:spcAft>
                          <a:spcPts val="0"/>
                        </a:spcAft>
                        <a:buNone/>
                      </a:pPr>
                      <a:r>
                        <a:rPr lang="en-GB" dirty="0"/>
                        <a:t>History can easily be over-simplified.</a:t>
                      </a:r>
                      <a:endParaRPr dirty="0"/>
                    </a:p>
                  </a:txBody>
                  <a:tcPr marL="91425" marR="91425" marT="91425" marB="91425"/>
                </a:tc>
                <a:tc>
                  <a:txBody>
                    <a:bodyPr/>
                    <a:lstStyle/>
                    <a:p>
                      <a:pPr marL="0" lvl="0" indent="0" algn="l" rtl="0">
                        <a:spcBef>
                          <a:spcPts val="0"/>
                        </a:spcBef>
                        <a:spcAft>
                          <a:spcPts val="0"/>
                        </a:spcAft>
                        <a:buNone/>
                      </a:pPr>
                      <a:r>
                        <a:rPr lang="en-GB"/>
                        <a:t>We can use history to help us understand ourselves and the way we act</a:t>
                      </a:r>
                      <a:endParaRPr/>
                    </a:p>
                  </a:txBody>
                  <a:tcPr marL="91425" marR="91425" marT="91425" marB="91425"/>
                </a:tc>
                <a:extLst>
                  <a:ext uri="{0D108BD9-81ED-4DB2-BD59-A6C34878D82A}">
                    <a16:rowId xmlns:a16="http://schemas.microsoft.com/office/drawing/2014/main" val="10004"/>
                  </a:ext>
                </a:extLst>
              </a:tr>
              <a:tr h="697895">
                <a:tc>
                  <a:txBody>
                    <a:bodyPr/>
                    <a:lstStyle/>
                    <a:p>
                      <a:pPr marL="0" lvl="0" indent="0" algn="l" rtl="0">
                        <a:spcBef>
                          <a:spcPts val="0"/>
                        </a:spcBef>
                        <a:spcAft>
                          <a:spcPts val="0"/>
                        </a:spcAft>
                        <a:buNone/>
                      </a:pPr>
                      <a:r>
                        <a:rPr lang="en-GB"/>
                        <a:t>History helps us understand other people so brings us closer together</a:t>
                      </a:r>
                      <a:endParaRPr/>
                    </a:p>
                  </a:txBody>
                  <a:tcPr marL="91425" marR="91425" marT="91425" marB="91425"/>
                </a:tc>
                <a:tc>
                  <a:txBody>
                    <a:bodyPr/>
                    <a:lstStyle/>
                    <a:p>
                      <a:pPr marL="0" lvl="0" indent="0" algn="l" rtl="0">
                        <a:spcBef>
                          <a:spcPts val="0"/>
                        </a:spcBef>
                        <a:spcAft>
                          <a:spcPts val="0"/>
                        </a:spcAft>
                        <a:buNone/>
                      </a:pPr>
                      <a:r>
                        <a:rPr lang="en-GB"/>
                        <a:t>It is easy to create a one-sided History</a:t>
                      </a:r>
                      <a:endParaRPr/>
                    </a:p>
                  </a:txBody>
                  <a:tcPr marL="91425" marR="91425" marT="91425" marB="91425"/>
                </a:tc>
                <a:extLst>
                  <a:ext uri="{0D108BD9-81ED-4DB2-BD59-A6C34878D82A}">
                    <a16:rowId xmlns:a16="http://schemas.microsoft.com/office/drawing/2014/main" val="10005"/>
                  </a:ext>
                </a:extLst>
              </a:tr>
              <a:tr h="691517">
                <a:tc>
                  <a:txBody>
                    <a:bodyPr/>
                    <a:lstStyle/>
                    <a:p>
                      <a:pPr marL="0" lvl="0" indent="0" algn="l" rtl="0">
                        <a:spcBef>
                          <a:spcPts val="0"/>
                        </a:spcBef>
                        <a:spcAft>
                          <a:spcPts val="0"/>
                        </a:spcAft>
                        <a:buNone/>
                      </a:pPr>
                      <a:r>
                        <a:rPr lang="en-GB"/>
                        <a:t>Leaders can create false histories to justify treating others badly</a:t>
                      </a:r>
                      <a:endParaRPr/>
                    </a:p>
                  </a:txBody>
                  <a:tcPr marL="91425" marR="91425" marT="91425" marB="91425"/>
                </a:tc>
                <a:tc>
                  <a:txBody>
                    <a:bodyPr/>
                    <a:lstStyle/>
                    <a:p>
                      <a:pPr marL="0" lvl="0" indent="0" algn="l" rtl="0">
                        <a:spcBef>
                          <a:spcPts val="0"/>
                        </a:spcBef>
                        <a:spcAft>
                          <a:spcPts val="0"/>
                        </a:spcAft>
                        <a:buNone/>
                      </a:pPr>
                      <a:r>
                        <a:rPr lang="en-GB" dirty="0"/>
                        <a:t>History can comfort us when we go through hard times</a:t>
                      </a:r>
                      <a:endParaRPr dirty="0"/>
                    </a:p>
                  </a:txBody>
                  <a:tcPr marL="91425" marR="91425" marT="91425" marB="91425"/>
                </a:tc>
                <a:extLst>
                  <a:ext uri="{0D108BD9-81ED-4DB2-BD59-A6C34878D82A}">
                    <a16:rowId xmlns:a16="http://schemas.microsoft.com/office/drawing/2014/main" val="10006"/>
                  </a:ext>
                </a:extLst>
              </a:tr>
              <a:tr h="942168">
                <a:tc>
                  <a:txBody>
                    <a:bodyPr/>
                    <a:lstStyle/>
                    <a:p>
                      <a:pPr marL="0" lvl="0" indent="0" algn="l" rtl="0">
                        <a:spcBef>
                          <a:spcPts val="0"/>
                        </a:spcBef>
                        <a:spcAft>
                          <a:spcPts val="0"/>
                        </a:spcAft>
                        <a:buNone/>
                      </a:pPr>
                      <a:r>
                        <a:rPr lang="en-GB"/>
                        <a:t>People can try and deny certain historical events happened</a:t>
                      </a:r>
                      <a:endParaRPr/>
                    </a:p>
                  </a:txBody>
                  <a:tcPr marL="91425" marR="91425" marT="91425" marB="91425"/>
                </a:tc>
                <a:tc>
                  <a:txBody>
                    <a:bodyPr/>
                    <a:lstStyle/>
                    <a:p>
                      <a:pPr marL="0" lvl="0" indent="0" algn="l" rtl="0">
                        <a:spcBef>
                          <a:spcPts val="0"/>
                        </a:spcBef>
                        <a:spcAft>
                          <a:spcPts val="0"/>
                        </a:spcAft>
                        <a:buNone/>
                      </a:pPr>
                      <a:r>
                        <a:rPr lang="en-GB" dirty="0"/>
                        <a:t>History makes us ask big questions about right and wrong - e.g. should we apologise for events that have happened now we know they were wrong?</a:t>
                      </a:r>
                      <a:endParaRPr dirty="0"/>
                    </a:p>
                  </a:txBody>
                  <a:tcPr marL="91425" marR="91425" marT="91425" marB="91425"/>
                </a:tc>
                <a:extLst>
                  <a:ext uri="{0D108BD9-81ED-4DB2-BD59-A6C34878D82A}">
                    <a16:rowId xmlns:a16="http://schemas.microsoft.com/office/drawing/2014/main" val="10007"/>
                  </a:ext>
                </a:extLst>
              </a:tr>
              <a:tr h="497743">
                <a:tc>
                  <a:txBody>
                    <a:bodyPr/>
                    <a:lstStyle/>
                    <a:p>
                      <a:pPr marL="0" lvl="0" indent="0" algn="l" rtl="0">
                        <a:spcBef>
                          <a:spcPts val="0"/>
                        </a:spcBef>
                        <a:spcAft>
                          <a:spcPts val="0"/>
                        </a:spcAft>
                        <a:buNone/>
                      </a:pPr>
                      <a:r>
                        <a:rPr lang="en-GB"/>
                        <a:t>Bad history tells us only part of very complicated stories</a:t>
                      </a:r>
                      <a:endParaRPr/>
                    </a:p>
                  </a:txBody>
                  <a:tcPr marL="91425" marR="91425" marT="91425" marB="91425"/>
                </a:tc>
                <a:tc>
                  <a:txBody>
                    <a:bodyPr/>
                    <a:lstStyle/>
                    <a:p>
                      <a:pPr marL="0" lvl="0" indent="0" algn="l" rtl="0">
                        <a:spcBef>
                          <a:spcPts val="0"/>
                        </a:spcBef>
                        <a:spcAft>
                          <a:spcPts val="0"/>
                        </a:spcAft>
                        <a:buNone/>
                      </a:pPr>
                      <a:r>
                        <a:rPr lang="en-GB" dirty="0"/>
                        <a:t>History helps us challenge and even explode national myths!</a:t>
                      </a:r>
                      <a:endParaRPr dirty="0"/>
                    </a:p>
                  </a:txBody>
                  <a:tcPr marL="91425" marR="91425" marT="91425" marB="914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9716700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796</Words>
  <Application>Microsoft Office PowerPoint</Application>
  <PresentationFormat>Widescreen</PresentationFormat>
  <Paragraphs>84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short</dc:creator>
  <cp:lastModifiedBy>laura short</cp:lastModifiedBy>
  <cp:revision>1</cp:revision>
  <dcterms:created xsi:type="dcterms:W3CDTF">2020-09-20T11:33:53Z</dcterms:created>
  <dcterms:modified xsi:type="dcterms:W3CDTF">2020-09-20T11:35:54Z</dcterms:modified>
</cp:coreProperties>
</file>