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77" r:id="rId3"/>
    <p:sldId id="259" r:id="rId4"/>
    <p:sldId id="262" r:id="rId5"/>
    <p:sldId id="263" r:id="rId6"/>
    <p:sldId id="258" r:id="rId7"/>
    <p:sldId id="261" r:id="rId8"/>
    <p:sldId id="264" r:id="rId9"/>
    <p:sldId id="268" r:id="rId10"/>
    <p:sldId id="270" r:id="rId11"/>
    <p:sldId id="269" r:id="rId12"/>
    <p:sldId id="260" r:id="rId13"/>
    <p:sldId id="266" r:id="rId14"/>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0" d="100"/>
          <a:sy n="80" d="100"/>
        </p:scale>
        <p:origin x="9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1A582-AE6D-4A72-9842-443FD97C43F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D6515AF-60F0-4BDD-B97B-6A3583A1EF8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570E25D-567E-47C3-8A6D-5049F678D897}"/>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5DA718FF-ED6E-4400-AC58-BDC432BAE4C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B8DEE0-2736-4954-A202-54B8602BBCA8}"/>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83013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721D2-D169-4035-B865-8A080F6E53E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2BD783-AA95-4585-B58C-8F1D9836EA6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3AF6BB-AE9C-4C05-AAF4-9E221FCF8BEC}"/>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57A45224-8AAF-4AB8-BDD6-8D69D7268B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35AAB59-2573-4CCD-9C64-A06802B5366F}"/>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3412249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BB660-CCFF-4A0D-8CAD-A8213DD02A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C0B5EC9-CF90-40C0-A78C-3EB94C7EC1A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7B8A75B-1502-4BD9-8E2E-14454163DC08}"/>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EB209A9C-C196-4785-AEE2-82A4E5C8D56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CDA75C-3462-4B47-8B43-718DF0D3F161}"/>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2371408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CD42C-1541-42BC-B550-1E221F6D80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3FDED03-40CF-4EF1-B131-042CA975D12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6382FA9-103F-4D5C-B6F2-DE32A7354DFC}"/>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20DFB6E6-F50B-4148-859E-2206CED591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373C556-6DDC-4FC7-AC1C-7954EF8BA3E3}"/>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1394035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F3DFD-9D42-40BC-A231-AD5A9338EB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EBCB1C0-B835-466C-B1B9-AC305044C1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49B5A94-4EDB-4650-9B01-DDEC7243306F}"/>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CE852D6D-8292-4419-936D-8948279D17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4F1AD5-69A1-47A1-A1BF-104C60BEA2A9}"/>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2005833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94E00-C848-4F97-9C14-EA11C7A63FF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51A9482-7FAA-45DC-994A-C9A27E421CB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E1CCB7A-1A9D-4D7E-9A0C-7DDDD8537EB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38CA40F-9C64-4F8A-86A1-C515812C5575}"/>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6" name="Footer Placeholder 5">
            <a:extLst>
              <a:ext uri="{FF2B5EF4-FFF2-40B4-BE49-F238E27FC236}">
                <a16:creationId xmlns:a16="http://schemas.microsoft.com/office/drawing/2014/main" id="{432FAB21-FAA5-43B9-B766-1A02B5A0B3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8FEEA2-4BB3-444F-BEBE-219A5F284EF4}"/>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77388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95F48-99D3-46AD-8878-834B3FD4419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D1179A4-A0F6-401D-A78C-89D17E3854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0684434-AA88-41DE-B6DD-6C3D1A3E3B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A11AAE4-E1C0-49CA-ACFF-65D5734ACD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CC9F5C4-7DA1-41A8-BA0F-8D685020F24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1EAAAFE-EAEE-46D9-B02E-66417DB9AEC6}"/>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8" name="Footer Placeholder 7">
            <a:extLst>
              <a:ext uri="{FF2B5EF4-FFF2-40B4-BE49-F238E27FC236}">
                <a16:creationId xmlns:a16="http://schemas.microsoft.com/office/drawing/2014/main" id="{06794771-F885-4A6D-A140-9DDD2A142D9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DD93F9-E137-4915-8348-56CBAAEC0DB9}"/>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185549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B85-62E4-4419-8FCE-3E4C02B028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A71C828-34F7-446D-B43C-5A349B433D28}"/>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4" name="Footer Placeholder 3">
            <a:extLst>
              <a:ext uri="{FF2B5EF4-FFF2-40B4-BE49-F238E27FC236}">
                <a16:creationId xmlns:a16="http://schemas.microsoft.com/office/drawing/2014/main" id="{7576A1B4-D8D1-4721-9342-A66223280D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E683FE0-F5ED-4D67-85D2-4E86A4794043}"/>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349027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2395A2-C816-4179-88F3-83DD5AD0CD7A}"/>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3" name="Footer Placeholder 2">
            <a:extLst>
              <a:ext uri="{FF2B5EF4-FFF2-40B4-BE49-F238E27FC236}">
                <a16:creationId xmlns:a16="http://schemas.microsoft.com/office/drawing/2014/main" id="{8AA74B44-23A7-4B7C-837A-F1A32A42B4A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91B05AE-9247-4358-9698-A9265C9357A3}"/>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283792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F8625-6F09-4AE4-81EB-97F2A9EC0B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4121414-C49A-4CBD-9D18-4CE90B6E37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4DCFB19-9407-4A67-8B62-50726F0EDD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668C4A-F85E-456B-B699-B7DB857FA33A}"/>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6" name="Footer Placeholder 5">
            <a:extLst>
              <a:ext uri="{FF2B5EF4-FFF2-40B4-BE49-F238E27FC236}">
                <a16:creationId xmlns:a16="http://schemas.microsoft.com/office/drawing/2014/main" id="{35A76357-C880-4116-924B-4F26420998D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4678F1D-1BB5-47D1-9929-2BC66AC1BAB0}"/>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3007690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47366-50E8-48C1-BF7C-8E052BBC12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99B61AC-D67A-4512-A7E2-E07D6C44D1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FED5DEF-0B81-424C-88ED-32E99D3BB9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66E6DD6-D1AF-45C6-A07F-E22BA3C63DB8}"/>
              </a:ext>
            </a:extLst>
          </p:cNvPr>
          <p:cNvSpPr>
            <a:spLocks noGrp="1"/>
          </p:cNvSpPr>
          <p:nvPr>
            <p:ph type="dt" sz="half" idx="10"/>
          </p:nvPr>
        </p:nvSpPr>
        <p:spPr/>
        <p:txBody>
          <a:bodyPr/>
          <a:lstStyle/>
          <a:p>
            <a:fld id="{9723BE79-C745-48C5-9AAE-455D34CA8B72}" type="datetimeFigureOut">
              <a:rPr lang="en-GB" smtClean="0"/>
              <a:t>13/11/2020</a:t>
            </a:fld>
            <a:endParaRPr lang="en-GB"/>
          </a:p>
        </p:txBody>
      </p:sp>
      <p:sp>
        <p:nvSpPr>
          <p:cNvPr id="6" name="Footer Placeholder 5">
            <a:extLst>
              <a:ext uri="{FF2B5EF4-FFF2-40B4-BE49-F238E27FC236}">
                <a16:creationId xmlns:a16="http://schemas.microsoft.com/office/drawing/2014/main" id="{318CC206-B242-4FF3-B3E4-B7BC68EF2A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2F6136-2DAB-4A53-A759-CAC3D6C8A791}"/>
              </a:ext>
            </a:extLst>
          </p:cNvPr>
          <p:cNvSpPr>
            <a:spLocks noGrp="1"/>
          </p:cNvSpPr>
          <p:nvPr>
            <p:ph type="sldNum" sz="quarter" idx="12"/>
          </p:nvPr>
        </p:nvSpPr>
        <p:spPr/>
        <p:txBody>
          <a:bodyPr/>
          <a:lstStyle/>
          <a:p>
            <a:fld id="{E36AA9F8-A250-4306-952C-667F662B2AF5}" type="slidenum">
              <a:rPr lang="en-GB" smtClean="0"/>
              <a:t>‹#›</a:t>
            </a:fld>
            <a:endParaRPr lang="en-GB"/>
          </a:p>
        </p:txBody>
      </p:sp>
    </p:spTree>
    <p:extLst>
      <p:ext uri="{BB962C8B-B14F-4D97-AF65-F5344CB8AC3E}">
        <p14:creationId xmlns:p14="http://schemas.microsoft.com/office/powerpoint/2010/main" val="1976978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BA1F1F-B273-496E-AAA3-81AE288E0D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B729F4-5F98-44BD-A202-1FDBCECA47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C6366A-2A10-4CCE-945D-2CB261A9F7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23BE79-C745-48C5-9AAE-455D34CA8B72}" type="datetimeFigureOut">
              <a:rPr lang="en-GB" smtClean="0"/>
              <a:t>13/11/2020</a:t>
            </a:fld>
            <a:endParaRPr lang="en-GB"/>
          </a:p>
        </p:txBody>
      </p:sp>
      <p:sp>
        <p:nvSpPr>
          <p:cNvPr id="5" name="Footer Placeholder 4">
            <a:extLst>
              <a:ext uri="{FF2B5EF4-FFF2-40B4-BE49-F238E27FC236}">
                <a16:creationId xmlns:a16="http://schemas.microsoft.com/office/drawing/2014/main" id="{6B9C1410-E793-4E57-AE94-BA0EFE2B2D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5758FCC-DE3F-455A-82BF-18F7C28FBC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AA9F8-A250-4306-952C-667F662B2AF5}" type="slidenum">
              <a:rPr lang="en-GB" smtClean="0"/>
              <a:t>‹#›</a:t>
            </a:fld>
            <a:endParaRPr lang="en-GB"/>
          </a:p>
        </p:txBody>
      </p:sp>
    </p:spTree>
    <p:extLst>
      <p:ext uri="{BB962C8B-B14F-4D97-AF65-F5344CB8AC3E}">
        <p14:creationId xmlns:p14="http://schemas.microsoft.com/office/powerpoint/2010/main" val="3824972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a:extLst>
              <a:ext uri="{FF2B5EF4-FFF2-40B4-BE49-F238E27FC236}">
                <a16:creationId xmlns:a16="http://schemas.microsoft.com/office/drawing/2014/main" id="{703C5BC4-47FB-45CB-93B0-62F42783708E}"/>
              </a:ext>
            </a:extLst>
          </p:cNvPr>
          <p:cNvSpPr>
            <a:spLocks noGrp="1"/>
          </p:cNvSpPr>
          <p:nvPr>
            <p:ph type="title"/>
          </p:nvPr>
        </p:nvSpPr>
        <p:spPr>
          <a:xfrm>
            <a:off x="628650" y="2621308"/>
            <a:ext cx="7886700" cy="1325563"/>
          </a:xfrm>
        </p:spPr>
        <p:txBody>
          <a:bodyPr>
            <a:noAutofit/>
          </a:bodyPr>
          <a:lstStyle/>
          <a:p>
            <a:r>
              <a:rPr lang="en-GB" b="1" u="sng" dirty="0">
                <a:latin typeface="Comic Sans MS" panose="030F0702030302020204" pitchFamily="66" charset="0"/>
              </a:rPr>
              <a:t>Answer the questions: </a:t>
            </a:r>
            <a:r>
              <a:rPr lang="en-GB" dirty="0">
                <a:latin typeface="Comic Sans MS" panose="030F0702030302020204" pitchFamily="66" charset="0"/>
              </a:rPr>
              <a:t> </a:t>
            </a:r>
            <a:br>
              <a:rPr lang="en-GB" dirty="0">
                <a:latin typeface="Comic Sans MS" panose="030F0702030302020204" pitchFamily="66" charset="0"/>
              </a:rPr>
            </a:br>
            <a:br>
              <a:rPr lang="en-GB" dirty="0">
                <a:latin typeface="Comic Sans MS" panose="030F0702030302020204" pitchFamily="66" charset="0"/>
              </a:rPr>
            </a:br>
            <a:r>
              <a:rPr lang="en-GB" dirty="0">
                <a:latin typeface="Comic Sans MS" panose="030F0702030302020204" pitchFamily="66" charset="0"/>
              </a:rPr>
              <a:t>1. What was Manifest Destiny?</a:t>
            </a:r>
            <a:br>
              <a:rPr lang="en-GB" dirty="0">
                <a:latin typeface="Comic Sans MS" panose="030F0702030302020204" pitchFamily="66" charset="0"/>
              </a:rPr>
            </a:br>
            <a:br>
              <a:rPr lang="en-GB" dirty="0">
                <a:latin typeface="Comic Sans MS" panose="030F0702030302020204" pitchFamily="66" charset="0"/>
              </a:rPr>
            </a:br>
            <a:r>
              <a:rPr lang="en-GB" dirty="0">
                <a:latin typeface="Comic Sans MS" panose="030F0702030302020204" pitchFamily="66" charset="0"/>
              </a:rPr>
              <a:t>2. How did this impact the way early settlers viewed the West?</a:t>
            </a:r>
          </a:p>
        </p:txBody>
      </p:sp>
    </p:spTree>
    <p:extLst>
      <p:ext uri="{BB962C8B-B14F-4D97-AF65-F5344CB8AC3E}">
        <p14:creationId xmlns:p14="http://schemas.microsoft.com/office/powerpoint/2010/main" val="2697639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Jefferson Davis">
            <a:extLst>
              <a:ext uri="{FF2B5EF4-FFF2-40B4-BE49-F238E27FC236}">
                <a16:creationId xmlns:a16="http://schemas.microsoft.com/office/drawing/2014/main" id="{2F1E74A9-6110-4F00-81B8-B2E91D8CDB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475" y="2146300"/>
            <a:ext cx="3759200" cy="3987800"/>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ular Callout 4">
            <a:extLst>
              <a:ext uri="{FF2B5EF4-FFF2-40B4-BE49-F238E27FC236}">
                <a16:creationId xmlns:a16="http://schemas.microsoft.com/office/drawing/2014/main" id="{2E8B51C5-DE77-44DD-A3E9-8F3580C6FB5D}"/>
              </a:ext>
            </a:extLst>
          </p:cNvPr>
          <p:cNvSpPr/>
          <p:nvPr/>
        </p:nvSpPr>
        <p:spPr>
          <a:xfrm>
            <a:off x="4257675" y="457200"/>
            <a:ext cx="6968837" cy="5676900"/>
          </a:xfrm>
          <a:prstGeom prst="wedgeRoundRectCallout">
            <a:avLst>
              <a:gd name="adj1" fmla="val -66757"/>
              <a:gd name="adj2" fmla="val 173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Comic Sans MS" panose="030F0702030302020204" pitchFamily="66" charset="0"/>
              </a:rPr>
              <a:t>Jefferson Davis often argued that the issues of slavery were not the main reasons why the Civil War broke out. </a:t>
            </a:r>
          </a:p>
          <a:p>
            <a:pPr algn="ctr"/>
            <a:endParaRPr lang="en-GB" sz="2400" dirty="0">
              <a:latin typeface="Comic Sans MS" panose="030F0702030302020204" pitchFamily="66" charset="0"/>
            </a:endParaRPr>
          </a:p>
          <a:p>
            <a:pPr algn="ctr"/>
            <a:r>
              <a:rPr lang="en-GB" sz="2400" dirty="0">
                <a:latin typeface="Comic Sans MS" panose="030F0702030302020204" pitchFamily="66" charset="0"/>
              </a:rPr>
              <a:t>In fact, he argued that the war was caused by a power imbalance between the Union and the Confederacy.</a:t>
            </a:r>
          </a:p>
          <a:p>
            <a:pPr algn="ctr"/>
            <a:endParaRPr lang="en-GB" sz="2400" dirty="0">
              <a:latin typeface="Comic Sans MS" panose="030F0702030302020204" pitchFamily="66" charset="0"/>
            </a:endParaRPr>
          </a:p>
          <a:p>
            <a:pPr algn="ctr"/>
            <a:r>
              <a:rPr lang="en-GB" sz="2400" dirty="0">
                <a:latin typeface="Comic Sans MS" panose="030F0702030302020204" pitchFamily="66" charset="0"/>
              </a:rPr>
              <a:t>As the USA expanded over time the power shifted between ideas of the North and the South, both wanting to be in control. </a:t>
            </a:r>
            <a:endParaRPr lang="en-GB" sz="2400" dirty="0">
              <a:solidFill>
                <a:srgbClr val="FFFF00"/>
              </a:solidFill>
              <a:latin typeface="Comic Sans MS" panose="030F0702030302020204" pitchFamily="66" charset="0"/>
            </a:endParaRPr>
          </a:p>
        </p:txBody>
      </p:sp>
    </p:spTree>
    <p:extLst>
      <p:ext uri="{BB962C8B-B14F-4D97-AF65-F5344CB8AC3E}">
        <p14:creationId xmlns:p14="http://schemas.microsoft.com/office/powerpoint/2010/main" val="110257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Jefferson Davis">
            <a:extLst>
              <a:ext uri="{FF2B5EF4-FFF2-40B4-BE49-F238E27FC236}">
                <a16:creationId xmlns:a16="http://schemas.microsoft.com/office/drawing/2014/main" id="{1A96B6AE-6EEB-4B58-94D0-8A4A58AC0B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75" y="117693"/>
            <a:ext cx="3759200" cy="3987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6C6FC79-430C-4E77-AE5E-191765156E7D}"/>
              </a:ext>
            </a:extLst>
          </p:cNvPr>
          <p:cNvSpPr txBox="1"/>
          <p:nvPr/>
        </p:nvSpPr>
        <p:spPr>
          <a:xfrm>
            <a:off x="660400" y="4359493"/>
            <a:ext cx="4381500" cy="1015663"/>
          </a:xfrm>
          <a:prstGeom prst="rect">
            <a:avLst/>
          </a:prstGeom>
          <a:noFill/>
        </p:spPr>
        <p:txBody>
          <a:bodyPr wrap="square" rtlCol="0">
            <a:spAutoFit/>
          </a:bodyPr>
          <a:lstStyle/>
          <a:p>
            <a:pPr algn="ctr"/>
            <a:r>
              <a:rPr lang="en-GB" sz="2000" dirty="0">
                <a:latin typeface="Comic Sans MS" panose="030F0702030302020204" pitchFamily="66" charset="0"/>
              </a:rPr>
              <a:t>This is Jefferson Davis, but what does he have to do with the Civil War?</a:t>
            </a:r>
          </a:p>
        </p:txBody>
      </p:sp>
      <p:sp>
        <p:nvSpPr>
          <p:cNvPr id="6" name="Rectangle 5">
            <a:extLst>
              <a:ext uri="{FF2B5EF4-FFF2-40B4-BE49-F238E27FC236}">
                <a16:creationId xmlns:a16="http://schemas.microsoft.com/office/drawing/2014/main" id="{43605F81-EE43-4DFC-92D5-6556AD09E695}"/>
              </a:ext>
            </a:extLst>
          </p:cNvPr>
          <p:cNvSpPr/>
          <p:nvPr/>
        </p:nvSpPr>
        <p:spPr>
          <a:xfrm>
            <a:off x="5397500" y="117693"/>
            <a:ext cx="6096000" cy="6740307"/>
          </a:xfrm>
          <a:prstGeom prst="rect">
            <a:avLst/>
          </a:prstGeom>
        </p:spPr>
        <p:txBody>
          <a:bodyPr>
            <a:spAutoFit/>
          </a:bodyPr>
          <a:lstStyle/>
          <a:p>
            <a:pPr marL="285750" indent="-285750">
              <a:buFont typeface="Arial" panose="020B0604020202020204" pitchFamily="34" charset="0"/>
              <a:buChar char="•"/>
            </a:pPr>
            <a:r>
              <a:rPr lang="en-US" sz="2400" b="0" i="0" dirty="0">
                <a:solidFill>
                  <a:srgbClr val="333333"/>
                </a:solidFill>
                <a:effectLst/>
                <a:latin typeface="Comic Sans MS" panose="030F0702030302020204" pitchFamily="66" charset="0"/>
              </a:rPr>
              <a:t>Jefferson originally worked for the United States Government as a secretary of war and then a government Senate until 1861.</a:t>
            </a:r>
          </a:p>
          <a:p>
            <a:pPr marL="285750" indent="-285750">
              <a:buFont typeface="Arial" panose="020B0604020202020204" pitchFamily="34" charset="0"/>
              <a:buChar char="•"/>
            </a:pPr>
            <a:endParaRPr lang="en-US" sz="2400" dirty="0">
              <a:solidFill>
                <a:srgbClr val="333333"/>
              </a:solidFill>
              <a:latin typeface="Comic Sans MS" panose="030F0702030302020204" pitchFamily="66" charset="0"/>
            </a:endParaRPr>
          </a:p>
          <a:p>
            <a:pPr marL="285750" indent="-285750">
              <a:buFont typeface="Arial" panose="020B0604020202020204" pitchFamily="34" charset="0"/>
              <a:buChar char="•"/>
            </a:pPr>
            <a:r>
              <a:rPr lang="en-US" sz="2400" b="0" i="0" dirty="0">
                <a:solidFill>
                  <a:srgbClr val="333333"/>
                </a:solidFill>
                <a:effectLst/>
                <a:latin typeface="Comic Sans MS" panose="030F0702030302020204" pitchFamily="66" charset="0"/>
              </a:rPr>
              <a:t>He also originally opposed secession, but did continue to defend the rights of Southern slave states. </a:t>
            </a:r>
          </a:p>
          <a:p>
            <a:pPr marL="285750" indent="-285750">
              <a:buFont typeface="Arial" panose="020B0604020202020204" pitchFamily="34" charset="0"/>
              <a:buChar char="•"/>
            </a:pPr>
            <a:endParaRPr lang="en-US" sz="2400" dirty="0">
              <a:solidFill>
                <a:srgbClr val="333333"/>
              </a:solidFill>
              <a:latin typeface="Comic Sans MS" panose="030F0702030302020204" pitchFamily="66" charset="0"/>
            </a:endParaRPr>
          </a:p>
          <a:p>
            <a:pPr marL="285750" indent="-285750">
              <a:buFont typeface="Arial" panose="020B0604020202020204" pitchFamily="34" charset="0"/>
              <a:buChar char="•"/>
            </a:pPr>
            <a:r>
              <a:rPr lang="en-US" sz="2400" b="0" i="0" dirty="0">
                <a:solidFill>
                  <a:srgbClr val="333333"/>
                </a:solidFill>
                <a:effectLst/>
                <a:latin typeface="Comic Sans MS" panose="030F0702030302020204" pitchFamily="66" charset="0"/>
              </a:rPr>
              <a:t>Davis remained in the Senate of the US government until January 1861, resigning when Mississippi (his hometown) left the Union.</a:t>
            </a:r>
          </a:p>
          <a:p>
            <a:pPr marL="285750" indent="-285750">
              <a:buFont typeface="Arial" panose="020B0604020202020204" pitchFamily="34" charset="0"/>
              <a:buChar char="•"/>
            </a:pPr>
            <a:endParaRPr lang="en-US" sz="2400" dirty="0">
              <a:solidFill>
                <a:srgbClr val="333333"/>
              </a:solidFill>
              <a:latin typeface="Comic Sans MS" panose="030F0702030302020204" pitchFamily="66" charset="0"/>
            </a:endParaRPr>
          </a:p>
          <a:p>
            <a:pPr marL="285750" indent="-285750">
              <a:buFont typeface="Arial" panose="020B0604020202020204" pitchFamily="34" charset="0"/>
              <a:buChar char="•"/>
            </a:pPr>
            <a:r>
              <a:rPr lang="en-US" sz="2400" dirty="0">
                <a:solidFill>
                  <a:srgbClr val="333333"/>
                </a:solidFill>
                <a:latin typeface="Comic Sans MS" panose="030F0702030302020204" pitchFamily="66" charset="0"/>
              </a:rPr>
              <a:t>In later 1861 Davis became the President of the Confederate States of America, a position he remained until the end of the Civil War.</a:t>
            </a:r>
            <a:endParaRPr lang="en-GB" sz="2400" dirty="0">
              <a:latin typeface="Comic Sans MS" panose="030F0702030302020204" pitchFamily="66" charset="0"/>
            </a:endParaRPr>
          </a:p>
        </p:txBody>
      </p:sp>
      <p:sp>
        <p:nvSpPr>
          <p:cNvPr id="7" name="TextBox 6">
            <a:extLst>
              <a:ext uri="{FF2B5EF4-FFF2-40B4-BE49-F238E27FC236}">
                <a16:creationId xmlns:a16="http://schemas.microsoft.com/office/drawing/2014/main" id="{3778DCCD-4E0C-4658-8B81-48A35EC7390F}"/>
              </a:ext>
            </a:extLst>
          </p:cNvPr>
          <p:cNvSpPr txBox="1"/>
          <p:nvPr/>
        </p:nvSpPr>
        <p:spPr>
          <a:xfrm>
            <a:off x="631825" y="5375156"/>
            <a:ext cx="4381500" cy="1384995"/>
          </a:xfrm>
          <a:prstGeom prst="rect">
            <a:avLst/>
          </a:prstGeom>
          <a:solidFill>
            <a:srgbClr val="FFFF00"/>
          </a:solidFill>
          <a:ln w="28575">
            <a:solidFill>
              <a:schemeClr val="tx1"/>
            </a:solidFill>
          </a:ln>
        </p:spPr>
        <p:txBody>
          <a:bodyPr wrap="square" rtlCol="0">
            <a:spAutoFit/>
          </a:bodyPr>
          <a:lstStyle/>
          <a:p>
            <a:pPr algn="ctr"/>
            <a:r>
              <a:rPr lang="en-GB" sz="2800" dirty="0">
                <a:latin typeface="Comic Sans MS" panose="030F0702030302020204" pitchFamily="66" charset="0"/>
              </a:rPr>
              <a:t>Task: Document down x2 facts about Davis from this list!</a:t>
            </a:r>
          </a:p>
        </p:txBody>
      </p:sp>
    </p:spTree>
    <p:extLst>
      <p:ext uri="{BB962C8B-B14F-4D97-AF65-F5344CB8AC3E}">
        <p14:creationId xmlns:p14="http://schemas.microsoft.com/office/powerpoint/2010/main" val="147917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fade">
                                      <p:cBhvr>
                                        <p:cTn id="11" dur="500"/>
                                        <p:tgtEl>
                                          <p:spTgt spid="6">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62527AC-3F5D-49E6-9124-B15D161A7093}"/>
              </a:ext>
            </a:extLst>
          </p:cNvPr>
          <p:cNvSpPr>
            <a:spLocks noGrp="1"/>
          </p:cNvSpPr>
          <p:nvPr>
            <p:ph type="title"/>
          </p:nvPr>
        </p:nvSpPr>
        <p:spPr>
          <a:xfrm>
            <a:off x="838200" y="365125"/>
            <a:ext cx="10515600" cy="1325563"/>
          </a:xfrm>
        </p:spPr>
        <p:txBody>
          <a:bodyPr/>
          <a:lstStyle/>
          <a:p>
            <a:r>
              <a:rPr lang="en-GB" u="sng" dirty="0">
                <a:latin typeface="Comic Sans MS" panose="030F0702030302020204" pitchFamily="66" charset="0"/>
              </a:rPr>
              <a:t>Exam question practise: Q4</a:t>
            </a:r>
          </a:p>
        </p:txBody>
      </p:sp>
      <p:sp>
        <p:nvSpPr>
          <p:cNvPr id="5" name="Content Placeholder 2">
            <a:extLst>
              <a:ext uri="{FF2B5EF4-FFF2-40B4-BE49-F238E27FC236}">
                <a16:creationId xmlns:a16="http://schemas.microsoft.com/office/drawing/2014/main" id="{66237BA0-3019-4FDE-B956-33A7E32E8743}"/>
              </a:ext>
            </a:extLst>
          </p:cNvPr>
          <p:cNvSpPr>
            <a:spLocks noGrp="1"/>
          </p:cNvSpPr>
          <p:nvPr>
            <p:ph idx="1"/>
          </p:nvPr>
        </p:nvSpPr>
        <p:spPr>
          <a:xfrm>
            <a:off x="838200" y="1690688"/>
            <a:ext cx="10515600" cy="4056969"/>
          </a:xfrm>
          <a:ln w="38100">
            <a:solidFill>
              <a:srgbClr val="C00000"/>
            </a:solidFill>
          </a:ln>
        </p:spPr>
        <p:txBody>
          <a:bodyPr>
            <a:normAutofit fontScale="70000" lnSpcReduction="20000"/>
          </a:bodyPr>
          <a:lstStyle/>
          <a:p>
            <a:endParaRPr lang="en-GB" dirty="0">
              <a:latin typeface="Comic Sans MS" panose="030F0702030302020204" pitchFamily="66" charset="0"/>
            </a:endParaRPr>
          </a:p>
          <a:p>
            <a:pPr marL="0" indent="0">
              <a:buNone/>
            </a:pPr>
            <a:r>
              <a:rPr lang="en-GB" sz="4600" dirty="0">
                <a:latin typeface="Comic Sans MS" panose="030F0702030302020204" pitchFamily="66" charset="0"/>
              </a:rPr>
              <a:t>‘Describe two causes for the outbreak of the American Civil War.’ </a:t>
            </a:r>
            <a:r>
              <a:rPr lang="en-GB" sz="4600" dirty="0">
                <a:solidFill>
                  <a:schemeClr val="accent2">
                    <a:lumMod val="50000"/>
                  </a:schemeClr>
                </a:solidFill>
                <a:latin typeface="Comic Sans MS" panose="030F0702030302020204" pitchFamily="66" charset="0"/>
              </a:rPr>
              <a:t>(4 marks) </a:t>
            </a:r>
            <a:r>
              <a:rPr lang="en-GB" sz="4600" u="sng" dirty="0">
                <a:solidFill>
                  <a:schemeClr val="accent2">
                    <a:lumMod val="50000"/>
                  </a:schemeClr>
                </a:solidFill>
                <a:latin typeface="Comic Sans MS" panose="030F0702030302020204" pitchFamily="66" charset="0"/>
              </a:rPr>
              <a:t>5 mins</a:t>
            </a:r>
          </a:p>
          <a:p>
            <a:pPr marL="0" indent="0">
              <a:buNone/>
            </a:pPr>
            <a:endParaRPr lang="en-GB" sz="4000" dirty="0">
              <a:latin typeface="Comic Sans MS" panose="030F0702030302020204" pitchFamily="66" charset="0"/>
            </a:endParaRPr>
          </a:p>
          <a:p>
            <a:pPr marL="0" indent="0">
              <a:buNone/>
            </a:pPr>
            <a:r>
              <a:rPr lang="en-GB" sz="4000" dirty="0">
                <a:latin typeface="Comic Sans MS" panose="030F0702030302020204" pitchFamily="66" charset="0"/>
              </a:rPr>
              <a:t>X2 small paragraphs</a:t>
            </a:r>
          </a:p>
          <a:p>
            <a:pPr marL="0" indent="0">
              <a:buNone/>
            </a:pPr>
            <a:endParaRPr lang="en-GB" sz="4000" dirty="0">
              <a:latin typeface="Comic Sans MS" panose="030F0702030302020204" pitchFamily="66" charset="0"/>
            </a:endParaRPr>
          </a:p>
          <a:p>
            <a:pPr marL="0" indent="0">
              <a:buNone/>
            </a:pPr>
            <a:r>
              <a:rPr lang="en-GB" sz="4000" i="1" dirty="0">
                <a:solidFill>
                  <a:srgbClr val="002060"/>
                </a:solidFill>
                <a:latin typeface="Comic Sans MS" panose="030F0702030302020204" pitchFamily="66" charset="0"/>
              </a:rPr>
              <a:t>‘One reason for the outbreak of the American Civil War was…’</a:t>
            </a:r>
          </a:p>
          <a:p>
            <a:pPr marL="0" indent="0">
              <a:buNone/>
            </a:pPr>
            <a:endParaRPr lang="en-GB" sz="4000" i="1" dirty="0">
              <a:solidFill>
                <a:srgbClr val="002060"/>
              </a:solidFill>
              <a:latin typeface="Comic Sans MS" panose="030F0702030302020204" pitchFamily="66" charset="0"/>
            </a:endParaRPr>
          </a:p>
          <a:p>
            <a:pPr marL="0" indent="0">
              <a:buNone/>
            </a:pPr>
            <a:r>
              <a:rPr lang="en-GB" sz="4000" i="1" dirty="0">
                <a:solidFill>
                  <a:srgbClr val="002060"/>
                </a:solidFill>
                <a:latin typeface="Comic Sans MS" panose="030F0702030302020204" pitchFamily="66" charset="0"/>
              </a:rPr>
              <a:t>‘Another reason for the outbreak of the American Civil War was…’</a:t>
            </a:r>
          </a:p>
          <a:p>
            <a:pPr marL="0" indent="0">
              <a:buNone/>
            </a:pPr>
            <a:endParaRPr lang="en-GB" sz="4000" i="1" dirty="0">
              <a:solidFill>
                <a:srgbClr val="002060"/>
              </a:solidFill>
              <a:latin typeface="Comic Sans MS" panose="030F0702030302020204" pitchFamily="66" charset="0"/>
            </a:endParaRPr>
          </a:p>
        </p:txBody>
      </p:sp>
      <p:sp>
        <p:nvSpPr>
          <p:cNvPr id="6" name="TextBox 5">
            <a:extLst>
              <a:ext uri="{FF2B5EF4-FFF2-40B4-BE49-F238E27FC236}">
                <a16:creationId xmlns:a16="http://schemas.microsoft.com/office/drawing/2014/main" id="{BAFCFDB7-2D62-441C-8014-B47FA8FEA02B}"/>
              </a:ext>
            </a:extLst>
          </p:cNvPr>
          <p:cNvSpPr txBox="1"/>
          <p:nvPr/>
        </p:nvSpPr>
        <p:spPr>
          <a:xfrm>
            <a:off x="615868" y="5900003"/>
            <a:ext cx="11241973" cy="830997"/>
          </a:xfrm>
          <a:prstGeom prst="rect">
            <a:avLst/>
          </a:prstGeom>
          <a:solidFill>
            <a:schemeClr val="accent4">
              <a:lumMod val="20000"/>
              <a:lumOff val="80000"/>
            </a:schemeClr>
          </a:solidFill>
          <a:ln w="38100">
            <a:solidFill>
              <a:schemeClr val="tx1"/>
            </a:solidFill>
          </a:ln>
        </p:spPr>
        <p:txBody>
          <a:bodyPr wrap="square" rtlCol="0">
            <a:spAutoFit/>
          </a:bodyPr>
          <a:lstStyle/>
          <a:p>
            <a:r>
              <a:rPr lang="en-GB" sz="2400" dirty="0">
                <a:latin typeface="Comic Sans MS" panose="030F0702030302020204" pitchFamily="66" charset="0"/>
              </a:rPr>
              <a:t>Keywords: differences, free state, slave state, economy, industry, travel, Secession, Slavery, conflict, Tension</a:t>
            </a:r>
          </a:p>
        </p:txBody>
      </p:sp>
    </p:spTree>
    <p:extLst>
      <p:ext uri="{BB962C8B-B14F-4D97-AF65-F5344CB8AC3E}">
        <p14:creationId xmlns:p14="http://schemas.microsoft.com/office/powerpoint/2010/main" val="284332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D0F5430-866D-47DF-8847-555A1FCAC4EC}"/>
              </a:ext>
            </a:extLst>
          </p:cNvPr>
          <p:cNvSpPr txBox="1"/>
          <p:nvPr/>
        </p:nvSpPr>
        <p:spPr>
          <a:xfrm>
            <a:off x="997803" y="730913"/>
            <a:ext cx="9539785" cy="5416868"/>
          </a:xfrm>
          <a:prstGeom prst="rect">
            <a:avLst/>
          </a:prstGeom>
          <a:noFill/>
        </p:spPr>
        <p:txBody>
          <a:bodyPr wrap="square" rtlCol="0">
            <a:spAutoFit/>
          </a:bodyPr>
          <a:lstStyle/>
          <a:p>
            <a:r>
              <a:rPr lang="en-GB" sz="2800" b="1" dirty="0">
                <a:solidFill>
                  <a:srgbClr val="0070C0"/>
                </a:solidFill>
                <a:latin typeface="Comic Sans MS" panose="030F0702030302020204" pitchFamily="66" charset="0"/>
              </a:rPr>
              <a:t>Knowledge tester</a:t>
            </a:r>
          </a:p>
          <a:p>
            <a:endParaRPr lang="en-GB" sz="2400" dirty="0">
              <a:latin typeface="Comic Sans MS" panose="030F0702030302020204" pitchFamily="66" charset="0"/>
            </a:endParaRPr>
          </a:p>
          <a:p>
            <a:r>
              <a:rPr lang="en-GB" sz="2400" dirty="0">
                <a:latin typeface="Comic Sans MS" panose="030F0702030302020204" pitchFamily="66" charset="0"/>
              </a:rPr>
              <a:t>1. What was Uncle Toms Cabin?</a:t>
            </a:r>
          </a:p>
          <a:p>
            <a:endParaRPr lang="en-GB" sz="2400" dirty="0">
              <a:latin typeface="Comic Sans MS" panose="030F0702030302020204" pitchFamily="66" charset="0"/>
            </a:endParaRPr>
          </a:p>
          <a:p>
            <a:endParaRPr lang="en-GB" sz="2400" dirty="0">
              <a:latin typeface="Comic Sans MS" panose="030F0702030302020204" pitchFamily="66" charset="0"/>
            </a:endParaRPr>
          </a:p>
          <a:p>
            <a:r>
              <a:rPr lang="en-GB" sz="2400" dirty="0">
                <a:latin typeface="Comic Sans MS" panose="030F0702030302020204" pitchFamily="66" charset="0"/>
              </a:rPr>
              <a:t>2. What was John Browns Raid?</a:t>
            </a:r>
          </a:p>
          <a:p>
            <a:endParaRPr lang="en-GB" sz="2400" dirty="0">
              <a:latin typeface="Comic Sans MS" panose="030F0702030302020204" pitchFamily="66" charset="0"/>
            </a:endParaRPr>
          </a:p>
          <a:p>
            <a:endParaRPr lang="en-GB" sz="2400" dirty="0">
              <a:latin typeface="Comic Sans MS" panose="030F0702030302020204" pitchFamily="66" charset="0"/>
            </a:endParaRPr>
          </a:p>
          <a:p>
            <a:r>
              <a:rPr lang="en-GB" sz="2400" dirty="0">
                <a:latin typeface="Comic Sans MS" panose="030F0702030302020204" pitchFamily="66" charset="0"/>
              </a:rPr>
              <a:t>3. What happened at Fort Sumter?</a:t>
            </a:r>
          </a:p>
          <a:p>
            <a:endParaRPr lang="en-GB" sz="2400" dirty="0">
              <a:latin typeface="Comic Sans MS" panose="030F0702030302020204" pitchFamily="66" charset="0"/>
            </a:endParaRPr>
          </a:p>
          <a:p>
            <a:endParaRPr lang="en-GB" sz="2400" dirty="0">
              <a:latin typeface="Comic Sans MS" panose="030F0702030302020204" pitchFamily="66" charset="0"/>
            </a:endParaRPr>
          </a:p>
          <a:p>
            <a:r>
              <a:rPr lang="en-GB" sz="2400" dirty="0">
                <a:latin typeface="Comic Sans MS" panose="030F0702030302020204" pitchFamily="66" charset="0"/>
              </a:rPr>
              <a:t>4. What was the Missouri Compromise?</a:t>
            </a:r>
          </a:p>
          <a:p>
            <a:endParaRPr lang="en-GB" dirty="0"/>
          </a:p>
          <a:p>
            <a:endParaRPr lang="en-GB" dirty="0"/>
          </a:p>
          <a:p>
            <a:endParaRPr lang="en-GB" dirty="0"/>
          </a:p>
        </p:txBody>
      </p:sp>
    </p:spTree>
    <p:extLst>
      <p:ext uri="{BB962C8B-B14F-4D97-AF65-F5344CB8AC3E}">
        <p14:creationId xmlns:p14="http://schemas.microsoft.com/office/powerpoint/2010/main" val="1942089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575FD4C-2F47-4E57-A394-CCDE9423AFD4}"/>
              </a:ext>
            </a:extLst>
          </p:cNvPr>
          <p:cNvSpPr/>
          <p:nvPr/>
        </p:nvSpPr>
        <p:spPr>
          <a:xfrm>
            <a:off x="326858" y="268706"/>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Government encouragement</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In 1842, the US Government passed the Pre-emption Act, which allowed settlers to claim 140 acres of land and then purchase it for $1.25 per acre after a year. </a:t>
            </a:r>
            <a:r>
              <a:rPr lang="en-GB" sz="1600" b="1" dirty="0">
                <a:solidFill>
                  <a:schemeClr val="tx1"/>
                </a:solidFill>
                <a:latin typeface="Comic Sans MS" panose="030F0702030302020204" pitchFamily="66" charset="0"/>
              </a:rPr>
              <a:t> </a:t>
            </a:r>
          </a:p>
        </p:txBody>
      </p:sp>
      <p:sp>
        <p:nvSpPr>
          <p:cNvPr id="5" name="Rectangle 4">
            <a:extLst>
              <a:ext uri="{FF2B5EF4-FFF2-40B4-BE49-F238E27FC236}">
                <a16:creationId xmlns:a16="http://schemas.microsoft.com/office/drawing/2014/main" id="{ED33204B-C73C-40C2-B760-83E661123D17}"/>
              </a:ext>
            </a:extLst>
          </p:cNvPr>
          <p:cNvSpPr/>
          <p:nvPr/>
        </p:nvSpPr>
        <p:spPr>
          <a:xfrm>
            <a:off x="4094079" y="268706"/>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Searching for space</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As the Midwest became increasingly settled, some were attracted by the chance to settle on the new ‘frontier’ in the new open spaces of Oregon and California.</a:t>
            </a:r>
          </a:p>
        </p:txBody>
      </p:sp>
      <p:sp>
        <p:nvSpPr>
          <p:cNvPr id="6" name="Rectangle 5">
            <a:extLst>
              <a:ext uri="{FF2B5EF4-FFF2-40B4-BE49-F238E27FC236}">
                <a16:creationId xmlns:a16="http://schemas.microsoft.com/office/drawing/2014/main" id="{66EBBED5-35B5-481B-B42D-FF0C596F22C0}"/>
              </a:ext>
            </a:extLst>
          </p:cNvPr>
          <p:cNvSpPr/>
          <p:nvPr/>
        </p:nvSpPr>
        <p:spPr>
          <a:xfrm>
            <a:off x="8238958" y="268706"/>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Collapse in cereal crop prices</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Farmers in the Mississippi valley had struggled due to the economic depression as wheat and corn prices dropped. Starting fresh in the West was attractive.</a:t>
            </a:r>
          </a:p>
        </p:txBody>
      </p:sp>
      <p:sp>
        <p:nvSpPr>
          <p:cNvPr id="7" name="Rectangle 6">
            <a:extLst>
              <a:ext uri="{FF2B5EF4-FFF2-40B4-BE49-F238E27FC236}">
                <a16:creationId xmlns:a16="http://schemas.microsoft.com/office/drawing/2014/main" id="{2973824E-636B-4B0A-AD44-24DDBD0D1EA9}"/>
              </a:ext>
            </a:extLst>
          </p:cNvPr>
          <p:cNvSpPr/>
          <p:nvPr/>
        </p:nvSpPr>
        <p:spPr>
          <a:xfrm>
            <a:off x="326858" y="2430379"/>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The Gold Rush</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Gold was discovered in the Sierra Nevada, California in 1848. This led to 200,000 leaving the East in April 1849 in the hope of finding gold.</a:t>
            </a:r>
            <a:endParaRPr lang="en-GB" sz="1600" b="1" dirty="0">
              <a:solidFill>
                <a:schemeClr val="tx1"/>
              </a:solidFill>
              <a:latin typeface="Comic Sans MS" panose="030F0702030302020204" pitchFamily="66" charset="0"/>
            </a:endParaRPr>
          </a:p>
        </p:txBody>
      </p:sp>
      <p:sp>
        <p:nvSpPr>
          <p:cNvPr id="8" name="Rectangle 7">
            <a:extLst>
              <a:ext uri="{FF2B5EF4-FFF2-40B4-BE49-F238E27FC236}">
                <a16:creationId xmlns:a16="http://schemas.microsoft.com/office/drawing/2014/main" id="{3BAA0BAC-04DB-4127-8CF5-078D2D0A133B}"/>
              </a:ext>
            </a:extLst>
          </p:cNvPr>
          <p:cNvSpPr/>
          <p:nvPr/>
        </p:nvSpPr>
        <p:spPr>
          <a:xfrm>
            <a:off x="4094079" y="2430379"/>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New territory</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The British agreed to give Oregon to America in 1846, whilst the defeat of Mexico meant that its colony California became part of the United States in 1848.</a:t>
            </a:r>
          </a:p>
        </p:txBody>
      </p:sp>
      <p:sp>
        <p:nvSpPr>
          <p:cNvPr id="9" name="Rectangle 8">
            <a:extLst>
              <a:ext uri="{FF2B5EF4-FFF2-40B4-BE49-F238E27FC236}">
                <a16:creationId xmlns:a16="http://schemas.microsoft.com/office/drawing/2014/main" id="{BD91089E-3E4C-482E-B1CA-41EF9D14A2E7}"/>
              </a:ext>
            </a:extLst>
          </p:cNvPr>
          <p:cNvSpPr/>
          <p:nvPr/>
        </p:nvSpPr>
        <p:spPr>
          <a:xfrm>
            <a:off x="8238958" y="2430379"/>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Economic Depression</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In 1837, the US was hit by a depression. Banks collapsed and businesses went bankrupt which led to unemployment (25%). The West offered a new life and opportunity to start again.</a:t>
            </a:r>
          </a:p>
        </p:txBody>
      </p:sp>
      <p:sp>
        <p:nvSpPr>
          <p:cNvPr id="10" name="Rectangle 9">
            <a:extLst>
              <a:ext uri="{FF2B5EF4-FFF2-40B4-BE49-F238E27FC236}">
                <a16:creationId xmlns:a16="http://schemas.microsoft.com/office/drawing/2014/main" id="{10F754D0-8E30-4F52-8B87-126C047F0108}"/>
              </a:ext>
            </a:extLst>
          </p:cNvPr>
          <p:cNvSpPr/>
          <p:nvPr/>
        </p:nvSpPr>
        <p:spPr>
          <a:xfrm>
            <a:off x="326858" y="4592052"/>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Manifest Destiny</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For many Americans, it was their God-given duty to spread their ‘civilisation’ and democracy across the whole of the united states. </a:t>
            </a:r>
            <a:r>
              <a:rPr lang="en-GB" sz="1600" b="1" dirty="0">
                <a:solidFill>
                  <a:schemeClr val="tx1"/>
                </a:solidFill>
                <a:latin typeface="Comic Sans MS" panose="030F0702030302020204" pitchFamily="66" charset="0"/>
              </a:rPr>
              <a:t> </a:t>
            </a:r>
          </a:p>
        </p:txBody>
      </p:sp>
      <p:sp>
        <p:nvSpPr>
          <p:cNvPr id="11" name="Rectangle 10">
            <a:extLst>
              <a:ext uri="{FF2B5EF4-FFF2-40B4-BE49-F238E27FC236}">
                <a16:creationId xmlns:a16="http://schemas.microsoft.com/office/drawing/2014/main" id="{98F994A7-82A3-441B-99E9-F8149ED0B23E}"/>
              </a:ext>
            </a:extLst>
          </p:cNvPr>
          <p:cNvSpPr/>
          <p:nvPr/>
        </p:nvSpPr>
        <p:spPr>
          <a:xfrm>
            <a:off x="4094079" y="4592052"/>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Religion</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Groups like the Mormons decided to move West to flee religious persecution and to also find ‘the promised land’. Others were missionaries, who wanted to convert the Native Americans.</a:t>
            </a:r>
          </a:p>
        </p:txBody>
      </p:sp>
      <p:sp>
        <p:nvSpPr>
          <p:cNvPr id="12" name="Rectangle 11">
            <a:extLst>
              <a:ext uri="{FF2B5EF4-FFF2-40B4-BE49-F238E27FC236}">
                <a16:creationId xmlns:a16="http://schemas.microsoft.com/office/drawing/2014/main" id="{7F8971DD-99B6-4A9C-88A2-FB557AC7E689}"/>
              </a:ext>
            </a:extLst>
          </p:cNvPr>
          <p:cNvSpPr/>
          <p:nvPr/>
        </p:nvSpPr>
        <p:spPr>
          <a:xfrm>
            <a:off x="8238958" y="4592052"/>
            <a:ext cx="3389563" cy="199724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omic Sans MS" panose="030F0702030302020204" pitchFamily="66" charset="0"/>
              </a:rPr>
              <a:t>Unsettled land in the West</a:t>
            </a:r>
          </a:p>
          <a:p>
            <a:pPr algn="ctr"/>
            <a:endParaRPr lang="en-GB" sz="1600" b="1" dirty="0">
              <a:solidFill>
                <a:schemeClr val="tx1"/>
              </a:solidFill>
              <a:latin typeface="Comic Sans MS" panose="030F0702030302020204" pitchFamily="66" charset="0"/>
            </a:endParaRPr>
          </a:p>
          <a:p>
            <a:pPr algn="ctr"/>
            <a:r>
              <a:rPr lang="en-GB" sz="1600" dirty="0">
                <a:solidFill>
                  <a:schemeClr val="tx1"/>
                </a:solidFill>
                <a:latin typeface="Comic Sans MS" panose="030F0702030302020204" pitchFamily="66" charset="0"/>
              </a:rPr>
              <a:t>Mountain men and the first pioneers sent back stories of large free fertile farmlands in Oregon and California which was perfect for fruit farming.</a:t>
            </a:r>
          </a:p>
        </p:txBody>
      </p:sp>
      <p:sp>
        <p:nvSpPr>
          <p:cNvPr id="2" name="TextBox 1">
            <a:extLst>
              <a:ext uri="{FF2B5EF4-FFF2-40B4-BE49-F238E27FC236}">
                <a16:creationId xmlns:a16="http://schemas.microsoft.com/office/drawing/2014/main" id="{9232D772-5C09-4426-915F-6191437866D6}"/>
              </a:ext>
            </a:extLst>
          </p:cNvPr>
          <p:cNvSpPr txBox="1"/>
          <p:nvPr/>
        </p:nvSpPr>
        <p:spPr>
          <a:xfrm>
            <a:off x="581445" y="696288"/>
            <a:ext cx="7025268" cy="1569660"/>
          </a:xfrm>
          <a:prstGeom prst="rect">
            <a:avLst/>
          </a:prstGeom>
          <a:solidFill>
            <a:srgbClr val="FFFF00"/>
          </a:solidFill>
          <a:ln w="38100">
            <a:solidFill>
              <a:schemeClr val="tx1"/>
            </a:solidFill>
          </a:ln>
        </p:spPr>
        <p:txBody>
          <a:bodyPr wrap="square" rtlCol="0">
            <a:spAutoFit/>
          </a:bodyPr>
          <a:lstStyle/>
          <a:p>
            <a:r>
              <a:rPr lang="en-GB" sz="3200" dirty="0">
                <a:latin typeface="Comic Sans MS" panose="030F0702030302020204" pitchFamily="66" charset="0"/>
              </a:rPr>
              <a:t>Recap Task:  Highlight the push/pull factors for westward migration.</a:t>
            </a:r>
          </a:p>
        </p:txBody>
      </p:sp>
    </p:spTree>
    <p:extLst>
      <p:ext uri="{BB962C8B-B14F-4D97-AF65-F5344CB8AC3E}">
        <p14:creationId xmlns:p14="http://schemas.microsoft.com/office/powerpoint/2010/main" val="321844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C9FEAAF-676F-4D48-B9F9-98BBF227160A}"/>
              </a:ext>
            </a:extLst>
          </p:cNvPr>
          <p:cNvSpPr txBox="1"/>
          <p:nvPr/>
        </p:nvSpPr>
        <p:spPr>
          <a:xfrm>
            <a:off x="2451100" y="1473031"/>
            <a:ext cx="8801100" cy="1015663"/>
          </a:xfrm>
          <a:prstGeom prst="rect">
            <a:avLst/>
          </a:prstGeom>
          <a:noFill/>
        </p:spPr>
        <p:txBody>
          <a:bodyPr wrap="square" rtlCol="0">
            <a:spAutoFit/>
          </a:bodyPr>
          <a:lstStyle/>
          <a:p>
            <a:r>
              <a:rPr lang="en-GB" sz="6000" dirty="0">
                <a:latin typeface="Comic Sans MS" panose="030F0702030302020204" pitchFamily="66" charset="0"/>
              </a:rPr>
              <a:t>American Civil War</a:t>
            </a:r>
          </a:p>
        </p:txBody>
      </p:sp>
    </p:spTree>
    <p:extLst>
      <p:ext uri="{BB962C8B-B14F-4D97-AF65-F5344CB8AC3E}">
        <p14:creationId xmlns:p14="http://schemas.microsoft.com/office/powerpoint/2010/main" val="1878248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D711EF9-B0A1-4C85-A91C-20726E14CAEE}"/>
              </a:ext>
            </a:extLst>
          </p:cNvPr>
          <p:cNvSpPr txBox="1"/>
          <p:nvPr/>
        </p:nvSpPr>
        <p:spPr>
          <a:xfrm>
            <a:off x="342900" y="1099641"/>
            <a:ext cx="10426700" cy="5324535"/>
          </a:xfrm>
          <a:prstGeom prst="rect">
            <a:avLst/>
          </a:prstGeom>
          <a:noFill/>
        </p:spPr>
        <p:txBody>
          <a:bodyPr wrap="square" rtlCol="0">
            <a:spAutoFit/>
          </a:bodyPr>
          <a:lstStyle/>
          <a:p>
            <a:pPr marL="342900" indent="-342900">
              <a:buAutoNum type="arabicPeriod"/>
            </a:pPr>
            <a:r>
              <a:rPr lang="en-GB" sz="2000" dirty="0">
                <a:latin typeface="Comic Sans MS" panose="030F0702030302020204" pitchFamily="66" charset="0"/>
              </a:rPr>
              <a:t>The South of America built its economy through industrial factory work.</a:t>
            </a:r>
          </a:p>
          <a:p>
            <a:pPr marL="342900" indent="-342900">
              <a:buAutoNum type="arabicPeriod"/>
            </a:pPr>
            <a:endParaRPr lang="en-GB" sz="2000" dirty="0">
              <a:latin typeface="Comic Sans MS" panose="030F0702030302020204" pitchFamily="66" charset="0"/>
            </a:endParaRPr>
          </a:p>
          <a:p>
            <a:pPr marL="342900" indent="-342900">
              <a:buAutoNum type="arabicPeriod"/>
            </a:pPr>
            <a:r>
              <a:rPr lang="en-GB" sz="2000" dirty="0">
                <a:latin typeface="Comic Sans MS" panose="030F0702030302020204" pitchFamily="66" charset="0"/>
              </a:rPr>
              <a:t>There were 11 states in the South that  originally wanted to SECEDE from the North.</a:t>
            </a:r>
          </a:p>
          <a:p>
            <a:pPr marL="342900" indent="-342900">
              <a:buAutoNum type="arabicPeriod"/>
            </a:pPr>
            <a:endParaRPr lang="en-GB" sz="2000" dirty="0">
              <a:latin typeface="Comic Sans MS" panose="030F0702030302020204" pitchFamily="66" charset="0"/>
            </a:endParaRPr>
          </a:p>
          <a:p>
            <a:r>
              <a:rPr lang="en-GB" sz="2000" dirty="0">
                <a:latin typeface="Comic Sans MS" panose="030F0702030302020204" pitchFamily="66" charset="0"/>
              </a:rPr>
              <a:t>3. Secession or to Secede means to stay united with an organisation you belong too.</a:t>
            </a:r>
          </a:p>
          <a:p>
            <a:pPr marL="342900" indent="-342900">
              <a:buAutoNum type="arabicPeriod"/>
            </a:pPr>
            <a:endParaRPr lang="en-GB" sz="2000" dirty="0">
              <a:latin typeface="Comic Sans MS" panose="030F0702030302020204" pitchFamily="66" charset="0"/>
            </a:endParaRPr>
          </a:p>
          <a:p>
            <a:r>
              <a:rPr lang="en-GB" sz="2000" dirty="0">
                <a:latin typeface="Comic Sans MS" panose="030F0702030302020204" pitchFamily="66" charset="0"/>
              </a:rPr>
              <a:t>4. Once secession had taken place the 11 states called themselves the ‘Confederate States of America’.</a:t>
            </a:r>
          </a:p>
          <a:p>
            <a:endParaRPr lang="en-GB" sz="2000" dirty="0">
              <a:latin typeface="Comic Sans MS" panose="030F0702030302020204" pitchFamily="66" charset="0"/>
            </a:endParaRPr>
          </a:p>
          <a:p>
            <a:r>
              <a:rPr lang="en-GB" sz="2000" dirty="0">
                <a:latin typeface="Comic Sans MS" panose="030F0702030302020204" pitchFamily="66" charset="0"/>
              </a:rPr>
              <a:t>5. The 1861 general election saw Abraham Lincoln become the new President.</a:t>
            </a:r>
          </a:p>
          <a:p>
            <a:endParaRPr lang="en-GB" sz="2000" dirty="0">
              <a:latin typeface="Comic Sans MS" panose="030F0702030302020204" pitchFamily="66" charset="0"/>
            </a:endParaRPr>
          </a:p>
          <a:p>
            <a:r>
              <a:rPr lang="en-GB" sz="2000" dirty="0">
                <a:latin typeface="Comic Sans MS" panose="030F0702030302020204" pitchFamily="66" charset="0"/>
              </a:rPr>
              <a:t>6. The American Civil War was from 1861-1868.</a:t>
            </a:r>
          </a:p>
          <a:p>
            <a:pPr marL="342900" indent="-342900">
              <a:buAutoNum type="arabicPeriod"/>
            </a:pPr>
            <a:endParaRPr lang="en-GB" sz="2000" dirty="0">
              <a:latin typeface="Comic Sans MS" panose="030F0702030302020204" pitchFamily="66" charset="0"/>
            </a:endParaRPr>
          </a:p>
          <a:p>
            <a:pPr marL="342900" indent="-342900">
              <a:buAutoNum type="arabicPeriod"/>
            </a:pPr>
            <a:endParaRPr lang="en-GB" sz="2000" dirty="0">
              <a:latin typeface="Comic Sans MS" panose="030F0702030302020204" pitchFamily="66" charset="0"/>
            </a:endParaRPr>
          </a:p>
          <a:p>
            <a:r>
              <a:rPr lang="en-GB" sz="2000" dirty="0">
                <a:latin typeface="Comic Sans MS" panose="030F0702030302020204" pitchFamily="66" charset="0"/>
              </a:rPr>
              <a:t>7.  Jefferson David was the President of the Confederacy. </a:t>
            </a:r>
          </a:p>
          <a:p>
            <a:endParaRPr lang="en-GB" sz="2000" dirty="0">
              <a:latin typeface="Comic Sans MS" panose="030F0702030302020204" pitchFamily="66" charset="0"/>
            </a:endParaRPr>
          </a:p>
        </p:txBody>
      </p:sp>
      <p:sp>
        <p:nvSpPr>
          <p:cNvPr id="5" name="TextBox 4">
            <a:extLst>
              <a:ext uri="{FF2B5EF4-FFF2-40B4-BE49-F238E27FC236}">
                <a16:creationId xmlns:a16="http://schemas.microsoft.com/office/drawing/2014/main" id="{C5E34969-E6A8-4E1A-B2F3-718E2A160188}"/>
              </a:ext>
            </a:extLst>
          </p:cNvPr>
          <p:cNvSpPr txBox="1"/>
          <p:nvPr/>
        </p:nvSpPr>
        <p:spPr>
          <a:xfrm>
            <a:off x="3848100" y="330200"/>
            <a:ext cx="8458200" cy="769441"/>
          </a:xfrm>
          <a:prstGeom prst="rect">
            <a:avLst/>
          </a:prstGeom>
          <a:noFill/>
        </p:spPr>
        <p:txBody>
          <a:bodyPr wrap="square" rtlCol="0">
            <a:spAutoFit/>
          </a:bodyPr>
          <a:lstStyle/>
          <a:p>
            <a:r>
              <a:rPr lang="en-GB" sz="4400" b="1" u="sng" dirty="0">
                <a:solidFill>
                  <a:srgbClr val="C00000"/>
                </a:solidFill>
                <a:latin typeface="Comic Sans MS" panose="030F0702030302020204" pitchFamily="66" charset="0"/>
              </a:rPr>
              <a:t>True or False</a:t>
            </a:r>
          </a:p>
        </p:txBody>
      </p:sp>
    </p:spTree>
    <p:extLst>
      <p:ext uri="{BB962C8B-B14F-4D97-AF65-F5344CB8AC3E}">
        <p14:creationId xmlns:p14="http://schemas.microsoft.com/office/powerpoint/2010/main" val="3688407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FA17E3-4DF8-4288-85D9-6C7109DFF6DC}"/>
              </a:ext>
            </a:extLst>
          </p:cNvPr>
          <p:cNvSpPr txBox="1"/>
          <p:nvPr/>
        </p:nvSpPr>
        <p:spPr>
          <a:xfrm>
            <a:off x="3848100" y="330200"/>
            <a:ext cx="8458200" cy="769441"/>
          </a:xfrm>
          <a:prstGeom prst="rect">
            <a:avLst/>
          </a:prstGeom>
          <a:noFill/>
        </p:spPr>
        <p:txBody>
          <a:bodyPr wrap="square" rtlCol="0">
            <a:spAutoFit/>
          </a:bodyPr>
          <a:lstStyle/>
          <a:p>
            <a:r>
              <a:rPr lang="en-GB" sz="4400" b="1" u="sng" dirty="0">
                <a:solidFill>
                  <a:srgbClr val="C00000"/>
                </a:solidFill>
                <a:latin typeface="Comic Sans MS" panose="030F0702030302020204" pitchFamily="66" charset="0"/>
              </a:rPr>
              <a:t>True or False</a:t>
            </a:r>
          </a:p>
        </p:txBody>
      </p:sp>
      <p:sp>
        <p:nvSpPr>
          <p:cNvPr id="5" name="TextBox 4">
            <a:extLst>
              <a:ext uri="{FF2B5EF4-FFF2-40B4-BE49-F238E27FC236}">
                <a16:creationId xmlns:a16="http://schemas.microsoft.com/office/drawing/2014/main" id="{81FE9AB3-BA5F-4014-9EA1-43377C0047AB}"/>
              </a:ext>
            </a:extLst>
          </p:cNvPr>
          <p:cNvSpPr txBox="1"/>
          <p:nvPr/>
        </p:nvSpPr>
        <p:spPr>
          <a:xfrm>
            <a:off x="342900" y="1099641"/>
            <a:ext cx="11315700" cy="5324535"/>
          </a:xfrm>
          <a:prstGeom prst="rect">
            <a:avLst/>
          </a:prstGeom>
          <a:noFill/>
        </p:spPr>
        <p:txBody>
          <a:bodyPr wrap="square" rtlCol="0">
            <a:spAutoFit/>
          </a:bodyPr>
          <a:lstStyle/>
          <a:p>
            <a:pPr marL="342900" indent="-342900">
              <a:buAutoNum type="arabicPeriod"/>
            </a:pPr>
            <a:r>
              <a:rPr lang="en-GB" sz="2000" dirty="0">
                <a:latin typeface="Comic Sans MS" panose="030F0702030302020204" pitchFamily="66" charset="0"/>
              </a:rPr>
              <a:t>The South of America built its economy through industrial factory work. </a:t>
            </a:r>
            <a:r>
              <a:rPr lang="en-GB" sz="2000" b="1" dirty="0">
                <a:solidFill>
                  <a:srgbClr val="C00000"/>
                </a:solidFill>
                <a:latin typeface="Comic Sans MS" panose="030F0702030302020204" pitchFamily="66" charset="0"/>
              </a:rPr>
              <a:t>F – Plantations and agricultural work</a:t>
            </a:r>
            <a:endParaRPr lang="en-GB" sz="2000" b="1" dirty="0">
              <a:latin typeface="Comic Sans MS" panose="030F0702030302020204" pitchFamily="66" charset="0"/>
            </a:endParaRPr>
          </a:p>
          <a:p>
            <a:pPr marL="342900" indent="-342900">
              <a:buAutoNum type="arabicPeriod"/>
            </a:pPr>
            <a:r>
              <a:rPr lang="en-GB" sz="2000" dirty="0">
                <a:latin typeface="Comic Sans MS" panose="030F0702030302020204" pitchFamily="66" charset="0"/>
              </a:rPr>
              <a:t>There were 11 states in the South that  originally wanted to SECEDE from the North. </a:t>
            </a:r>
            <a:r>
              <a:rPr lang="en-GB" sz="2000" b="1" dirty="0">
                <a:solidFill>
                  <a:srgbClr val="C00000"/>
                </a:solidFill>
                <a:latin typeface="Comic Sans MS" panose="030F0702030302020204" pitchFamily="66" charset="0"/>
              </a:rPr>
              <a:t>T</a:t>
            </a:r>
          </a:p>
          <a:p>
            <a:pPr marL="342900" indent="-342900">
              <a:buAutoNum type="arabicPeriod"/>
            </a:pPr>
            <a:endParaRPr lang="en-GB" sz="2000" dirty="0">
              <a:latin typeface="Comic Sans MS" panose="030F0702030302020204" pitchFamily="66" charset="0"/>
            </a:endParaRPr>
          </a:p>
          <a:p>
            <a:pPr marL="342900" indent="-342900">
              <a:buAutoNum type="arabicPeriod"/>
            </a:pPr>
            <a:r>
              <a:rPr lang="en-GB" sz="2000" dirty="0">
                <a:latin typeface="Comic Sans MS" panose="030F0702030302020204" pitchFamily="66" charset="0"/>
              </a:rPr>
              <a:t>One the secession had taken place the 11 states called themselves the ‘Confederate States of America’. </a:t>
            </a:r>
            <a:r>
              <a:rPr lang="en-GB" sz="2000" b="1" dirty="0">
                <a:solidFill>
                  <a:srgbClr val="C00000"/>
                </a:solidFill>
                <a:latin typeface="Comic Sans MS" panose="030F0702030302020204" pitchFamily="66" charset="0"/>
              </a:rPr>
              <a:t>T</a:t>
            </a:r>
          </a:p>
          <a:p>
            <a:pPr marL="342900" indent="-342900">
              <a:buAutoNum type="arabicPeriod"/>
            </a:pPr>
            <a:endParaRPr lang="en-GB" sz="2000" dirty="0">
              <a:latin typeface="Comic Sans MS" panose="030F0702030302020204" pitchFamily="66" charset="0"/>
            </a:endParaRPr>
          </a:p>
          <a:p>
            <a:pPr marL="342900" indent="-342900">
              <a:buAutoNum type="arabicPeriod"/>
            </a:pPr>
            <a:r>
              <a:rPr lang="en-GB" sz="2000" dirty="0">
                <a:latin typeface="Comic Sans MS" panose="030F0702030302020204" pitchFamily="66" charset="0"/>
              </a:rPr>
              <a:t>The 1861 general election saw Abraham Lincoln become the new President. </a:t>
            </a:r>
            <a:r>
              <a:rPr lang="en-GB" sz="2000" b="1" dirty="0">
                <a:solidFill>
                  <a:srgbClr val="C00000"/>
                </a:solidFill>
                <a:latin typeface="Comic Sans MS" panose="030F0702030302020204" pitchFamily="66" charset="0"/>
              </a:rPr>
              <a:t>F - 1860</a:t>
            </a:r>
          </a:p>
          <a:p>
            <a:pPr marL="342900" indent="-342900">
              <a:buAutoNum type="arabicPeriod"/>
            </a:pPr>
            <a:endParaRPr lang="en-GB" sz="2000" dirty="0">
              <a:latin typeface="Comic Sans MS" panose="030F0702030302020204" pitchFamily="66" charset="0"/>
            </a:endParaRPr>
          </a:p>
          <a:p>
            <a:pPr marL="342900" indent="-342900">
              <a:buAutoNum type="arabicPeriod"/>
            </a:pPr>
            <a:r>
              <a:rPr lang="en-GB" sz="2000" dirty="0">
                <a:latin typeface="Comic Sans MS" panose="030F0702030302020204" pitchFamily="66" charset="0"/>
              </a:rPr>
              <a:t>The American Civil War went on from 1861-1868. </a:t>
            </a:r>
            <a:r>
              <a:rPr lang="en-GB" sz="2000" b="1" dirty="0">
                <a:solidFill>
                  <a:srgbClr val="C00000"/>
                </a:solidFill>
                <a:latin typeface="Comic Sans MS" panose="030F0702030302020204" pitchFamily="66" charset="0"/>
              </a:rPr>
              <a:t>F -1861-65</a:t>
            </a:r>
          </a:p>
          <a:p>
            <a:pPr marL="342900" indent="-342900">
              <a:buAutoNum type="arabicPeriod"/>
            </a:pPr>
            <a:endParaRPr lang="en-GB" sz="2000" dirty="0">
              <a:latin typeface="Comic Sans MS" panose="030F0702030302020204" pitchFamily="66" charset="0"/>
            </a:endParaRPr>
          </a:p>
          <a:p>
            <a:pPr marL="342900" indent="-342900">
              <a:buAutoNum type="arabicPeriod"/>
            </a:pPr>
            <a:endParaRPr lang="en-GB" sz="2000" dirty="0">
              <a:latin typeface="Comic Sans MS" panose="030F0702030302020204" pitchFamily="66" charset="0"/>
            </a:endParaRPr>
          </a:p>
          <a:p>
            <a:r>
              <a:rPr lang="en-GB" sz="2000" dirty="0">
                <a:latin typeface="Comic Sans MS" panose="030F0702030302020204" pitchFamily="66" charset="0"/>
              </a:rPr>
              <a:t>6. A short term cause is something that happens close to a bigger event. </a:t>
            </a:r>
            <a:r>
              <a:rPr lang="en-GB" sz="2000" b="1" dirty="0">
                <a:solidFill>
                  <a:srgbClr val="C00000"/>
                </a:solidFill>
                <a:latin typeface="Comic Sans MS" panose="030F0702030302020204" pitchFamily="66" charset="0"/>
              </a:rPr>
              <a:t>T</a:t>
            </a:r>
          </a:p>
          <a:p>
            <a:endParaRPr lang="en-GB" sz="2000" dirty="0">
              <a:latin typeface="Comic Sans MS" panose="030F0702030302020204" pitchFamily="66" charset="0"/>
            </a:endParaRPr>
          </a:p>
          <a:p>
            <a:r>
              <a:rPr lang="en-GB" sz="2000" dirty="0">
                <a:latin typeface="Comic Sans MS" panose="030F0702030302020204" pitchFamily="66" charset="0"/>
              </a:rPr>
              <a:t>7. Slavery was a Long term cause for the American Civil War. </a:t>
            </a:r>
            <a:r>
              <a:rPr lang="en-GB" sz="2000" b="1" dirty="0">
                <a:solidFill>
                  <a:srgbClr val="C00000"/>
                </a:solidFill>
                <a:latin typeface="Comic Sans MS" panose="030F0702030302020204" pitchFamily="66" charset="0"/>
              </a:rPr>
              <a:t>T</a:t>
            </a:r>
          </a:p>
          <a:p>
            <a:endParaRPr lang="en-GB" sz="2000" dirty="0">
              <a:latin typeface="Comic Sans MS" panose="030F0702030302020204" pitchFamily="66" charset="0"/>
            </a:endParaRPr>
          </a:p>
          <a:p>
            <a:r>
              <a:rPr lang="en-GB" sz="2000" dirty="0">
                <a:latin typeface="Comic Sans MS" panose="030F0702030302020204" pitchFamily="66" charset="0"/>
              </a:rPr>
              <a:t>8. Fort Sumter was a Long term cause for the American Civil War. </a:t>
            </a:r>
            <a:r>
              <a:rPr lang="en-GB" sz="2000" b="1" dirty="0">
                <a:solidFill>
                  <a:srgbClr val="C00000"/>
                </a:solidFill>
                <a:latin typeface="Comic Sans MS" panose="030F0702030302020204" pitchFamily="66" charset="0"/>
              </a:rPr>
              <a:t>F- Short term</a:t>
            </a:r>
          </a:p>
        </p:txBody>
      </p:sp>
    </p:spTree>
    <p:extLst>
      <p:ext uri="{BB962C8B-B14F-4D97-AF65-F5344CB8AC3E}">
        <p14:creationId xmlns:p14="http://schemas.microsoft.com/office/powerpoint/2010/main" val="2954435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CA95ED-07D5-47BA-BF29-2E459D1363C5}"/>
              </a:ext>
            </a:extLst>
          </p:cNvPr>
          <p:cNvSpPr txBox="1"/>
          <p:nvPr/>
        </p:nvSpPr>
        <p:spPr>
          <a:xfrm>
            <a:off x="1866107" y="1450739"/>
            <a:ext cx="144016" cy="400110"/>
          </a:xfrm>
          <a:prstGeom prst="rect">
            <a:avLst/>
          </a:prstGeom>
          <a:noFill/>
        </p:spPr>
        <p:txBody>
          <a:bodyPr wrap="square" rtlCol="0">
            <a:spAutoFit/>
          </a:bodyPr>
          <a:lstStyle/>
          <a:p>
            <a:endParaRPr lang="en-GB" sz="2000" dirty="0"/>
          </a:p>
        </p:txBody>
      </p:sp>
      <p:pic>
        <p:nvPicPr>
          <p:cNvPr id="5" name="Picture 4">
            <a:extLst>
              <a:ext uri="{FF2B5EF4-FFF2-40B4-BE49-F238E27FC236}">
                <a16:creationId xmlns:a16="http://schemas.microsoft.com/office/drawing/2014/main" id="{7CCD3C62-15F1-43B3-8842-CAFE53614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0363" y="2385194"/>
            <a:ext cx="2642766" cy="2233137"/>
          </a:xfrm>
          <a:prstGeom prst="rect">
            <a:avLst/>
          </a:prstGeom>
        </p:spPr>
      </p:pic>
      <p:sp>
        <p:nvSpPr>
          <p:cNvPr id="6" name="TextBox 5">
            <a:extLst>
              <a:ext uri="{FF2B5EF4-FFF2-40B4-BE49-F238E27FC236}">
                <a16:creationId xmlns:a16="http://schemas.microsoft.com/office/drawing/2014/main" id="{C381996A-020A-4376-9FB9-80B130468D93}"/>
              </a:ext>
            </a:extLst>
          </p:cNvPr>
          <p:cNvSpPr txBox="1"/>
          <p:nvPr/>
        </p:nvSpPr>
        <p:spPr>
          <a:xfrm>
            <a:off x="4674419" y="2601218"/>
            <a:ext cx="1800201" cy="1846659"/>
          </a:xfrm>
          <a:prstGeom prst="rect">
            <a:avLst/>
          </a:prstGeom>
          <a:noFill/>
        </p:spPr>
        <p:txBody>
          <a:bodyPr wrap="square" rtlCol="0">
            <a:spAutoFit/>
          </a:bodyPr>
          <a:lstStyle/>
          <a:p>
            <a:pPr algn="ctr">
              <a:lnSpc>
                <a:spcPct val="150000"/>
              </a:lnSpc>
            </a:pPr>
            <a:r>
              <a:rPr lang="en-GB" sz="2800" dirty="0">
                <a:solidFill>
                  <a:schemeClr val="accent1"/>
                </a:solidFill>
                <a:latin typeface="Showcard Gothic" panose="04020904020102020604" pitchFamily="82" charset="0"/>
              </a:rPr>
              <a:t>NORTH</a:t>
            </a:r>
          </a:p>
          <a:p>
            <a:pPr algn="ctr">
              <a:lnSpc>
                <a:spcPct val="150000"/>
              </a:lnSpc>
            </a:pPr>
            <a:br>
              <a:rPr lang="en-GB" sz="2000" dirty="0">
                <a:latin typeface="Showcard Gothic" panose="04020904020102020604" pitchFamily="82" charset="0"/>
              </a:rPr>
            </a:br>
            <a:r>
              <a:rPr lang="en-GB" sz="2800" dirty="0">
                <a:solidFill>
                  <a:srgbClr val="FF0000"/>
                </a:solidFill>
                <a:latin typeface="Showcard Gothic" panose="04020904020102020604" pitchFamily="82" charset="0"/>
              </a:rPr>
              <a:t>SOUTH</a:t>
            </a:r>
          </a:p>
        </p:txBody>
      </p:sp>
      <p:cxnSp>
        <p:nvCxnSpPr>
          <p:cNvPr id="7" name="Straight Arrow Connector 6">
            <a:extLst>
              <a:ext uri="{FF2B5EF4-FFF2-40B4-BE49-F238E27FC236}">
                <a16:creationId xmlns:a16="http://schemas.microsoft.com/office/drawing/2014/main" id="{AD4898DD-163C-42B5-81B6-92253A2F1959}"/>
              </a:ext>
            </a:extLst>
          </p:cNvPr>
          <p:cNvCxnSpPr/>
          <p:nvPr/>
        </p:nvCxnSpPr>
        <p:spPr>
          <a:xfrm flipV="1">
            <a:off x="6190582" y="1635406"/>
            <a:ext cx="1220141" cy="8785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85D5CE8-0781-406C-ACC5-44475DFB0A16}"/>
              </a:ext>
            </a:extLst>
          </p:cNvPr>
          <p:cNvCxnSpPr/>
          <p:nvPr/>
        </p:nvCxnSpPr>
        <p:spPr>
          <a:xfrm flipV="1">
            <a:off x="6555735" y="2639313"/>
            <a:ext cx="1119490" cy="314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BFE4C57-422A-42BA-A200-53191B229C5E}"/>
              </a:ext>
            </a:extLst>
          </p:cNvPr>
          <p:cNvCxnSpPr/>
          <p:nvPr/>
        </p:nvCxnSpPr>
        <p:spPr>
          <a:xfrm flipH="1" flipV="1">
            <a:off x="5526447" y="1820071"/>
            <a:ext cx="18563" cy="750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27E15AA-D13D-4F2F-B3FB-1C13D40FFFFD}"/>
              </a:ext>
            </a:extLst>
          </p:cNvPr>
          <p:cNvCxnSpPr/>
          <p:nvPr/>
        </p:nvCxnSpPr>
        <p:spPr>
          <a:xfrm flipH="1" flipV="1">
            <a:off x="4076825" y="1743418"/>
            <a:ext cx="745713" cy="761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E559F4E-D998-4255-BAF5-2865E3C2C42E}"/>
              </a:ext>
            </a:extLst>
          </p:cNvPr>
          <p:cNvCxnSpPr/>
          <p:nvPr/>
        </p:nvCxnSpPr>
        <p:spPr>
          <a:xfrm flipH="1" flipV="1">
            <a:off x="3318141" y="2601218"/>
            <a:ext cx="1017769" cy="3523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0C87DD6-1BFA-4474-B48C-456FAE0863BF}"/>
              </a:ext>
            </a:extLst>
          </p:cNvPr>
          <p:cNvSpPr txBox="1"/>
          <p:nvPr/>
        </p:nvSpPr>
        <p:spPr>
          <a:xfrm>
            <a:off x="7487535" y="1326173"/>
            <a:ext cx="1567166" cy="400110"/>
          </a:xfrm>
          <a:prstGeom prst="rect">
            <a:avLst/>
          </a:prstGeom>
          <a:noFill/>
        </p:spPr>
        <p:txBody>
          <a:bodyPr wrap="square" rtlCol="0">
            <a:spAutoFit/>
          </a:bodyPr>
          <a:lstStyle/>
          <a:p>
            <a:pPr algn="ctr"/>
            <a:r>
              <a:rPr lang="en-GB" sz="2000" b="1" dirty="0">
                <a:solidFill>
                  <a:schemeClr val="accent1">
                    <a:lumMod val="50000"/>
                  </a:schemeClr>
                </a:solidFill>
                <a:latin typeface="Comic Sans MS" panose="030F0702030302020204" pitchFamily="66" charset="0"/>
              </a:rPr>
              <a:t>Industrial </a:t>
            </a:r>
          </a:p>
        </p:txBody>
      </p:sp>
      <p:cxnSp>
        <p:nvCxnSpPr>
          <p:cNvPr id="13" name="Straight Arrow Connector 12">
            <a:extLst>
              <a:ext uri="{FF2B5EF4-FFF2-40B4-BE49-F238E27FC236}">
                <a16:creationId xmlns:a16="http://schemas.microsoft.com/office/drawing/2014/main" id="{A26D3E08-2890-4C5B-9267-FE0C43330CBC}"/>
              </a:ext>
            </a:extLst>
          </p:cNvPr>
          <p:cNvCxnSpPr/>
          <p:nvPr/>
        </p:nvCxnSpPr>
        <p:spPr>
          <a:xfrm>
            <a:off x="6730393" y="3897362"/>
            <a:ext cx="934958" cy="13888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a:extLst>
              <a:ext uri="{FF2B5EF4-FFF2-40B4-BE49-F238E27FC236}">
                <a16:creationId xmlns:a16="http://schemas.microsoft.com/office/drawing/2014/main" id="{8A0C0FA9-644D-4001-B644-6D7302316BAD}"/>
              </a:ext>
            </a:extLst>
          </p:cNvPr>
          <p:cNvCxnSpPr/>
          <p:nvPr/>
        </p:nvCxnSpPr>
        <p:spPr>
          <a:xfrm>
            <a:off x="6340521" y="4479235"/>
            <a:ext cx="728381" cy="53376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a:extLst>
              <a:ext uri="{FF2B5EF4-FFF2-40B4-BE49-F238E27FC236}">
                <a16:creationId xmlns:a16="http://schemas.microsoft.com/office/drawing/2014/main" id="{832384B4-703A-4C58-BB17-E1423896229B}"/>
              </a:ext>
            </a:extLst>
          </p:cNvPr>
          <p:cNvCxnSpPr/>
          <p:nvPr/>
        </p:nvCxnSpPr>
        <p:spPr>
          <a:xfrm>
            <a:off x="5545010" y="4596926"/>
            <a:ext cx="29509" cy="66858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6" name="Straight Arrow Connector 15">
            <a:extLst>
              <a:ext uri="{FF2B5EF4-FFF2-40B4-BE49-F238E27FC236}">
                <a16:creationId xmlns:a16="http://schemas.microsoft.com/office/drawing/2014/main" id="{286DAF5E-5BC8-49D5-85A7-B37893A64B89}"/>
              </a:ext>
            </a:extLst>
          </p:cNvPr>
          <p:cNvCxnSpPr/>
          <p:nvPr/>
        </p:nvCxnSpPr>
        <p:spPr>
          <a:xfrm flipH="1">
            <a:off x="3914590" y="4350447"/>
            <a:ext cx="754168" cy="66255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a:extLst>
              <a:ext uri="{FF2B5EF4-FFF2-40B4-BE49-F238E27FC236}">
                <a16:creationId xmlns:a16="http://schemas.microsoft.com/office/drawing/2014/main" id="{6E487DE9-2DF8-4349-B2A6-F1932C05F365}"/>
              </a:ext>
            </a:extLst>
          </p:cNvPr>
          <p:cNvCxnSpPr/>
          <p:nvPr/>
        </p:nvCxnSpPr>
        <p:spPr>
          <a:xfrm flipH="1">
            <a:off x="3308266" y="3969370"/>
            <a:ext cx="1110380" cy="13375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8" name="TextBox 17">
            <a:extLst>
              <a:ext uri="{FF2B5EF4-FFF2-40B4-BE49-F238E27FC236}">
                <a16:creationId xmlns:a16="http://schemas.microsoft.com/office/drawing/2014/main" id="{64B4FDB1-8F66-4136-B375-4C32138F4924}"/>
              </a:ext>
            </a:extLst>
          </p:cNvPr>
          <p:cNvSpPr txBox="1"/>
          <p:nvPr/>
        </p:nvSpPr>
        <p:spPr>
          <a:xfrm>
            <a:off x="2627009" y="5160859"/>
            <a:ext cx="1567166" cy="400110"/>
          </a:xfrm>
          <a:prstGeom prst="rect">
            <a:avLst/>
          </a:prstGeom>
          <a:noFill/>
        </p:spPr>
        <p:txBody>
          <a:bodyPr wrap="square" rtlCol="0">
            <a:spAutoFit/>
          </a:bodyPr>
          <a:lstStyle/>
          <a:p>
            <a:pPr algn="ctr"/>
            <a:r>
              <a:rPr lang="en-GB" sz="2000" b="1" dirty="0">
                <a:solidFill>
                  <a:srgbClr val="FF0000"/>
                </a:solidFill>
                <a:latin typeface="Comic Sans MS" panose="030F0702030302020204" pitchFamily="66" charset="0"/>
              </a:rPr>
              <a:t>Plantations</a:t>
            </a:r>
          </a:p>
        </p:txBody>
      </p:sp>
      <p:sp>
        <p:nvSpPr>
          <p:cNvPr id="19" name="TextBox 18">
            <a:extLst>
              <a:ext uri="{FF2B5EF4-FFF2-40B4-BE49-F238E27FC236}">
                <a16:creationId xmlns:a16="http://schemas.microsoft.com/office/drawing/2014/main" id="{315003DF-C003-4A11-96AC-2761DC1F8E3B}"/>
              </a:ext>
            </a:extLst>
          </p:cNvPr>
          <p:cNvSpPr txBox="1"/>
          <p:nvPr/>
        </p:nvSpPr>
        <p:spPr>
          <a:xfrm>
            <a:off x="564369" y="140684"/>
            <a:ext cx="10020300" cy="707886"/>
          </a:xfrm>
          <a:prstGeom prst="rect">
            <a:avLst/>
          </a:prstGeom>
          <a:solidFill>
            <a:srgbClr val="FFFF00"/>
          </a:solidFill>
          <a:ln w="12700">
            <a:solidFill>
              <a:schemeClr val="tx1"/>
            </a:solidFill>
          </a:ln>
        </p:spPr>
        <p:txBody>
          <a:bodyPr wrap="square" rtlCol="0">
            <a:spAutoFit/>
          </a:bodyPr>
          <a:lstStyle/>
          <a:p>
            <a:r>
              <a:rPr lang="en-GB" sz="2000" dirty="0">
                <a:latin typeface="Comic Sans MS" panose="030F0702030302020204" pitchFamily="66" charset="0"/>
              </a:rPr>
              <a:t>Task:  Copy down and complete the spider diagram showing the main differences between the North and the South of American prior to the Civil War! </a:t>
            </a:r>
            <a:r>
              <a:rPr lang="en-GB" sz="2000" b="1" dirty="0">
                <a:latin typeface="Comic Sans MS" panose="030F0702030302020204" pitchFamily="66" charset="0"/>
              </a:rPr>
              <a:t>3 minutes!</a:t>
            </a:r>
          </a:p>
        </p:txBody>
      </p:sp>
      <p:sp>
        <p:nvSpPr>
          <p:cNvPr id="20" name="TextBox 19">
            <a:extLst>
              <a:ext uri="{FF2B5EF4-FFF2-40B4-BE49-F238E27FC236}">
                <a16:creationId xmlns:a16="http://schemas.microsoft.com/office/drawing/2014/main" id="{FA2F2D12-3C66-4AB0-86FB-E4947E6F3E92}"/>
              </a:ext>
            </a:extLst>
          </p:cNvPr>
          <p:cNvSpPr txBox="1"/>
          <p:nvPr/>
        </p:nvSpPr>
        <p:spPr>
          <a:xfrm>
            <a:off x="3827025" y="5746566"/>
            <a:ext cx="8052173" cy="1015663"/>
          </a:xfrm>
          <a:prstGeom prst="rect">
            <a:avLst/>
          </a:prstGeom>
          <a:noFill/>
        </p:spPr>
        <p:txBody>
          <a:bodyPr wrap="square" rtlCol="0">
            <a:spAutoFit/>
          </a:bodyPr>
          <a:lstStyle/>
          <a:p>
            <a:r>
              <a:rPr lang="en-GB" sz="2000" dirty="0">
                <a:latin typeface="Comic Sans MS" panose="030F0702030302020204" pitchFamily="66" charset="0"/>
              </a:rPr>
              <a:t>Why would these differences cause conflict and tension? </a:t>
            </a:r>
            <a:r>
              <a:rPr lang="en-GB" sz="2000" i="1" dirty="0">
                <a:solidFill>
                  <a:srgbClr val="C00000"/>
                </a:solidFill>
                <a:latin typeface="Comic Sans MS" panose="030F0702030302020204" pitchFamily="66" charset="0"/>
              </a:rPr>
              <a:t>‘The differences between the North and the South of America would cause conflict because…’</a:t>
            </a:r>
          </a:p>
        </p:txBody>
      </p:sp>
    </p:spTree>
    <p:extLst>
      <p:ext uri="{BB962C8B-B14F-4D97-AF65-F5344CB8AC3E}">
        <p14:creationId xmlns:p14="http://schemas.microsoft.com/office/powerpoint/2010/main" val="297237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5BEC073-75D4-4132-9BCB-355984A28B11}"/>
              </a:ext>
            </a:extLst>
          </p:cNvPr>
          <p:cNvSpPr txBox="1"/>
          <p:nvPr/>
        </p:nvSpPr>
        <p:spPr>
          <a:xfrm>
            <a:off x="321615" y="1326524"/>
            <a:ext cx="4430332" cy="707886"/>
          </a:xfrm>
          <a:prstGeom prst="rect">
            <a:avLst/>
          </a:prstGeom>
          <a:noFill/>
        </p:spPr>
        <p:txBody>
          <a:bodyPr wrap="square" rtlCol="0">
            <a:spAutoFit/>
          </a:bodyPr>
          <a:lstStyle/>
          <a:p>
            <a:r>
              <a:rPr lang="en-GB" sz="4000" dirty="0">
                <a:latin typeface="Comic Sans MS" panose="030F0702030302020204" pitchFamily="66" charset="0"/>
              </a:rPr>
              <a:t>Short term cause </a:t>
            </a:r>
          </a:p>
        </p:txBody>
      </p:sp>
      <p:sp>
        <p:nvSpPr>
          <p:cNvPr id="5" name="TextBox 4">
            <a:extLst>
              <a:ext uri="{FF2B5EF4-FFF2-40B4-BE49-F238E27FC236}">
                <a16:creationId xmlns:a16="http://schemas.microsoft.com/office/drawing/2014/main" id="{FBA54CF5-B201-4956-A3A1-7F2A9324C342}"/>
              </a:ext>
            </a:extLst>
          </p:cNvPr>
          <p:cNvSpPr txBox="1"/>
          <p:nvPr/>
        </p:nvSpPr>
        <p:spPr>
          <a:xfrm>
            <a:off x="215362" y="4414855"/>
            <a:ext cx="4430332" cy="707886"/>
          </a:xfrm>
          <a:prstGeom prst="rect">
            <a:avLst/>
          </a:prstGeom>
          <a:noFill/>
        </p:spPr>
        <p:txBody>
          <a:bodyPr wrap="square" rtlCol="0">
            <a:spAutoFit/>
          </a:bodyPr>
          <a:lstStyle/>
          <a:p>
            <a:r>
              <a:rPr lang="en-GB" sz="4000" dirty="0">
                <a:latin typeface="Comic Sans MS" panose="030F0702030302020204" pitchFamily="66" charset="0"/>
              </a:rPr>
              <a:t>Long term cause </a:t>
            </a:r>
          </a:p>
        </p:txBody>
      </p:sp>
      <p:sp>
        <p:nvSpPr>
          <p:cNvPr id="6" name="Right Arrow 5">
            <a:extLst>
              <a:ext uri="{FF2B5EF4-FFF2-40B4-BE49-F238E27FC236}">
                <a16:creationId xmlns:a16="http://schemas.microsoft.com/office/drawing/2014/main" id="{8D8353B5-021B-4B34-A2E0-E0B799914002}"/>
              </a:ext>
            </a:extLst>
          </p:cNvPr>
          <p:cNvSpPr/>
          <p:nvPr/>
        </p:nvSpPr>
        <p:spPr>
          <a:xfrm>
            <a:off x="5022403" y="1532586"/>
            <a:ext cx="1197735" cy="5018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a:extLst>
              <a:ext uri="{FF2B5EF4-FFF2-40B4-BE49-F238E27FC236}">
                <a16:creationId xmlns:a16="http://schemas.microsoft.com/office/drawing/2014/main" id="{0EEC6007-AE99-4982-825C-C462AD2E1A31}"/>
              </a:ext>
            </a:extLst>
          </p:cNvPr>
          <p:cNvSpPr/>
          <p:nvPr/>
        </p:nvSpPr>
        <p:spPr>
          <a:xfrm>
            <a:off x="4878588" y="4620917"/>
            <a:ext cx="1197735" cy="5018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loud 7">
            <a:extLst>
              <a:ext uri="{FF2B5EF4-FFF2-40B4-BE49-F238E27FC236}">
                <a16:creationId xmlns:a16="http://schemas.microsoft.com/office/drawing/2014/main" id="{2FBDD1AA-9329-4A01-9779-056770902964}"/>
              </a:ext>
            </a:extLst>
          </p:cNvPr>
          <p:cNvSpPr/>
          <p:nvPr/>
        </p:nvSpPr>
        <p:spPr>
          <a:xfrm>
            <a:off x="6465195" y="431800"/>
            <a:ext cx="5009882" cy="2633373"/>
          </a:xfrm>
          <a:prstGeom prst="cloud">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dirty="0">
                <a:latin typeface="Comic Sans MS" panose="030F0702030302020204" pitchFamily="66" charset="0"/>
              </a:rPr>
              <a:t>A sudden action that causes instant change close to the main event – often viewed as a ‘spark’.</a:t>
            </a:r>
          </a:p>
        </p:txBody>
      </p:sp>
      <p:sp>
        <p:nvSpPr>
          <p:cNvPr id="9" name="Cloud 8">
            <a:extLst>
              <a:ext uri="{FF2B5EF4-FFF2-40B4-BE49-F238E27FC236}">
                <a16:creationId xmlns:a16="http://schemas.microsoft.com/office/drawing/2014/main" id="{087AC63D-617D-479C-9FF2-15AF69B51FA2}"/>
              </a:ext>
            </a:extLst>
          </p:cNvPr>
          <p:cNvSpPr/>
          <p:nvPr/>
        </p:nvSpPr>
        <p:spPr>
          <a:xfrm>
            <a:off x="6516711" y="3258355"/>
            <a:ext cx="5009882" cy="3155324"/>
          </a:xfrm>
          <a:prstGeom prst="cloud">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400" dirty="0">
                <a:solidFill>
                  <a:srgbClr val="FF0000"/>
                </a:solidFill>
                <a:latin typeface="Comic Sans MS" panose="030F0702030302020204" pitchFamily="66" charset="0"/>
              </a:rPr>
              <a:t>A prolonged issue or action that lasts over time and eventually has a positive or negative consequence.</a:t>
            </a:r>
          </a:p>
        </p:txBody>
      </p:sp>
    </p:spTree>
    <p:extLst>
      <p:ext uri="{BB962C8B-B14F-4D97-AF65-F5344CB8AC3E}">
        <p14:creationId xmlns:p14="http://schemas.microsoft.com/office/powerpoint/2010/main" val="3241122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8475E5-1A30-442D-9C2F-AB8BC706A6FF}"/>
              </a:ext>
            </a:extLst>
          </p:cNvPr>
          <p:cNvSpPr txBox="1"/>
          <p:nvPr/>
        </p:nvSpPr>
        <p:spPr>
          <a:xfrm>
            <a:off x="511903" y="1161824"/>
            <a:ext cx="10600597" cy="5262979"/>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marL="457200" indent="-457200">
              <a:buFont typeface="Arial" panose="020B0604020202020204" pitchFamily="34" charset="0"/>
              <a:buChar char="•"/>
            </a:pPr>
            <a:r>
              <a:rPr lang="en-GB" sz="2800" dirty="0">
                <a:solidFill>
                  <a:schemeClr val="bg1"/>
                </a:solidFill>
                <a:latin typeface="Comic Sans MS" panose="030F0702030302020204" pitchFamily="66" charset="0"/>
              </a:rPr>
              <a:t>In April 1861, 11 of the 34 United States of America declared that they were no longer part of the country, and wanted to be free.  </a:t>
            </a:r>
          </a:p>
          <a:p>
            <a:pPr marL="457200" indent="-457200">
              <a:buFont typeface="Arial" panose="020B0604020202020204" pitchFamily="34" charset="0"/>
              <a:buChar char="•"/>
            </a:pPr>
            <a:endParaRPr lang="en-GB" sz="2800" dirty="0">
              <a:solidFill>
                <a:schemeClr val="bg1"/>
              </a:solidFill>
              <a:latin typeface="Comic Sans MS" panose="030F0702030302020204" pitchFamily="66" charset="0"/>
            </a:endParaRPr>
          </a:p>
          <a:p>
            <a:pPr marL="457200" indent="-457200">
              <a:buFont typeface="Arial" panose="020B0604020202020204" pitchFamily="34" charset="0"/>
              <a:buChar char="•"/>
            </a:pPr>
            <a:r>
              <a:rPr lang="en-GB" sz="2800" dirty="0">
                <a:solidFill>
                  <a:schemeClr val="bg1"/>
                </a:solidFill>
                <a:latin typeface="Comic Sans MS" panose="030F0702030302020204" pitchFamily="66" charset="0"/>
              </a:rPr>
              <a:t>They set up a new country called the Confederate States of America.  </a:t>
            </a:r>
          </a:p>
          <a:p>
            <a:pPr marL="457200" indent="-457200">
              <a:buFont typeface="Arial" panose="020B0604020202020204" pitchFamily="34" charset="0"/>
              <a:buChar char="•"/>
            </a:pPr>
            <a:endParaRPr lang="en-GB" sz="2800" dirty="0">
              <a:solidFill>
                <a:schemeClr val="bg1"/>
              </a:solidFill>
              <a:latin typeface="Comic Sans MS" panose="030F0702030302020204" pitchFamily="66" charset="0"/>
            </a:endParaRPr>
          </a:p>
          <a:p>
            <a:pPr marL="457200" indent="-457200">
              <a:buFont typeface="Arial" panose="020B0604020202020204" pitchFamily="34" charset="0"/>
              <a:buChar char="•"/>
            </a:pPr>
            <a:r>
              <a:rPr lang="en-GB" sz="2800" dirty="0">
                <a:solidFill>
                  <a:schemeClr val="bg1"/>
                </a:solidFill>
                <a:latin typeface="Comic Sans MS" panose="030F0702030302020204" pitchFamily="66" charset="0"/>
              </a:rPr>
              <a:t>The American president, Abraham Lincoln refused to allow this, and called for an army to bring the 11 southern states back under the USA’s control.  America was about to go to war with itself.</a:t>
            </a:r>
          </a:p>
          <a:p>
            <a:pPr algn="ctr"/>
            <a:r>
              <a:rPr lang="en-GB" sz="2800" b="1" u="sng" dirty="0">
                <a:solidFill>
                  <a:schemeClr val="bg1"/>
                </a:solidFill>
                <a:latin typeface="Comic Sans MS" panose="030F0702030302020204" pitchFamily="66" charset="0"/>
              </a:rPr>
              <a:t>How did it come to this?</a:t>
            </a:r>
          </a:p>
        </p:txBody>
      </p:sp>
      <p:sp>
        <p:nvSpPr>
          <p:cNvPr id="5" name="TextBox 4">
            <a:extLst>
              <a:ext uri="{FF2B5EF4-FFF2-40B4-BE49-F238E27FC236}">
                <a16:creationId xmlns:a16="http://schemas.microsoft.com/office/drawing/2014/main" id="{875F7EE6-36D3-4EAA-9994-869ECDD3D5FC}"/>
              </a:ext>
            </a:extLst>
          </p:cNvPr>
          <p:cNvSpPr txBox="1"/>
          <p:nvPr/>
        </p:nvSpPr>
        <p:spPr>
          <a:xfrm>
            <a:off x="508000" y="317500"/>
            <a:ext cx="5600700" cy="584775"/>
          </a:xfrm>
          <a:prstGeom prst="rect">
            <a:avLst/>
          </a:prstGeom>
          <a:noFill/>
        </p:spPr>
        <p:txBody>
          <a:bodyPr wrap="square" rtlCol="0">
            <a:spAutoFit/>
          </a:bodyPr>
          <a:lstStyle/>
          <a:p>
            <a:r>
              <a:rPr lang="en-GB" sz="3200" dirty="0">
                <a:latin typeface="Comic Sans MS" panose="030F0702030302020204" pitchFamily="66" charset="0"/>
              </a:rPr>
              <a:t>Background recap!</a:t>
            </a:r>
          </a:p>
        </p:txBody>
      </p:sp>
    </p:spTree>
    <p:extLst>
      <p:ext uri="{BB962C8B-B14F-4D97-AF65-F5344CB8AC3E}">
        <p14:creationId xmlns:p14="http://schemas.microsoft.com/office/powerpoint/2010/main" val="247893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02AB60-0E04-49B6-816F-F92D76BDFA51}"/>
              </a:ext>
            </a:extLst>
          </p:cNvPr>
          <p:cNvPicPr>
            <a:picLocks noChangeAspect="1"/>
          </p:cNvPicPr>
          <p:nvPr/>
        </p:nvPicPr>
        <p:blipFill>
          <a:blip r:embed="rId2"/>
          <a:stretch>
            <a:fillRect/>
          </a:stretch>
        </p:blipFill>
        <p:spPr>
          <a:xfrm>
            <a:off x="495301" y="2501348"/>
            <a:ext cx="2784764" cy="3965261"/>
          </a:xfrm>
          <a:prstGeom prst="ellipse">
            <a:avLst/>
          </a:prstGeom>
          <a:ln>
            <a:noFill/>
          </a:ln>
          <a:effectLst>
            <a:softEdge rad="112500"/>
          </a:effectLst>
        </p:spPr>
      </p:pic>
      <p:sp>
        <p:nvSpPr>
          <p:cNvPr id="5" name="Rounded Rectangular Callout 10">
            <a:extLst>
              <a:ext uri="{FF2B5EF4-FFF2-40B4-BE49-F238E27FC236}">
                <a16:creationId xmlns:a16="http://schemas.microsoft.com/office/drawing/2014/main" id="{506FAEFC-27AE-491A-86F3-6639D20405B0}"/>
              </a:ext>
            </a:extLst>
          </p:cNvPr>
          <p:cNvSpPr/>
          <p:nvPr/>
        </p:nvSpPr>
        <p:spPr>
          <a:xfrm>
            <a:off x="3844636" y="1689100"/>
            <a:ext cx="8347364" cy="4777509"/>
          </a:xfrm>
          <a:prstGeom prst="wedgeRoundRectCallout">
            <a:avLst>
              <a:gd name="adj1" fmla="val -66757"/>
              <a:gd name="adj2" fmla="val 173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Comic Sans MS" panose="030F0702030302020204" pitchFamily="66" charset="0"/>
              </a:rPr>
              <a:t>Abe claims that the Civil war began because the power of the slave holders had been growing too rapidly and needed to be stopped. </a:t>
            </a:r>
            <a:br>
              <a:rPr lang="en-GB" sz="2400" dirty="0">
                <a:latin typeface="Comic Sans MS" panose="030F0702030302020204" pitchFamily="66" charset="0"/>
              </a:rPr>
            </a:br>
            <a:r>
              <a:rPr lang="en-GB" sz="2400" dirty="0">
                <a:latin typeface="Comic Sans MS" panose="030F0702030302020204" pitchFamily="66" charset="0"/>
              </a:rPr>
              <a:t>In order for this to happen Lincoln felt that </a:t>
            </a:r>
            <a:r>
              <a:rPr lang="en-GB" sz="2400" b="1" u="sng" dirty="0">
                <a:solidFill>
                  <a:srgbClr val="C00000"/>
                </a:solidFill>
                <a:latin typeface="Comic Sans MS" panose="030F0702030302020204" pitchFamily="66" charset="0"/>
              </a:rPr>
              <a:t>Secession needed to be abolished and only then can slavery be tackled more directly.</a:t>
            </a:r>
          </a:p>
          <a:p>
            <a:pPr algn="ctr"/>
            <a:endParaRPr lang="en-GB" sz="2400" dirty="0">
              <a:solidFill>
                <a:srgbClr val="C00000"/>
              </a:solidFill>
              <a:latin typeface="Comic Sans MS" panose="030F0702030302020204" pitchFamily="66" charset="0"/>
            </a:endParaRPr>
          </a:p>
          <a:p>
            <a:pPr algn="ctr"/>
            <a:r>
              <a:rPr lang="en-GB" sz="2400" dirty="0">
                <a:latin typeface="Comic Sans MS" panose="030F0702030302020204" pitchFamily="66" charset="0"/>
              </a:rPr>
              <a:t>Is this true? The South argued that the Civil war happened for different reasons.. What can they be?</a:t>
            </a:r>
          </a:p>
        </p:txBody>
      </p:sp>
      <p:sp>
        <p:nvSpPr>
          <p:cNvPr id="6" name="TextBox 5">
            <a:extLst>
              <a:ext uri="{FF2B5EF4-FFF2-40B4-BE49-F238E27FC236}">
                <a16:creationId xmlns:a16="http://schemas.microsoft.com/office/drawing/2014/main" id="{567D11B1-F8F2-4FD9-AB07-127C6333984C}"/>
              </a:ext>
            </a:extLst>
          </p:cNvPr>
          <p:cNvSpPr txBox="1"/>
          <p:nvPr/>
        </p:nvSpPr>
        <p:spPr>
          <a:xfrm>
            <a:off x="495301" y="1549400"/>
            <a:ext cx="2501899" cy="830997"/>
          </a:xfrm>
          <a:prstGeom prst="rect">
            <a:avLst/>
          </a:prstGeom>
          <a:noFill/>
        </p:spPr>
        <p:txBody>
          <a:bodyPr wrap="square" rtlCol="0">
            <a:spAutoFit/>
          </a:bodyPr>
          <a:lstStyle/>
          <a:p>
            <a:pPr algn="ctr"/>
            <a:r>
              <a:rPr lang="en-GB" sz="2400" dirty="0">
                <a:latin typeface="Comic Sans MS" panose="030F0702030302020204" pitchFamily="66" charset="0"/>
              </a:rPr>
              <a:t>What does Abe think?</a:t>
            </a:r>
          </a:p>
        </p:txBody>
      </p:sp>
    </p:spTree>
    <p:extLst>
      <p:ext uri="{BB962C8B-B14F-4D97-AF65-F5344CB8AC3E}">
        <p14:creationId xmlns:p14="http://schemas.microsoft.com/office/powerpoint/2010/main" val="1023247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1141</Words>
  <Application>Microsoft Office PowerPoint</Application>
  <PresentationFormat>Widescreen</PresentationFormat>
  <Paragraphs>119</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Comic Sans MS</vt:lpstr>
      <vt:lpstr>Showcard Gothic</vt:lpstr>
      <vt:lpstr>Office Theme</vt:lpstr>
      <vt:lpstr>Answer the questions:    1. What was Manifest Destiny?  2. How did this impact the way early settlers viewed the West?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 question practise: Q4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Short, L (SHS Teacher)</cp:lastModifiedBy>
  <cp:revision>14</cp:revision>
  <cp:lastPrinted>2020-02-12T14:40:23Z</cp:lastPrinted>
  <dcterms:created xsi:type="dcterms:W3CDTF">2020-02-12T14:24:41Z</dcterms:created>
  <dcterms:modified xsi:type="dcterms:W3CDTF">2020-11-13T16:06:42Z</dcterms:modified>
</cp:coreProperties>
</file>