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6" r:id="rId3"/>
    <p:sldId id="265" r:id="rId4"/>
    <p:sldId id="266" r:id="rId5"/>
    <p:sldId id="261" r:id="rId6"/>
    <p:sldId id="258" r:id="rId7"/>
    <p:sldId id="259" r:id="rId8"/>
    <p:sldId id="262" r:id="rId9"/>
    <p:sldId id="260" r:id="rId10"/>
    <p:sldId id="263" r:id="rId11"/>
    <p:sldId id="264" r:id="rId12"/>
    <p:sldId id="267" r:id="rId13"/>
    <p:sldId id="277"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16" autoAdjust="0"/>
    <p:restoredTop sz="94660"/>
  </p:normalViewPr>
  <p:slideViewPr>
    <p:cSldViewPr snapToGrid="0">
      <p:cViewPr varScale="1">
        <p:scale>
          <a:sx n="80" d="100"/>
          <a:sy n="80" d="100"/>
        </p:scale>
        <p:origin x="96" y="12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95E32FA3-F670-40C7-9718-A18C576D308C}" type="datetimeFigureOut">
              <a:rPr lang="en-GB" smtClean="0"/>
              <a:t>13/11/2020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787319E-4610-4411-9CB8-F58CF5A80E1B}" type="slidenum">
              <a:rPr lang="en-GB" smtClean="0"/>
              <a:t>‹#›</a:t>
            </a:fld>
            <a:endParaRPr lang="en-GB" dirty="0"/>
          </a:p>
        </p:txBody>
      </p:sp>
    </p:spTree>
    <p:extLst>
      <p:ext uri="{BB962C8B-B14F-4D97-AF65-F5344CB8AC3E}">
        <p14:creationId xmlns:p14="http://schemas.microsoft.com/office/powerpoint/2010/main" val="15053717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95E32FA3-F670-40C7-9718-A18C576D308C}" type="datetimeFigureOut">
              <a:rPr lang="en-GB" smtClean="0"/>
              <a:t>13/11/2020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787319E-4610-4411-9CB8-F58CF5A80E1B}" type="slidenum">
              <a:rPr lang="en-GB" smtClean="0"/>
              <a:t>‹#›</a:t>
            </a:fld>
            <a:endParaRPr lang="en-GB" dirty="0"/>
          </a:p>
        </p:txBody>
      </p:sp>
    </p:spTree>
    <p:extLst>
      <p:ext uri="{BB962C8B-B14F-4D97-AF65-F5344CB8AC3E}">
        <p14:creationId xmlns:p14="http://schemas.microsoft.com/office/powerpoint/2010/main" val="16253053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95E32FA3-F670-40C7-9718-A18C576D308C}" type="datetimeFigureOut">
              <a:rPr lang="en-GB" smtClean="0"/>
              <a:t>13/11/2020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787319E-4610-4411-9CB8-F58CF5A80E1B}" type="slidenum">
              <a:rPr lang="en-GB" smtClean="0"/>
              <a:t>‹#›</a:t>
            </a:fld>
            <a:endParaRPr lang="en-GB" dirty="0"/>
          </a:p>
        </p:txBody>
      </p:sp>
    </p:spTree>
    <p:extLst>
      <p:ext uri="{BB962C8B-B14F-4D97-AF65-F5344CB8AC3E}">
        <p14:creationId xmlns:p14="http://schemas.microsoft.com/office/powerpoint/2010/main" val="25565625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95E32FA3-F670-40C7-9718-A18C576D308C}" type="datetimeFigureOut">
              <a:rPr lang="en-GB" smtClean="0"/>
              <a:t>13/11/2020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787319E-4610-4411-9CB8-F58CF5A80E1B}" type="slidenum">
              <a:rPr lang="en-GB" smtClean="0"/>
              <a:t>‹#›</a:t>
            </a:fld>
            <a:endParaRPr lang="en-GB" dirty="0"/>
          </a:p>
        </p:txBody>
      </p:sp>
    </p:spTree>
    <p:extLst>
      <p:ext uri="{BB962C8B-B14F-4D97-AF65-F5344CB8AC3E}">
        <p14:creationId xmlns:p14="http://schemas.microsoft.com/office/powerpoint/2010/main" val="16397210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95E32FA3-F670-40C7-9718-A18C576D308C}" type="datetimeFigureOut">
              <a:rPr lang="en-GB" smtClean="0"/>
              <a:t>13/11/2020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5787319E-4610-4411-9CB8-F58CF5A80E1B}" type="slidenum">
              <a:rPr lang="en-GB" smtClean="0"/>
              <a:t>‹#›</a:t>
            </a:fld>
            <a:endParaRPr lang="en-GB" dirty="0"/>
          </a:p>
        </p:txBody>
      </p:sp>
    </p:spTree>
    <p:extLst>
      <p:ext uri="{BB962C8B-B14F-4D97-AF65-F5344CB8AC3E}">
        <p14:creationId xmlns:p14="http://schemas.microsoft.com/office/powerpoint/2010/main" val="40752886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95E32FA3-F670-40C7-9718-A18C576D308C}" type="datetimeFigureOut">
              <a:rPr lang="en-GB" smtClean="0"/>
              <a:t>13/11/2020</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5787319E-4610-4411-9CB8-F58CF5A80E1B}" type="slidenum">
              <a:rPr lang="en-GB" smtClean="0"/>
              <a:t>‹#›</a:t>
            </a:fld>
            <a:endParaRPr lang="en-GB" dirty="0"/>
          </a:p>
        </p:txBody>
      </p:sp>
    </p:spTree>
    <p:extLst>
      <p:ext uri="{BB962C8B-B14F-4D97-AF65-F5344CB8AC3E}">
        <p14:creationId xmlns:p14="http://schemas.microsoft.com/office/powerpoint/2010/main" val="2499870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95E32FA3-F670-40C7-9718-A18C576D308C}" type="datetimeFigureOut">
              <a:rPr lang="en-GB" smtClean="0"/>
              <a:t>13/11/2020</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5787319E-4610-4411-9CB8-F58CF5A80E1B}" type="slidenum">
              <a:rPr lang="en-GB" smtClean="0"/>
              <a:t>‹#›</a:t>
            </a:fld>
            <a:endParaRPr lang="en-GB" dirty="0"/>
          </a:p>
        </p:txBody>
      </p:sp>
    </p:spTree>
    <p:extLst>
      <p:ext uri="{BB962C8B-B14F-4D97-AF65-F5344CB8AC3E}">
        <p14:creationId xmlns:p14="http://schemas.microsoft.com/office/powerpoint/2010/main" val="11077095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95E32FA3-F670-40C7-9718-A18C576D308C}" type="datetimeFigureOut">
              <a:rPr lang="en-GB" smtClean="0"/>
              <a:t>13/11/2020</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5787319E-4610-4411-9CB8-F58CF5A80E1B}" type="slidenum">
              <a:rPr lang="en-GB" smtClean="0"/>
              <a:t>‹#›</a:t>
            </a:fld>
            <a:endParaRPr lang="en-GB" dirty="0"/>
          </a:p>
        </p:txBody>
      </p:sp>
    </p:spTree>
    <p:extLst>
      <p:ext uri="{BB962C8B-B14F-4D97-AF65-F5344CB8AC3E}">
        <p14:creationId xmlns:p14="http://schemas.microsoft.com/office/powerpoint/2010/main" val="13404889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5E32FA3-F670-40C7-9718-A18C576D308C}" type="datetimeFigureOut">
              <a:rPr lang="en-GB" smtClean="0"/>
              <a:t>13/11/2020</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5787319E-4610-4411-9CB8-F58CF5A80E1B}" type="slidenum">
              <a:rPr lang="en-GB" smtClean="0"/>
              <a:t>‹#›</a:t>
            </a:fld>
            <a:endParaRPr lang="en-GB" dirty="0"/>
          </a:p>
        </p:txBody>
      </p:sp>
    </p:spTree>
    <p:extLst>
      <p:ext uri="{BB962C8B-B14F-4D97-AF65-F5344CB8AC3E}">
        <p14:creationId xmlns:p14="http://schemas.microsoft.com/office/powerpoint/2010/main" val="35282506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95E32FA3-F670-40C7-9718-A18C576D308C}" type="datetimeFigureOut">
              <a:rPr lang="en-GB" smtClean="0"/>
              <a:t>13/11/2020</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5787319E-4610-4411-9CB8-F58CF5A80E1B}" type="slidenum">
              <a:rPr lang="en-GB" smtClean="0"/>
              <a:t>‹#›</a:t>
            </a:fld>
            <a:endParaRPr lang="en-GB" dirty="0"/>
          </a:p>
        </p:txBody>
      </p:sp>
    </p:spTree>
    <p:extLst>
      <p:ext uri="{BB962C8B-B14F-4D97-AF65-F5344CB8AC3E}">
        <p14:creationId xmlns:p14="http://schemas.microsoft.com/office/powerpoint/2010/main" val="29132755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95E32FA3-F670-40C7-9718-A18C576D308C}" type="datetimeFigureOut">
              <a:rPr lang="en-GB" smtClean="0"/>
              <a:t>13/11/2020</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5787319E-4610-4411-9CB8-F58CF5A80E1B}" type="slidenum">
              <a:rPr lang="en-GB" smtClean="0"/>
              <a:t>‹#›</a:t>
            </a:fld>
            <a:endParaRPr lang="en-GB" dirty="0"/>
          </a:p>
        </p:txBody>
      </p:sp>
    </p:spTree>
    <p:extLst>
      <p:ext uri="{BB962C8B-B14F-4D97-AF65-F5344CB8AC3E}">
        <p14:creationId xmlns:p14="http://schemas.microsoft.com/office/powerpoint/2010/main" val="2365449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5E32FA3-F670-40C7-9718-A18C576D308C}" type="datetimeFigureOut">
              <a:rPr lang="en-GB" smtClean="0"/>
              <a:t>13/11/2020</a:t>
            </a:fld>
            <a:endParaRPr lang="en-GB"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787319E-4610-4411-9CB8-F58CF5A80E1B}" type="slidenum">
              <a:rPr lang="en-GB" smtClean="0"/>
              <a:t>‹#›</a:t>
            </a:fld>
            <a:endParaRPr lang="en-GB" dirty="0"/>
          </a:p>
        </p:txBody>
      </p:sp>
    </p:spTree>
    <p:extLst>
      <p:ext uri="{BB962C8B-B14F-4D97-AF65-F5344CB8AC3E}">
        <p14:creationId xmlns:p14="http://schemas.microsoft.com/office/powerpoint/2010/main" val="238813418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www.google.co.uk/imgres?imgurl=http://www.clipartguide.com/_small/1552-0907-3020-1857.jpg&amp;imgrefurl=http://www.clipartguide.com/_pages/1552-0907-3020-1857.html&amp;usg=__4a4o70KHNdieE_fmTNPCwN0vafI=&amp;h=300&amp;w=294&amp;sz=38&amp;hl=en&amp;start=2&amp;zoom=1&amp;tbnid=JaXjiRAkLO375M:&amp;tbnh=116&amp;tbnw=114&amp;ei=wsmgT-PbAYq18QPCndTECA&amp;prev=/search?q%3Drucksack%2Bclipart%26hl%3Den%26sout%3D1%26gbv%3D2%26tbm%3Disch&amp;itbs=1"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s://www.youtube.com/watch?v=_6ZFUkENEOI"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644650" y="235147"/>
            <a:ext cx="9239250" cy="584775"/>
          </a:xfrm>
          <a:prstGeom prst="rect">
            <a:avLst/>
          </a:prstGeom>
          <a:solidFill>
            <a:srgbClr val="FFFF00"/>
          </a:solidFill>
          <a:ln w="38100">
            <a:solidFill>
              <a:schemeClr val="tx1"/>
            </a:solidFill>
          </a:ln>
        </p:spPr>
        <p:txBody>
          <a:bodyPr wrap="square" rtlCol="0">
            <a:spAutoFit/>
          </a:bodyPr>
          <a:lstStyle/>
          <a:p>
            <a:pPr algn="ctr"/>
            <a:r>
              <a:rPr lang="en-GB" sz="3200" b="1" u="sng" dirty="0">
                <a:latin typeface="Comic Sans MS" panose="030F0702030302020204" pitchFamily="66" charset="0"/>
              </a:rPr>
              <a:t>LI: What was it like to work in a factory?</a:t>
            </a:r>
          </a:p>
        </p:txBody>
      </p:sp>
      <p:sp>
        <p:nvSpPr>
          <p:cNvPr id="2" name="TextBox 1"/>
          <p:cNvSpPr txBox="1"/>
          <p:nvPr/>
        </p:nvSpPr>
        <p:spPr>
          <a:xfrm>
            <a:off x="579549" y="1262130"/>
            <a:ext cx="10766737" cy="2308324"/>
          </a:xfrm>
          <a:prstGeom prst="rect">
            <a:avLst/>
          </a:prstGeom>
          <a:noFill/>
          <a:ln w="38100">
            <a:solidFill>
              <a:schemeClr val="tx1"/>
            </a:solidFill>
          </a:ln>
        </p:spPr>
        <p:txBody>
          <a:bodyPr wrap="square" rtlCol="0">
            <a:spAutoFit/>
          </a:bodyPr>
          <a:lstStyle/>
          <a:p>
            <a:r>
              <a:rPr lang="en-GB" sz="3600" b="1" i="1" dirty="0">
                <a:latin typeface="Comic Sans MS" panose="030F0702030302020204" pitchFamily="66" charset="0"/>
              </a:rPr>
              <a:t>Do Now:</a:t>
            </a:r>
          </a:p>
          <a:p>
            <a:endParaRPr lang="en-GB" sz="3600" b="1" i="1" dirty="0">
              <a:latin typeface="Comic Sans MS" panose="030F0702030302020204" pitchFamily="66" charset="0"/>
            </a:endParaRPr>
          </a:p>
          <a:p>
            <a:r>
              <a:rPr lang="en-GB" sz="3600" b="1" i="1" dirty="0">
                <a:latin typeface="Comic Sans MS" panose="030F0702030302020204" pitchFamily="66" charset="0"/>
              </a:rPr>
              <a:t>Bullet point 5 facts you can remember about the Industrial Revolution.</a:t>
            </a:r>
          </a:p>
        </p:txBody>
      </p:sp>
      <p:pic>
        <p:nvPicPr>
          <p:cNvPr id="1026" name="Picture 2" descr="https://tse3.mm.bing.net/th?id=OIP.C_8Km07lOFzrVK8bqFXt_AHaE5&amp;pid=15.1&amp;P=0&amp;w=235&amp;h=157"/>
          <p:cNvPicPr>
            <a:picLocks noChangeAspect="1" noChangeArrowheads="1"/>
          </p:cNvPicPr>
          <p:nvPr/>
        </p:nvPicPr>
        <p:blipFill rotWithShape="1">
          <a:blip r:embed="rId2">
            <a:extLst>
              <a:ext uri="{28A0092B-C50C-407E-A947-70E740481C1C}">
                <a14:useLocalDpi xmlns:a14="http://schemas.microsoft.com/office/drawing/2010/main" val="0"/>
              </a:ext>
            </a:extLst>
          </a:blip>
          <a:srcRect b="14305"/>
          <a:stretch/>
        </p:blipFill>
        <p:spPr bwMode="auto">
          <a:xfrm>
            <a:off x="2485624" y="4175469"/>
            <a:ext cx="6684134" cy="27147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312900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a:spLocks noChangeArrowheads="1"/>
          </p:cNvSpPr>
          <p:nvPr/>
        </p:nvSpPr>
        <p:spPr bwMode="auto">
          <a:xfrm>
            <a:off x="357188" y="285750"/>
            <a:ext cx="5522912" cy="4524315"/>
          </a:xfrm>
          <a:prstGeom prst="rect">
            <a:avLst/>
          </a:prstGeom>
          <a:solidFill>
            <a:schemeClr val="accent4">
              <a:lumMod val="60000"/>
              <a:lumOff val="40000"/>
            </a:schemeClr>
          </a:solidFill>
          <a:ln>
            <a:noFill/>
          </a:ln>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n-GB" altLang="en-US" sz="2400" i="1" dirty="0">
                <a:latin typeface="Comic Sans MS" panose="030F0702030302020204" pitchFamily="66" charset="0"/>
              </a:rPr>
              <a:t>‘I worked at Mr. Braid's Mill at </a:t>
            </a:r>
            <a:r>
              <a:rPr lang="en-GB" altLang="en-US" sz="2400" i="1" dirty="0" err="1">
                <a:latin typeface="Comic Sans MS" panose="030F0702030302020204" pitchFamily="66" charset="0"/>
              </a:rPr>
              <a:t>Duntruin</a:t>
            </a:r>
            <a:r>
              <a:rPr lang="en-GB" altLang="en-US" sz="2400" i="1" dirty="0">
                <a:latin typeface="Comic Sans MS" panose="030F0702030302020204" pitchFamily="66" charset="0"/>
              </a:rPr>
              <a:t>. We worked as long as we could see. I could not say at what hour we stopped. There was no clock in the mill. There was nobody but the master and the master's son had a watch and so we did not know the time. The operatives were not permitted to have a watch. There was one man who had a watch but it was taken from him because he told the men the time.’</a:t>
            </a:r>
          </a:p>
        </p:txBody>
      </p:sp>
      <p:pic>
        <p:nvPicPr>
          <p:cNvPr id="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78525" y="285750"/>
            <a:ext cx="2755676" cy="4301847"/>
          </a:xfrm>
          <a:prstGeom prst="rect">
            <a:avLst/>
          </a:prstGeom>
          <a:solidFill>
            <a:schemeClr val="tx2"/>
          </a:solidFill>
          <a:ln>
            <a:noFill/>
          </a:ln>
        </p:spPr>
      </p:pic>
      <p:sp>
        <p:nvSpPr>
          <p:cNvPr id="6" name="TextBox 5"/>
          <p:cNvSpPr txBox="1">
            <a:spLocks noChangeArrowheads="1"/>
          </p:cNvSpPr>
          <p:nvPr/>
        </p:nvSpPr>
        <p:spPr bwMode="auto">
          <a:xfrm>
            <a:off x="9415260" y="1262062"/>
            <a:ext cx="2532857" cy="1631216"/>
          </a:xfrm>
          <a:prstGeom prst="rect">
            <a:avLst/>
          </a:prstGeom>
          <a:solidFill>
            <a:schemeClr val="tx2"/>
          </a:solidFill>
          <a:ln>
            <a:noFill/>
          </a:ln>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GB" altLang="en-US" sz="2000" b="1" dirty="0">
                <a:solidFill>
                  <a:srgbClr val="FFFF00"/>
                </a:solidFill>
                <a:latin typeface="Comic Sans MS" panose="030F0702030302020204" pitchFamily="66" charset="0"/>
              </a:rPr>
              <a:t>William Hutton, born 1723 in Derby.  Started working in a silk mill aged 7.</a:t>
            </a:r>
          </a:p>
        </p:txBody>
      </p:sp>
      <p:sp>
        <p:nvSpPr>
          <p:cNvPr id="7" name="TextBox 6"/>
          <p:cNvSpPr txBox="1">
            <a:spLocks noChangeArrowheads="1"/>
          </p:cNvSpPr>
          <p:nvPr/>
        </p:nvSpPr>
        <p:spPr bwMode="auto">
          <a:xfrm>
            <a:off x="357188" y="4938914"/>
            <a:ext cx="5833244" cy="1815882"/>
          </a:xfrm>
          <a:prstGeom prst="rect">
            <a:avLst/>
          </a:prstGeom>
          <a:solidFill>
            <a:schemeClr val="tx2"/>
          </a:solidFill>
          <a:ln>
            <a:noFill/>
          </a:ln>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GB" altLang="en-US" sz="2800" b="1" dirty="0">
                <a:solidFill>
                  <a:srgbClr val="FFFF00"/>
                </a:solidFill>
                <a:latin typeface="Comic Sans MS" panose="030F0702030302020204" pitchFamily="66" charset="0"/>
              </a:rPr>
              <a:t>Q. Write a short paragraph describing the importance of </a:t>
            </a:r>
            <a:r>
              <a:rPr lang="en-GB" altLang="en-US" sz="2800" b="1" u="sng" dirty="0">
                <a:solidFill>
                  <a:srgbClr val="FFFF00"/>
                </a:solidFill>
                <a:latin typeface="Comic Sans MS" panose="030F0702030302020204" pitchFamily="66" charset="0"/>
              </a:rPr>
              <a:t>time</a:t>
            </a:r>
            <a:r>
              <a:rPr lang="en-GB" altLang="en-US" sz="2800" b="1" dirty="0">
                <a:solidFill>
                  <a:srgbClr val="FFFF00"/>
                </a:solidFill>
                <a:latin typeface="Comic Sans MS" panose="030F0702030302020204" pitchFamily="66" charset="0"/>
              </a:rPr>
              <a:t> to mill and factory workers..</a:t>
            </a:r>
          </a:p>
        </p:txBody>
      </p:sp>
      <p:sp>
        <p:nvSpPr>
          <p:cNvPr id="8" name="TextBox 7"/>
          <p:cNvSpPr txBox="1"/>
          <p:nvPr/>
        </p:nvSpPr>
        <p:spPr>
          <a:xfrm>
            <a:off x="6478072" y="5106339"/>
            <a:ext cx="5064415" cy="1200329"/>
          </a:xfrm>
          <a:prstGeom prst="rect">
            <a:avLst/>
          </a:prstGeom>
          <a:noFill/>
          <a:ln w="28575">
            <a:solidFill>
              <a:schemeClr val="tx1"/>
            </a:solidFill>
          </a:ln>
        </p:spPr>
        <p:txBody>
          <a:bodyPr wrap="square" rtlCol="0">
            <a:spAutoFit/>
          </a:bodyPr>
          <a:lstStyle/>
          <a:p>
            <a:r>
              <a:rPr lang="en-GB" sz="2400" b="1" dirty="0">
                <a:latin typeface="Comic Sans MS" panose="030F0702030302020204" pitchFamily="66" charset="0"/>
              </a:rPr>
              <a:t>‘I think </a:t>
            </a:r>
            <a:r>
              <a:rPr lang="en-GB" sz="2400" b="1" u="sng" dirty="0">
                <a:latin typeface="Comic Sans MS" panose="030F0702030302020204" pitchFamily="66" charset="0"/>
              </a:rPr>
              <a:t>time</a:t>
            </a:r>
            <a:r>
              <a:rPr lang="en-GB" sz="2400" b="1" dirty="0">
                <a:latin typeface="Comic Sans MS" panose="030F0702030302020204" pitchFamily="66" charset="0"/>
              </a:rPr>
              <a:t> was important to mill and factory workers because…’</a:t>
            </a:r>
          </a:p>
        </p:txBody>
      </p:sp>
    </p:spTree>
    <p:extLst>
      <p:ext uri="{BB962C8B-B14F-4D97-AF65-F5344CB8AC3E}">
        <p14:creationId xmlns:p14="http://schemas.microsoft.com/office/powerpoint/2010/main" val="41039462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animEffect transition="in" filter="fade">
                                      <p:cBhvr>
                                        <p:cTn id="7" dur="2000"/>
                                        <p:tgtEl>
                                          <p:spTgt spid="7">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xEl>
                                              <p:pRg st="0" end="0"/>
                                            </p:txEl>
                                          </p:spTgt>
                                        </p:tgtEl>
                                        <p:attrNameLst>
                                          <p:attrName>style.visibility</p:attrName>
                                        </p:attrNameLst>
                                      </p:cBhvr>
                                      <p:to>
                                        <p:strVal val="visible"/>
                                      </p:to>
                                    </p:set>
                                    <p:animEffect transition="in" filter="fade">
                                      <p:cBhvr>
                                        <p:cTn id="10" dur="20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allAtOnce"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p:cNvSpPr txBox="1">
            <a:spLocks noChangeArrowheads="1"/>
          </p:cNvSpPr>
          <p:nvPr/>
        </p:nvSpPr>
        <p:spPr bwMode="auto">
          <a:xfrm>
            <a:off x="1324377" y="152400"/>
            <a:ext cx="2590800" cy="2200275"/>
          </a:xfrm>
          <a:prstGeom prst="rect">
            <a:avLst/>
          </a:prstGeom>
          <a:solidFill>
            <a:schemeClr val="bg1"/>
          </a:solidFill>
          <a:ln w="38100">
            <a:solidFill>
              <a:schemeClr val="tx1"/>
            </a:solidFill>
            <a:miter lim="800000"/>
            <a:headEnd/>
            <a:tailEnd/>
          </a:ln>
        </p:spPr>
        <p:txBody>
          <a:bodyPr>
            <a:spAutoFit/>
          </a:bodyPr>
          <a:lstStyle>
            <a:lvl1pPr>
              <a:spcBef>
                <a:spcPct val="20000"/>
              </a:spcBef>
              <a:buChar char="•"/>
              <a:defRPr sz="3200">
                <a:solidFill>
                  <a:schemeClr val="tx1"/>
                </a:solidFill>
                <a:latin typeface="Times New Roman" panose="02020603050405020304" pitchFamily="18" charset="0"/>
                <a:cs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cs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cs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9pPr>
          </a:lstStyle>
          <a:p>
            <a:pPr eaLnBrk="1" hangingPunct="1">
              <a:spcBef>
                <a:spcPct val="50000"/>
              </a:spcBef>
              <a:buFontTx/>
              <a:buNone/>
            </a:pPr>
            <a:r>
              <a:rPr lang="en-GB" altLang="en-US" sz="1200" b="1" dirty="0">
                <a:solidFill>
                  <a:srgbClr val="000000"/>
                </a:solidFill>
                <a:latin typeface="Comic Sans MS" panose="030F0702030302020204" pitchFamily="66" charset="0"/>
              </a:rPr>
              <a:t>Source A:</a:t>
            </a:r>
            <a:r>
              <a:rPr lang="en-GB" altLang="en-US" sz="1200" dirty="0">
                <a:solidFill>
                  <a:srgbClr val="000000"/>
                </a:solidFill>
                <a:latin typeface="Comic Sans MS" panose="030F0702030302020204" pitchFamily="66" charset="0"/>
              </a:rPr>
              <a:t> </a:t>
            </a:r>
          </a:p>
          <a:p>
            <a:pPr algn="ctr" eaLnBrk="1" hangingPunct="1">
              <a:spcBef>
                <a:spcPct val="50000"/>
              </a:spcBef>
              <a:buFontTx/>
              <a:buNone/>
            </a:pPr>
            <a:r>
              <a:rPr lang="en-GB" altLang="en-US" sz="1100" dirty="0">
                <a:solidFill>
                  <a:srgbClr val="000000"/>
                </a:solidFill>
                <a:latin typeface="Comic Sans MS" panose="030F0702030302020204" pitchFamily="66" charset="0"/>
              </a:rPr>
              <a:t>There were terrible accidents. Sometimes the children’s arms and hands were caught in the machinery; in many instances the muscles and the skin is stripped down to the bone, and in some instances a finger or two might be lost. </a:t>
            </a:r>
          </a:p>
          <a:p>
            <a:pPr algn="r" eaLnBrk="1" hangingPunct="1">
              <a:spcBef>
                <a:spcPct val="50000"/>
              </a:spcBef>
              <a:buFontTx/>
              <a:buNone/>
            </a:pPr>
            <a:r>
              <a:rPr lang="en-GB" altLang="en-US" sz="1200" i="1" dirty="0">
                <a:solidFill>
                  <a:srgbClr val="000000"/>
                </a:solidFill>
                <a:latin typeface="Comic Sans MS" panose="030F0702030302020204" pitchFamily="66" charset="0"/>
              </a:rPr>
              <a:t>Comment from a Doctor in Manchester</a:t>
            </a:r>
          </a:p>
        </p:txBody>
      </p:sp>
      <p:sp>
        <p:nvSpPr>
          <p:cNvPr id="5" name="Text Box 3"/>
          <p:cNvSpPr txBox="1">
            <a:spLocks noChangeArrowheads="1"/>
          </p:cNvSpPr>
          <p:nvPr/>
        </p:nvSpPr>
        <p:spPr bwMode="auto">
          <a:xfrm>
            <a:off x="4067577" y="142875"/>
            <a:ext cx="1447800" cy="2679700"/>
          </a:xfrm>
          <a:prstGeom prst="rect">
            <a:avLst/>
          </a:prstGeom>
          <a:solidFill>
            <a:schemeClr val="bg1"/>
          </a:solidFill>
          <a:ln w="38100">
            <a:solidFill>
              <a:schemeClr val="tx1"/>
            </a:solidFill>
            <a:miter lim="800000"/>
            <a:headEnd/>
            <a:tailEnd/>
          </a:ln>
        </p:spPr>
        <p:txBody>
          <a:bodyPr>
            <a:spAutoFit/>
          </a:bodyPr>
          <a:lstStyle>
            <a:lvl1pPr>
              <a:spcBef>
                <a:spcPct val="20000"/>
              </a:spcBef>
              <a:buChar char="•"/>
              <a:defRPr sz="3200">
                <a:solidFill>
                  <a:schemeClr val="tx1"/>
                </a:solidFill>
                <a:latin typeface="Times New Roman" panose="02020603050405020304" pitchFamily="18" charset="0"/>
                <a:cs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cs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cs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9pPr>
          </a:lstStyle>
          <a:p>
            <a:pPr eaLnBrk="1" hangingPunct="1">
              <a:spcBef>
                <a:spcPct val="50000"/>
              </a:spcBef>
              <a:buFontTx/>
              <a:buNone/>
            </a:pPr>
            <a:r>
              <a:rPr lang="en-GB" altLang="en-US" sz="1200" b="1" dirty="0">
                <a:solidFill>
                  <a:srgbClr val="000000"/>
                </a:solidFill>
                <a:latin typeface="Comic Sans MS" panose="030F0702030302020204" pitchFamily="66" charset="0"/>
              </a:rPr>
              <a:t>Source B: </a:t>
            </a:r>
          </a:p>
          <a:p>
            <a:pPr algn="ctr" eaLnBrk="1" hangingPunct="1">
              <a:spcBef>
                <a:spcPct val="50000"/>
              </a:spcBef>
              <a:buFontTx/>
              <a:buNone/>
            </a:pPr>
            <a:r>
              <a:rPr lang="en-GB" altLang="en-US" sz="1100" dirty="0">
                <a:solidFill>
                  <a:srgbClr val="000000"/>
                </a:solidFill>
                <a:latin typeface="Comic Sans MS" panose="030F0702030302020204" pitchFamily="66" charset="0"/>
              </a:rPr>
              <a:t>I have seen a factory owner with a horse whip standing outside the mill. He punished children who came late.</a:t>
            </a:r>
            <a:r>
              <a:rPr lang="en-GB" altLang="en-US" sz="1200" dirty="0">
                <a:solidFill>
                  <a:srgbClr val="000000"/>
                </a:solidFill>
                <a:latin typeface="Comic Sans MS" panose="030F0702030302020204" pitchFamily="66" charset="0"/>
              </a:rPr>
              <a:t> </a:t>
            </a:r>
          </a:p>
          <a:p>
            <a:pPr algn="r" eaLnBrk="1" hangingPunct="1">
              <a:spcBef>
                <a:spcPct val="50000"/>
              </a:spcBef>
              <a:buFontTx/>
              <a:buNone/>
            </a:pPr>
            <a:r>
              <a:rPr lang="en-GB" altLang="en-US" sz="1200" i="1" dirty="0">
                <a:solidFill>
                  <a:srgbClr val="000000"/>
                </a:solidFill>
                <a:latin typeface="Comic Sans MS" panose="030F0702030302020204" pitchFamily="66" charset="0"/>
              </a:rPr>
              <a:t>John </a:t>
            </a:r>
            <a:r>
              <a:rPr lang="en-GB" altLang="en-US" sz="1200" i="1" dirty="0" err="1">
                <a:solidFill>
                  <a:srgbClr val="000000"/>
                </a:solidFill>
                <a:latin typeface="Comic Sans MS" panose="030F0702030302020204" pitchFamily="66" charset="0"/>
              </a:rPr>
              <a:t>Fairbrother</a:t>
            </a:r>
            <a:r>
              <a:rPr lang="en-GB" altLang="en-US" sz="1200" i="1" dirty="0">
                <a:solidFill>
                  <a:srgbClr val="000000"/>
                </a:solidFill>
                <a:latin typeface="Comic Sans MS" panose="030F0702030302020204" pitchFamily="66" charset="0"/>
              </a:rPr>
              <a:t>, an </a:t>
            </a:r>
            <a:r>
              <a:rPr lang="en-GB" altLang="en-US" sz="1200" i="1" dirty="0" err="1">
                <a:solidFill>
                  <a:srgbClr val="000000"/>
                </a:solidFill>
                <a:latin typeface="Comic Sans MS" panose="030F0702030302020204" pitchFamily="66" charset="0"/>
              </a:rPr>
              <a:t>overlooker</a:t>
            </a:r>
            <a:r>
              <a:rPr lang="en-GB" altLang="en-US" sz="1200" i="1" dirty="0">
                <a:solidFill>
                  <a:srgbClr val="000000"/>
                </a:solidFill>
                <a:latin typeface="Comic Sans MS" panose="030F0702030302020204" pitchFamily="66" charset="0"/>
              </a:rPr>
              <a:t>, interviewed in 1819</a:t>
            </a:r>
          </a:p>
        </p:txBody>
      </p:sp>
      <p:sp>
        <p:nvSpPr>
          <p:cNvPr id="6" name="Text Box 4"/>
          <p:cNvSpPr txBox="1">
            <a:spLocks noChangeArrowheads="1"/>
          </p:cNvSpPr>
          <p:nvPr/>
        </p:nvSpPr>
        <p:spPr bwMode="auto">
          <a:xfrm>
            <a:off x="5667777" y="152400"/>
            <a:ext cx="4419600" cy="1176338"/>
          </a:xfrm>
          <a:prstGeom prst="rect">
            <a:avLst/>
          </a:prstGeom>
          <a:solidFill>
            <a:schemeClr val="bg1"/>
          </a:solidFill>
          <a:ln w="38100">
            <a:solidFill>
              <a:schemeClr val="tx1"/>
            </a:solidFill>
            <a:miter lim="800000"/>
            <a:headEnd/>
            <a:tailEnd/>
          </a:ln>
        </p:spPr>
        <p:txBody>
          <a:bodyPr>
            <a:spAutoFit/>
          </a:bodyPr>
          <a:lstStyle>
            <a:lvl1pPr>
              <a:spcBef>
                <a:spcPct val="20000"/>
              </a:spcBef>
              <a:buChar char="•"/>
              <a:defRPr sz="3200">
                <a:solidFill>
                  <a:schemeClr val="tx1"/>
                </a:solidFill>
                <a:latin typeface="Times New Roman" panose="02020603050405020304" pitchFamily="18" charset="0"/>
                <a:cs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cs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cs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9pPr>
          </a:lstStyle>
          <a:p>
            <a:pPr eaLnBrk="1" hangingPunct="1">
              <a:spcBef>
                <a:spcPct val="50000"/>
              </a:spcBef>
              <a:buFontTx/>
              <a:buNone/>
            </a:pPr>
            <a:r>
              <a:rPr lang="en-GB" altLang="en-US" sz="1200" b="1" dirty="0">
                <a:solidFill>
                  <a:srgbClr val="000000"/>
                </a:solidFill>
                <a:latin typeface="Comic Sans MS" panose="030F0702030302020204" pitchFamily="66" charset="0"/>
              </a:rPr>
              <a:t>Source C:</a:t>
            </a:r>
            <a:r>
              <a:rPr lang="en-GB" altLang="en-US" sz="1200" dirty="0">
                <a:solidFill>
                  <a:srgbClr val="000000"/>
                </a:solidFill>
                <a:latin typeface="Comic Sans MS" panose="030F0702030302020204" pitchFamily="66" charset="0"/>
              </a:rPr>
              <a:t> </a:t>
            </a:r>
          </a:p>
          <a:p>
            <a:pPr algn="ctr" eaLnBrk="1" hangingPunct="1">
              <a:spcBef>
                <a:spcPct val="50000"/>
              </a:spcBef>
              <a:buFontTx/>
              <a:buNone/>
            </a:pPr>
            <a:r>
              <a:rPr lang="en-GB" altLang="en-US" sz="1100" dirty="0">
                <a:solidFill>
                  <a:srgbClr val="000000"/>
                </a:solidFill>
                <a:latin typeface="Comic Sans MS" panose="030F0702030302020204" pitchFamily="66" charset="0"/>
              </a:rPr>
              <a:t>Very often the children are woken at 4am.  They work for 16hours with little breaks, until they go home at night to their parents.</a:t>
            </a:r>
          </a:p>
          <a:p>
            <a:pPr algn="r" eaLnBrk="1" hangingPunct="1">
              <a:spcBef>
                <a:spcPct val="50000"/>
              </a:spcBef>
              <a:buFontTx/>
              <a:buNone/>
            </a:pPr>
            <a:r>
              <a:rPr lang="en-GB" altLang="en-US" sz="1200" i="1" dirty="0">
                <a:solidFill>
                  <a:srgbClr val="000000"/>
                </a:solidFill>
                <a:latin typeface="Comic Sans MS" panose="030F0702030302020204" pitchFamily="66" charset="0"/>
              </a:rPr>
              <a:t>Richard </a:t>
            </a:r>
            <a:r>
              <a:rPr lang="en-GB" altLang="en-US" sz="1200" i="1" dirty="0" err="1">
                <a:solidFill>
                  <a:srgbClr val="000000"/>
                </a:solidFill>
                <a:latin typeface="Comic Sans MS" panose="030F0702030302020204" pitchFamily="66" charset="0"/>
              </a:rPr>
              <a:t>Oastler</a:t>
            </a:r>
            <a:r>
              <a:rPr lang="en-GB" altLang="en-US" sz="1200" i="1" dirty="0">
                <a:solidFill>
                  <a:srgbClr val="000000"/>
                </a:solidFill>
                <a:latin typeface="Comic Sans MS" panose="030F0702030302020204" pitchFamily="66" charset="0"/>
              </a:rPr>
              <a:t>, interviewed in 1832</a:t>
            </a:r>
          </a:p>
        </p:txBody>
      </p:sp>
      <p:sp>
        <p:nvSpPr>
          <p:cNvPr id="7" name="Text Box 5"/>
          <p:cNvSpPr txBox="1">
            <a:spLocks noChangeArrowheads="1"/>
          </p:cNvSpPr>
          <p:nvPr/>
        </p:nvSpPr>
        <p:spPr bwMode="auto">
          <a:xfrm>
            <a:off x="4067577" y="3011488"/>
            <a:ext cx="6096000" cy="3846512"/>
          </a:xfrm>
          <a:prstGeom prst="rect">
            <a:avLst/>
          </a:prstGeom>
          <a:solidFill>
            <a:schemeClr val="bg1"/>
          </a:solidFill>
          <a:ln w="38100">
            <a:solidFill>
              <a:schemeClr val="tx1"/>
            </a:solidFill>
            <a:prstDash val="dash"/>
            <a:miter lim="800000"/>
            <a:headEnd/>
            <a:tailEnd/>
          </a:ln>
        </p:spPr>
        <p:txBody>
          <a:bodyPr>
            <a:spAutoFit/>
          </a:bodyPr>
          <a:lstStyle>
            <a:lvl1pPr marL="457200" indent="-457200">
              <a:spcBef>
                <a:spcPct val="20000"/>
              </a:spcBef>
              <a:buChar char="•"/>
              <a:defRPr sz="3200">
                <a:solidFill>
                  <a:schemeClr val="tx1"/>
                </a:solidFill>
                <a:latin typeface="Times New Roman" panose="02020603050405020304" pitchFamily="18" charset="0"/>
                <a:cs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cs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cs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9pPr>
          </a:lstStyle>
          <a:p>
            <a:pPr algn="ctr" eaLnBrk="1" hangingPunct="1">
              <a:spcBef>
                <a:spcPct val="50000"/>
              </a:spcBef>
              <a:buFontTx/>
              <a:buNone/>
            </a:pPr>
            <a:r>
              <a:rPr lang="en-GB" altLang="en-US" sz="1200" b="1" u="sng" dirty="0">
                <a:solidFill>
                  <a:srgbClr val="000000"/>
                </a:solidFill>
                <a:latin typeface="Comic Sans MS" panose="030F0702030302020204" pitchFamily="66" charset="0"/>
              </a:rPr>
              <a:t>Questions:</a:t>
            </a:r>
          </a:p>
          <a:p>
            <a:pPr eaLnBrk="1" hangingPunct="1">
              <a:spcBef>
                <a:spcPct val="50000"/>
              </a:spcBef>
              <a:buFontTx/>
              <a:buNone/>
            </a:pPr>
            <a:r>
              <a:rPr lang="en-GB" altLang="en-US" sz="1100" b="1" dirty="0">
                <a:solidFill>
                  <a:srgbClr val="000000"/>
                </a:solidFill>
                <a:latin typeface="Comic Sans MS" panose="030F0702030302020204" pitchFamily="66" charset="0"/>
              </a:rPr>
              <a:t>Source A </a:t>
            </a:r>
          </a:p>
          <a:p>
            <a:pPr eaLnBrk="1" hangingPunct="1">
              <a:spcBef>
                <a:spcPct val="50000"/>
              </a:spcBef>
              <a:buFontTx/>
              <a:buAutoNum type="arabicPeriod"/>
            </a:pPr>
            <a:r>
              <a:rPr lang="en-GB" altLang="en-US" sz="1100" dirty="0">
                <a:solidFill>
                  <a:srgbClr val="000000"/>
                </a:solidFill>
                <a:latin typeface="Comic Sans MS" panose="030F0702030302020204" pitchFamily="66" charset="0"/>
              </a:rPr>
              <a:t>What accidents does it say happened in the factories?</a:t>
            </a:r>
          </a:p>
          <a:p>
            <a:pPr eaLnBrk="1" hangingPunct="1">
              <a:spcBef>
                <a:spcPct val="50000"/>
              </a:spcBef>
              <a:buFontTx/>
              <a:buAutoNum type="arabicPeriod"/>
            </a:pPr>
            <a:r>
              <a:rPr lang="en-GB" altLang="en-US" sz="1100" dirty="0">
                <a:solidFill>
                  <a:srgbClr val="000000"/>
                </a:solidFill>
                <a:latin typeface="Comic Sans MS" panose="030F0702030302020204" pitchFamily="66" charset="0"/>
              </a:rPr>
              <a:t>What does this say about the conditions the children worked in?</a:t>
            </a:r>
          </a:p>
          <a:p>
            <a:pPr eaLnBrk="1" hangingPunct="1">
              <a:spcBef>
                <a:spcPct val="50000"/>
              </a:spcBef>
              <a:buFontTx/>
              <a:buNone/>
            </a:pPr>
            <a:r>
              <a:rPr lang="en-GB" altLang="en-US" sz="1100" b="1" dirty="0">
                <a:solidFill>
                  <a:srgbClr val="000000"/>
                </a:solidFill>
                <a:latin typeface="Comic Sans MS" panose="030F0702030302020204" pitchFamily="66" charset="0"/>
              </a:rPr>
              <a:t>Source B</a:t>
            </a:r>
          </a:p>
          <a:p>
            <a:pPr eaLnBrk="1" hangingPunct="1">
              <a:spcBef>
                <a:spcPct val="50000"/>
              </a:spcBef>
              <a:buFontTx/>
              <a:buNone/>
            </a:pPr>
            <a:r>
              <a:rPr lang="en-GB" altLang="en-US" sz="1100" dirty="0">
                <a:solidFill>
                  <a:srgbClr val="000000"/>
                </a:solidFill>
                <a:latin typeface="Comic Sans MS" panose="030F0702030302020204" pitchFamily="66" charset="0"/>
              </a:rPr>
              <a:t>3. How were the children punished?</a:t>
            </a:r>
          </a:p>
          <a:p>
            <a:pPr eaLnBrk="1" hangingPunct="1">
              <a:spcBef>
                <a:spcPct val="50000"/>
              </a:spcBef>
              <a:buFontTx/>
              <a:buNone/>
            </a:pPr>
            <a:r>
              <a:rPr lang="en-GB" altLang="en-US" sz="1100" dirty="0">
                <a:solidFill>
                  <a:srgbClr val="000000"/>
                </a:solidFill>
                <a:latin typeface="Comic Sans MS" panose="030F0702030302020204" pitchFamily="66" charset="0"/>
              </a:rPr>
              <a:t>4. What words would you use to describe this treatment? (e.g. Cruel)</a:t>
            </a:r>
          </a:p>
          <a:p>
            <a:pPr eaLnBrk="1" hangingPunct="1">
              <a:spcBef>
                <a:spcPct val="50000"/>
              </a:spcBef>
              <a:buFontTx/>
              <a:buNone/>
            </a:pPr>
            <a:r>
              <a:rPr lang="en-GB" altLang="en-US" sz="1100" b="1" dirty="0">
                <a:solidFill>
                  <a:srgbClr val="000000"/>
                </a:solidFill>
                <a:latin typeface="Comic Sans MS" panose="030F0702030302020204" pitchFamily="66" charset="0"/>
              </a:rPr>
              <a:t>Source C</a:t>
            </a:r>
          </a:p>
          <a:p>
            <a:pPr eaLnBrk="1" hangingPunct="1">
              <a:spcBef>
                <a:spcPct val="50000"/>
              </a:spcBef>
              <a:buFontTx/>
              <a:buNone/>
            </a:pPr>
            <a:r>
              <a:rPr lang="en-GB" altLang="en-US" sz="1100" dirty="0">
                <a:solidFill>
                  <a:srgbClr val="000000"/>
                </a:solidFill>
                <a:latin typeface="Comic Sans MS" panose="030F0702030302020204" pitchFamily="66" charset="0"/>
              </a:rPr>
              <a:t>5. How many hours were worked each day and what do you think about this?</a:t>
            </a:r>
          </a:p>
          <a:p>
            <a:pPr eaLnBrk="1" hangingPunct="1">
              <a:spcBef>
                <a:spcPct val="50000"/>
              </a:spcBef>
              <a:buFontTx/>
              <a:buNone/>
            </a:pPr>
            <a:r>
              <a:rPr lang="en-GB" altLang="en-US" sz="1100" b="1" dirty="0">
                <a:solidFill>
                  <a:srgbClr val="000000"/>
                </a:solidFill>
                <a:latin typeface="Comic Sans MS" panose="030F0702030302020204" pitchFamily="66" charset="0"/>
              </a:rPr>
              <a:t>Source D</a:t>
            </a:r>
          </a:p>
          <a:p>
            <a:pPr eaLnBrk="1" hangingPunct="1">
              <a:spcBef>
                <a:spcPct val="50000"/>
              </a:spcBef>
              <a:buFontTx/>
              <a:buNone/>
            </a:pPr>
            <a:r>
              <a:rPr lang="en-GB" altLang="en-US" sz="1100" dirty="0">
                <a:solidFill>
                  <a:srgbClr val="000000"/>
                </a:solidFill>
                <a:latin typeface="Comic Sans MS" panose="030F0702030302020204" pitchFamily="66" charset="0"/>
              </a:rPr>
              <a:t>6. Describe what you see in the picture.</a:t>
            </a:r>
          </a:p>
          <a:p>
            <a:pPr eaLnBrk="1" hangingPunct="1">
              <a:spcBef>
                <a:spcPct val="50000"/>
              </a:spcBef>
              <a:buFontTx/>
              <a:buNone/>
            </a:pPr>
            <a:r>
              <a:rPr lang="en-GB" altLang="en-US" sz="1100" dirty="0">
                <a:solidFill>
                  <a:srgbClr val="000000"/>
                </a:solidFill>
                <a:latin typeface="Comic Sans MS" panose="030F0702030302020204" pitchFamily="66" charset="0"/>
              </a:rPr>
              <a:t>7. What jobs did children do?</a:t>
            </a:r>
          </a:p>
          <a:p>
            <a:pPr eaLnBrk="1" hangingPunct="1">
              <a:spcBef>
                <a:spcPct val="50000"/>
              </a:spcBef>
              <a:buFontTx/>
              <a:buNone/>
            </a:pPr>
            <a:r>
              <a:rPr lang="en-GB" altLang="en-US" sz="1100" dirty="0">
                <a:solidFill>
                  <a:srgbClr val="000000"/>
                </a:solidFill>
                <a:latin typeface="Comic Sans MS" panose="030F0702030302020204" pitchFamily="66" charset="0"/>
              </a:rPr>
              <a:t>Source E</a:t>
            </a:r>
          </a:p>
          <a:p>
            <a:pPr eaLnBrk="1" hangingPunct="1">
              <a:spcBef>
                <a:spcPct val="50000"/>
              </a:spcBef>
              <a:buFontTx/>
              <a:buNone/>
            </a:pPr>
            <a:r>
              <a:rPr lang="en-GB" altLang="en-US" sz="1100" dirty="0">
                <a:solidFill>
                  <a:srgbClr val="000000"/>
                </a:solidFill>
                <a:latin typeface="Comic Sans MS" panose="030F0702030302020204" pitchFamily="66" charset="0"/>
              </a:rPr>
              <a:t>8. Why does John </a:t>
            </a:r>
            <a:r>
              <a:rPr lang="en-GB" altLang="en-US" sz="1100" dirty="0" err="1">
                <a:solidFill>
                  <a:srgbClr val="000000"/>
                </a:solidFill>
                <a:latin typeface="Comic Sans MS" panose="030F0702030302020204" pitchFamily="66" charset="0"/>
              </a:rPr>
              <a:t>Fielden</a:t>
            </a:r>
            <a:r>
              <a:rPr lang="en-GB" altLang="en-US" sz="1100" dirty="0">
                <a:solidFill>
                  <a:srgbClr val="000000"/>
                </a:solidFill>
                <a:latin typeface="Comic Sans MS" panose="030F0702030302020204" pitchFamily="66" charset="0"/>
              </a:rPr>
              <a:t> say Factory Work is unsuitable for children?</a:t>
            </a:r>
          </a:p>
          <a:p>
            <a:pPr eaLnBrk="1" hangingPunct="1">
              <a:spcBef>
                <a:spcPct val="50000"/>
              </a:spcBef>
              <a:buFontTx/>
              <a:buNone/>
            </a:pPr>
            <a:r>
              <a:rPr lang="en-GB" altLang="en-US" sz="1100" dirty="0">
                <a:solidFill>
                  <a:srgbClr val="000000"/>
                </a:solidFill>
                <a:latin typeface="Comic Sans MS" panose="030F0702030302020204" pitchFamily="66" charset="0"/>
              </a:rPr>
              <a:t>9. What affects do you think factory work could have on a child’s growth?</a:t>
            </a:r>
          </a:p>
        </p:txBody>
      </p:sp>
      <p:sp>
        <p:nvSpPr>
          <p:cNvPr id="8" name="Text Box 9"/>
          <p:cNvSpPr txBox="1">
            <a:spLocks noChangeArrowheads="1"/>
          </p:cNvSpPr>
          <p:nvPr/>
        </p:nvSpPr>
        <p:spPr bwMode="auto">
          <a:xfrm>
            <a:off x="1324377" y="2438400"/>
            <a:ext cx="2514600" cy="4065588"/>
          </a:xfrm>
          <a:prstGeom prst="rect">
            <a:avLst/>
          </a:prstGeom>
          <a:solidFill>
            <a:schemeClr val="bg1"/>
          </a:solidFill>
          <a:ln w="38100">
            <a:solidFill>
              <a:schemeClr val="tx1"/>
            </a:solidFill>
            <a:miter lim="800000"/>
            <a:headEnd/>
            <a:tailEnd/>
          </a:ln>
        </p:spPr>
        <p:txBody>
          <a:bodyPr>
            <a:spAutoFit/>
          </a:bodyPr>
          <a:lstStyle>
            <a:lvl1pPr>
              <a:spcBef>
                <a:spcPct val="20000"/>
              </a:spcBef>
              <a:buChar char="•"/>
              <a:defRPr sz="3200">
                <a:solidFill>
                  <a:schemeClr val="tx1"/>
                </a:solidFill>
                <a:latin typeface="Times New Roman" panose="02020603050405020304" pitchFamily="18" charset="0"/>
                <a:cs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cs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cs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9pPr>
          </a:lstStyle>
          <a:p>
            <a:pPr eaLnBrk="1" hangingPunct="1">
              <a:spcBef>
                <a:spcPct val="50000"/>
              </a:spcBef>
              <a:buFontTx/>
              <a:buNone/>
            </a:pPr>
            <a:r>
              <a:rPr lang="en-GB" altLang="en-US" sz="1200" b="1" dirty="0">
                <a:solidFill>
                  <a:srgbClr val="000000"/>
                </a:solidFill>
                <a:latin typeface="Comic Sans MS" panose="030F0702030302020204" pitchFamily="66" charset="0"/>
              </a:rPr>
              <a:t>Source D: </a:t>
            </a:r>
          </a:p>
          <a:p>
            <a:pPr eaLnBrk="1" hangingPunct="1">
              <a:spcBef>
                <a:spcPct val="50000"/>
              </a:spcBef>
              <a:buFontTx/>
              <a:buNone/>
            </a:pPr>
            <a:endParaRPr lang="en-GB" altLang="en-US" sz="1200" b="1" dirty="0">
              <a:solidFill>
                <a:srgbClr val="000000"/>
              </a:solidFill>
              <a:latin typeface="Comic Sans MS" panose="030F0702030302020204" pitchFamily="66" charset="0"/>
            </a:endParaRPr>
          </a:p>
          <a:p>
            <a:pPr eaLnBrk="1" hangingPunct="1">
              <a:spcBef>
                <a:spcPct val="50000"/>
              </a:spcBef>
              <a:buFontTx/>
              <a:buNone/>
            </a:pPr>
            <a:endParaRPr lang="en-GB" altLang="en-US" sz="1200" b="1" dirty="0">
              <a:solidFill>
                <a:srgbClr val="000000"/>
              </a:solidFill>
              <a:latin typeface="Comic Sans MS" panose="030F0702030302020204" pitchFamily="66" charset="0"/>
            </a:endParaRPr>
          </a:p>
          <a:p>
            <a:pPr eaLnBrk="1" hangingPunct="1">
              <a:spcBef>
                <a:spcPct val="50000"/>
              </a:spcBef>
              <a:buFontTx/>
              <a:buNone/>
            </a:pPr>
            <a:endParaRPr lang="en-GB" altLang="en-US" sz="1200" b="1" dirty="0">
              <a:solidFill>
                <a:srgbClr val="000000"/>
              </a:solidFill>
              <a:latin typeface="Comic Sans MS" panose="030F0702030302020204" pitchFamily="66" charset="0"/>
            </a:endParaRPr>
          </a:p>
          <a:p>
            <a:pPr eaLnBrk="1" hangingPunct="1">
              <a:spcBef>
                <a:spcPct val="50000"/>
              </a:spcBef>
              <a:buFontTx/>
              <a:buNone/>
            </a:pPr>
            <a:endParaRPr lang="en-GB" altLang="en-US" sz="1200" b="1" dirty="0">
              <a:solidFill>
                <a:srgbClr val="000000"/>
              </a:solidFill>
              <a:latin typeface="Comic Sans MS" panose="030F0702030302020204" pitchFamily="66" charset="0"/>
            </a:endParaRPr>
          </a:p>
          <a:p>
            <a:pPr eaLnBrk="1" hangingPunct="1">
              <a:spcBef>
                <a:spcPct val="50000"/>
              </a:spcBef>
              <a:buFontTx/>
              <a:buNone/>
            </a:pPr>
            <a:endParaRPr lang="en-GB" altLang="en-US" sz="1200" b="1" dirty="0">
              <a:solidFill>
                <a:srgbClr val="000000"/>
              </a:solidFill>
              <a:latin typeface="Comic Sans MS" panose="030F0702030302020204" pitchFamily="66" charset="0"/>
            </a:endParaRPr>
          </a:p>
          <a:p>
            <a:pPr eaLnBrk="1" hangingPunct="1">
              <a:spcBef>
                <a:spcPct val="50000"/>
              </a:spcBef>
              <a:buFontTx/>
              <a:buNone/>
            </a:pPr>
            <a:endParaRPr lang="en-GB" altLang="en-US" sz="1200" b="1" dirty="0">
              <a:solidFill>
                <a:srgbClr val="000000"/>
              </a:solidFill>
              <a:latin typeface="Comic Sans MS" panose="030F0702030302020204" pitchFamily="66" charset="0"/>
            </a:endParaRPr>
          </a:p>
          <a:p>
            <a:pPr eaLnBrk="1" hangingPunct="1">
              <a:spcBef>
                <a:spcPct val="50000"/>
              </a:spcBef>
              <a:buFontTx/>
              <a:buNone/>
            </a:pPr>
            <a:endParaRPr lang="en-GB" altLang="en-US" sz="1200" b="1" dirty="0">
              <a:solidFill>
                <a:srgbClr val="000000"/>
              </a:solidFill>
              <a:latin typeface="Comic Sans MS" panose="030F0702030302020204" pitchFamily="66" charset="0"/>
            </a:endParaRPr>
          </a:p>
          <a:p>
            <a:pPr eaLnBrk="1" hangingPunct="1">
              <a:spcBef>
                <a:spcPct val="50000"/>
              </a:spcBef>
              <a:buFontTx/>
              <a:buNone/>
            </a:pPr>
            <a:endParaRPr lang="en-GB" altLang="en-US" sz="1200" b="1" dirty="0">
              <a:solidFill>
                <a:srgbClr val="000000"/>
              </a:solidFill>
              <a:latin typeface="Comic Sans MS" panose="030F0702030302020204" pitchFamily="66" charset="0"/>
            </a:endParaRPr>
          </a:p>
          <a:p>
            <a:pPr eaLnBrk="1" hangingPunct="1">
              <a:spcBef>
                <a:spcPct val="50000"/>
              </a:spcBef>
              <a:buFontTx/>
              <a:buNone/>
            </a:pPr>
            <a:endParaRPr lang="en-GB" altLang="en-US" sz="1200" b="1" dirty="0">
              <a:solidFill>
                <a:srgbClr val="000000"/>
              </a:solidFill>
              <a:latin typeface="Comic Sans MS" panose="030F0702030302020204" pitchFamily="66" charset="0"/>
            </a:endParaRPr>
          </a:p>
          <a:p>
            <a:pPr eaLnBrk="1" hangingPunct="1">
              <a:spcBef>
                <a:spcPct val="50000"/>
              </a:spcBef>
              <a:buFontTx/>
              <a:buNone/>
            </a:pPr>
            <a:endParaRPr lang="en-GB" altLang="en-US" sz="1200" b="1" dirty="0">
              <a:solidFill>
                <a:srgbClr val="000000"/>
              </a:solidFill>
              <a:latin typeface="Comic Sans MS" panose="030F0702030302020204" pitchFamily="66" charset="0"/>
            </a:endParaRPr>
          </a:p>
          <a:p>
            <a:pPr eaLnBrk="1" hangingPunct="1">
              <a:spcBef>
                <a:spcPct val="50000"/>
              </a:spcBef>
              <a:buFontTx/>
              <a:buNone/>
            </a:pPr>
            <a:endParaRPr lang="en-GB" altLang="en-US" sz="1200" b="1" dirty="0">
              <a:solidFill>
                <a:srgbClr val="000000"/>
              </a:solidFill>
              <a:latin typeface="Comic Sans MS" panose="030F0702030302020204" pitchFamily="66" charset="0"/>
            </a:endParaRPr>
          </a:p>
          <a:p>
            <a:pPr algn="r" eaLnBrk="1" hangingPunct="1">
              <a:spcBef>
                <a:spcPct val="50000"/>
              </a:spcBef>
              <a:buFontTx/>
              <a:buNone/>
            </a:pPr>
            <a:endParaRPr lang="en-GB" altLang="en-US" sz="1200" i="1" dirty="0">
              <a:solidFill>
                <a:srgbClr val="000000"/>
              </a:solidFill>
              <a:latin typeface="Comic Sans MS" panose="030F0702030302020204" pitchFamily="66" charset="0"/>
            </a:endParaRPr>
          </a:p>
          <a:p>
            <a:pPr algn="r" eaLnBrk="1" hangingPunct="1">
              <a:spcBef>
                <a:spcPct val="50000"/>
              </a:spcBef>
              <a:buFontTx/>
              <a:buNone/>
            </a:pPr>
            <a:r>
              <a:rPr lang="en-GB" altLang="en-US" sz="1200" i="1" dirty="0">
                <a:solidFill>
                  <a:srgbClr val="000000"/>
                </a:solidFill>
                <a:latin typeface="Comic Sans MS" panose="030F0702030302020204" pitchFamily="66" charset="0"/>
              </a:rPr>
              <a:t>Illustration of scavengers and </a:t>
            </a:r>
            <a:r>
              <a:rPr lang="en-GB" altLang="en-US" sz="1200" i="1" dirty="0" err="1">
                <a:solidFill>
                  <a:srgbClr val="000000"/>
                </a:solidFill>
                <a:latin typeface="Comic Sans MS" panose="030F0702030302020204" pitchFamily="66" charset="0"/>
              </a:rPr>
              <a:t>piecers</a:t>
            </a:r>
            <a:r>
              <a:rPr lang="en-GB" altLang="en-US" sz="1200" i="1" dirty="0">
                <a:solidFill>
                  <a:srgbClr val="000000"/>
                </a:solidFill>
                <a:latin typeface="Comic Sans MS" panose="030F0702030302020204" pitchFamily="66" charset="0"/>
              </a:rPr>
              <a:t> at work (1840)</a:t>
            </a:r>
          </a:p>
        </p:txBody>
      </p:sp>
      <p:pic>
        <p:nvPicPr>
          <p:cNvPr id="9" name="Picture 10" descr="http://www.powerinthelandscape.co.uk/images/education/Piecers_fromTrollop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19627" y="2806700"/>
            <a:ext cx="2324100" cy="3017838"/>
          </a:xfrm>
          <a:prstGeom prst="rect">
            <a:avLst/>
          </a:prstGeom>
          <a:solidFill>
            <a:schemeClr val="bg1"/>
          </a:solidFill>
          <a:ln>
            <a:noFill/>
          </a:ln>
        </p:spPr>
      </p:pic>
      <p:sp>
        <p:nvSpPr>
          <p:cNvPr id="10" name="Text Box 11"/>
          <p:cNvSpPr txBox="1">
            <a:spLocks noChangeArrowheads="1"/>
          </p:cNvSpPr>
          <p:nvPr/>
        </p:nvSpPr>
        <p:spPr bwMode="auto">
          <a:xfrm>
            <a:off x="5743977" y="1447800"/>
            <a:ext cx="4419600" cy="1358900"/>
          </a:xfrm>
          <a:prstGeom prst="rect">
            <a:avLst/>
          </a:prstGeom>
          <a:solidFill>
            <a:schemeClr val="bg1"/>
          </a:solidFill>
          <a:ln w="38100">
            <a:solidFill>
              <a:schemeClr val="tx1"/>
            </a:solidFill>
            <a:miter lim="800000"/>
            <a:headEnd/>
            <a:tailEnd/>
          </a:ln>
        </p:spPr>
        <p:txBody>
          <a:bodyPr>
            <a:spAutoFit/>
          </a:bodyPr>
          <a:lstStyle>
            <a:lvl1pPr>
              <a:spcBef>
                <a:spcPct val="20000"/>
              </a:spcBef>
              <a:buChar char="•"/>
              <a:defRPr sz="3200">
                <a:solidFill>
                  <a:schemeClr val="tx1"/>
                </a:solidFill>
                <a:latin typeface="Times New Roman" panose="02020603050405020304" pitchFamily="18" charset="0"/>
                <a:cs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cs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cs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9pPr>
          </a:lstStyle>
          <a:p>
            <a:pPr eaLnBrk="1" hangingPunct="1">
              <a:spcBef>
                <a:spcPct val="50000"/>
              </a:spcBef>
              <a:buFontTx/>
              <a:buNone/>
            </a:pPr>
            <a:r>
              <a:rPr lang="en-GB" altLang="en-US" sz="1200" b="1" dirty="0">
                <a:solidFill>
                  <a:srgbClr val="000000"/>
                </a:solidFill>
                <a:latin typeface="Comic Sans MS" panose="030F0702030302020204" pitchFamily="66" charset="0"/>
              </a:rPr>
              <a:t>Source E:</a:t>
            </a:r>
            <a:r>
              <a:rPr lang="en-GB" altLang="en-US" sz="1200" dirty="0">
                <a:solidFill>
                  <a:srgbClr val="000000"/>
                </a:solidFill>
                <a:latin typeface="Comic Sans MS" panose="030F0702030302020204" pitchFamily="66" charset="0"/>
              </a:rPr>
              <a:t> </a:t>
            </a:r>
          </a:p>
          <a:p>
            <a:pPr algn="r" eaLnBrk="1" hangingPunct="1">
              <a:spcBef>
                <a:spcPct val="50000"/>
              </a:spcBef>
              <a:buFontTx/>
              <a:buNone/>
            </a:pPr>
            <a:r>
              <a:rPr lang="en-GB" altLang="en-US" sz="1100" dirty="0">
                <a:solidFill>
                  <a:srgbClr val="000000"/>
                </a:solidFill>
                <a:latin typeface="Comic Sans MS" panose="030F0702030302020204" pitchFamily="66" charset="0"/>
              </a:rPr>
              <a:t>Factory work is unfit for children. Cooped up in a heated atmosphere, without proper exercise, remaining in one position for a series of hours, one set or system of muscles alone called into activity. It affects the physical growth of a child</a:t>
            </a:r>
            <a:r>
              <a:rPr lang="en-GB" altLang="en-US" sz="1200" dirty="0">
                <a:solidFill>
                  <a:srgbClr val="000000"/>
                </a:solidFill>
                <a:latin typeface="Comic Sans MS" panose="030F0702030302020204" pitchFamily="66" charset="0"/>
              </a:rPr>
              <a:t>.                </a:t>
            </a:r>
          </a:p>
          <a:p>
            <a:pPr algn="r" eaLnBrk="1" hangingPunct="1">
              <a:spcBef>
                <a:spcPct val="50000"/>
              </a:spcBef>
              <a:buFontTx/>
              <a:buNone/>
            </a:pPr>
            <a:r>
              <a:rPr lang="en-GB" altLang="en-US" sz="1200" i="1" dirty="0">
                <a:solidFill>
                  <a:srgbClr val="000000"/>
                </a:solidFill>
                <a:latin typeface="Comic Sans MS" panose="030F0702030302020204" pitchFamily="66" charset="0"/>
              </a:rPr>
              <a:t>John </a:t>
            </a:r>
            <a:r>
              <a:rPr lang="en-GB" altLang="en-US" sz="1200" i="1" dirty="0" err="1">
                <a:solidFill>
                  <a:srgbClr val="000000"/>
                </a:solidFill>
                <a:latin typeface="Comic Sans MS" panose="030F0702030302020204" pitchFamily="66" charset="0"/>
              </a:rPr>
              <a:t>Fielden</a:t>
            </a:r>
            <a:r>
              <a:rPr lang="en-GB" altLang="en-US" sz="1200" i="1" dirty="0">
                <a:solidFill>
                  <a:srgbClr val="000000"/>
                </a:solidFill>
                <a:latin typeface="Comic Sans MS" panose="030F0702030302020204" pitchFamily="66" charset="0"/>
              </a:rPr>
              <a:t>, a Factory Owner</a:t>
            </a:r>
          </a:p>
        </p:txBody>
      </p:sp>
      <p:sp>
        <p:nvSpPr>
          <p:cNvPr id="11" name="TextBox 10"/>
          <p:cNvSpPr txBox="1"/>
          <p:nvPr/>
        </p:nvSpPr>
        <p:spPr>
          <a:xfrm>
            <a:off x="8238722" y="0"/>
            <a:ext cx="3697309" cy="3416320"/>
          </a:xfrm>
          <a:prstGeom prst="rect">
            <a:avLst/>
          </a:prstGeom>
          <a:solidFill>
            <a:srgbClr val="FFFF00"/>
          </a:solidFill>
        </p:spPr>
        <p:txBody>
          <a:bodyPr wrap="square" rtlCol="0">
            <a:spAutoFit/>
          </a:bodyPr>
          <a:lstStyle/>
          <a:p>
            <a:pPr algn="ctr"/>
            <a:r>
              <a:rPr lang="en-GB" sz="2400" b="1" dirty="0"/>
              <a:t>TASK: </a:t>
            </a:r>
          </a:p>
          <a:p>
            <a:pPr algn="ctr"/>
            <a:r>
              <a:rPr lang="en-GB" sz="2400" b="1" dirty="0"/>
              <a:t>Read/look at sources A-E and answer the questions on each source in your books. </a:t>
            </a:r>
          </a:p>
          <a:p>
            <a:pPr algn="ctr"/>
            <a:endParaRPr lang="en-GB" sz="2400" b="1" dirty="0"/>
          </a:p>
          <a:p>
            <a:pPr algn="ctr"/>
            <a:r>
              <a:rPr lang="en-GB" sz="2400" b="1" dirty="0"/>
              <a:t>Make sure you are always reading the provenance of each source!</a:t>
            </a:r>
          </a:p>
        </p:txBody>
      </p:sp>
      <p:sp>
        <p:nvSpPr>
          <p:cNvPr id="13" name="TextBox 12"/>
          <p:cNvSpPr txBox="1"/>
          <p:nvPr/>
        </p:nvSpPr>
        <p:spPr>
          <a:xfrm>
            <a:off x="8353022" y="3732967"/>
            <a:ext cx="3202546" cy="2862322"/>
          </a:xfrm>
          <a:prstGeom prst="rect">
            <a:avLst/>
          </a:prstGeom>
          <a:solidFill>
            <a:schemeClr val="accent2">
              <a:lumMod val="40000"/>
              <a:lumOff val="60000"/>
            </a:schemeClr>
          </a:solidFill>
        </p:spPr>
        <p:txBody>
          <a:bodyPr wrap="square" rtlCol="0">
            <a:spAutoFit/>
          </a:bodyPr>
          <a:lstStyle/>
          <a:p>
            <a:pPr algn="ctr"/>
            <a:r>
              <a:rPr lang="en-GB" b="1" dirty="0"/>
              <a:t>Challenge: </a:t>
            </a:r>
          </a:p>
          <a:p>
            <a:pPr algn="ctr"/>
            <a:endParaRPr lang="en-GB" b="1" dirty="0"/>
          </a:p>
          <a:p>
            <a:pPr algn="ctr"/>
            <a:r>
              <a:rPr lang="en-GB" b="1" dirty="0"/>
              <a:t>What do you think was the worst part about working in an industrial factory during the industrial revolution?</a:t>
            </a:r>
          </a:p>
          <a:p>
            <a:pPr algn="ctr"/>
            <a:endParaRPr lang="en-GB" b="1" dirty="0"/>
          </a:p>
          <a:p>
            <a:pPr algn="ctr"/>
            <a:r>
              <a:rPr lang="en-GB" b="1" dirty="0"/>
              <a:t>Write a paragraph explaining your answer – use the sources as evidence.</a:t>
            </a:r>
          </a:p>
        </p:txBody>
      </p:sp>
    </p:spTree>
    <p:extLst>
      <p:ext uri="{BB962C8B-B14F-4D97-AF65-F5344CB8AC3E}">
        <p14:creationId xmlns:p14="http://schemas.microsoft.com/office/powerpoint/2010/main" val="10594749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16"/>
          <p:cNvSpPr>
            <a:spLocks noGrp="1"/>
          </p:cNvSpPr>
          <p:nvPr>
            <p:ph sz="quarter" idx="4294967295"/>
          </p:nvPr>
        </p:nvSpPr>
        <p:spPr>
          <a:xfrm>
            <a:off x="6262688" y="273050"/>
            <a:ext cx="142875" cy="6384925"/>
          </a:xfrm>
          <a:prstGeom prst="flowChartProcess">
            <a:avLst/>
          </a:prstGeom>
          <a:solidFill>
            <a:srgbClr val="0000FF"/>
          </a:solidFill>
          <a:ln w="25400" cap="flat" algn="ctr">
            <a:solidFill>
              <a:srgbClr val="385D8A"/>
            </a:solidFill>
            <a:miter lim="800000"/>
            <a:headEnd/>
            <a:tailEnd/>
          </a:ln>
        </p:spPr>
        <p:txBody>
          <a:bodyPr anchor="ctr"/>
          <a:lstStyle/>
          <a:p>
            <a:pPr>
              <a:lnSpc>
                <a:spcPct val="80000"/>
              </a:lnSpc>
            </a:pPr>
            <a:endParaRPr lang="en-US" altLang="en-US" sz="800">
              <a:solidFill>
                <a:srgbClr val="FFFFFF"/>
              </a:solidFill>
            </a:endParaRPr>
          </a:p>
        </p:txBody>
      </p:sp>
      <p:cxnSp>
        <p:nvCxnSpPr>
          <p:cNvPr id="5" name="Straight Connector 6"/>
          <p:cNvCxnSpPr>
            <a:cxnSpLocks noChangeShapeType="1"/>
          </p:cNvCxnSpPr>
          <p:nvPr/>
        </p:nvCxnSpPr>
        <p:spPr bwMode="auto">
          <a:xfrm rot="5400000">
            <a:off x="4010819" y="3737769"/>
            <a:ext cx="4787900" cy="1588"/>
          </a:xfrm>
          <a:prstGeom prst="line">
            <a:avLst/>
          </a:prstGeom>
          <a:noFill/>
          <a:ln w="9525" algn="ctr">
            <a:solidFill>
              <a:srgbClr val="000080"/>
            </a:solidFill>
            <a:round/>
            <a:headEnd/>
            <a:tailEnd/>
          </a:ln>
          <a:extLst>
            <a:ext uri="{909E8E84-426E-40DD-AFC4-6F175D3DCCD1}">
              <a14:hiddenFill xmlns:a14="http://schemas.microsoft.com/office/drawing/2010/main">
                <a:noFill/>
              </a14:hiddenFill>
            </a:ext>
          </a:extLst>
        </p:spPr>
      </p:cxnSp>
      <p:sp>
        <p:nvSpPr>
          <p:cNvPr id="6" name="Rectangle 10"/>
          <p:cNvSpPr>
            <a:spLocks noChangeArrowheads="1"/>
          </p:cNvSpPr>
          <p:nvPr/>
        </p:nvSpPr>
        <p:spPr bwMode="auto">
          <a:xfrm>
            <a:off x="2476500" y="1630363"/>
            <a:ext cx="3571875" cy="1500187"/>
          </a:xfrm>
          <a:prstGeom prst="rect">
            <a:avLst/>
          </a:prstGeom>
          <a:solidFill>
            <a:schemeClr val="accent2"/>
          </a:solidFill>
          <a:ln w="25400" algn="ctr">
            <a:solidFill>
              <a:srgbClr val="385D8A"/>
            </a:solidFill>
            <a:miter lim="800000"/>
            <a:headEnd/>
            <a:tailEnd/>
          </a:ln>
        </p:spPr>
        <p:txBody>
          <a:bodyPr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eaLnBrk="1" hangingPunct="1">
              <a:spcBef>
                <a:spcPct val="0"/>
              </a:spcBef>
              <a:buFontTx/>
              <a:buNone/>
            </a:pPr>
            <a:r>
              <a:rPr lang="en-GB" altLang="en-US" sz="2400" b="1" dirty="0">
                <a:solidFill>
                  <a:srgbClr val="FFFFFF"/>
                </a:solidFill>
                <a:latin typeface="Comic Sans MS" panose="030F0702030302020204" pitchFamily="66" charset="0"/>
              </a:rPr>
              <a:t>HEAD</a:t>
            </a:r>
            <a:r>
              <a:rPr lang="en-GB" altLang="en-US" sz="2400" dirty="0">
                <a:solidFill>
                  <a:srgbClr val="FFFFFF"/>
                </a:solidFill>
                <a:latin typeface="Comic Sans MS" panose="030F0702030302020204" pitchFamily="66" charset="0"/>
              </a:rPr>
              <a:t>-something that has made you think</a:t>
            </a:r>
          </a:p>
        </p:txBody>
      </p:sp>
      <p:sp>
        <p:nvSpPr>
          <p:cNvPr id="7" name="Rectangle 11"/>
          <p:cNvSpPr>
            <a:spLocks noChangeArrowheads="1"/>
          </p:cNvSpPr>
          <p:nvPr/>
        </p:nvSpPr>
        <p:spPr bwMode="auto">
          <a:xfrm>
            <a:off x="2454275" y="3787775"/>
            <a:ext cx="3571875" cy="1571625"/>
          </a:xfrm>
          <a:prstGeom prst="rect">
            <a:avLst/>
          </a:prstGeom>
          <a:solidFill>
            <a:schemeClr val="accent2"/>
          </a:solidFill>
          <a:ln w="25400" algn="ctr">
            <a:solidFill>
              <a:srgbClr val="385D8A"/>
            </a:solidFill>
            <a:miter lim="800000"/>
            <a:headEnd/>
            <a:tailEnd/>
          </a:ln>
        </p:spPr>
        <p:txBody>
          <a:bodyPr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eaLnBrk="1" hangingPunct="1">
              <a:spcBef>
                <a:spcPct val="0"/>
              </a:spcBef>
              <a:buFontTx/>
              <a:buNone/>
            </a:pPr>
            <a:r>
              <a:rPr lang="en-GB" altLang="en-US" sz="2400" b="1" dirty="0">
                <a:solidFill>
                  <a:srgbClr val="FFFFFF"/>
                </a:solidFill>
                <a:latin typeface="Comic Sans MS" panose="030F0702030302020204" pitchFamily="66" charset="0"/>
              </a:rPr>
              <a:t>BIN</a:t>
            </a:r>
            <a:r>
              <a:rPr lang="en-GB" altLang="en-US" sz="2400" dirty="0">
                <a:solidFill>
                  <a:srgbClr val="FFFFFF"/>
                </a:solidFill>
                <a:latin typeface="Comic Sans MS" panose="030F0702030302020204" pitchFamily="66" charset="0"/>
              </a:rPr>
              <a:t>-something you did not find interesting</a:t>
            </a:r>
          </a:p>
        </p:txBody>
      </p:sp>
      <p:sp>
        <p:nvSpPr>
          <p:cNvPr id="8" name="Rectangle 12"/>
          <p:cNvSpPr>
            <a:spLocks noChangeArrowheads="1"/>
          </p:cNvSpPr>
          <p:nvPr/>
        </p:nvSpPr>
        <p:spPr bwMode="auto">
          <a:xfrm>
            <a:off x="6691313" y="3844925"/>
            <a:ext cx="3714750" cy="1571625"/>
          </a:xfrm>
          <a:prstGeom prst="rect">
            <a:avLst/>
          </a:prstGeom>
          <a:solidFill>
            <a:schemeClr val="accent2"/>
          </a:solidFill>
          <a:ln w="25400" algn="ctr">
            <a:solidFill>
              <a:srgbClr val="385D8A"/>
            </a:solidFill>
            <a:miter lim="800000"/>
            <a:headEnd/>
            <a:tailEnd/>
          </a:ln>
        </p:spPr>
        <p:txBody>
          <a:bodyPr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eaLnBrk="1" hangingPunct="1">
              <a:spcBef>
                <a:spcPct val="0"/>
              </a:spcBef>
              <a:buFontTx/>
              <a:buNone/>
            </a:pPr>
            <a:r>
              <a:rPr lang="en-GB" altLang="en-US" sz="2400" b="1" dirty="0">
                <a:solidFill>
                  <a:srgbClr val="FFFFFF"/>
                </a:solidFill>
                <a:latin typeface="Comic Sans MS" panose="030F0702030302020204" pitchFamily="66" charset="0"/>
              </a:rPr>
              <a:t>BAG</a:t>
            </a:r>
            <a:r>
              <a:rPr lang="en-GB" altLang="en-US" sz="2400" dirty="0">
                <a:solidFill>
                  <a:srgbClr val="FFFFFF"/>
                </a:solidFill>
                <a:latin typeface="Comic Sans MS" panose="030F0702030302020204" pitchFamily="66" charset="0"/>
              </a:rPr>
              <a:t>- something you will remember and take away</a:t>
            </a:r>
          </a:p>
        </p:txBody>
      </p:sp>
      <p:sp>
        <p:nvSpPr>
          <p:cNvPr id="9" name="Rectangle 13"/>
          <p:cNvSpPr>
            <a:spLocks noChangeArrowheads="1"/>
          </p:cNvSpPr>
          <p:nvPr/>
        </p:nvSpPr>
        <p:spPr bwMode="auto">
          <a:xfrm>
            <a:off x="6642100" y="1652588"/>
            <a:ext cx="3714750" cy="1571625"/>
          </a:xfrm>
          <a:prstGeom prst="rect">
            <a:avLst/>
          </a:prstGeom>
          <a:solidFill>
            <a:schemeClr val="accent2"/>
          </a:solidFill>
          <a:ln w="25400" algn="ctr">
            <a:solidFill>
              <a:srgbClr val="385D8A"/>
            </a:solidFill>
            <a:miter lim="800000"/>
            <a:headEnd/>
            <a:tailEnd/>
          </a:ln>
        </p:spPr>
        <p:txBody>
          <a:bodyPr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eaLnBrk="1" hangingPunct="1">
              <a:spcBef>
                <a:spcPct val="0"/>
              </a:spcBef>
              <a:buFontTx/>
              <a:buNone/>
            </a:pPr>
            <a:r>
              <a:rPr lang="en-GB" altLang="en-US" sz="2800" b="1" dirty="0">
                <a:solidFill>
                  <a:srgbClr val="FFFFFF"/>
                </a:solidFill>
                <a:latin typeface="Comic Sans MS" panose="030F0702030302020204" pitchFamily="66" charset="0"/>
              </a:rPr>
              <a:t>HEART</a:t>
            </a:r>
            <a:r>
              <a:rPr lang="en-GB" altLang="en-US" sz="2800" dirty="0">
                <a:solidFill>
                  <a:srgbClr val="FFFFFF"/>
                </a:solidFill>
                <a:latin typeface="Comic Sans MS" panose="030F0702030302020204" pitchFamily="66" charset="0"/>
              </a:rPr>
              <a:t>- something that you have felt</a:t>
            </a:r>
          </a:p>
        </p:txBody>
      </p:sp>
      <p:sp>
        <p:nvSpPr>
          <p:cNvPr id="10" name="Cloud Callout 9"/>
          <p:cNvSpPr/>
          <p:nvPr/>
        </p:nvSpPr>
        <p:spPr>
          <a:xfrm>
            <a:off x="3690937" y="237332"/>
            <a:ext cx="1643063" cy="857250"/>
          </a:xfrm>
          <a:prstGeom prst="cloudCallout">
            <a:avLst>
              <a:gd name="adj1" fmla="val -69528"/>
              <a:gd name="adj2" fmla="val 41166"/>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sp>
        <p:nvSpPr>
          <p:cNvPr id="11" name="Flowchart: Process 10"/>
          <p:cNvSpPr>
            <a:spLocks noChangeArrowheads="1"/>
          </p:cNvSpPr>
          <p:nvPr/>
        </p:nvSpPr>
        <p:spPr bwMode="auto">
          <a:xfrm rot="5400000">
            <a:off x="6332538" y="-549275"/>
            <a:ext cx="142875" cy="8143875"/>
          </a:xfrm>
          <a:prstGeom prst="flowChartProcess">
            <a:avLst/>
          </a:prstGeom>
          <a:solidFill>
            <a:schemeClr val="accent2"/>
          </a:solidFill>
          <a:ln w="25400" algn="ctr">
            <a:solidFill>
              <a:srgbClr val="385D8A"/>
            </a:solidFill>
            <a:miter lim="800000"/>
            <a:headEnd/>
            <a:tailEnd/>
          </a:ln>
        </p:spPr>
        <p:txBody>
          <a:bodyPr rot="10800000" vert="eaVert" anchor="ctr"/>
          <a:lstStyle/>
          <a:p>
            <a:pPr algn="ctr" eaLnBrk="1" fontAlgn="auto" hangingPunct="1">
              <a:spcBef>
                <a:spcPts val="0"/>
              </a:spcBef>
              <a:spcAft>
                <a:spcPts val="0"/>
              </a:spcAft>
              <a:defRPr/>
            </a:pPr>
            <a:endParaRPr lang="en-GB">
              <a:solidFill>
                <a:schemeClr val="lt1"/>
              </a:solidFill>
              <a:latin typeface="+mn-lt"/>
              <a:cs typeface="Arial" charset="0"/>
            </a:endParaRPr>
          </a:p>
        </p:txBody>
      </p:sp>
      <p:sp>
        <p:nvSpPr>
          <p:cNvPr id="12" name="Flowchart: Magnetic Disk 11"/>
          <p:cNvSpPr/>
          <p:nvPr/>
        </p:nvSpPr>
        <p:spPr>
          <a:xfrm>
            <a:off x="3690938" y="5559425"/>
            <a:ext cx="857250" cy="1071563"/>
          </a:xfrm>
          <a:prstGeom prst="flowChartMagneticDisk">
            <a:avLst/>
          </a:prstGeom>
          <a:solidFill>
            <a:schemeClr val="bg1">
              <a:lumMod val="6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sp>
        <p:nvSpPr>
          <p:cNvPr id="13" name="Heart 12"/>
          <p:cNvSpPr/>
          <p:nvPr/>
        </p:nvSpPr>
        <p:spPr>
          <a:xfrm>
            <a:off x="7762875" y="273050"/>
            <a:ext cx="1357313" cy="1071563"/>
          </a:xfrm>
          <a:prstGeom prst="heart">
            <a:avLst/>
          </a:prstGeom>
          <a:solidFill>
            <a:srgbClr val="F01C68"/>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sp>
        <p:nvSpPr>
          <p:cNvPr id="14" name="TextBox 19"/>
          <p:cNvSpPr txBox="1">
            <a:spLocks noChangeArrowheads="1"/>
          </p:cNvSpPr>
          <p:nvPr/>
        </p:nvSpPr>
        <p:spPr bwMode="auto">
          <a:xfrm>
            <a:off x="3762375" y="6130925"/>
            <a:ext cx="7143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eaLnBrk="1" hangingPunct="1">
              <a:spcBef>
                <a:spcPct val="0"/>
              </a:spcBef>
              <a:buFontTx/>
              <a:buNone/>
            </a:pPr>
            <a:r>
              <a:rPr lang="en-GB" altLang="en-US" sz="1800">
                <a:latin typeface="Comic Sans MS" panose="030F0702030302020204" pitchFamily="66" charset="0"/>
              </a:rPr>
              <a:t>Bin</a:t>
            </a:r>
          </a:p>
        </p:txBody>
      </p:sp>
      <p:cxnSp>
        <p:nvCxnSpPr>
          <p:cNvPr id="15" name="Straight Connector 14"/>
          <p:cNvCxnSpPr/>
          <p:nvPr/>
        </p:nvCxnSpPr>
        <p:spPr>
          <a:xfrm rot="5400000">
            <a:off x="3475831" y="6203157"/>
            <a:ext cx="714375"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5400000">
            <a:off x="4048919" y="6201569"/>
            <a:ext cx="714375" cy="158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a:endCxn id="14" idx="0"/>
          </p:cNvCxnSpPr>
          <p:nvPr/>
        </p:nvCxnSpPr>
        <p:spPr>
          <a:xfrm rot="5400000">
            <a:off x="4013201" y="6022975"/>
            <a:ext cx="214312" cy="158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5400000">
            <a:off x="4013200" y="6523038"/>
            <a:ext cx="214313" cy="158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Smiley Face 18"/>
          <p:cNvSpPr/>
          <p:nvPr/>
        </p:nvSpPr>
        <p:spPr>
          <a:xfrm>
            <a:off x="2833688" y="844550"/>
            <a:ext cx="642937" cy="642938"/>
          </a:xfrm>
          <a:prstGeom prst="smileyFace">
            <a:avLst/>
          </a:prstGeom>
          <a:solidFill>
            <a:srgbClr val="F6BCA8"/>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pic>
        <p:nvPicPr>
          <p:cNvPr id="20" name="Picture 20" descr="http://t3.gstatic.com/images?q=tbn:ANd9GcSe4KAnuD7Lh1ZeiiyK8GBZpcvZUXjNoIOAR-AxnzjKVJxR7usrSaISxxE:www.clipartguide.com/_small/1552-0907-3020-1857.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04176" y="5471318"/>
            <a:ext cx="1085850" cy="110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195263" y="320427"/>
            <a:ext cx="2136775" cy="1384995"/>
          </a:xfrm>
          <a:prstGeom prst="rect">
            <a:avLst/>
          </a:prstGeom>
          <a:noFill/>
        </p:spPr>
        <p:txBody>
          <a:bodyPr wrap="square" rtlCol="0">
            <a:spAutoFit/>
          </a:bodyPr>
          <a:lstStyle/>
          <a:p>
            <a:pPr algn="ctr"/>
            <a:r>
              <a:rPr lang="en-GB" sz="2800" b="1" dirty="0"/>
              <a:t>Divide your page into 4 squares</a:t>
            </a:r>
          </a:p>
        </p:txBody>
      </p:sp>
    </p:spTree>
    <p:extLst>
      <p:ext uri="{BB962C8B-B14F-4D97-AF65-F5344CB8AC3E}">
        <p14:creationId xmlns:p14="http://schemas.microsoft.com/office/powerpoint/2010/main" val="14664126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2DB6495B-10A7-4B4C-928A-60A300EF8319}"/>
              </a:ext>
            </a:extLst>
          </p:cNvPr>
          <p:cNvSpPr txBox="1">
            <a:spLocks noChangeArrowheads="1"/>
          </p:cNvSpPr>
          <p:nvPr/>
        </p:nvSpPr>
        <p:spPr bwMode="auto">
          <a:xfrm>
            <a:off x="1066800" y="152400"/>
            <a:ext cx="2590800" cy="2200275"/>
          </a:xfrm>
          <a:prstGeom prst="rect">
            <a:avLst/>
          </a:prstGeom>
          <a:noFill/>
          <a:ln w="381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sz="3200">
                <a:solidFill>
                  <a:schemeClr val="tx1"/>
                </a:solidFill>
                <a:latin typeface="Times New Roman" panose="02020603050405020304" pitchFamily="18" charset="0"/>
                <a:cs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cs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cs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9pPr>
          </a:lstStyle>
          <a:p>
            <a:pPr eaLnBrk="1" hangingPunct="1">
              <a:spcBef>
                <a:spcPct val="50000"/>
              </a:spcBef>
              <a:buFontTx/>
              <a:buNone/>
            </a:pPr>
            <a:r>
              <a:rPr lang="en-GB" altLang="en-US" sz="1200" b="1">
                <a:solidFill>
                  <a:srgbClr val="000000"/>
                </a:solidFill>
                <a:latin typeface="Comic Sans MS" panose="030F0702030302020204" pitchFamily="66" charset="0"/>
              </a:rPr>
              <a:t>Source A:</a:t>
            </a:r>
            <a:r>
              <a:rPr lang="en-GB" altLang="en-US" sz="1200">
                <a:solidFill>
                  <a:srgbClr val="000000"/>
                </a:solidFill>
                <a:latin typeface="Comic Sans MS" panose="030F0702030302020204" pitchFamily="66" charset="0"/>
              </a:rPr>
              <a:t> </a:t>
            </a:r>
          </a:p>
          <a:p>
            <a:pPr algn="ctr" eaLnBrk="1" hangingPunct="1">
              <a:spcBef>
                <a:spcPct val="50000"/>
              </a:spcBef>
              <a:buFontTx/>
              <a:buNone/>
            </a:pPr>
            <a:r>
              <a:rPr lang="en-GB" altLang="en-US" sz="1100">
                <a:solidFill>
                  <a:srgbClr val="000000"/>
                </a:solidFill>
                <a:latin typeface="Comic Sans MS" panose="030F0702030302020204" pitchFamily="66" charset="0"/>
              </a:rPr>
              <a:t>There were terrible accidents. Sometimes the children’s arms and hands were caught in the machinery; in many instances the muscles and the skin is stripped down to the bone, and in some instances a finger or two might be lost. </a:t>
            </a:r>
          </a:p>
          <a:p>
            <a:pPr algn="r" eaLnBrk="1" hangingPunct="1">
              <a:spcBef>
                <a:spcPct val="50000"/>
              </a:spcBef>
              <a:buFontTx/>
              <a:buNone/>
            </a:pPr>
            <a:r>
              <a:rPr lang="en-GB" altLang="en-US" sz="1200" i="1">
                <a:solidFill>
                  <a:srgbClr val="000000"/>
                </a:solidFill>
                <a:latin typeface="Comic Sans MS" panose="030F0702030302020204" pitchFamily="66" charset="0"/>
              </a:rPr>
              <a:t>Comment from a Doctor in Manchester</a:t>
            </a:r>
          </a:p>
        </p:txBody>
      </p:sp>
      <p:sp>
        <p:nvSpPr>
          <p:cNvPr id="5" name="Text Box 3">
            <a:extLst>
              <a:ext uri="{FF2B5EF4-FFF2-40B4-BE49-F238E27FC236}">
                <a16:creationId xmlns:a16="http://schemas.microsoft.com/office/drawing/2014/main" id="{C28118F5-2B52-4EC1-AA3B-3C619DA5A313}"/>
              </a:ext>
            </a:extLst>
          </p:cNvPr>
          <p:cNvSpPr txBox="1">
            <a:spLocks noChangeArrowheads="1"/>
          </p:cNvSpPr>
          <p:nvPr/>
        </p:nvSpPr>
        <p:spPr bwMode="auto">
          <a:xfrm>
            <a:off x="3810000" y="142875"/>
            <a:ext cx="1447800" cy="2679700"/>
          </a:xfrm>
          <a:prstGeom prst="rect">
            <a:avLst/>
          </a:prstGeom>
          <a:noFill/>
          <a:ln w="381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sz="3200">
                <a:solidFill>
                  <a:schemeClr val="tx1"/>
                </a:solidFill>
                <a:latin typeface="Times New Roman" panose="02020603050405020304" pitchFamily="18" charset="0"/>
                <a:cs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cs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cs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9pPr>
          </a:lstStyle>
          <a:p>
            <a:pPr eaLnBrk="1" hangingPunct="1">
              <a:spcBef>
                <a:spcPct val="50000"/>
              </a:spcBef>
              <a:buFontTx/>
              <a:buNone/>
            </a:pPr>
            <a:r>
              <a:rPr lang="en-GB" altLang="en-US" sz="1200" b="1">
                <a:solidFill>
                  <a:srgbClr val="000000"/>
                </a:solidFill>
                <a:latin typeface="Comic Sans MS" panose="030F0702030302020204" pitchFamily="66" charset="0"/>
              </a:rPr>
              <a:t>Source B: </a:t>
            </a:r>
          </a:p>
          <a:p>
            <a:pPr algn="ctr" eaLnBrk="1" hangingPunct="1">
              <a:spcBef>
                <a:spcPct val="50000"/>
              </a:spcBef>
              <a:buFontTx/>
              <a:buNone/>
            </a:pPr>
            <a:r>
              <a:rPr lang="en-GB" altLang="en-US" sz="1100">
                <a:solidFill>
                  <a:srgbClr val="000000"/>
                </a:solidFill>
                <a:latin typeface="Comic Sans MS" panose="030F0702030302020204" pitchFamily="66" charset="0"/>
              </a:rPr>
              <a:t>I have seen a factory owner with a horse whip standing outside the mill. He punished children who came late.</a:t>
            </a:r>
            <a:r>
              <a:rPr lang="en-GB" altLang="en-US" sz="1200">
                <a:solidFill>
                  <a:srgbClr val="000000"/>
                </a:solidFill>
                <a:latin typeface="Comic Sans MS" panose="030F0702030302020204" pitchFamily="66" charset="0"/>
              </a:rPr>
              <a:t> </a:t>
            </a:r>
          </a:p>
          <a:p>
            <a:pPr algn="r" eaLnBrk="1" hangingPunct="1">
              <a:spcBef>
                <a:spcPct val="50000"/>
              </a:spcBef>
              <a:buFontTx/>
              <a:buNone/>
            </a:pPr>
            <a:r>
              <a:rPr lang="en-GB" altLang="en-US" sz="1200" i="1">
                <a:solidFill>
                  <a:srgbClr val="000000"/>
                </a:solidFill>
                <a:latin typeface="Comic Sans MS" panose="030F0702030302020204" pitchFamily="66" charset="0"/>
              </a:rPr>
              <a:t>John Fairbrother, an overlooker, interviewed in 1819</a:t>
            </a:r>
          </a:p>
        </p:txBody>
      </p:sp>
      <p:sp>
        <p:nvSpPr>
          <p:cNvPr id="6" name="Text Box 4">
            <a:extLst>
              <a:ext uri="{FF2B5EF4-FFF2-40B4-BE49-F238E27FC236}">
                <a16:creationId xmlns:a16="http://schemas.microsoft.com/office/drawing/2014/main" id="{A2C8248E-8A29-4529-B3CC-F6E22C35399F}"/>
              </a:ext>
            </a:extLst>
          </p:cNvPr>
          <p:cNvSpPr txBox="1">
            <a:spLocks noChangeArrowheads="1"/>
          </p:cNvSpPr>
          <p:nvPr/>
        </p:nvSpPr>
        <p:spPr bwMode="auto">
          <a:xfrm>
            <a:off x="5410200" y="152400"/>
            <a:ext cx="4419600" cy="1176338"/>
          </a:xfrm>
          <a:prstGeom prst="rect">
            <a:avLst/>
          </a:prstGeom>
          <a:noFill/>
          <a:ln w="381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sz="3200">
                <a:solidFill>
                  <a:schemeClr val="tx1"/>
                </a:solidFill>
                <a:latin typeface="Times New Roman" panose="02020603050405020304" pitchFamily="18" charset="0"/>
                <a:cs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cs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cs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9pPr>
          </a:lstStyle>
          <a:p>
            <a:pPr eaLnBrk="1" hangingPunct="1">
              <a:spcBef>
                <a:spcPct val="50000"/>
              </a:spcBef>
              <a:buFontTx/>
              <a:buNone/>
            </a:pPr>
            <a:r>
              <a:rPr lang="en-GB" altLang="en-US" sz="1200" b="1">
                <a:solidFill>
                  <a:srgbClr val="000000"/>
                </a:solidFill>
                <a:latin typeface="Comic Sans MS" panose="030F0702030302020204" pitchFamily="66" charset="0"/>
              </a:rPr>
              <a:t>Source C:</a:t>
            </a:r>
            <a:r>
              <a:rPr lang="en-GB" altLang="en-US" sz="1200">
                <a:solidFill>
                  <a:srgbClr val="000000"/>
                </a:solidFill>
                <a:latin typeface="Comic Sans MS" panose="030F0702030302020204" pitchFamily="66" charset="0"/>
              </a:rPr>
              <a:t> </a:t>
            </a:r>
          </a:p>
          <a:p>
            <a:pPr algn="ctr" eaLnBrk="1" hangingPunct="1">
              <a:spcBef>
                <a:spcPct val="50000"/>
              </a:spcBef>
              <a:buFontTx/>
              <a:buNone/>
            </a:pPr>
            <a:r>
              <a:rPr lang="en-GB" altLang="en-US" sz="1100">
                <a:solidFill>
                  <a:srgbClr val="000000"/>
                </a:solidFill>
                <a:latin typeface="Comic Sans MS" panose="030F0702030302020204" pitchFamily="66" charset="0"/>
              </a:rPr>
              <a:t>Very often the children are woken at 4am.  They work for 16hours with little breaks, until they go home at night to their parents.</a:t>
            </a:r>
          </a:p>
          <a:p>
            <a:pPr algn="r" eaLnBrk="1" hangingPunct="1">
              <a:spcBef>
                <a:spcPct val="50000"/>
              </a:spcBef>
              <a:buFontTx/>
              <a:buNone/>
            </a:pPr>
            <a:r>
              <a:rPr lang="en-GB" altLang="en-US" sz="1200" i="1">
                <a:solidFill>
                  <a:srgbClr val="000000"/>
                </a:solidFill>
                <a:latin typeface="Comic Sans MS" panose="030F0702030302020204" pitchFamily="66" charset="0"/>
              </a:rPr>
              <a:t>Richard Oastler, interviewed in 1832</a:t>
            </a:r>
          </a:p>
        </p:txBody>
      </p:sp>
      <p:sp>
        <p:nvSpPr>
          <p:cNvPr id="7" name="Text Box 5">
            <a:extLst>
              <a:ext uri="{FF2B5EF4-FFF2-40B4-BE49-F238E27FC236}">
                <a16:creationId xmlns:a16="http://schemas.microsoft.com/office/drawing/2014/main" id="{A1E07607-0857-4FF5-B514-DEFD319D2A14}"/>
              </a:ext>
            </a:extLst>
          </p:cNvPr>
          <p:cNvSpPr txBox="1">
            <a:spLocks noChangeArrowheads="1"/>
          </p:cNvSpPr>
          <p:nvPr/>
        </p:nvSpPr>
        <p:spPr bwMode="auto">
          <a:xfrm>
            <a:off x="3810000" y="3011488"/>
            <a:ext cx="6096000" cy="3846512"/>
          </a:xfrm>
          <a:prstGeom prst="rect">
            <a:avLst/>
          </a:prstGeom>
          <a:noFill/>
          <a:ln w="38100">
            <a:solidFill>
              <a:schemeClr val="tx1"/>
            </a:solidFill>
            <a:prstDash val="dash"/>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marL="457200" indent="-457200">
              <a:spcBef>
                <a:spcPct val="20000"/>
              </a:spcBef>
              <a:buChar char="•"/>
              <a:defRPr sz="3200">
                <a:solidFill>
                  <a:schemeClr val="tx1"/>
                </a:solidFill>
                <a:latin typeface="Times New Roman" panose="02020603050405020304" pitchFamily="18" charset="0"/>
                <a:cs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cs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cs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9pPr>
          </a:lstStyle>
          <a:p>
            <a:pPr algn="ctr" eaLnBrk="1" hangingPunct="1">
              <a:spcBef>
                <a:spcPct val="50000"/>
              </a:spcBef>
              <a:buFontTx/>
              <a:buNone/>
            </a:pPr>
            <a:r>
              <a:rPr lang="en-GB" altLang="en-US" sz="1200" b="1" u="sng">
                <a:solidFill>
                  <a:srgbClr val="000000"/>
                </a:solidFill>
                <a:latin typeface="Comic Sans MS" panose="030F0702030302020204" pitchFamily="66" charset="0"/>
              </a:rPr>
              <a:t>Questions:</a:t>
            </a:r>
          </a:p>
          <a:p>
            <a:pPr eaLnBrk="1" hangingPunct="1">
              <a:spcBef>
                <a:spcPct val="50000"/>
              </a:spcBef>
              <a:buFontTx/>
              <a:buNone/>
            </a:pPr>
            <a:r>
              <a:rPr lang="en-GB" altLang="en-US" sz="1100" b="1">
                <a:solidFill>
                  <a:srgbClr val="000000"/>
                </a:solidFill>
                <a:latin typeface="Comic Sans MS" panose="030F0702030302020204" pitchFamily="66" charset="0"/>
              </a:rPr>
              <a:t>Source A </a:t>
            </a:r>
          </a:p>
          <a:p>
            <a:pPr eaLnBrk="1" hangingPunct="1">
              <a:spcBef>
                <a:spcPct val="50000"/>
              </a:spcBef>
              <a:buFontTx/>
              <a:buAutoNum type="arabicPeriod"/>
            </a:pPr>
            <a:r>
              <a:rPr lang="en-GB" altLang="en-US" sz="1100">
                <a:solidFill>
                  <a:srgbClr val="000000"/>
                </a:solidFill>
                <a:latin typeface="Comic Sans MS" panose="030F0702030302020204" pitchFamily="66" charset="0"/>
              </a:rPr>
              <a:t>What accidents does it say happened in the factories?</a:t>
            </a:r>
          </a:p>
          <a:p>
            <a:pPr eaLnBrk="1" hangingPunct="1">
              <a:spcBef>
                <a:spcPct val="50000"/>
              </a:spcBef>
              <a:buFontTx/>
              <a:buAutoNum type="arabicPeriod"/>
            </a:pPr>
            <a:r>
              <a:rPr lang="en-GB" altLang="en-US" sz="1100">
                <a:solidFill>
                  <a:srgbClr val="000000"/>
                </a:solidFill>
                <a:latin typeface="Comic Sans MS" panose="030F0702030302020204" pitchFamily="66" charset="0"/>
              </a:rPr>
              <a:t>What does this say about the conditions the children worked in?</a:t>
            </a:r>
          </a:p>
          <a:p>
            <a:pPr eaLnBrk="1" hangingPunct="1">
              <a:spcBef>
                <a:spcPct val="50000"/>
              </a:spcBef>
              <a:buFontTx/>
              <a:buNone/>
            </a:pPr>
            <a:r>
              <a:rPr lang="en-GB" altLang="en-US" sz="1100" b="1">
                <a:solidFill>
                  <a:srgbClr val="000000"/>
                </a:solidFill>
                <a:latin typeface="Comic Sans MS" panose="030F0702030302020204" pitchFamily="66" charset="0"/>
              </a:rPr>
              <a:t>Source B</a:t>
            </a:r>
          </a:p>
          <a:p>
            <a:pPr eaLnBrk="1" hangingPunct="1">
              <a:spcBef>
                <a:spcPct val="50000"/>
              </a:spcBef>
              <a:buFontTx/>
              <a:buNone/>
            </a:pPr>
            <a:r>
              <a:rPr lang="en-GB" altLang="en-US" sz="1100">
                <a:solidFill>
                  <a:srgbClr val="000000"/>
                </a:solidFill>
                <a:latin typeface="Comic Sans MS" panose="030F0702030302020204" pitchFamily="66" charset="0"/>
              </a:rPr>
              <a:t>3. How were the children punished?</a:t>
            </a:r>
          </a:p>
          <a:p>
            <a:pPr eaLnBrk="1" hangingPunct="1">
              <a:spcBef>
                <a:spcPct val="50000"/>
              </a:spcBef>
              <a:buFontTx/>
              <a:buNone/>
            </a:pPr>
            <a:r>
              <a:rPr lang="en-GB" altLang="en-US" sz="1100">
                <a:solidFill>
                  <a:srgbClr val="000000"/>
                </a:solidFill>
                <a:latin typeface="Comic Sans MS" panose="030F0702030302020204" pitchFamily="66" charset="0"/>
              </a:rPr>
              <a:t>4. What words would you use to describe this treatment? (e.g. Cruel)</a:t>
            </a:r>
          </a:p>
          <a:p>
            <a:pPr eaLnBrk="1" hangingPunct="1">
              <a:spcBef>
                <a:spcPct val="50000"/>
              </a:spcBef>
              <a:buFontTx/>
              <a:buNone/>
            </a:pPr>
            <a:r>
              <a:rPr lang="en-GB" altLang="en-US" sz="1100" b="1">
                <a:solidFill>
                  <a:srgbClr val="000000"/>
                </a:solidFill>
                <a:latin typeface="Comic Sans MS" panose="030F0702030302020204" pitchFamily="66" charset="0"/>
              </a:rPr>
              <a:t>Source C</a:t>
            </a:r>
          </a:p>
          <a:p>
            <a:pPr eaLnBrk="1" hangingPunct="1">
              <a:spcBef>
                <a:spcPct val="50000"/>
              </a:spcBef>
              <a:buFontTx/>
              <a:buNone/>
            </a:pPr>
            <a:r>
              <a:rPr lang="en-GB" altLang="en-US" sz="1100">
                <a:solidFill>
                  <a:srgbClr val="000000"/>
                </a:solidFill>
                <a:latin typeface="Comic Sans MS" panose="030F0702030302020204" pitchFamily="66" charset="0"/>
              </a:rPr>
              <a:t>5. How many hours were worked each day and what do you think about this?</a:t>
            </a:r>
          </a:p>
          <a:p>
            <a:pPr eaLnBrk="1" hangingPunct="1">
              <a:spcBef>
                <a:spcPct val="50000"/>
              </a:spcBef>
              <a:buFontTx/>
              <a:buNone/>
            </a:pPr>
            <a:r>
              <a:rPr lang="en-GB" altLang="en-US" sz="1100" b="1">
                <a:solidFill>
                  <a:srgbClr val="000000"/>
                </a:solidFill>
                <a:latin typeface="Comic Sans MS" panose="030F0702030302020204" pitchFamily="66" charset="0"/>
              </a:rPr>
              <a:t>Source D</a:t>
            </a:r>
          </a:p>
          <a:p>
            <a:pPr eaLnBrk="1" hangingPunct="1">
              <a:spcBef>
                <a:spcPct val="50000"/>
              </a:spcBef>
              <a:buFontTx/>
              <a:buNone/>
            </a:pPr>
            <a:r>
              <a:rPr lang="en-GB" altLang="en-US" sz="1100">
                <a:solidFill>
                  <a:srgbClr val="000000"/>
                </a:solidFill>
                <a:latin typeface="Comic Sans MS" panose="030F0702030302020204" pitchFamily="66" charset="0"/>
              </a:rPr>
              <a:t>6. Describe what you see in the picture.</a:t>
            </a:r>
          </a:p>
          <a:p>
            <a:pPr eaLnBrk="1" hangingPunct="1">
              <a:spcBef>
                <a:spcPct val="50000"/>
              </a:spcBef>
              <a:buFontTx/>
              <a:buNone/>
            </a:pPr>
            <a:r>
              <a:rPr lang="en-GB" altLang="en-US" sz="1100">
                <a:solidFill>
                  <a:srgbClr val="000000"/>
                </a:solidFill>
                <a:latin typeface="Comic Sans MS" panose="030F0702030302020204" pitchFamily="66" charset="0"/>
              </a:rPr>
              <a:t>7. What jobs did children do?</a:t>
            </a:r>
          </a:p>
          <a:p>
            <a:pPr eaLnBrk="1" hangingPunct="1">
              <a:spcBef>
                <a:spcPct val="50000"/>
              </a:spcBef>
              <a:buFontTx/>
              <a:buNone/>
            </a:pPr>
            <a:r>
              <a:rPr lang="en-GB" altLang="en-US" sz="1100">
                <a:solidFill>
                  <a:srgbClr val="000000"/>
                </a:solidFill>
                <a:latin typeface="Comic Sans MS" panose="030F0702030302020204" pitchFamily="66" charset="0"/>
              </a:rPr>
              <a:t>Source E</a:t>
            </a:r>
          </a:p>
          <a:p>
            <a:pPr eaLnBrk="1" hangingPunct="1">
              <a:spcBef>
                <a:spcPct val="50000"/>
              </a:spcBef>
              <a:buFontTx/>
              <a:buNone/>
            </a:pPr>
            <a:r>
              <a:rPr lang="en-GB" altLang="en-US" sz="1100">
                <a:solidFill>
                  <a:srgbClr val="000000"/>
                </a:solidFill>
                <a:latin typeface="Comic Sans MS" panose="030F0702030302020204" pitchFamily="66" charset="0"/>
              </a:rPr>
              <a:t>8. Why does John Fielden say Factory Work is unsuitable for children?</a:t>
            </a:r>
          </a:p>
          <a:p>
            <a:pPr eaLnBrk="1" hangingPunct="1">
              <a:spcBef>
                <a:spcPct val="50000"/>
              </a:spcBef>
              <a:buFontTx/>
              <a:buNone/>
            </a:pPr>
            <a:r>
              <a:rPr lang="en-GB" altLang="en-US" sz="1100">
                <a:solidFill>
                  <a:srgbClr val="000000"/>
                </a:solidFill>
                <a:latin typeface="Comic Sans MS" panose="030F0702030302020204" pitchFamily="66" charset="0"/>
              </a:rPr>
              <a:t>9. What affects do you think factory work could have on a child’s growth?</a:t>
            </a:r>
          </a:p>
        </p:txBody>
      </p:sp>
      <p:sp>
        <p:nvSpPr>
          <p:cNvPr id="8" name="Text Box 9">
            <a:extLst>
              <a:ext uri="{FF2B5EF4-FFF2-40B4-BE49-F238E27FC236}">
                <a16:creationId xmlns:a16="http://schemas.microsoft.com/office/drawing/2014/main" id="{56F57DEA-F46C-49EE-937A-7DBE49484AAA}"/>
              </a:ext>
            </a:extLst>
          </p:cNvPr>
          <p:cNvSpPr txBox="1">
            <a:spLocks noChangeArrowheads="1"/>
          </p:cNvSpPr>
          <p:nvPr/>
        </p:nvSpPr>
        <p:spPr bwMode="auto">
          <a:xfrm>
            <a:off x="1066800" y="2438400"/>
            <a:ext cx="2514600" cy="4065588"/>
          </a:xfrm>
          <a:prstGeom prst="rect">
            <a:avLst/>
          </a:prstGeom>
          <a:noFill/>
          <a:ln w="381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sz="3200">
                <a:solidFill>
                  <a:schemeClr val="tx1"/>
                </a:solidFill>
                <a:latin typeface="Times New Roman" panose="02020603050405020304" pitchFamily="18" charset="0"/>
                <a:cs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cs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cs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9pPr>
          </a:lstStyle>
          <a:p>
            <a:pPr eaLnBrk="1" hangingPunct="1">
              <a:spcBef>
                <a:spcPct val="50000"/>
              </a:spcBef>
              <a:buFontTx/>
              <a:buNone/>
            </a:pPr>
            <a:r>
              <a:rPr lang="en-GB" altLang="en-US" sz="1200" b="1">
                <a:solidFill>
                  <a:srgbClr val="000000"/>
                </a:solidFill>
                <a:latin typeface="Comic Sans MS" panose="030F0702030302020204" pitchFamily="66" charset="0"/>
              </a:rPr>
              <a:t>Source D: </a:t>
            </a:r>
          </a:p>
          <a:p>
            <a:pPr eaLnBrk="1" hangingPunct="1">
              <a:spcBef>
                <a:spcPct val="50000"/>
              </a:spcBef>
              <a:buFontTx/>
              <a:buNone/>
            </a:pPr>
            <a:endParaRPr lang="en-GB" altLang="en-US" sz="1200" b="1">
              <a:solidFill>
                <a:srgbClr val="000000"/>
              </a:solidFill>
              <a:latin typeface="Comic Sans MS" panose="030F0702030302020204" pitchFamily="66" charset="0"/>
            </a:endParaRPr>
          </a:p>
          <a:p>
            <a:pPr eaLnBrk="1" hangingPunct="1">
              <a:spcBef>
                <a:spcPct val="50000"/>
              </a:spcBef>
              <a:buFontTx/>
              <a:buNone/>
            </a:pPr>
            <a:endParaRPr lang="en-GB" altLang="en-US" sz="1200" b="1">
              <a:solidFill>
                <a:srgbClr val="000000"/>
              </a:solidFill>
              <a:latin typeface="Comic Sans MS" panose="030F0702030302020204" pitchFamily="66" charset="0"/>
            </a:endParaRPr>
          </a:p>
          <a:p>
            <a:pPr eaLnBrk="1" hangingPunct="1">
              <a:spcBef>
                <a:spcPct val="50000"/>
              </a:spcBef>
              <a:buFontTx/>
              <a:buNone/>
            </a:pPr>
            <a:endParaRPr lang="en-GB" altLang="en-US" sz="1200" b="1">
              <a:solidFill>
                <a:srgbClr val="000000"/>
              </a:solidFill>
              <a:latin typeface="Comic Sans MS" panose="030F0702030302020204" pitchFamily="66" charset="0"/>
            </a:endParaRPr>
          </a:p>
          <a:p>
            <a:pPr eaLnBrk="1" hangingPunct="1">
              <a:spcBef>
                <a:spcPct val="50000"/>
              </a:spcBef>
              <a:buFontTx/>
              <a:buNone/>
            </a:pPr>
            <a:endParaRPr lang="en-GB" altLang="en-US" sz="1200" b="1">
              <a:solidFill>
                <a:srgbClr val="000000"/>
              </a:solidFill>
              <a:latin typeface="Comic Sans MS" panose="030F0702030302020204" pitchFamily="66" charset="0"/>
            </a:endParaRPr>
          </a:p>
          <a:p>
            <a:pPr eaLnBrk="1" hangingPunct="1">
              <a:spcBef>
                <a:spcPct val="50000"/>
              </a:spcBef>
              <a:buFontTx/>
              <a:buNone/>
            </a:pPr>
            <a:endParaRPr lang="en-GB" altLang="en-US" sz="1200" b="1">
              <a:solidFill>
                <a:srgbClr val="000000"/>
              </a:solidFill>
              <a:latin typeface="Comic Sans MS" panose="030F0702030302020204" pitchFamily="66" charset="0"/>
            </a:endParaRPr>
          </a:p>
          <a:p>
            <a:pPr eaLnBrk="1" hangingPunct="1">
              <a:spcBef>
                <a:spcPct val="50000"/>
              </a:spcBef>
              <a:buFontTx/>
              <a:buNone/>
            </a:pPr>
            <a:endParaRPr lang="en-GB" altLang="en-US" sz="1200" b="1">
              <a:solidFill>
                <a:srgbClr val="000000"/>
              </a:solidFill>
              <a:latin typeface="Comic Sans MS" panose="030F0702030302020204" pitchFamily="66" charset="0"/>
            </a:endParaRPr>
          </a:p>
          <a:p>
            <a:pPr eaLnBrk="1" hangingPunct="1">
              <a:spcBef>
                <a:spcPct val="50000"/>
              </a:spcBef>
              <a:buFontTx/>
              <a:buNone/>
            </a:pPr>
            <a:endParaRPr lang="en-GB" altLang="en-US" sz="1200" b="1">
              <a:solidFill>
                <a:srgbClr val="000000"/>
              </a:solidFill>
              <a:latin typeface="Comic Sans MS" panose="030F0702030302020204" pitchFamily="66" charset="0"/>
            </a:endParaRPr>
          </a:p>
          <a:p>
            <a:pPr eaLnBrk="1" hangingPunct="1">
              <a:spcBef>
                <a:spcPct val="50000"/>
              </a:spcBef>
              <a:buFontTx/>
              <a:buNone/>
            </a:pPr>
            <a:endParaRPr lang="en-GB" altLang="en-US" sz="1200" b="1">
              <a:solidFill>
                <a:srgbClr val="000000"/>
              </a:solidFill>
              <a:latin typeface="Comic Sans MS" panose="030F0702030302020204" pitchFamily="66" charset="0"/>
            </a:endParaRPr>
          </a:p>
          <a:p>
            <a:pPr eaLnBrk="1" hangingPunct="1">
              <a:spcBef>
                <a:spcPct val="50000"/>
              </a:spcBef>
              <a:buFontTx/>
              <a:buNone/>
            </a:pPr>
            <a:endParaRPr lang="en-GB" altLang="en-US" sz="1200" b="1">
              <a:solidFill>
                <a:srgbClr val="000000"/>
              </a:solidFill>
              <a:latin typeface="Comic Sans MS" panose="030F0702030302020204" pitchFamily="66" charset="0"/>
            </a:endParaRPr>
          </a:p>
          <a:p>
            <a:pPr eaLnBrk="1" hangingPunct="1">
              <a:spcBef>
                <a:spcPct val="50000"/>
              </a:spcBef>
              <a:buFontTx/>
              <a:buNone/>
            </a:pPr>
            <a:endParaRPr lang="en-GB" altLang="en-US" sz="1200" b="1">
              <a:solidFill>
                <a:srgbClr val="000000"/>
              </a:solidFill>
              <a:latin typeface="Comic Sans MS" panose="030F0702030302020204" pitchFamily="66" charset="0"/>
            </a:endParaRPr>
          </a:p>
          <a:p>
            <a:pPr eaLnBrk="1" hangingPunct="1">
              <a:spcBef>
                <a:spcPct val="50000"/>
              </a:spcBef>
              <a:buFontTx/>
              <a:buNone/>
            </a:pPr>
            <a:endParaRPr lang="en-GB" altLang="en-US" sz="1200" b="1">
              <a:solidFill>
                <a:srgbClr val="000000"/>
              </a:solidFill>
              <a:latin typeface="Comic Sans MS" panose="030F0702030302020204" pitchFamily="66" charset="0"/>
            </a:endParaRPr>
          </a:p>
          <a:p>
            <a:pPr algn="r" eaLnBrk="1" hangingPunct="1">
              <a:spcBef>
                <a:spcPct val="50000"/>
              </a:spcBef>
              <a:buFontTx/>
              <a:buNone/>
            </a:pPr>
            <a:endParaRPr lang="en-GB" altLang="en-US" sz="1200" i="1">
              <a:solidFill>
                <a:srgbClr val="000000"/>
              </a:solidFill>
              <a:latin typeface="Comic Sans MS" panose="030F0702030302020204" pitchFamily="66" charset="0"/>
            </a:endParaRPr>
          </a:p>
          <a:p>
            <a:pPr algn="r" eaLnBrk="1" hangingPunct="1">
              <a:spcBef>
                <a:spcPct val="50000"/>
              </a:spcBef>
              <a:buFontTx/>
              <a:buNone/>
            </a:pPr>
            <a:r>
              <a:rPr lang="en-GB" altLang="en-US" sz="1200" i="1">
                <a:solidFill>
                  <a:srgbClr val="000000"/>
                </a:solidFill>
                <a:latin typeface="Comic Sans MS" panose="030F0702030302020204" pitchFamily="66" charset="0"/>
              </a:rPr>
              <a:t>Illustration of scavengers and piecers at work (1840)</a:t>
            </a:r>
          </a:p>
        </p:txBody>
      </p:sp>
      <p:pic>
        <p:nvPicPr>
          <p:cNvPr id="9" name="Picture 10" descr="http://www.powerinthelandscape.co.uk/images/education/Piecers_fromTrollope;s.jpg">
            <a:extLst>
              <a:ext uri="{FF2B5EF4-FFF2-40B4-BE49-F238E27FC236}">
                <a16:creationId xmlns:a16="http://schemas.microsoft.com/office/drawing/2014/main" id="{4FCD7EB9-34B9-48E6-B839-27195129222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2819400"/>
            <a:ext cx="2324100" cy="3017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 Box 11">
            <a:extLst>
              <a:ext uri="{FF2B5EF4-FFF2-40B4-BE49-F238E27FC236}">
                <a16:creationId xmlns:a16="http://schemas.microsoft.com/office/drawing/2014/main" id="{86BFB0F3-757B-4895-B232-69709583B4DD}"/>
              </a:ext>
            </a:extLst>
          </p:cNvPr>
          <p:cNvSpPr txBox="1">
            <a:spLocks noChangeArrowheads="1"/>
          </p:cNvSpPr>
          <p:nvPr/>
        </p:nvSpPr>
        <p:spPr bwMode="auto">
          <a:xfrm>
            <a:off x="5486400" y="1447800"/>
            <a:ext cx="4419600" cy="1358900"/>
          </a:xfrm>
          <a:prstGeom prst="rect">
            <a:avLst/>
          </a:prstGeom>
          <a:noFill/>
          <a:ln w="381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sz="3200">
                <a:solidFill>
                  <a:schemeClr val="tx1"/>
                </a:solidFill>
                <a:latin typeface="Times New Roman" panose="02020603050405020304" pitchFamily="18" charset="0"/>
                <a:cs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cs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cs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cs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cs typeface="Times New Roman" panose="02020603050405020304" pitchFamily="18" charset="0"/>
              </a:defRPr>
            </a:lvl9pPr>
          </a:lstStyle>
          <a:p>
            <a:pPr eaLnBrk="1" hangingPunct="1">
              <a:spcBef>
                <a:spcPct val="50000"/>
              </a:spcBef>
              <a:buFontTx/>
              <a:buNone/>
            </a:pPr>
            <a:r>
              <a:rPr lang="en-GB" altLang="en-US" sz="1200" b="1">
                <a:solidFill>
                  <a:srgbClr val="000000"/>
                </a:solidFill>
                <a:latin typeface="Comic Sans MS" panose="030F0702030302020204" pitchFamily="66" charset="0"/>
              </a:rPr>
              <a:t>Source E:</a:t>
            </a:r>
            <a:r>
              <a:rPr lang="en-GB" altLang="en-US" sz="1200">
                <a:solidFill>
                  <a:srgbClr val="000000"/>
                </a:solidFill>
                <a:latin typeface="Comic Sans MS" panose="030F0702030302020204" pitchFamily="66" charset="0"/>
              </a:rPr>
              <a:t> </a:t>
            </a:r>
          </a:p>
          <a:p>
            <a:pPr algn="r" eaLnBrk="1" hangingPunct="1">
              <a:spcBef>
                <a:spcPct val="50000"/>
              </a:spcBef>
              <a:buFontTx/>
              <a:buNone/>
            </a:pPr>
            <a:r>
              <a:rPr lang="en-GB" altLang="en-US" sz="1100">
                <a:solidFill>
                  <a:srgbClr val="000000"/>
                </a:solidFill>
                <a:latin typeface="Comic Sans MS" panose="030F0702030302020204" pitchFamily="66" charset="0"/>
              </a:rPr>
              <a:t>Factory work is unfit for children. Cooped up in a heated atmosphere, without proper exercise, remaining in one position for a series of hours, one set or system of muscles alone called into activity. It affects the physical growth of a child</a:t>
            </a:r>
            <a:r>
              <a:rPr lang="en-GB" altLang="en-US" sz="1200">
                <a:solidFill>
                  <a:srgbClr val="000000"/>
                </a:solidFill>
                <a:latin typeface="Comic Sans MS" panose="030F0702030302020204" pitchFamily="66" charset="0"/>
              </a:rPr>
              <a:t>.                </a:t>
            </a:r>
          </a:p>
          <a:p>
            <a:pPr algn="r" eaLnBrk="1" hangingPunct="1">
              <a:spcBef>
                <a:spcPct val="50000"/>
              </a:spcBef>
              <a:buFontTx/>
              <a:buNone/>
            </a:pPr>
            <a:r>
              <a:rPr lang="en-GB" altLang="en-US" sz="1200" i="1">
                <a:solidFill>
                  <a:srgbClr val="000000"/>
                </a:solidFill>
                <a:latin typeface="Comic Sans MS" panose="030F0702030302020204" pitchFamily="66" charset="0"/>
              </a:rPr>
              <a:t>John Fielden, a Factory Owner</a:t>
            </a:r>
          </a:p>
        </p:txBody>
      </p:sp>
    </p:spTree>
    <p:extLst>
      <p:ext uri="{BB962C8B-B14F-4D97-AF65-F5344CB8AC3E}">
        <p14:creationId xmlns:p14="http://schemas.microsoft.com/office/powerpoint/2010/main" val="22192741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736600" y="2642691"/>
            <a:ext cx="10985500" cy="2862322"/>
          </a:xfrm>
          <a:prstGeom prst="rect">
            <a:avLst/>
          </a:prstGeom>
          <a:solidFill>
            <a:srgbClr val="FFC000"/>
          </a:solidFill>
        </p:spPr>
        <p:txBody>
          <a:bodyPr wrap="square" rtlCol="0">
            <a:spAutoFit/>
          </a:bodyPr>
          <a:lstStyle/>
          <a:p>
            <a:r>
              <a:rPr lang="en-GB" sz="2000" b="1" u="sng" dirty="0">
                <a:latin typeface="Comic Sans MS" panose="030F0702030302020204" pitchFamily="66" charset="0"/>
              </a:rPr>
              <a:t>Success Criteria: </a:t>
            </a:r>
          </a:p>
          <a:p>
            <a:endParaRPr lang="en-GB" sz="2000" b="1" dirty="0">
              <a:latin typeface="Comic Sans MS" panose="030F0702030302020204" pitchFamily="66" charset="0"/>
            </a:endParaRPr>
          </a:p>
          <a:p>
            <a:r>
              <a:rPr lang="en-GB" sz="2000" b="1" dirty="0">
                <a:latin typeface="Comic Sans MS" panose="030F0702030302020204" pitchFamily="66" charset="0"/>
              </a:rPr>
              <a:t>BASIC: To identify the jobs people did in Industrial towns G1-2.</a:t>
            </a:r>
          </a:p>
          <a:p>
            <a:endParaRPr lang="en-GB" sz="2000" b="1" dirty="0">
              <a:latin typeface="Comic Sans MS" panose="030F0702030302020204" pitchFamily="66" charset="0"/>
            </a:endParaRPr>
          </a:p>
          <a:p>
            <a:r>
              <a:rPr lang="en-GB" sz="2000" b="1" dirty="0">
                <a:latin typeface="Comic Sans MS" panose="030F0702030302020204" pitchFamily="66" charset="0"/>
              </a:rPr>
              <a:t>SIMPLE: To explain why the conditions of industrial jobs were poor, and how this may have made it difficult for people to work in Britain. G3</a:t>
            </a:r>
          </a:p>
          <a:p>
            <a:endParaRPr lang="en-GB" sz="2000" b="1" dirty="0">
              <a:latin typeface="Comic Sans MS" panose="030F0702030302020204" pitchFamily="66" charset="0"/>
            </a:endParaRPr>
          </a:p>
          <a:p>
            <a:r>
              <a:rPr lang="en-GB" sz="2000" b="1" dirty="0">
                <a:latin typeface="Comic Sans MS" panose="030F0702030302020204" pitchFamily="66" charset="0"/>
              </a:rPr>
              <a:t>DEVELOPED: To analyse how the working conditions of industrial towns could have been similar to slaves working on plantations. G4-5.</a:t>
            </a:r>
          </a:p>
        </p:txBody>
      </p:sp>
      <p:sp>
        <p:nvSpPr>
          <p:cNvPr id="5" name="TextBox 4">
            <a:extLst>
              <a:ext uri="{FF2B5EF4-FFF2-40B4-BE49-F238E27FC236}">
                <a16:creationId xmlns:a16="http://schemas.microsoft.com/office/drawing/2014/main" id="{A8A54283-7043-40B9-A5EA-E40CF4FA11A7}"/>
              </a:ext>
            </a:extLst>
          </p:cNvPr>
          <p:cNvSpPr txBox="1"/>
          <p:nvPr/>
        </p:nvSpPr>
        <p:spPr>
          <a:xfrm>
            <a:off x="1609725" y="668283"/>
            <a:ext cx="9239250" cy="584775"/>
          </a:xfrm>
          <a:prstGeom prst="rect">
            <a:avLst/>
          </a:prstGeom>
          <a:solidFill>
            <a:srgbClr val="FFFF00"/>
          </a:solidFill>
          <a:ln w="38100">
            <a:solidFill>
              <a:schemeClr val="tx1"/>
            </a:solidFill>
          </a:ln>
        </p:spPr>
        <p:txBody>
          <a:bodyPr wrap="square" rtlCol="0">
            <a:spAutoFit/>
          </a:bodyPr>
          <a:lstStyle/>
          <a:p>
            <a:pPr algn="ctr"/>
            <a:r>
              <a:rPr lang="en-GB" sz="3200" b="1" u="sng" dirty="0">
                <a:latin typeface="Comic Sans MS" panose="030F0702030302020204" pitchFamily="66" charset="0"/>
              </a:rPr>
              <a:t>LI: What was it like to work in a factory?</a:t>
            </a:r>
          </a:p>
        </p:txBody>
      </p:sp>
    </p:spTree>
    <p:extLst>
      <p:ext uri="{BB962C8B-B14F-4D97-AF65-F5344CB8AC3E}">
        <p14:creationId xmlns:p14="http://schemas.microsoft.com/office/powerpoint/2010/main" val="13563941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721217" y="0"/>
            <a:ext cx="9144000" cy="1143000"/>
          </a:xfrm>
        </p:spPr>
        <p:txBody>
          <a:bodyPr/>
          <a:lstStyle/>
          <a:p>
            <a:r>
              <a:rPr lang="en-US" altLang="en-US" sz="4000" b="1" u="sng" dirty="0">
                <a:latin typeface="Comic Sans MS" panose="030F0702030302020204" pitchFamily="66" charset="0"/>
              </a:rPr>
              <a:t>Working Conditions in Factories</a:t>
            </a:r>
          </a:p>
        </p:txBody>
      </p:sp>
      <p:sp>
        <p:nvSpPr>
          <p:cNvPr id="5" name="Rectangle 3"/>
          <p:cNvSpPr txBox="1">
            <a:spLocks noChangeArrowheads="1"/>
          </p:cNvSpPr>
          <p:nvPr/>
        </p:nvSpPr>
        <p:spPr>
          <a:xfrm>
            <a:off x="721216" y="914400"/>
            <a:ext cx="4777883" cy="594360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en-US" sz="3600" dirty="0">
                <a:latin typeface="Comic Sans MS" panose="030F0702030302020204" pitchFamily="66" charset="0"/>
              </a:rPr>
              <a:t>Conditions in the factories were harsh (horrible)</a:t>
            </a:r>
          </a:p>
          <a:p>
            <a:r>
              <a:rPr lang="en-US" altLang="en-US" sz="3600" dirty="0">
                <a:latin typeface="Comic Sans MS" panose="030F0702030302020204" pitchFamily="66" charset="0"/>
              </a:rPr>
              <a:t>Factories were: </a:t>
            </a:r>
          </a:p>
          <a:p>
            <a:pPr lvl="1"/>
            <a:r>
              <a:rPr lang="en-US" altLang="en-US" sz="3200" dirty="0">
                <a:latin typeface="Comic Sans MS" panose="030F0702030302020204" pitchFamily="66" charset="0"/>
              </a:rPr>
              <a:t>poorly ventilated (the air was stale &amp; dirty)</a:t>
            </a:r>
          </a:p>
          <a:p>
            <a:pPr lvl="1"/>
            <a:r>
              <a:rPr lang="en-US" altLang="en-US" sz="3200" dirty="0">
                <a:latin typeface="Comic Sans MS" panose="030F0702030302020204" pitchFamily="66" charset="0"/>
              </a:rPr>
              <a:t>poorly lit</a:t>
            </a:r>
          </a:p>
          <a:p>
            <a:pPr lvl="1"/>
            <a:r>
              <a:rPr lang="en-US" altLang="en-US" sz="3200" dirty="0">
                <a:latin typeface="Comic Sans MS" panose="030F0702030302020204" pitchFamily="66" charset="0"/>
              </a:rPr>
              <a:t>the machines were very dangerous</a:t>
            </a:r>
          </a:p>
        </p:txBody>
      </p:sp>
      <p:pic>
        <p:nvPicPr>
          <p:cNvPr id="6" name="Picture 4" descr="foundr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91692" y="1485900"/>
            <a:ext cx="5318125" cy="4800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163109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 calcmode="lin" valueType="num">
                                      <p:cBhvr additive="base">
                                        <p:cTn id="13"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 presetClass="entr" presetSubtype="10" fill="hold" nodeType="click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animEffect transition="in" filter="checkerboard(across)">
                                      <p:cBhvr>
                                        <p:cTn id="19" dur="500"/>
                                        <p:tgtEl>
                                          <p:spTgt spid="5">
                                            <p:txEl>
                                              <p:pRg st="2" end="2"/>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5" presetClass="entr" presetSubtype="10" fill="hold" nodeType="clickEffect">
                                  <p:stCondLst>
                                    <p:cond delay="0"/>
                                  </p:stCondLst>
                                  <p:childTnLst>
                                    <p:set>
                                      <p:cBhvr>
                                        <p:cTn id="23" dur="1" fill="hold">
                                          <p:stCondLst>
                                            <p:cond delay="0"/>
                                          </p:stCondLst>
                                        </p:cTn>
                                        <p:tgtEl>
                                          <p:spTgt spid="5">
                                            <p:txEl>
                                              <p:pRg st="3" end="3"/>
                                            </p:txEl>
                                          </p:spTgt>
                                        </p:tgtEl>
                                        <p:attrNameLst>
                                          <p:attrName>style.visibility</p:attrName>
                                        </p:attrNameLst>
                                      </p:cBhvr>
                                      <p:to>
                                        <p:strVal val="visible"/>
                                      </p:to>
                                    </p:set>
                                    <p:animEffect transition="in" filter="checkerboard(across)">
                                      <p:cBhvr>
                                        <p:cTn id="24" dur="500"/>
                                        <p:tgtEl>
                                          <p:spTgt spid="5">
                                            <p:txEl>
                                              <p:pRg st="3" end="3"/>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5" presetClass="entr" presetSubtype="10" fill="hold" nodeType="clickEffect">
                                  <p:stCondLst>
                                    <p:cond delay="0"/>
                                  </p:stCondLst>
                                  <p:childTnLst>
                                    <p:set>
                                      <p:cBhvr>
                                        <p:cTn id="28" dur="1" fill="hold">
                                          <p:stCondLst>
                                            <p:cond delay="0"/>
                                          </p:stCondLst>
                                        </p:cTn>
                                        <p:tgtEl>
                                          <p:spTgt spid="5">
                                            <p:txEl>
                                              <p:pRg st="4" end="4"/>
                                            </p:txEl>
                                          </p:spTgt>
                                        </p:tgtEl>
                                        <p:attrNameLst>
                                          <p:attrName>style.visibility</p:attrName>
                                        </p:attrNameLst>
                                      </p:cBhvr>
                                      <p:to>
                                        <p:strVal val="visible"/>
                                      </p:to>
                                    </p:set>
                                    <p:animEffect transition="in" filter="checkerboard(across)">
                                      <p:cBhvr>
                                        <p:cTn id="29"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a:xfrm>
            <a:off x="136301" y="731837"/>
            <a:ext cx="4495800" cy="612616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en-US" sz="3200" dirty="0">
                <a:latin typeface="Comic Sans MS" panose="030F0702030302020204" pitchFamily="66" charset="0"/>
              </a:rPr>
              <a:t>Jobs in the factories paid very little </a:t>
            </a:r>
          </a:p>
          <a:p>
            <a:r>
              <a:rPr lang="en-US" altLang="en-US" sz="3200" dirty="0">
                <a:latin typeface="Comic Sans MS" panose="030F0702030302020204" pitchFamily="66" charset="0"/>
              </a:rPr>
              <a:t>Men were required to work at least 14 hours a day</a:t>
            </a:r>
          </a:p>
          <a:p>
            <a:r>
              <a:rPr lang="en-US" altLang="en-US" sz="3200" dirty="0">
                <a:latin typeface="Comic Sans MS" panose="030F0702030302020204" pitchFamily="66" charset="0"/>
              </a:rPr>
              <a:t>Because of the low wages paid, families couldn’t be supported by the man alone</a:t>
            </a:r>
          </a:p>
          <a:p>
            <a:r>
              <a:rPr lang="en-US" altLang="en-US" sz="3200" dirty="0">
                <a:latin typeface="Comic Sans MS" panose="030F0702030302020204" pitchFamily="66" charset="0"/>
              </a:rPr>
              <a:t>Women had to go to work in the factories </a:t>
            </a:r>
          </a:p>
          <a:p>
            <a:endParaRPr lang="en-US" altLang="en-US" dirty="0">
              <a:latin typeface="Comic Sans MS" panose="030F0702030302020204" pitchFamily="66" charset="0"/>
            </a:endParaRPr>
          </a:p>
        </p:txBody>
      </p:sp>
      <p:sp>
        <p:nvSpPr>
          <p:cNvPr id="5" name="Rectangle 6"/>
          <p:cNvSpPr txBox="1">
            <a:spLocks noChangeArrowheads="1"/>
          </p:cNvSpPr>
          <p:nvPr/>
        </p:nvSpPr>
        <p:spPr>
          <a:xfrm>
            <a:off x="5317901" y="296214"/>
            <a:ext cx="4495800" cy="612616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en-US" sz="3200" dirty="0">
                <a:latin typeface="Comic Sans MS" panose="030F0702030302020204" pitchFamily="66" charset="0"/>
              </a:rPr>
              <a:t>Eventually the children will also go to work in the factories</a:t>
            </a:r>
          </a:p>
          <a:p>
            <a:endParaRPr lang="en-US" altLang="en-US" dirty="0">
              <a:latin typeface="Comic Sans MS" panose="030F0702030302020204" pitchFamily="66" charset="0"/>
            </a:endParaRPr>
          </a:p>
        </p:txBody>
      </p:sp>
      <p:pic>
        <p:nvPicPr>
          <p:cNvPr id="6" name="Picture 4" descr="empt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14801" y="2433314"/>
            <a:ext cx="5761150" cy="41284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071042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additive="base">
                                        <p:cTn id="1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additive="base">
                                        <p:cTn id="1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4">
                                            <p:txEl>
                                              <p:pRg st="3" end="3"/>
                                            </p:txEl>
                                          </p:spTgt>
                                        </p:tgtEl>
                                        <p:attrNameLst>
                                          <p:attrName>style.visibility</p:attrName>
                                        </p:attrNameLst>
                                      </p:cBhvr>
                                      <p:to>
                                        <p:strVal val="visible"/>
                                      </p:to>
                                    </p:set>
                                    <p:anim calcmode="lin" valueType="num">
                                      <p:cBhvr additive="base">
                                        <p:cTn id="25"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5">
                                            <p:txEl>
                                              <p:pRg st="0" end="0"/>
                                            </p:txEl>
                                          </p:spTgt>
                                        </p:tgtEl>
                                        <p:attrNameLst>
                                          <p:attrName>style.visibility</p:attrName>
                                        </p:attrNameLst>
                                      </p:cBhvr>
                                      <p:to>
                                        <p:strVal val="visible"/>
                                      </p:to>
                                    </p:set>
                                    <p:anim calcmode="lin" valueType="num">
                                      <p:cBhvr additive="base">
                                        <p:cTn id="3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40913" y="1720761"/>
            <a:ext cx="7946265" cy="4031873"/>
          </a:xfrm>
          <a:prstGeom prst="rect">
            <a:avLst/>
          </a:prstGeom>
          <a:noFill/>
        </p:spPr>
        <p:txBody>
          <a:bodyPr wrap="square" rtlCol="0">
            <a:spAutoFit/>
          </a:bodyPr>
          <a:lstStyle/>
          <a:p>
            <a:r>
              <a:rPr lang="en-GB" sz="3200" b="1" dirty="0">
                <a:latin typeface="Comic Sans MS" panose="030F0702030302020204" pitchFamily="66" charset="0"/>
              </a:rPr>
              <a:t>TASK:</a:t>
            </a:r>
          </a:p>
          <a:p>
            <a:endParaRPr lang="en-GB" sz="3200" b="1" dirty="0">
              <a:latin typeface="Comic Sans MS" panose="030F0702030302020204" pitchFamily="66" charset="0"/>
            </a:endParaRPr>
          </a:p>
          <a:p>
            <a:r>
              <a:rPr lang="en-GB" sz="3200" b="1" dirty="0">
                <a:latin typeface="Comic Sans MS" panose="030F0702030302020204" pitchFamily="66" charset="0"/>
              </a:rPr>
              <a:t>Watch the video on working conditions during the industrial revolution and make notes in your book!</a:t>
            </a:r>
          </a:p>
          <a:p>
            <a:endParaRPr lang="en-GB" sz="3200" b="1" dirty="0">
              <a:latin typeface="Comic Sans MS" panose="030F0702030302020204" pitchFamily="66" charset="0"/>
            </a:endParaRPr>
          </a:p>
          <a:p>
            <a:r>
              <a:rPr lang="en-GB" sz="3200" b="1" dirty="0">
                <a:latin typeface="Comic Sans MS" panose="030F0702030302020204" pitchFamily="66" charset="0"/>
                <a:hlinkClick r:id="rId2"/>
              </a:rPr>
              <a:t>https://www.youtube.com/watch?v=_6ZFUkENEOI</a:t>
            </a:r>
            <a:r>
              <a:rPr lang="en-GB" sz="3200" b="1" dirty="0">
                <a:latin typeface="Comic Sans MS" panose="030F0702030302020204" pitchFamily="66" charset="0"/>
              </a:rPr>
              <a:t> </a:t>
            </a:r>
          </a:p>
        </p:txBody>
      </p:sp>
      <p:pic>
        <p:nvPicPr>
          <p:cNvPr id="5" name="Picture 10" descr="http://www.powerinthelandscape.co.uk/images/education/Piecers_fromTrollope;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87178" y="339884"/>
            <a:ext cx="2745884" cy="3565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861047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
          <p:cNvSpPr txBox="1">
            <a:spLocks noChangeArrowheads="1"/>
          </p:cNvSpPr>
          <p:nvPr/>
        </p:nvSpPr>
        <p:spPr bwMode="auto">
          <a:xfrm>
            <a:off x="214313" y="285750"/>
            <a:ext cx="7733024" cy="584200"/>
          </a:xfrm>
          <a:prstGeom prst="rect">
            <a:avLst/>
          </a:prstGeom>
          <a:solidFill>
            <a:srgbClr val="002060"/>
          </a:solidFill>
          <a:ln>
            <a:noFill/>
          </a:ln>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GB" altLang="en-US" b="1" dirty="0">
                <a:solidFill>
                  <a:srgbClr val="FFFF00"/>
                </a:solidFill>
                <a:latin typeface="Comic Sans MS" panose="030F0702030302020204" pitchFamily="66" charset="0"/>
              </a:rPr>
              <a:t>Factory Working Conditions</a:t>
            </a:r>
            <a:endParaRPr lang="en-GB" altLang="en-US" sz="1800" b="1" dirty="0">
              <a:solidFill>
                <a:srgbClr val="FFFF00"/>
              </a:solidFill>
              <a:latin typeface="Comic Sans MS" panose="030F0702030302020204" pitchFamily="66" charset="0"/>
            </a:endParaRPr>
          </a:p>
        </p:txBody>
      </p:sp>
      <p:sp>
        <p:nvSpPr>
          <p:cNvPr id="5" name="TextBox 4"/>
          <p:cNvSpPr txBox="1">
            <a:spLocks noChangeArrowheads="1"/>
          </p:cNvSpPr>
          <p:nvPr/>
        </p:nvSpPr>
        <p:spPr bwMode="auto">
          <a:xfrm>
            <a:off x="428624" y="928688"/>
            <a:ext cx="11354821" cy="3816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GB" altLang="en-US" b="1" dirty="0">
                <a:latin typeface="Comic Sans MS" panose="030F0702030302020204" pitchFamily="66" charset="0"/>
              </a:rPr>
              <a:t>Long working hours</a:t>
            </a:r>
            <a:r>
              <a:rPr lang="en-GB" altLang="en-US" dirty="0">
                <a:latin typeface="Comic Sans MS" panose="030F0702030302020204" pitchFamily="66" charset="0"/>
              </a:rPr>
              <a:t> – normal shifts were recorded as </a:t>
            </a:r>
            <a:r>
              <a:rPr lang="en-GB" altLang="en-US" b="1" dirty="0">
                <a:latin typeface="Comic Sans MS" panose="030F0702030302020204" pitchFamily="66" charset="0"/>
              </a:rPr>
              <a:t>12 to 14 hours a day.</a:t>
            </a:r>
          </a:p>
          <a:p>
            <a:pPr eaLnBrk="1" hangingPunct="1">
              <a:spcBef>
                <a:spcPct val="0"/>
              </a:spcBef>
              <a:buFontTx/>
              <a:buNone/>
            </a:pPr>
            <a:endParaRPr lang="en-GB" altLang="en-US" b="1" dirty="0">
              <a:latin typeface="Comic Sans MS" panose="030F0702030302020204" pitchFamily="66" charset="0"/>
            </a:endParaRPr>
          </a:p>
          <a:p>
            <a:pPr eaLnBrk="1" hangingPunct="1">
              <a:spcBef>
                <a:spcPct val="0"/>
              </a:spcBef>
              <a:buFontTx/>
              <a:buNone/>
            </a:pPr>
            <a:r>
              <a:rPr lang="en-GB" altLang="en-US" b="1" dirty="0">
                <a:latin typeface="Comic Sans MS" panose="030F0702030302020204" pitchFamily="66" charset="0"/>
              </a:rPr>
              <a:t>Low wages</a:t>
            </a:r>
            <a:r>
              <a:rPr lang="en-GB" altLang="en-US" dirty="0">
                <a:latin typeface="Comic Sans MS" panose="030F0702030302020204" pitchFamily="66" charset="0"/>
              </a:rPr>
              <a:t> –15 shillings (75p) a week. </a:t>
            </a:r>
          </a:p>
          <a:p>
            <a:pPr eaLnBrk="1" hangingPunct="1">
              <a:spcBef>
                <a:spcPct val="0"/>
              </a:spcBef>
              <a:buFontTx/>
              <a:buNone/>
            </a:pPr>
            <a:r>
              <a:rPr lang="en-GB" altLang="en-US" dirty="0">
                <a:latin typeface="Comic Sans MS" panose="030F0702030302020204" pitchFamily="66" charset="0"/>
              </a:rPr>
              <a:t>Women and children were paid much lower wages, with women earning 7 shillings (35p) and children 3 shillings (15p). </a:t>
            </a:r>
          </a:p>
          <a:p>
            <a:pPr eaLnBrk="1" hangingPunct="1">
              <a:spcBef>
                <a:spcPct val="0"/>
              </a:spcBef>
              <a:buFontTx/>
              <a:buNone/>
            </a:pPr>
            <a:endParaRPr lang="en-GB" altLang="en-US" sz="1800" dirty="0">
              <a:latin typeface="Comic Sans MS" panose="030F0702030302020204" pitchFamily="66" charset="0"/>
            </a:endParaRPr>
          </a:p>
        </p:txBody>
      </p:sp>
      <p:sp>
        <p:nvSpPr>
          <p:cNvPr id="6" name="TextBox 5"/>
          <p:cNvSpPr txBox="1">
            <a:spLocks noChangeArrowheads="1"/>
          </p:cNvSpPr>
          <p:nvPr/>
        </p:nvSpPr>
        <p:spPr bwMode="auto">
          <a:xfrm>
            <a:off x="428624" y="5000625"/>
            <a:ext cx="10963275" cy="1815882"/>
          </a:xfrm>
          <a:prstGeom prst="rect">
            <a:avLst/>
          </a:prstGeom>
          <a:solidFill>
            <a:srgbClr val="002060"/>
          </a:solidFill>
          <a:ln>
            <a:noFill/>
          </a:ln>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GB" altLang="en-US" sz="2800" b="1" i="1" u="sng" dirty="0">
                <a:solidFill>
                  <a:srgbClr val="FFFF00"/>
                </a:solidFill>
                <a:latin typeface="Comic Sans MS" panose="030F0702030302020204" pitchFamily="66" charset="0"/>
              </a:rPr>
              <a:t>Question:</a:t>
            </a:r>
            <a:r>
              <a:rPr lang="en-GB" altLang="en-US" sz="2800" b="1" i="1" dirty="0">
                <a:solidFill>
                  <a:srgbClr val="FFFF00"/>
                </a:solidFill>
                <a:latin typeface="Comic Sans MS" panose="030F0702030302020204" pitchFamily="66" charset="0"/>
              </a:rPr>
              <a:t> </a:t>
            </a:r>
            <a:r>
              <a:rPr lang="en-GB" altLang="en-US" sz="2800" b="1" dirty="0">
                <a:solidFill>
                  <a:srgbClr val="FFFF00"/>
                </a:solidFill>
                <a:latin typeface="Comic Sans MS" panose="030F0702030302020204" pitchFamily="66" charset="0"/>
              </a:rPr>
              <a:t>Who do you think that factory owners would prefer to employ in their factories?</a:t>
            </a:r>
          </a:p>
          <a:p>
            <a:pPr eaLnBrk="1" hangingPunct="1">
              <a:spcBef>
                <a:spcPct val="0"/>
              </a:spcBef>
              <a:buFontTx/>
              <a:buNone/>
            </a:pPr>
            <a:endParaRPr lang="en-GB" altLang="en-US" sz="2800" b="1" dirty="0">
              <a:solidFill>
                <a:srgbClr val="FFFF00"/>
              </a:solidFill>
              <a:latin typeface="Comic Sans MS" panose="030F0702030302020204" pitchFamily="66" charset="0"/>
            </a:endParaRPr>
          </a:p>
          <a:p>
            <a:pPr eaLnBrk="1" hangingPunct="1">
              <a:spcBef>
                <a:spcPct val="0"/>
              </a:spcBef>
              <a:buFontTx/>
              <a:buNone/>
            </a:pPr>
            <a:r>
              <a:rPr lang="en-GB" altLang="en-US" sz="2800" b="1" dirty="0">
                <a:solidFill>
                  <a:srgbClr val="FFFF00"/>
                </a:solidFill>
                <a:latin typeface="Comic Sans MS" panose="030F0702030302020204" pitchFamily="66" charset="0"/>
              </a:rPr>
              <a:t>Do you think that this could cause any problems?</a:t>
            </a:r>
          </a:p>
        </p:txBody>
      </p:sp>
    </p:spTree>
    <p:extLst>
      <p:ext uri="{BB962C8B-B14F-4D97-AF65-F5344CB8AC3E}">
        <p14:creationId xmlns:p14="http://schemas.microsoft.com/office/powerpoint/2010/main" val="13273529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20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2" end="2"/>
                                            </p:txEl>
                                          </p:spTgt>
                                        </p:tgtEl>
                                        <p:attrNameLst>
                                          <p:attrName>style.visibility</p:attrName>
                                        </p:attrNameLst>
                                      </p:cBhvr>
                                      <p:to>
                                        <p:strVal val="visible"/>
                                      </p:to>
                                    </p:set>
                                    <p:animEffect transition="in" filter="fade">
                                      <p:cBhvr>
                                        <p:cTn id="12" dur="2000"/>
                                        <p:tgtEl>
                                          <p:spTgt spid="5">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xEl>
                                              <p:pRg st="3" end="3"/>
                                            </p:txEl>
                                          </p:spTgt>
                                        </p:tgtEl>
                                        <p:attrNameLst>
                                          <p:attrName>style.visibility</p:attrName>
                                        </p:attrNameLst>
                                      </p:cBhvr>
                                      <p:to>
                                        <p:strVal val="visible"/>
                                      </p:to>
                                    </p:set>
                                    <p:animEffect transition="in" filter="fade">
                                      <p:cBhvr>
                                        <p:cTn id="17" dur="2000"/>
                                        <p:tgtEl>
                                          <p:spTgt spid="5">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6">
                                            <p:bg/>
                                          </p:spTgt>
                                        </p:tgtEl>
                                        <p:attrNameLst>
                                          <p:attrName>style.visibility</p:attrName>
                                        </p:attrNameLst>
                                      </p:cBhvr>
                                      <p:to>
                                        <p:strVal val="visible"/>
                                      </p:to>
                                    </p:set>
                                    <p:animEffect transition="in" filter="fade">
                                      <p:cBhvr>
                                        <p:cTn id="22" dur="2000"/>
                                        <p:tgtEl>
                                          <p:spTgt spid="6">
                                            <p:bg/>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6">
                                            <p:txEl>
                                              <p:pRg st="0" end="0"/>
                                            </p:txEl>
                                          </p:spTgt>
                                        </p:tgtEl>
                                        <p:attrNameLst>
                                          <p:attrName>style.visibility</p:attrName>
                                        </p:attrNameLst>
                                      </p:cBhvr>
                                      <p:to>
                                        <p:strVal val="visible"/>
                                      </p:to>
                                    </p:set>
                                    <p:animEffect transition="in" filter="fade">
                                      <p:cBhvr>
                                        <p:cTn id="25" dur="2000"/>
                                        <p:tgtEl>
                                          <p:spTgt spid="6">
                                            <p:txEl>
                                              <p:pRg st="0" end="0"/>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6">
                                            <p:txEl>
                                              <p:pRg st="2" end="2"/>
                                            </p:txEl>
                                          </p:spTgt>
                                        </p:tgtEl>
                                        <p:attrNameLst>
                                          <p:attrName>style.visibility</p:attrName>
                                        </p:attrNameLst>
                                      </p:cBhvr>
                                      <p:to>
                                        <p:strVal val="visible"/>
                                      </p:to>
                                    </p:set>
                                    <p:animEffect transition="in" filter="fade">
                                      <p:cBhvr>
                                        <p:cTn id="28" dur="20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6" grpId="0" build="allAtOnce"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ChangeArrowheads="1"/>
          </p:cNvSpPr>
          <p:nvPr/>
        </p:nvSpPr>
        <p:spPr bwMode="auto">
          <a:xfrm>
            <a:off x="500063" y="1284793"/>
            <a:ext cx="10125007" cy="3046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514350" indent="-51435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0" indent="0" eaLnBrk="1" hangingPunct="1">
              <a:spcBef>
                <a:spcPct val="0"/>
              </a:spcBef>
              <a:buNone/>
            </a:pPr>
            <a:r>
              <a:rPr lang="en-GB" altLang="en-US" sz="2400" b="1" dirty="0">
                <a:latin typeface="Comic Sans MS" panose="030F0702030302020204" pitchFamily="66" charset="0"/>
              </a:rPr>
              <a:t>Cruel discipline</a:t>
            </a:r>
            <a:r>
              <a:rPr lang="en-GB" altLang="en-US" sz="2400" dirty="0">
                <a:latin typeface="Comic Sans MS" panose="030F0702030302020204" pitchFamily="66" charset="0"/>
              </a:rPr>
              <a:t> – frequent ‘strapping’ (it was claimed that children had been thrashed to death).</a:t>
            </a:r>
          </a:p>
          <a:p>
            <a:pPr marL="0" indent="0" eaLnBrk="1" hangingPunct="1">
              <a:spcBef>
                <a:spcPct val="0"/>
              </a:spcBef>
              <a:buNone/>
            </a:pPr>
            <a:endParaRPr lang="en-GB" altLang="en-US" sz="2400" dirty="0">
              <a:latin typeface="Comic Sans MS" panose="030F0702030302020204" pitchFamily="66" charset="0"/>
            </a:endParaRPr>
          </a:p>
          <a:p>
            <a:pPr marL="0" indent="0" eaLnBrk="1" hangingPunct="1">
              <a:spcBef>
                <a:spcPct val="0"/>
              </a:spcBef>
              <a:buNone/>
            </a:pPr>
            <a:r>
              <a:rPr lang="en-GB" altLang="en-US" sz="2400" b="1" dirty="0">
                <a:latin typeface="Comic Sans MS" panose="030F0702030302020204" pitchFamily="66" charset="0"/>
              </a:rPr>
              <a:t>Women and children were easily bullied.</a:t>
            </a:r>
            <a:r>
              <a:rPr lang="en-GB" altLang="en-US" sz="2400" dirty="0">
                <a:latin typeface="Comic Sans MS" panose="030F0702030302020204" pitchFamily="66" charset="0"/>
              </a:rPr>
              <a:t> One witness claimed that he had seen an iron bar driven through the cheek of one girl. Other alleged punishments included hanging iron weights around children’s necks, hanging them from the roof in baskets, nailing a child’s ear to the table, and dowsing them in water butts to keep them awake. </a:t>
            </a:r>
          </a:p>
        </p:txBody>
      </p:sp>
      <p:sp>
        <p:nvSpPr>
          <p:cNvPr id="5" name="Rectangle 2"/>
          <p:cNvSpPr>
            <a:spLocks noChangeArrowheads="1"/>
          </p:cNvSpPr>
          <p:nvPr/>
        </p:nvSpPr>
        <p:spPr bwMode="auto">
          <a:xfrm>
            <a:off x="571500" y="357188"/>
            <a:ext cx="6357938" cy="646112"/>
          </a:xfrm>
          <a:prstGeom prst="rect">
            <a:avLst/>
          </a:prstGeom>
          <a:solidFill>
            <a:srgbClr val="002060"/>
          </a:solidFill>
          <a:ln>
            <a:noFill/>
          </a:ln>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GB" altLang="en-US" sz="3600" b="1" dirty="0">
                <a:solidFill>
                  <a:srgbClr val="FFFF00"/>
                </a:solidFill>
                <a:latin typeface="Comic Sans MS" panose="030F0702030302020204" pitchFamily="66" charset="0"/>
              </a:rPr>
              <a:t>Factory Working Conditions</a:t>
            </a:r>
          </a:p>
        </p:txBody>
      </p:sp>
      <p:sp>
        <p:nvSpPr>
          <p:cNvPr id="6" name="TextBox 5"/>
          <p:cNvSpPr txBox="1">
            <a:spLocks noChangeArrowheads="1"/>
          </p:cNvSpPr>
          <p:nvPr/>
        </p:nvSpPr>
        <p:spPr bwMode="auto">
          <a:xfrm>
            <a:off x="500062" y="4613275"/>
            <a:ext cx="9532579" cy="2246769"/>
          </a:xfrm>
          <a:prstGeom prst="rect">
            <a:avLst/>
          </a:prstGeom>
          <a:solidFill>
            <a:srgbClr val="002060"/>
          </a:solidFill>
          <a:ln>
            <a:noFill/>
          </a:ln>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GB" altLang="en-US" sz="2800" b="1" dirty="0">
                <a:solidFill>
                  <a:srgbClr val="FFFF00"/>
                </a:solidFill>
                <a:latin typeface="Comic Sans MS" panose="030F0702030302020204" pitchFamily="66" charset="0"/>
              </a:rPr>
              <a:t>What was the treatment like for the workers in factories? – describe two types.</a:t>
            </a:r>
          </a:p>
          <a:p>
            <a:pPr eaLnBrk="1" hangingPunct="1">
              <a:spcBef>
                <a:spcPct val="0"/>
              </a:spcBef>
              <a:buFontTx/>
              <a:buNone/>
            </a:pPr>
            <a:endParaRPr lang="en-GB" altLang="en-US" sz="2800" b="1" dirty="0">
              <a:solidFill>
                <a:srgbClr val="FFFF00"/>
              </a:solidFill>
              <a:latin typeface="Comic Sans MS" panose="030F0702030302020204" pitchFamily="66" charset="0"/>
            </a:endParaRPr>
          </a:p>
          <a:p>
            <a:pPr eaLnBrk="1" hangingPunct="1">
              <a:spcBef>
                <a:spcPct val="0"/>
              </a:spcBef>
              <a:buFontTx/>
              <a:buNone/>
            </a:pPr>
            <a:r>
              <a:rPr lang="en-GB" altLang="en-US" sz="2800" b="1" dirty="0">
                <a:solidFill>
                  <a:schemeClr val="bg1"/>
                </a:solidFill>
                <a:latin typeface="Comic Sans MS" panose="030F0702030302020204" pitchFamily="66" charset="0"/>
              </a:rPr>
              <a:t>‘One type of treatment for workers was…’</a:t>
            </a:r>
          </a:p>
          <a:p>
            <a:pPr eaLnBrk="1" hangingPunct="1">
              <a:spcBef>
                <a:spcPct val="0"/>
              </a:spcBef>
              <a:buFontTx/>
              <a:buNone/>
            </a:pPr>
            <a:r>
              <a:rPr lang="en-GB" altLang="en-US" sz="2800" b="1" dirty="0">
                <a:solidFill>
                  <a:schemeClr val="bg1"/>
                </a:solidFill>
                <a:latin typeface="Comic Sans MS" panose="030F0702030302020204" pitchFamily="66" charset="0"/>
              </a:rPr>
              <a:t>‘Another type of treatment was…’</a:t>
            </a:r>
          </a:p>
        </p:txBody>
      </p:sp>
    </p:spTree>
    <p:extLst>
      <p:ext uri="{BB962C8B-B14F-4D97-AF65-F5344CB8AC3E}">
        <p14:creationId xmlns:p14="http://schemas.microsoft.com/office/powerpoint/2010/main" val="26562187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20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xEl>
                                              <p:pRg st="2" end="2"/>
                                            </p:txEl>
                                          </p:spTgt>
                                        </p:tgtEl>
                                        <p:attrNameLst>
                                          <p:attrName>style.visibility</p:attrName>
                                        </p:attrNameLst>
                                      </p:cBhvr>
                                      <p:to>
                                        <p:strVal val="visible"/>
                                      </p:to>
                                    </p:set>
                                    <p:animEffect transition="in" filter="fade">
                                      <p:cBhvr>
                                        <p:cTn id="12" dur="2000"/>
                                        <p:tgtEl>
                                          <p:spTgt spid="4">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Effect transition="in" filter="fade">
                                      <p:cBhvr>
                                        <p:cTn id="17" dur="2000"/>
                                        <p:tgtEl>
                                          <p:spTgt spid="6">
                                            <p:bg/>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6">
                                            <p:txEl>
                                              <p:pRg st="0" end="0"/>
                                            </p:txEl>
                                          </p:spTgt>
                                        </p:tgtEl>
                                        <p:attrNameLst>
                                          <p:attrName>style.visibility</p:attrName>
                                        </p:attrNameLst>
                                      </p:cBhvr>
                                      <p:to>
                                        <p:strVal val="visible"/>
                                      </p:to>
                                    </p:set>
                                    <p:animEffect transition="in" filter="fade">
                                      <p:cBhvr>
                                        <p:cTn id="20" dur="2000"/>
                                        <p:tgtEl>
                                          <p:spTgt spid="6">
                                            <p:txEl>
                                              <p:pRg st="0" end="0"/>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6">
                                            <p:txEl>
                                              <p:pRg st="2" end="2"/>
                                            </p:txEl>
                                          </p:spTgt>
                                        </p:tgtEl>
                                        <p:attrNameLst>
                                          <p:attrName>style.visibility</p:attrName>
                                        </p:attrNameLst>
                                      </p:cBhvr>
                                      <p:to>
                                        <p:strVal val="visible"/>
                                      </p:to>
                                    </p:set>
                                    <p:animEffect transition="in" filter="fade">
                                      <p:cBhvr>
                                        <p:cTn id="23" dur="2000"/>
                                        <p:tgtEl>
                                          <p:spTgt spid="6">
                                            <p:txEl>
                                              <p:pRg st="2" end="2"/>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3" end="3"/>
                                            </p:txEl>
                                          </p:spTgt>
                                        </p:tgtEl>
                                        <p:attrNameLst>
                                          <p:attrName>style.visibility</p:attrName>
                                        </p:attrNameLst>
                                      </p:cBhvr>
                                      <p:to>
                                        <p:strVal val="visible"/>
                                      </p:to>
                                    </p:set>
                                    <p:animEffect transition="in" filter="fade">
                                      <p:cBhvr>
                                        <p:cTn id="26" dur="20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6" grpId="0" build="allAtOnce"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a:spLocks noChangeArrowheads="1"/>
          </p:cNvSpPr>
          <p:nvPr/>
        </p:nvSpPr>
        <p:spPr bwMode="auto">
          <a:xfrm>
            <a:off x="247114" y="1495515"/>
            <a:ext cx="7258586" cy="4678204"/>
          </a:xfrm>
          <a:prstGeom prst="rect">
            <a:avLst/>
          </a:prstGeom>
          <a:solidFill>
            <a:srgbClr val="002060"/>
          </a:solidFill>
          <a:ln>
            <a:noFill/>
          </a:ln>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GB" altLang="en-US" sz="2800" b="1" dirty="0">
                <a:solidFill>
                  <a:srgbClr val="FFFF00"/>
                </a:solidFill>
                <a:latin typeface="Comic Sans MS" panose="030F0702030302020204" pitchFamily="66" charset="0"/>
              </a:rPr>
              <a:t>Fierce systems of fines </a:t>
            </a:r>
            <a:r>
              <a:rPr lang="en-GB" altLang="en-US" sz="2800" dirty="0">
                <a:solidFill>
                  <a:srgbClr val="FFFF00"/>
                </a:solidFill>
                <a:latin typeface="Comic Sans MS" panose="030F0702030302020204" pitchFamily="66" charset="0"/>
              </a:rPr>
              <a:t>– fines were imposed for things like talking or whistling, leaving the room without permission, of having a little dirt on a machine. </a:t>
            </a:r>
          </a:p>
          <a:p>
            <a:pPr eaLnBrk="1" hangingPunct="1">
              <a:spcBef>
                <a:spcPct val="0"/>
              </a:spcBef>
              <a:buFontTx/>
              <a:buNone/>
            </a:pPr>
            <a:endParaRPr lang="en-GB" altLang="en-US" sz="2800" dirty="0">
              <a:solidFill>
                <a:srgbClr val="FFFF00"/>
              </a:solidFill>
              <a:latin typeface="Comic Sans MS" panose="030F0702030302020204" pitchFamily="66" charset="0"/>
            </a:endParaRPr>
          </a:p>
          <a:p>
            <a:pPr eaLnBrk="1" hangingPunct="1">
              <a:spcBef>
                <a:spcPct val="0"/>
              </a:spcBef>
              <a:buFontTx/>
              <a:buNone/>
            </a:pPr>
            <a:r>
              <a:rPr lang="en-GB" altLang="en-US" sz="2800" dirty="0">
                <a:solidFill>
                  <a:srgbClr val="FFFF00"/>
                </a:solidFill>
                <a:latin typeface="Comic Sans MS" panose="030F0702030302020204" pitchFamily="66" charset="0"/>
              </a:rPr>
              <a:t> </a:t>
            </a:r>
            <a:r>
              <a:rPr lang="en-GB" altLang="en-US" sz="2800" b="1" dirty="0">
                <a:solidFill>
                  <a:srgbClr val="FFFF00"/>
                </a:solidFill>
                <a:latin typeface="Comic Sans MS" panose="030F0702030302020204" pitchFamily="66" charset="0"/>
              </a:rPr>
              <a:t>Deformities </a:t>
            </a:r>
            <a:r>
              <a:rPr lang="en-GB" altLang="en-US" sz="2800" dirty="0">
                <a:solidFill>
                  <a:srgbClr val="FFFF00"/>
                </a:solidFill>
                <a:latin typeface="Comic Sans MS" panose="030F0702030302020204" pitchFamily="66" charset="0"/>
              </a:rPr>
              <a:t>– many children who were forced to stand for long hours grew up with conditions such as knock-knees and bow legs. </a:t>
            </a:r>
          </a:p>
          <a:p>
            <a:pPr eaLnBrk="1" hangingPunct="1">
              <a:spcBef>
                <a:spcPct val="0"/>
              </a:spcBef>
              <a:buFontTx/>
              <a:buNone/>
            </a:pPr>
            <a:endParaRPr lang="en-GB" altLang="en-US" sz="1800" dirty="0">
              <a:latin typeface="Comic Sans MS" panose="030F0702030302020204" pitchFamily="66" charset="0"/>
            </a:endParaRPr>
          </a:p>
        </p:txBody>
      </p:sp>
      <p:sp>
        <p:nvSpPr>
          <p:cNvPr id="5" name="Rectangle 3"/>
          <p:cNvSpPr>
            <a:spLocks noChangeArrowheads="1"/>
          </p:cNvSpPr>
          <p:nvPr/>
        </p:nvSpPr>
        <p:spPr bwMode="auto">
          <a:xfrm>
            <a:off x="318551" y="677953"/>
            <a:ext cx="936078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GB" altLang="en-US" sz="3600" b="1" dirty="0">
                <a:latin typeface="Comic Sans MS" panose="030F0702030302020204" pitchFamily="66" charset="0"/>
              </a:rPr>
              <a:t>Factory Working Conditions</a:t>
            </a:r>
          </a:p>
        </p:txBody>
      </p:sp>
      <p:pic>
        <p:nvPicPr>
          <p:cNvPr id="6" name="Picture 2" descr="C:\Users\Ewan\Documents\PGDE History General\Placements\Placement 1 (St Columbas RCHS, Perth)\Placement 1\Placement 1 (St Columbas RCHS, Perth)\S3 - Housing\ricket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40830" y="294201"/>
            <a:ext cx="4010763" cy="635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202778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2000"/>
                                        <p:tgtEl>
                                          <p:spTgt spid="4">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2000"/>
                                        <p:tgtEl>
                                          <p:spTgt spid="4">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fade">
                                      <p:cBhvr>
                                        <p:cTn id="17" dur="20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p:cNvSpPr>
            <a:spLocks noChangeArrowheads="1"/>
          </p:cNvSpPr>
          <p:nvPr/>
        </p:nvSpPr>
        <p:spPr bwMode="auto">
          <a:xfrm>
            <a:off x="571500" y="357188"/>
            <a:ext cx="6357938" cy="646112"/>
          </a:xfrm>
          <a:prstGeom prst="rect">
            <a:avLst/>
          </a:prstGeom>
          <a:solidFill>
            <a:srgbClr val="002060"/>
          </a:solidFill>
          <a:ln>
            <a:noFill/>
          </a:ln>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GB" altLang="en-US" sz="3600" b="1" dirty="0">
                <a:solidFill>
                  <a:srgbClr val="FFFF00"/>
                </a:solidFill>
                <a:latin typeface="Comic Sans MS" panose="030F0702030302020204" pitchFamily="66" charset="0"/>
              </a:rPr>
              <a:t>Factory Working Conditions</a:t>
            </a:r>
          </a:p>
        </p:txBody>
      </p:sp>
      <p:sp>
        <p:nvSpPr>
          <p:cNvPr id="5" name="TextBox 4"/>
          <p:cNvSpPr txBox="1"/>
          <p:nvPr/>
        </p:nvSpPr>
        <p:spPr>
          <a:xfrm>
            <a:off x="408781" y="1112838"/>
            <a:ext cx="11374437" cy="3970318"/>
          </a:xfrm>
          <a:prstGeom prst="rect">
            <a:avLst/>
          </a:prstGeom>
          <a:solidFill>
            <a:srgbClr val="002060"/>
          </a:solidFill>
        </p:spPr>
        <p:txBody>
          <a:bodyPr wrap="square">
            <a:spAutoFit/>
          </a:bodyPr>
          <a:lstStyle/>
          <a:p>
            <a:pPr eaLnBrk="1" fontAlgn="auto" hangingPunct="1">
              <a:spcBef>
                <a:spcPts val="0"/>
              </a:spcBef>
              <a:spcAft>
                <a:spcPts val="0"/>
              </a:spcAft>
              <a:defRPr/>
            </a:pPr>
            <a:r>
              <a:rPr lang="en-GB" sz="2800" b="1" dirty="0">
                <a:solidFill>
                  <a:schemeClr val="accent6">
                    <a:lumMod val="40000"/>
                    <a:lumOff val="60000"/>
                  </a:schemeClr>
                </a:solidFill>
                <a:latin typeface="Comic Sans MS" panose="030F0702030302020204" pitchFamily="66" charset="0"/>
              </a:rPr>
              <a:t>Accidents</a:t>
            </a:r>
            <a:r>
              <a:rPr lang="en-GB" sz="2800" dirty="0">
                <a:solidFill>
                  <a:schemeClr val="accent6">
                    <a:lumMod val="40000"/>
                    <a:lumOff val="60000"/>
                  </a:schemeClr>
                </a:solidFill>
                <a:latin typeface="Comic Sans MS" panose="030F0702030302020204" pitchFamily="66" charset="0"/>
              </a:rPr>
              <a:t> – children were forced to crawl into dangerous, unguarded machinery – often when they were so tired they were falling asleep on their feet. </a:t>
            </a:r>
          </a:p>
          <a:p>
            <a:pPr eaLnBrk="1" fontAlgn="auto" hangingPunct="1">
              <a:spcBef>
                <a:spcPts val="0"/>
              </a:spcBef>
              <a:spcAft>
                <a:spcPts val="0"/>
              </a:spcAft>
              <a:defRPr/>
            </a:pPr>
            <a:endParaRPr lang="en-GB" sz="2800" dirty="0">
              <a:solidFill>
                <a:schemeClr val="accent6">
                  <a:lumMod val="40000"/>
                  <a:lumOff val="60000"/>
                </a:schemeClr>
              </a:solidFill>
              <a:latin typeface="Comic Sans MS" panose="030F0702030302020204" pitchFamily="66" charset="0"/>
            </a:endParaRPr>
          </a:p>
          <a:p>
            <a:pPr eaLnBrk="1" fontAlgn="auto" hangingPunct="1">
              <a:spcBef>
                <a:spcPts val="0"/>
              </a:spcBef>
              <a:spcAft>
                <a:spcPts val="0"/>
              </a:spcAft>
              <a:defRPr/>
            </a:pPr>
            <a:r>
              <a:rPr lang="en-GB" sz="2800" b="1" dirty="0">
                <a:solidFill>
                  <a:schemeClr val="accent6">
                    <a:lumMod val="40000"/>
                    <a:lumOff val="60000"/>
                  </a:schemeClr>
                </a:solidFill>
                <a:latin typeface="Comic Sans MS" panose="030F0702030302020204" pitchFamily="66" charset="0"/>
              </a:rPr>
              <a:t>Health</a:t>
            </a:r>
            <a:r>
              <a:rPr lang="en-GB" sz="2800" dirty="0">
                <a:solidFill>
                  <a:schemeClr val="accent6">
                    <a:lumMod val="40000"/>
                    <a:lumOff val="60000"/>
                  </a:schemeClr>
                </a:solidFill>
                <a:latin typeface="Comic Sans MS" panose="030F0702030302020204" pitchFamily="66" charset="0"/>
              </a:rPr>
              <a:t> – cotton thread had to be spun in damp conditions at 70ºF. Going straight out into the cold night air led to </a:t>
            </a:r>
            <a:r>
              <a:rPr lang="en-GB" sz="2800" b="1" dirty="0">
                <a:solidFill>
                  <a:schemeClr val="accent6">
                    <a:lumMod val="40000"/>
                    <a:lumOff val="60000"/>
                  </a:schemeClr>
                </a:solidFill>
                <a:latin typeface="Comic Sans MS" panose="030F0702030302020204" pitchFamily="66" charset="0"/>
              </a:rPr>
              <a:t>many cases of pneumonia</a:t>
            </a:r>
            <a:r>
              <a:rPr lang="en-GB" sz="2800" dirty="0">
                <a:solidFill>
                  <a:schemeClr val="accent6">
                    <a:lumMod val="40000"/>
                    <a:lumOff val="60000"/>
                  </a:schemeClr>
                </a:solidFill>
                <a:latin typeface="Comic Sans MS" panose="030F0702030302020204" pitchFamily="66" charset="0"/>
              </a:rPr>
              <a:t>. </a:t>
            </a:r>
          </a:p>
          <a:p>
            <a:pPr eaLnBrk="1" fontAlgn="auto" hangingPunct="1">
              <a:spcBef>
                <a:spcPts val="0"/>
              </a:spcBef>
              <a:spcAft>
                <a:spcPts val="0"/>
              </a:spcAft>
              <a:defRPr/>
            </a:pPr>
            <a:r>
              <a:rPr lang="en-GB" sz="2800" dirty="0">
                <a:solidFill>
                  <a:schemeClr val="accent6">
                    <a:lumMod val="40000"/>
                    <a:lumOff val="60000"/>
                  </a:schemeClr>
                </a:solidFill>
                <a:latin typeface="Comic Sans MS" panose="030F0702030302020204" pitchFamily="66" charset="0"/>
              </a:rPr>
              <a:t>The air was full of dust, which led to chest and lung diseases and loud noise made by machines damaged workers' hearing.</a:t>
            </a:r>
          </a:p>
        </p:txBody>
      </p:sp>
      <p:pic>
        <p:nvPicPr>
          <p:cNvPr id="6" name="Picture 5" descr="working conditions.bmp"/>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760135" y="4983193"/>
            <a:ext cx="4786312" cy="1966913"/>
          </a:xfrm>
          <a:prstGeom prst="rect">
            <a:avLst/>
          </a:prstGeom>
          <a:solidFill>
            <a:srgbClr val="002060"/>
          </a:solidFill>
          <a:ln>
            <a:noFill/>
          </a:ln>
        </p:spPr>
      </p:pic>
      <p:sp>
        <p:nvSpPr>
          <p:cNvPr id="7" name="TextBox 6"/>
          <p:cNvSpPr txBox="1"/>
          <p:nvPr/>
        </p:nvSpPr>
        <p:spPr>
          <a:xfrm>
            <a:off x="1231543" y="5551152"/>
            <a:ext cx="5037852" cy="830997"/>
          </a:xfrm>
          <a:prstGeom prst="rect">
            <a:avLst/>
          </a:prstGeom>
          <a:solidFill>
            <a:srgbClr val="FFFF00"/>
          </a:solidFill>
        </p:spPr>
        <p:txBody>
          <a:bodyPr wrap="square" rtlCol="0">
            <a:spAutoFit/>
          </a:bodyPr>
          <a:lstStyle/>
          <a:p>
            <a:pPr algn="ctr"/>
            <a:r>
              <a:rPr lang="en-GB" sz="2400" b="1" dirty="0">
                <a:latin typeface="Comic Sans MS" panose="030F0702030302020204" pitchFamily="66" charset="0"/>
              </a:rPr>
              <a:t>Summarise the information into no more than 30 words!</a:t>
            </a:r>
          </a:p>
        </p:txBody>
      </p:sp>
    </p:spTree>
    <p:extLst>
      <p:ext uri="{BB962C8B-B14F-4D97-AF65-F5344CB8AC3E}">
        <p14:creationId xmlns:p14="http://schemas.microsoft.com/office/powerpoint/2010/main" val="19597270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2000"/>
                                        <p:tgtEl>
                                          <p:spTgt spid="5">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2000"/>
                                        <p:tgtEl>
                                          <p:spTgt spid="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fade">
                                      <p:cBhvr>
                                        <p:cTn id="17" dur="20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
                                            <p:txEl>
                                              <p:pRg st="3" end="3"/>
                                            </p:txEl>
                                          </p:spTgt>
                                        </p:tgtEl>
                                        <p:attrNameLst>
                                          <p:attrName>style.visibility</p:attrName>
                                        </p:attrNameLst>
                                      </p:cBhvr>
                                      <p:to>
                                        <p:strVal val="visible"/>
                                      </p:to>
                                    </p:set>
                                    <p:animEffect transition="in" filter="fade">
                                      <p:cBhvr>
                                        <p:cTn id="22" dur="2000"/>
                                        <p:tgtEl>
                                          <p:spTgt spid="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2000"/>
                                        <p:tgtEl>
                                          <p:spTgt spid="6"/>
                                        </p:tgtEl>
                                      </p:cBhvr>
                                    </p:animEffec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grpId="0" nodeType="clickEffect">
                                  <p:stCondLst>
                                    <p:cond delay="0"/>
                                  </p:stCondLst>
                                  <p:childTnLst>
                                    <p:set>
                                      <p:cBhvr>
                                        <p:cTn id="31"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7"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1100</TotalTime>
  <Words>1449</Words>
  <Application>Microsoft Office PowerPoint</Application>
  <PresentationFormat>Widescreen</PresentationFormat>
  <Paragraphs>155</Paragraphs>
  <Slides>13</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13</vt:i4>
      </vt:variant>
    </vt:vector>
  </HeadingPairs>
  <TitlesOfParts>
    <vt:vector size="19" baseType="lpstr">
      <vt:lpstr>Arial</vt:lpstr>
      <vt:lpstr>Calibri</vt:lpstr>
      <vt:lpstr>Calibri Light</vt:lpstr>
      <vt:lpstr>Comic Sans MS</vt:lpstr>
      <vt:lpstr>Times New Roman</vt:lpstr>
      <vt:lpstr>Office Theme</vt:lpstr>
      <vt:lpstr>PowerPoint Presentation</vt:lpstr>
      <vt:lpstr>PowerPoint Presentation</vt:lpstr>
      <vt:lpstr>Working Conditions in Factories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Short, L (SHS Teacher)</dc:creator>
  <cp:lastModifiedBy>Short, L (SHS Teacher)</cp:lastModifiedBy>
  <cp:revision>28</cp:revision>
  <dcterms:created xsi:type="dcterms:W3CDTF">2018-11-21T16:47:01Z</dcterms:created>
  <dcterms:modified xsi:type="dcterms:W3CDTF">2020-11-13T16:12:52Z</dcterms:modified>
</cp:coreProperties>
</file>