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klyn" initials="F" lastIdx="1" clrIdx="0">
    <p:extLst>
      <p:ext uri="{19B8F6BF-5375-455C-9EA6-DF929625EA0E}">
        <p15:presenceInfo xmlns:p15="http://schemas.microsoft.com/office/powerpoint/2012/main" userId="Frankly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90" d="100"/>
          <a:sy n="90" d="100"/>
        </p:scale>
        <p:origin x="8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10/16/2020</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10/16/2020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8B0219-A6AC-4209-929F-8AFF369D8FA2}"/>
              </a:ext>
            </a:extLst>
          </p:cNvPr>
          <p:cNvSpPr>
            <a:spLocks noGrp="1"/>
          </p:cNvSpPr>
          <p:nvPr>
            <p:ph type="ctrTitle"/>
          </p:nvPr>
        </p:nvSpPr>
        <p:spPr>
          <a:xfrm>
            <a:off x="0" y="0"/>
            <a:ext cx="12192000" cy="1439924"/>
          </a:xfrm>
          <a:solidFill>
            <a:srgbClr val="FFFF00"/>
          </a:solidFill>
          <a:ln>
            <a:solidFill>
              <a:schemeClr val="tx1"/>
            </a:solidFill>
          </a:ln>
        </p:spPr>
        <p:txBody>
          <a:bodyPr/>
          <a:lstStyle/>
          <a:p>
            <a:pPr algn="ctr"/>
            <a:r>
              <a:rPr lang="en-GB" sz="2800" dirty="0">
                <a:solidFill>
                  <a:schemeClr val="tx1"/>
                </a:solidFill>
                <a:latin typeface="Comic Sans MS" panose="030F0702030302020204" pitchFamily="66" charset="0"/>
              </a:rPr>
              <a:t>Do Now. How did the Nazis treatment of the Jews in Europe change after the start of WW2?</a:t>
            </a:r>
            <a:br>
              <a:rPr lang="en-GB" sz="2800" dirty="0">
                <a:solidFill>
                  <a:schemeClr val="tx1"/>
                </a:solidFill>
                <a:latin typeface="Comic Sans MS" panose="030F0702030302020204" pitchFamily="66" charset="0"/>
              </a:rPr>
            </a:br>
            <a:r>
              <a:rPr lang="en-GB" sz="2800" dirty="0">
                <a:solidFill>
                  <a:schemeClr val="tx1"/>
                </a:solidFill>
                <a:latin typeface="Comic Sans MS" panose="030F0702030302020204" pitchFamily="66" charset="0"/>
              </a:rPr>
              <a:t>Use the whiteboards in your planners.</a:t>
            </a:r>
          </a:p>
        </p:txBody>
      </p:sp>
      <p:sp>
        <p:nvSpPr>
          <p:cNvPr id="5" name="Subtitle 4">
            <a:extLst>
              <a:ext uri="{FF2B5EF4-FFF2-40B4-BE49-F238E27FC236}">
                <a16:creationId xmlns:a16="http://schemas.microsoft.com/office/drawing/2014/main" id="{D2F89114-6E68-4800-97FA-93B0271AF230}"/>
              </a:ext>
            </a:extLst>
          </p:cNvPr>
          <p:cNvSpPr>
            <a:spLocks noGrp="1"/>
          </p:cNvSpPr>
          <p:nvPr>
            <p:ph type="subTitle" idx="1"/>
          </p:nvPr>
        </p:nvSpPr>
        <p:spPr>
          <a:xfrm>
            <a:off x="492981" y="6198423"/>
            <a:ext cx="11449878" cy="591991"/>
          </a:xfrm>
          <a:solidFill>
            <a:srgbClr val="FFFF00"/>
          </a:solidFill>
          <a:ln>
            <a:solidFill>
              <a:schemeClr val="tx1"/>
            </a:solidFill>
          </a:ln>
        </p:spPr>
        <p:txBody>
          <a:bodyPr>
            <a:normAutofit/>
          </a:bodyPr>
          <a:lstStyle/>
          <a:p>
            <a:pPr algn="ctr"/>
            <a:r>
              <a:rPr lang="en-GB" sz="2400" b="1" dirty="0">
                <a:solidFill>
                  <a:srgbClr val="FF0000"/>
                </a:solidFill>
                <a:latin typeface="Comic Sans MS" panose="030F0702030302020204" pitchFamily="66" charset="0"/>
              </a:rPr>
              <a:t>Challenge. Why did the Nazis change their treatment of European Jews?</a:t>
            </a:r>
          </a:p>
        </p:txBody>
      </p:sp>
      <p:pic>
        <p:nvPicPr>
          <p:cNvPr id="6" name="Picture 5">
            <a:extLst>
              <a:ext uri="{FF2B5EF4-FFF2-40B4-BE49-F238E27FC236}">
                <a16:creationId xmlns:a16="http://schemas.microsoft.com/office/drawing/2014/main" id="{B5FEBDB0-0816-4F23-AEBD-1A4B6298E2D2}"/>
              </a:ext>
            </a:extLst>
          </p:cNvPr>
          <p:cNvPicPr>
            <a:picLocks noChangeAspect="1"/>
          </p:cNvPicPr>
          <p:nvPr/>
        </p:nvPicPr>
        <p:blipFill>
          <a:blip r:embed="rId2"/>
          <a:stretch>
            <a:fillRect/>
          </a:stretch>
        </p:blipFill>
        <p:spPr>
          <a:xfrm>
            <a:off x="0" y="1540044"/>
            <a:ext cx="3494815" cy="2483158"/>
          </a:xfrm>
          <a:prstGeom prst="rect">
            <a:avLst/>
          </a:prstGeom>
        </p:spPr>
      </p:pic>
      <p:pic>
        <p:nvPicPr>
          <p:cNvPr id="7" name="Picture 6">
            <a:extLst>
              <a:ext uri="{FF2B5EF4-FFF2-40B4-BE49-F238E27FC236}">
                <a16:creationId xmlns:a16="http://schemas.microsoft.com/office/drawing/2014/main" id="{FF6871C7-E0C5-449B-A394-1712585B664B}"/>
              </a:ext>
            </a:extLst>
          </p:cNvPr>
          <p:cNvPicPr>
            <a:picLocks noChangeAspect="1"/>
          </p:cNvPicPr>
          <p:nvPr/>
        </p:nvPicPr>
        <p:blipFill>
          <a:blip r:embed="rId3"/>
          <a:stretch>
            <a:fillRect/>
          </a:stretch>
        </p:blipFill>
        <p:spPr>
          <a:xfrm>
            <a:off x="3732905" y="1540044"/>
            <a:ext cx="3159508" cy="2176550"/>
          </a:xfrm>
          <a:prstGeom prst="rect">
            <a:avLst/>
          </a:prstGeom>
        </p:spPr>
      </p:pic>
      <p:pic>
        <p:nvPicPr>
          <p:cNvPr id="8" name="Picture 7">
            <a:extLst>
              <a:ext uri="{FF2B5EF4-FFF2-40B4-BE49-F238E27FC236}">
                <a16:creationId xmlns:a16="http://schemas.microsoft.com/office/drawing/2014/main" id="{5FCF8626-5971-4F95-90A8-57185AB3D887}"/>
              </a:ext>
            </a:extLst>
          </p:cNvPr>
          <p:cNvPicPr>
            <a:picLocks noChangeAspect="1"/>
          </p:cNvPicPr>
          <p:nvPr/>
        </p:nvPicPr>
        <p:blipFill>
          <a:blip r:embed="rId4"/>
          <a:stretch>
            <a:fillRect/>
          </a:stretch>
        </p:blipFill>
        <p:spPr>
          <a:xfrm>
            <a:off x="8035092" y="1528307"/>
            <a:ext cx="3844412" cy="2291194"/>
          </a:xfrm>
          <a:prstGeom prst="rect">
            <a:avLst/>
          </a:prstGeom>
        </p:spPr>
      </p:pic>
      <p:pic>
        <p:nvPicPr>
          <p:cNvPr id="9" name="Picture 8">
            <a:extLst>
              <a:ext uri="{FF2B5EF4-FFF2-40B4-BE49-F238E27FC236}">
                <a16:creationId xmlns:a16="http://schemas.microsoft.com/office/drawing/2014/main" id="{04C95636-DE2B-4C0F-AC43-D3D62BE9D77A}"/>
              </a:ext>
            </a:extLst>
          </p:cNvPr>
          <p:cNvPicPr>
            <a:picLocks noChangeAspect="1"/>
          </p:cNvPicPr>
          <p:nvPr/>
        </p:nvPicPr>
        <p:blipFill>
          <a:blip r:embed="rId5"/>
          <a:stretch>
            <a:fillRect/>
          </a:stretch>
        </p:blipFill>
        <p:spPr>
          <a:xfrm>
            <a:off x="3200903" y="3916347"/>
            <a:ext cx="2839470" cy="2193693"/>
          </a:xfrm>
          <a:prstGeom prst="rect">
            <a:avLst/>
          </a:prstGeom>
        </p:spPr>
      </p:pic>
      <p:pic>
        <p:nvPicPr>
          <p:cNvPr id="11" name="Picture 10">
            <a:extLst>
              <a:ext uri="{FF2B5EF4-FFF2-40B4-BE49-F238E27FC236}">
                <a16:creationId xmlns:a16="http://schemas.microsoft.com/office/drawing/2014/main" id="{95F7D4BD-53F5-4888-8E5D-B22EF0A0270C}"/>
              </a:ext>
            </a:extLst>
          </p:cNvPr>
          <p:cNvPicPr>
            <a:picLocks noChangeAspect="1"/>
          </p:cNvPicPr>
          <p:nvPr/>
        </p:nvPicPr>
        <p:blipFill>
          <a:blip r:embed="rId6"/>
          <a:stretch>
            <a:fillRect/>
          </a:stretch>
        </p:blipFill>
        <p:spPr>
          <a:xfrm>
            <a:off x="0" y="4123321"/>
            <a:ext cx="2980895" cy="1997123"/>
          </a:xfrm>
          <a:prstGeom prst="rect">
            <a:avLst/>
          </a:prstGeom>
        </p:spPr>
      </p:pic>
      <p:pic>
        <p:nvPicPr>
          <p:cNvPr id="12" name="Picture 11">
            <a:extLst>
              <a:ext uri="{FF2B5EF4-FFF2-40B4-BE49-F238E27FC236}">
                <a16:creationId xmlns:a16="http://schemas.microsoft.com/office/drawing/2014/main" id="{8F5BF7BF-C728-49A0-8981-0203435729AE}"/>
              </a:ext>
            </a:extLst>
          </p:cNvPr>
          <p:cNvPicPr>
            <a:picLocks noChangeAspect="1"/>
          </p:cNvPicPr>
          <p:nvPr/>
        </p:nvPicPr>
        <p:blipFill>
          <a:blip r:embed="rId7"/>
          <a:stretch>
            <a:fillRect/>
          </a:stretch>
        </p:blipFill>
        <p:spPr>
          <a:xfrm>
            <a:off x="8642554" y="4009560"/>
            <a:ext cx="3549446" cy="2100480"/>
          </a:xfrm>
          <a:prstGeom prst="rect">
            <a:avLst/>
          </a:prstGeom>
        </p:spPr>
      </p:pic>
      <p:pic>
        <p:nvPicPr>
          <p:cNvPr id="13" name="Picture 12">
            <a:extLst>
              <a:ext uri="{FF2B5EF4-FFF2-40B4-BE49-F238E27FC236}">
                <a16:creationId xmlns:a16="http://schemas.microsoft.com/office/drawing/2014/main" id="{FB1AD544-9F27-416D-850F-14CD34B60402}"/>
              </a:ext>
            </a:extLst>
          </p:cNvPr>
          <p:cNvPicPr>
            <a:picLocks noChangeAspect="1"/>
          </p:cNvPicPr>
          <p:nvPr/>
        </p:nvPicPr>
        <p:blipFill>
          <a:blip r:embed="rId8"/>
          <a:stretch>
            <a:fillRect/>
          </a:stretch>
        </p:blipFill>
        <p:spPr>
          <a:xfrm>
            <a:off x="6104632" y="3897481"/>
            <a:ext cx="2732663" cy="2100702"/>
          </a:xfrm>
          <a:prstGeom prst="rect">
            <a:avLst/>
          </a:prstGeom>
        </p:spPr>
      </p:pic>
    </p:spTree>
    <p:extLst>
      <p:ext uri="{BB962C8B-B14F-4D97-AF65-F5344CB8AC3E}">
        <p14:creationId xmlns:p14="http://schemas.microsoft.com/office/powerpoint/2010/main" val="1091399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3FC72-745D-4EE2-8D43-1AA936D4C8E2}"/>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What happened at the gas chambers?</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S.C.: Describe. G3/&gt;G4. Explain. G4/G5.</a:t>
            </a:r>
          </a:p>
        </p:txBody>
      </p:sp>
      <p:sp>
        <p:nvSpPr>
          <p:cNvPr id="3" name="Content Placeholder 2">
            <a:extLst>
              <a:ext uri="{FF2B5EF4-FFF2-40B4-BE49-F238E27FC236}">
                <a16:creationId xmlns:a16="http://schemas.microsoft.com/office/drawing/2014/main" id="{63D684CD-D78E-4DDB-A0D7-F27DA42322E6}"/>
              </a:ext>
            </a:extLst>
          </p:cNvPr>
          <p:cNvSpPr>
            <a:spLocks noGrp="1"/>
          </p:cNvSpPr>
          <p:nvPr>
            <p:ph sz="half" idx="1"/>
          </p:nvPr>
        </p:nvSpPr>
        <p:spPr>
          <a:xfrm>
            <a:off x="87464" y="1572192"/>
            <a:ext cx="5112689" cy="5285808"/>
          </a:xfrm>
          <a:solidFill>
            <a:srgbClr val="FFFF00"/>
          </a:solidFill>
          <a:ln>
            <a:solidFill>
              <a:schemeClr val="tx1"/>
            </a:solidFill>
          </a:ln>
        </p:spPr>
        <p:txBody>
          <a:bodyPr>
            <a:normAutofit/>
          </a:bodyPr>
          <a:lstStyle/>
          <a:p>
            <a:r>
              <a:rPr lang="en-GB" sz="2000" dirty="0">
                <a:latin typeface="Comic Sans MS" panose="030F0702030302020204" pitchFamily="66" charset="0"/>
              </a:rPr>
              <a:t>Not all of those selected were calmed by the steps put in place by the Nazis.</a:t>
            </a:r>
          </a:p>
          <a:p>
            <a:r>
              <a:rPr lang="en-GB" sz="2000" dirty="0">
                <a:latin typeface="Comic Sans MS" panose="030F0702030302020204" pitchFamily="66" charset="0"/>
              </a:rPr>
              <a:t>There were already stories circulating about what happened to people who went to the ‘showers’, at Nazi camps.</a:t>
            </a:r>
          </a:p>
          <a:p>
            <a:r>
              <a:rPr lang="en-GB" sz="2000" dirty="0">
                <a:latin typeface="Comic Sans MS" panose="030F0702030302020204" pitchFamily="66" charset="0"/>
              </a:rPr>
              <a:t>Some people refused to go into the ‘shower rooms’.</a:t>
            </a:r>
          </a:p>
          <a:p>
            <a:r>
              <a:rPr lang="en-GB" sz="2000" dirty="0">
                <a:latin typeface="Comic Sans MS" panose="030F0702030302020204" pitchFamily="66" charset="0"/>
              </a:rPr>
              <a:t>Once inside some people would start to scream and struggle.</a:t>
            </a:r>
          </a:p>
          <a:p>
            <a:r>
              <a:rPr lang="en-GB" sz="2000" b="1" dirty="0">
                <a:solidFill>
                  <a:srgbClr val="0070C0"/>
                </a:solidFill>
                <a:latin typeface="Comic Sans MS" panose="030F0702030302020204" pitchFamily="66" charset="0"/>
              </a:rPr>
              <a:t>What happened to these people?</a:t>
            </a:r>
          </a:p>
          <a:p>
            <a:r>
              <a:rPr lang="en-GB" sz="2000" b="1" dirty="0">
                <a:solidFill>
                  <a:srgbClr val="0070C0"/>
                </a:solidFill>
                <a:latin typeface="Comic Sans MS" panose="030F0702030302020204" pitchFamily="66" charset="0"/>
              </a:rPr>
              <a:t>The SS would deal with anyone who refused to cooperate by…</a:t>
            </a:r>
          </a:p>
        </p:txBody>
      </p:sp>
      <p:pic>
        <p:nvPicPr>
          <p:cNvPr id="6" name="Content Placeholder 5">
            <a:extLst>
              <a:ext uri="{FF2B5EF4-FFF2-40B4-BE49-F238E27FC236}">
                <a16:creationId xmlns:a16="http://schemas.microsoft.com/office/drawing/2014/main" id="{CE64C1D5-2A93-4D6F-A33F-4609FA9090CE}"/>
              </a:ext>
            </a:extLst>
          </p:cNvPr>
          <p:cNvPicPr>
            <a:picLocks noGrp="1" noChangeAspect="1"/>
          </p:cNvPicPr>
          <p:nvPr>
            <p:ph sz="half" idx="2"/>
          </p:nvPr>
        </p:nvPicPr>
        <p:blipFill>
          <a:blip r:embed="rId2"/>
          <a:stretch>
            <a:fillRect/>
          </a:stretch>
        </p:blipFill>
        <p:spPr>
          <a:xfrm>
            <a:off x="6017341" y="3910137"/>
            <a:ext cx="5987335" cy="2947863"/>
          </a:xfrm>
          <a:prstGeom prst="rect">
            <a:avLst/>
          </a:prstGeom>
        </p:spPr>
      </p:pic>
      <p:pic>
        <p:nvPicPr>
          <p:cNvPr id="5" name="Picture 4">
            <a:extLst>
              <a:ext uri="{FF2B5EF4-FFF2-40B4-BE49-F238E27FC236}">
                <a16:creationId xmlns:a16="http://schemas.microsoft.com/office/drawing/2014/main" id="{69B9E601-DD7B-4EE0-BFA6-04B294A05641}"/>
              </a:ext>
            </a:extLst>
          </p:cNvPr>
          <p:cNvPicPr>
            <a:picLocks noChangeAspect="1"/>
          </p:cNvPicPr>
          <p:nvPr/>
        </p:nvPicPr>
        <p:blipFill>
          <a:blip r:embed="rId3"/>
          <a:stretch>
            <a:fillRect/>
          </a:stretch>
        </p:blipFill>
        <p:spPr>
          <a:xfrm>
            <a:off x="6194066" y="1477921"/>
            <a:ext cx="5279666" cy="2275095"/>
          </a:xfrm>
          <a:prstGeom prst="rect">
            <a:avLst/>
          </a:prstGeom>
        </p:spPr>
      </p:pic>
    </p:spTree>
    <p:extLst>
      <p:ext uri="{BB962C8B-B14F-4D97-AF65-F5344CB8AC3E}">
        <p14:creationId xmlns:p14="http://schemas.microsoft.com/office/powerpoint/2010/main" val="868309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827B478-0C12-4086-B526-317B0B25D084}"/>
              </a:ext>
            </a:extLst>
          </p:cNvPr>
          <p:cNvPicPr>
            <a:picLocks noChangeAspect="1"/>
          </p:cNvPicPr>
          <p:nvPr/>
        </p:nvPicPr>
        <p:blipFill>
          <a:blip r:embed="rId2"/>
          <a:stretch>
            <a:fillRect/>
          </a:stretch>
        </p:blipFill>
        <p:spPr>
          <a:xfrm>
            <a:off x="9039156" y="3308555"/>
            <a:ext cx="3152844" cy="1740310"/>
          </a:xfrm>
          <a:prstGeom prst="rect">
            <a:avLst/>
          </a:prstGeom>
        </p:spPr>
      </p:pic>
      <p:sp>
        <p:nvSpPr>
          <p:cNvPr id="2" name="Title 1">
            <a:extLst>
              <a:ext uri="{FF2B5EF4-FFF2-40B4-BE49-F238E27FC236}">
                <a16:creationId xmlns:a16="http://schemas.microsoft.com/office/drawing/2014/main" id="{C4D698DB-8164-4D2F-9893-521EB0CC4203}"/>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What happened at the gas chambers?</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S.C.: Describe. G3/&gt;G4. Explain. G4/G5.</a:t>
            </a:r>
          </a:p>
        </p:txBody>
      </p:sp>
      <p:sp>
        <p:nvSpPr>
          <p:cNvPr id="3" name="Content Placeholder 2">
            <a:extLst>
              <a:ext uri="{FF2B5EF4-FFF2-40B4-BE49-F238E27FC236}">
                <a16:creationId xmlns:a16="http://schemas.microsoft.com/office/drawing/2014/main" id="{C79CD9BA-DE68-4F28-B081-B6437253E987}"/>
              </a:ext>
            </a:extLst>
          </p:cNvPr>
          <p:cNvSpPr>
            <a:spLocks noGrp="1"/>
          </p:cNvSpPr>
          <p:nvPr>
            <p:ph sz="half" idx="1"/>
          </p:nvPr>
        </p:nvSpPr>
        <p:spPr>
          <a:xfrm>
            <a:off x="-1" y="1439186"/>
            <a:ext cx="5888893" cy="5418814"/>
          </a:xfrm>
          <a:solidFill>
            <a:srgbClr val="FFFF00"/>
          </a:solidFill>
          <a:ln>
            <a:solidFill>
              <a:schemeClr val="tx1"/>
            </a:solidFill>
          </a:ln>
        </p:spPr>
        <p:txBody>
          <a:bodyPr>
            <a:normAutofit fontScale="92500"/>
          </a:bodyPr>
          <a:lstStyle/>
          <a:p>
            <a:r>
              <a:rPr lang="en-GB" sz="2000" dirty="0">
                <a:latin typeface="Comic Sans MS" panose="030F0702030302020204" pitchFamily="66" charset="0"/>
              </a:rPr>
              <a:t>Once the selected were inside the gas chamber, the </a:t>
            </a:r>
            <a:r>
              <a:rPr lang="en-GB" sz="2000" dirty="0" err="1">
                <a:latin typeface="Comic Sans MS" panose="030F0702030302020204" pitchFamily="66" charset="0"/>
              </a:rPr>
              <a:t>Sonderkommando</a:t>
            </a:r>
            <a:r>
              <a:rPr lang="en-GB" sz="2000" dirty="0">
                <a:latin typeface="Comic Sans MS" panose="030F0702030302020204" pitchFamily="66" charset="0"/>
              </a:rPr>
              <a:t> would search through their clothing.</a:t>
            </a:r>
          </a:p>
          <a:p>
            <a:r>
              <a:rPr lang="en-GB" sz="2000" b="1" dirty="0">
                <a:solidFill>
                  <a:srgbClr val="0070C0"/>
                </a:solidFill>
                <a:latin typeface="Comic Sans MS" panose="030F0702030302020204" pitchFamily="66" charset="0"/>
              </a:rPr>
              <a:t>What were the </a:t>
            </a:r>
            <a:r>
              <a:rPr lang="en-GB" sz="2000" b="1" dirty="0" err="1">
                <a:solidFill>
                  <a:srgbClr val="0070C0"/>
                </a:solidFill>
                <a:latin typeface="Comic Sans MS" panose="030F0702030302020204" pitchFamily="66" charset="0"/>
              </a:rPr>
              <a:t>Sonderkommando</a:t>
            </a:r>
            <a:r>
              <a:rPr lang="en-GB" sz="2000" b="1" dirty="0">
                <a:solidFill>
                  <a:srgbClr val="0070C0"/>
                </a:solidFill>
                <a:latin typeface="Comic Sans MS" panose="030F0702030302020204" pitchFamily="66" charset="0"/>
              </a:rPr>
              <a:t> looking for?</a:t>
            </a:r>
          </a:p>
          <a:p>
            <a:r>
              <a:rPr lang="en-GB" sz="2000" b="1" dirty="0">
                <a:solidFill>
                  <a:srgbClr val="0070C0"/>
                </a:solidFill>
                <a:latin typeface="Comic Sans MS" panose="030F0702030302020204" pitchFamily="66" charset="0"/>
              </a:rPr>
              <a:t>The </a:t>
            </a:r>
            <a:r>
              <a:rPr lang="en-GB" sz="2000" b="1" dirty="0" err="1">
                <a:solidFill>
                  <a:srgbClr val="0070C0"/>
                </a:solidFill>
                <a:latin typeface="Comic Sans MS" panose="030F0702030302020204" pitchFamily="66" charset="0"/>
              </a:rPr>
              <a:t>Sonderkommando</a:t>
            </a:r>
            <a:r>
              <a:rPr lang="en-GB" sz="2000" b="1" dirty="0">
                <a:solidFill>
                  <a:srgbClr val="0070C0"/>
                </a:solidFill>
                <a:latin typeface="Comic Sans MS" panose="030F0702030302020204" pitchFamily="66" charset="0"/>
              </a:rPr>
              <a:t> were looking for…</a:t>
            </a:r>
          </a:p>
          <a:p>
            <a:r>
              <a:rPr lang="en-GB" sz="2000" dirty="0">
                <a:solidFill>
                  <a:schemeClr val="tx1"/>
                </a:solidFill>
                <a:latin typeface="Comic Sans MS" panose="030F0702030302020204" pitchFamily="66" charset="0"/>
              </a:rPr>
              <a:t>Once all the selected were inside, the SS would seal the door.</a:t>
            </a:r>
          </a:p>
          <a:p>
            <a:r>
              <a:rPr lang="en-GB" sz="2000" dirty="0">
                <a:solidFill>
                  <a:schemeClr val="tx1"/>
                </a:solidFill>
                <a:latin typeface="Comic Sans MS" panose="030F0702030302020204" pitchFamily="66" charset="0"/>
              </a:rPr>
              <a:t>SS men would open vents in the roof of the gas chamber and pour in the Zyklon-B gas pellets.</a:t>
            </a:r>
          </a:p>
          <a:p>
            <a:r>
              <a:rPr lang="en-GB" sz="2000" dirty="0">
                <a:solidFill>
                  <a:schemeClr val="tx1"/>
                </a:solidFill>
                <a:latin typeface="Comic Sans MS" panose="030F0702030302020204" pitchFamily="66" charset="0"/>
              </a:rPr>
              <a:t>On average it would take 20-30 minutes to kill all the people inside.</a:t>
            </a:r>
          </a:p>
          <a:p>
            <a:r>
              <a:rPr lang="en-GB" sz="2000" b="1" dirty="0">
                <a:solidFill>
                  <a:srgbClr val="0070C0"/>
                </a:solidFill>
                <a:latin typeface="Comic Sans MS" panose="030F0702030302020204" pitchFamily="66" charset="0"/>
              </a:rPr>
              <a:t>What might the selected have been thinking or feeling?</a:t>
            </a:r>
          </a:p>
          <a:p>
            <a:r>
              <a:rPr lang="en-GB" sz="2000" b="1" dirty="0">
                <a:solidFill>
                  <a:srgbClr val="0070C0"/>
                </a:solidFill>
                <a:latin typeface="Comic Sans MS" panose="030F0702030302020204" pitchFamily="66" charset="0"/>
              </a:rPr>
              <a:t>What was the attitude of the SS to the killings?</a:t>
            </a:r>
          </a:p>
        </p:txBody>
      </p:sp>
      <p:pic>
        <p:nvPicPr>
          <p:cNvPr id="5" name="Content Placeholder 4">
            <a:extLst>
              <a:ext uri="{FF2B5EF4-FFF2-40B4-BE49-F238E27FC236}">
                <a16:creationId xmlns:a16="http://schemas.microsoft.com/office/drawing/2014/main" id="{4CA9B429-E97B-467A-AA04-8BA9830943FE}"/>
              </a:ext>
            </a:extLst>
          </p:cNvPr>
          <p:cNvPicPr>
            <a:picLocks noGrp="1" noChangeAspect="1"/>
          </p:cNvPicPr>
          <p:nvPr>
            <p:ph sz="half" idx="2"/>
          </p:nvPr>
        </p:nvPicPr>
        <p:blipFill>
          <a:blip r:embed="rId3"/>
          <a:stretch>
            <a:fillRect/>
          </a:stretch>
        </p:blipFill>
        <p:spPr>
          <a:xfrm>
            <a:off x="5948464" y="1439185"/>
            <a:ext cx="2955240" cy="2118851"/>
          </a:xfrm>
          <a:prstGeom prst="rect">
            <a:avLst/>
          </a:prstGeom>
        </p:spPr>
      </p:pic>
      <p:pic>
        <p:nvPicPr>
          <p:cNvPr id="6" name="Picture 5">
            <a:extLst>
              <a:ext uri="{FF2B5EF4-FFF2-40B4-BE49-F238E27FC236}">
                <a16:creationId xmlns:a16="http://schemas.microsoft.com/office/drawing/2014/main" id="{F4C71053-918E-42BD-B67B-B4E58D2E9747}"/>
              </a:ext>
            </a:extLst>
          </p:cNvPr>
          <p:cNvPicPr>
            <a:picLocks noChangeAspect="1"/>
          </p:cNvPicPr>
          <p:nvPr/>
        </p:nvPicPr>
        <p:blipFill>
          <a:blip r:embed="rId4"/>
          <a:stretch>
            <a:fillRect/>
          </a:stretch>
        </p:blipFill>
        <p:spPr>
          <a:xfrm>
            <a:off x="8408336" y="4739148"/>
            <a:ext cx="3783664" cy="2118852"/>
          </a:xfrm>
          <a:prstGeom prst="rect">
            <a:avLst/>
          </a:prstGeom>
        </p:spPr>
      </p:pic>
      <p:pic>
        <p:nvPicPr>
          <p:cNvPr id="8" name="Picture 7">
            <a:extLst>
              <a:ext uri="{FF2B5EF4-FFF2-40B4-BE49-F238E27FC236}">
                <a16:creationId xmlns:a16="http://schemas.microsoft.com/office/drawing/2014/main" id="{E6091CCC-408F-4963-ACA6-F595AD2D4072}"/>
              </a:ext>
            </a:extLst>
          </p:cNvPr>
          <p:cNvPicPr>
            <a:picLocks noChangeAspect="1"/>
          </p:cNvPicPr>
          <p:nvPr/>
        </p:nvPicPr>
        <p:blipFill>
          <a:blip r:embed="rId5"/>
          <a:stretch>
            <a:fillRect/>
          </a:stretch>
        </p:blipFill>
        <p:spPr>
          <a:xfrm>
            <a:off x="5948464" y="3775588"/>
            <a:ext cx="2400300" cy="2546554"/>
          </a:xfrm>
          <a:prstGeom prst="rect">
            <a:avLst/>
          </a:prstGeom>
        </p:spPr>
      </p:pic>
      <p:pic>
        <p:nvPicPr>
          <p:cNvPr id="9" name="Picture 8">
            <a:extLst>
              <a:ext uri="{FF2B5EF4-FFF2-40B4-BE49-F238E27FC236}">
                <a16:creationId xmlns:a16="http://schemas.microsoft.com/office/drawing/2014/main" id="{913068EF-7EED-4017-BFBC-D444A40B66FC}"/>
              </a:ext>
            </a:extLst>
          </p:cNvPr>
          <p:cNvPicPr>
            <a:picLocks noChangeAspect="1"/>
          </p:cNvPicPr>
          <p:nvPr/>
        </p:nvPicPr>
        <p:blipFill>
          <a:blip r:embed="rId6"/>
          <a:stretch>
            <a:fillRect/>
          </a:stretch>
        </p:blipFill>
        <p:spPr>
          <a:xfrm>
            <a:off x="9153832" y="1386804"/>
            <a:ext cx="3038168" cy="1774460"/>
          </a:xfrm>
          <a:prstGeom prst="rect">
            <a:avLst/>
          </a:prstGeom>
        </p:spPr>
      </p:pic>
    </p:spTree>
    <p:extLst>
      <p:ext uri="{BB962C8B-B14F-4D97-AF65-F5344CB8AC3E}">
        <p14:creationId xmlns:p14="http://schemas.microsoft.com/office/powerpoint/2010/main" val="246010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7426B-AB24-44AC-8CF2-708F4748799D}"/>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What happened after the gas chambers?</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S.C.: Describe. G3/&gt;G4. Explain. G4/G5.</a:t>
            </a:r>
          </a:p>
        </p:txBody>
      </p:sp>
      <p:sp>
        <p:nvSpPr>
          <p:cNvPr id="3" name="Content Placeholder 2">
            <a:extLst>
              <a:ext uri="{FF2B5EF4-FFF2-40B4-BE49-F238E27FC236}">
                <a16:creationId xmlns:a16="http://schemas.microsoft.com/office/drawing/2014/main" id="{5F210FA4-33F3-4E3D-AF40-9A7585A6582E}"/>
              </a:ext>
            </a:extLst>
          </p:cNvPr>
          <p:cNvSpPr>
            <a:spLocks noGrp="1"/>
          </p:cNvSpPr>
          <p:nvPr>
            <p:ph sz="half" idx="1"/>
          </p:nvPr>
        </p:nvSpPr>
        <p:spPr>
          <a:xfrm>
            <a:off x="-1" y="1439186"/>
            <a:ext cx="5295570" cy="5418814"/>
          </a:xfrm>
          <a:solidFill>
            <a:srgbClr val="FFFF00"/>
          </a:solidFill>
          <a:ln>
            <a:solidFill>
              <a:schemeClr val="tx1"/>
            </a:solidFill>
          </a:ln>
        </p:spPr>
        <p:txBody>
          <a:bodyPr>
            <a:normAutofit/>
          </a:bodyPr>
          <a:lstStyle/>
          <a:p>
            <a:r>
              <a:rPr lang="en-GB" sz="2000" dirty="0">
                <a:latin typeface="Comic Sans MS" panose="030F0702030302020204" pitchFamily="66" charset="0"/>
              </a:rPr>
              <a:t>After 40-50 minutes, the </a:t>
            </a:r>
            <a:r>
              <a:rPr lang="en-GB" sz="2000" dirty="0" err="1">
                <a:latin typeface="Comic Sans MS" panose="030F0702030302020204" pitchFamily="66" charset="0"/>
              </a:rPr>
              <a:t>Sonderkommando</a:t>
            </a:r>
            <a:r>
              <a:rPr lang="en-GB" sz="2000" dirty="0">
                <a:latin typeface="Comic Sans MS" panose="030F0702030302020204" pitchFamily="66" charset="0"/>
              </a:rPr>
              <a:t> were sent into the gas chamber to remove the bodies.</a:t>
            </a:r>
          </a:p>
          <a:p>
            <a:r>
              <a:rPr lang="en-GB" sz="2000" dirty="0">
                <a:latin typeface="Comic Sans MS" panose="030F0702030302020204" pitchFamily="66" charset="0"/>
              </a:rPr>
              <a:t>The </a:t>
            </a:r>
            <a:r>
              <a:rPr lang="en-GB" sz="2000" dirty="0" err="1">
                <a:latin typeface="Comic Sans MS" panose="030F0702030302020204" pitchFamily="66" charset="0"/>
              </a:rPr>
              <a:t>Sonderkommando</a:t>
            </a:r>
            <a:r>
              <a:rPr lang="en-GB" sz="2000" dirty="0">
                <a:latin typeface="Comic Sans MS" panose="030F0702030302020204" pitchFamily="66" charset="0"/>
              </a:rPr>
              <a:t> would again search the bodies.</a:t>
            </a:r>
          </a:p>
          <a:p>
            <a:r>
              <a:rPr lang="en-GB" sz="2000" b="1" dirty="0">
                <a:solidFill>
                  <a:srgbClr val="0070C0"/>
                </a:solidFill>
                <a:latin typeface="Comic Sans MS" panose="030F0702030302020204" pitchFamily="66" charset="0"/>
              </a:rPr>
              <a:t>What were the </a:t>
            </a:r>
            <a:r>
              <a:rPr lang="en-GB" sz="2000" b="1" dirty="0" err="1">
                <a:solidFill>
                  <a:srgbClr val="0070C0"/>
                </a:solidFill>
                <a:latin typeface="Comic Sans MS" panose="030F0702030302020204" pitchFamily="66" charset="0"/>
              </a:rPr>
              <a:t>Sonderkommando</a:t>
            </a:r>
            <a:r>
              <a:rPr lang="en-GB" sz="2000" b="1" dirty="0">
                <a:solidFill>
                  <a:srgbClr val="0070C0"/>
                </a:solidFill>
                <a:latin typeface="Comic Sans MS" panose="030F0702030302020204" pitchFamily="66" charset="0"/>
              </a:rPr>
              <a:t> looking for?</a:t>
            </a:r>
          </a:p>
          <a:p>
            <a:r>
              <a:rPr lang="en-GB" sz="2000" b="1" dirty="0">
                <a:solidFill>
                  <a:srgbClr val="FF0000"/>
                </a:solidFill>
                <a:latin typeface="Comic Sans MS" panose="030F0702030302020204" pitchFamily="66" charset="0"/>
              </a:rPr>
              <a:t>Use the image opposite to help you.</a:t>
            </a:r>
          </a:p>
          <a:p>
            <a:r>
              <a:rPr lang="en-GB" sz="2000" b="1" dirty="0">
                <a:solidFill>
                  <a:srgbClr val="0070C0"/>
                </a:solidFill>
                <a:latin typeface="Comic Sans MS" panose="030F0702030302020204" pitchFamily="66" charset="0"/>
              </a:rPr>
              <a:t>The </a:t>
            </a:r>
            <a:r>
              <a:rPr lang="en-GB" sz="2000" b="1" dirty="0" err="1">
                <a:solidFill>
                  <a:srgbClr val="0070C0"/>
                </a:solidFill>
                <a:latin typeface="Comic Sans MS" panose="030F0702030302020204" pitchFamily="66" charset="0"/>
              </a:rPr>
              <a:t>Sonderkommando</a:t>
            </a:r>
            <a:r>
              <a:rPr lang="en-GB" sz="2000" b="1" dirty="0">
                <a:solidFill>
                  <a:srgbClr val="0070C0"/>
                </a:solidFill>
                <a:latin typeface="Comic Sans MS" panose="030F0702030302020204" pitchFamily="66" charset="0"/>
              </a:rPr>
              <a:t> were looking for…</a:t>
            </a:r>
          </a:p>
          <a:p>
            <a:r>
              <a:rPr lang="en-GB" sz="2000" dirty="0">
                <a:solidFill>
                  <a:schemeClr val="tx1"/>
                </a:solidFill>
                <a:latin typeface="Comic Sans MS" panose="030F0702030302020204" pitchFamily="66" charset="0"/>
              </a:rPr>
              <a:t>The </a:t>
            </a:r>
            <a:r>
              <a:rPr lang="en-GB" sz="2000" dirty="0" err="1">
                <a:solidFill>
                  <a:schemeClr val="tx1"/>
                </a:solidFill>
                <a:latin typeface="Comic Sans MS" panose="030F0702030302020204" pitchFamily="66" charset="0"/>
              </a:rPr>
              <a:t>Sonderkommando</a:t>
            </a:r>
            <a:r>
              <a:rPr lang="en-GB" sz="2000" dirty="0">
                <a:solidFill>
                  <a:schemeClr val="tx1"/>
                </a:solidFill>
                <a:latin typeface="Comic Sans MS" panose="030F0702030302020204" pitchFamily="66" charset="0"/>
              </a:rPr>
              <a:t> then either burnt the bodies or buried them.</a:t>
            </a:r>
          </a:p>
          <a:p>
            <a:r>
              <a:rPr lang="en-GB" sz="2000" dirty="0">
                <a:solidFill>
                  <a:schemeClr val="tx1"/>
                </a:solidFill>
                <a:latin typeface="Comic Sans MS" panose="030F0702030302020204" pitchFamily="66" charset="0"/>
              </a:rPr>
              <a:t>The death camps had their own </a:t>
            </a:r>
            <a:r>
              <a:rPr lang="en-GB" sz="2000">
                <a:solidFill>
                  <a:schemeClr val="tx1"/>
                </a:solidFill>
                <a:latin typeface="Comic Sans MS" panose="030F0702030302020204" pitchFamily="66" charset="0"/>
              </a:rPr>
              <a:t>crematorium after 1942.</a:t>
            </a:r>
            <a:endParaRPr lang="en-GB" sz="2000" dirty="0">
              <a:solidFill>
                <a:schemeClr val="tx1"/>
              </a:solidFill>
              <a:latin typeface="Comic Sans MS" panose="030F0702030302020204" pitchFamily="66" charset="0"/>
            </a:endParaRPr>
          </a:p>
        </p:txBody>
      </p:sp>
      <p:pic>
        <p:nvPicPr>
          <p:cNvPr id="6" name="Content Placeholder 5">
            <a:extLst>
              <a:ext uri="{FF2B5EF4-FFF2-40B4-BE49-F238E27FC236}">
                <a16:creationId xmlns:a16="http://schemas.microsoft.com/office/drawing/2014/main" id="{9689996E-7E12-4955-B629-E9A05BD44893}"/>
              </a:ext>
            </a:extLst>
          </p:cNvPr>
          <p:cNvPicPr>
            <a:picLocks noGrp="1" noChangeAspect="1"/>
          </p:cNvPicPr>
          <p:nvPr>
            <p:ph sz="half" idx="2"/>
          </p:nvPr>
        </p:nvPicPr>
        <p:blipFill>
          <a:blip r:embed="rId2"/>
          <a:stretch>
            <a:fillRect/>
          </a:stretch>
        </p:blipFill>
        <p:spPr>
          <a:xfrm>
            <a:off x="8390859" y="3932903"/>
            <a:ext cx="3801141" cy="2925097"/>
          </a:xfrm>
          <a:prstGeom prst="rect">
            <a:avLst/>
          </a:prstGeom>
        </p:spPr>
      </p:pic>
      <p:pic>
        <p:nvPicPr>
          <p:cNvPr id="5" name="Picture 4">
            <a:extLst>
              <a:ext uri="{FF2B5EF4-FFF2-40B4-BE49-F238E27FC236}">
                <a16:creationId xmlns:a16="http://schemas.microsoft.com/office/drawing/2014/main" id="{8ACCC274-A15E-4028-A8C4-FE7036B9F23E}"/>
              </a:ext>
            </a:extLst>
          </p:cNvPr>
          <p:cNvPicPr>
            <a:picLocks noChangeAspect="1"/>
          </p:cNvPicPr>
          <p:nvPr/>
        </p:nvPicPr>
        <p:blipFill>
          <a:blip r:embed="rId3"/>
          <a:stretch>
            <a:fillRect/>
          </a:stretch>
        </p:blipFill>
        <p:spPr>
          <a:xfrm>
            <a:off x="5442370" y="2332160"/>
            <a:ext cx="2580753" cy="2666032"/>
          </a:xfrm>
          <a:prstGeom prst="rect">
            <a:avLst/>
          </a:prstGeom>
          <a:ln>
            <a:solidFill>
              <a:schemeClr val="tx1"/>
            </a:solidFill>
          </a:ln>
        </p:spPr>
      </p:pic>
      <p:pic>
        <p:nvPicPr>
          <p:cNvPr id="7" name="Picture 6">
            <a:extLst>
              <a:ext uri="{FF2B5EF4-FFF2-40B4-BE49-F238E27FC236}">
                <a16:creationId xmlns:a16="http://schemas.microsoft.com/office/drawing/2014/main" id="{5AA60754-CC26-4602-A5C4-774FE47B608F}"/>
              </a:ext>
            </a:extLst>
          </p:cNvPr>
          <p:cNvPicPr>
            <a:picLocks noChangeAspect="1"/>
          </p:cNvPicPr>
          <p:nvPr/>
        </p:nvPicPr>
        <p:blipFill>
          <a:blip r:embed="rId4"/>
          <a:stretch>
            <a:fillRect/>
          </a:stretch>
        </p:blipFill>
        <p:spPr>
          <a:xfrm>
            <a:off x="9016181" y="1354394"/>
            <a:ext cx="2772696" cy="2487561"/>
          </a:xfrm>
          <a:prstGeom prst="rect">
            <a:avLst/>
          </a:prstGeom>
        </p:spPr>
      </p:pic>
      <p:pic>
        <p:nvPicPr>
          <p:cNvPr id="8" name="Picture 7">
            <a:extLst>
              <a:ext uri="{FF2B5EF4-FFF2-40B4-BE49-F238E27FC236}">
                <a16:creationId xmlns:a16="http://schemas.microsoft.com/office/drawing/2014/main" id="{B703F28E-1050-472C-AC6E-2BD6B4F8ED0E}"/>
              </a:ext>
            </a:extLst>
          </p:cNvPr>
          <p:cNvPicPr>
            <a:picLocks noChangeAspect="1"/>
          </p:cNvPicPr>
          <p:nvPr/>
        </p:nvPicPr>
        <p:blipFill>
          <a:blip r:embed="rId5"/>
          <a:stretch>
            <a:fillRect/>
          </a:stretch>
        </p:blipFill>
        <p:spPr>
          <a:xfrm>
            <a:off x="5442370" y="4410075"/>
            <a:ext cx="2727554" cy="2447925"/>
          </a:xfrm>
          <a:prstGeom prst="rect">
            <a:avLst/>
          </a:prstGeom>
        </p:spPr>
      </p:pic>
    </p:spTree>
    <p:extLst>
      <p:ext uri="{BB962C8B-B14F-4D97-AF65-F5344CB8AC3E}">
        <p14:creationId xmlns:p14="http://schemas.microsoft.com/office/powerpoint/2010/main" val="36086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9ECB912-E818-473D-AB1A-2A0FD052F0E4}"/>
              </a:ext>
            </a:extLst>
          </p:cNvPr>
          <p:cNvSpPr>
            <a:spLocks noGrp="1"/>
          </p:cNvSpPr>
          <p:nvPr>
            <p:ph type="ctrTitle"/>
          </p:nvPr>
        </p:nvSpPr>
        <p:spPr>
          <a:xfrm>
            <a:off x="0" y="0"/>
            <a:ext cx="12093677" cy="1096899"/>
          </a:xfrm>
          <a:solidFill>
            <a:srgbClr val="FFFF00"/>
          </a:solidFill>
          <a:ln>
            <a:solidFill>
              <a:schemeClr val="tx1"/>
            </a:solidFill>
          </a:ln>
        </p:spPr>
        <p:txBody>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S.C. Identify. G2. Describe. G3/G4. </a:t>
            </a:r>
            <a:r>
              <a:rPr lang="en-GB" sz="2400" b="1" dirty="0">
                <a:solidFill>
                  <a:srgbClr val="FF0000"/>
                </a:solidFill>
                <a:latin typeface="Comic Sans MS" panose="030F0702030302020204" pitchFamily="66" charset="0"/>
              </a:rPr>
              <a:t>Explain. G5/&gt;G6.</a:t>
            </a:r>
          </a:p>
        </p:txBody>
      </p:sp>
      <p:sp>
        <p:nvSpPr>
          <p:cNvPr id="8" name="Subtitle 7">
            <a:extLst>
              <a:ext uri="{FF2B5EF4-FFF2-40B4-BE49-F238E27FC236}">
                <a16:creationId xmlns:a16="http://schemas.microsoft.com/office/drawing/2014/main" id="{CF9B3625-44D7-4686-AFE7-511DDBE41CDA}"/>
              </a:ext>
            </a:extLst>
          </p:cNvPr>
          <p:cNvSpPr>
            <a:spLocks noGrp="1"/>
          </p:cNvSpPr>
          <p:nvPr>
            <p:ph type="subTitle" idx="1"/>
          </p:nvPr>
        </p:nvSpPr>
        <p:spPr>
          <a:xfrm>
            <a:off x="121297" y="5655698"/>
            <a:ext cx="11972379" cy="1202302"/>
          </a:xfrm>
          <a:solidFill>
            <a:srgbClr val="FFFF00"/>
          </a:solidFill>
          <a:ln>
            <a:solidFill>
              <a:schemeClr val="tx1"/>
            </a:solidFill>
          </a:ln>
        </p:spPr>
        <p:txBody>
          <a:bodyPr>
            <a:normAutofit lnSpcReduction="10000"/>
          </a:bodyPr>
          <a:lstStyle/>
          <a:p>
            <a:pPr algn="ctr"/>
            <a:r>
              <a:rPr lang="en-GB" sz="2000" dirty="0">
                <a:solidFill>
                  <a:schemeClr val="tx1"/>
                </a:solidFill>
                <a:latin typeface="Comic Sans MS" panose="030F0702030302020204" pitchFamily="66" charset="0"/>
              </a:rPr>
              <a:t>Recap: Where in Europe did the Nazis build the death/extermination camps?</a:t>
            </a:r>
          </a:p>
          <a:p>
            <a:pPr algn="ctr"/>
            <a:r>
              <a:rPr lang="en-GB" sz="2000" dirty="0">
                <a:solidFill>
                  <a:schemeClr val="tx1"/>
                </a:solidFill>
                <a:latin typeface="Comic Sans MS" panose="030F0702030302020204" pitchFamily="66" charset="0"/>
              </a:rPr>
              <a:t>Why did the Nazis build the camps in this part of Europe?</a:t>
            </a:r>
          </a:p>
          <a:p>
            <a:pPr algn="ctr"/>
            <a:r>
              <a:rPr lang="en-GB" sz="2000" b="1" dirty="0">
                <a:solidFill>
                  <a:srgbClr val="FF0000"/>
                </a:solidFill>
                <a:latin typeface="Comic Sans MS" panose="030F0702030302020204" pitchFamily="66" charset="0"/>
              </a:rPr>
              <a:t>Challenge. How did the Nazis plan to transport Europe’s Jews to these camps?</a:t>
            </a:r>
          </a:p>
        </p:txBody>
      </p:sp>
      <p:pic>
        <p:nvPicPr>
          <p:cNvPr id="9" name="Picture 8">
            <a:extLst>
              <a:ext uri="{FF2B5EF4-FFF2-40B4-BE49-F238E27FC236}">
                <a16:creationId xmlns:a16="http://schemas.microsoft.com/office/drawing/2014/main" id="{01554E39-BF1D-468B-881D-71697CC73286}"/>
              </a:ext>
            </a:extLst>
          </p:cNvPr>
          <p:cNvPicPr>
            <a:picLocks noChangeAspect="1"/>
          </p:cNvPicPr>
          <p:nvPr/>
        </p:nvPicPr>
        <p:blipFill>
          <a:blip r:embed="rId2"/>
          <a:stretch>
            <a:fillRect/>
          </a:stretch>
        </p:blipFill>
        <p:spPr>
          <a:xfrm>
            <a:off x="-1" y="1209299"/>
            <a:ext cx="5618747" cy="4333999"/>
          </a:xfrm>
          <a:prstGeom prst="rect">
            <a:avLst/>
          </a:prstGeom>
        </p:spPr>
      </p:pic>
      <p:pic>
        <p:nvPicPr>
          <p:cNvPr id="10" name="Picture 9">
            <a:extLst>
              <a:ext uri="{FF2B5EF4-FFF2-40B4-BE49-F238E27FC236}">
                <a16:creationId xmlns:a16="http://schemas.microsoft.com/office/drawing/2014/main" id="{2C2F6326-26CA-4C52-B6B9-535225AAE7E4}"/>
              </a:ext>
            </a:extLst>
          </p:cNvPr>
          <p:cNvPicPr>
            <a:picLocks noChangeAspect="1"/>
          </p:cNvPicPr>
          <p:nvPr/>
        </p:nvPicPr>
        <p:blipFill>
          <a:blip r:embed="rId3"/>
          <a:stretch>
            <a:fillRect/>
          </a:stretch>
        </p:blipFill>
        <p:spPr>
          <a:xfrm>
            <a:off x="5663893" y="1209299"/>
            <a:ext cx="6528107" cy="4333999"/>
          </a:xfrm>
          <a:prstGeom prst="rect">
            <a:avLst/>
          </a:prstGeom>
        </p:spPr>
      </p:pic>
    </p:spTree>
    <p:extLst>
      <p:ext uri="{BB962C8B-B14F-4D97-AF65-F5344CB8AC3E}">
        <p14:creationId xmlns:p14="http://schemas.microsoft.com/office/powerpoint/2010/main" val="1869712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1BC99E-D13C-42F4-8F88-9500C1A50AB3}"/>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b="1" dirty="0">
                <a:solidFill>
                  <a:schemeClr val="tx1"/>
                </a:solidFill>
                <a:latin typeface="Comic Sans MS" panose="030F0702030302020204" pitchFamily="66" charset="0"/>
              </a:rPr>
              <a:t>L.I.: How did the Nazis carry out the Holocaust?</a:t>
            </a:r>
            <a:br>
              <a:rPr lang="en-GB" sz="2400" b="1" dirty="0">
                <a:solidFill>
                  <a:schemeClr val="tx1"/>
                </a:solidFill>
                <a:latin typeface="Comic Sans MS" panose="030F0702030302020204" pitchFamily="66" charset="0"/>
              </a:rPr>
            </a:br>
            <a:r>
              <a:rPr lang="en-GB" sz="2400" b="1" dirty="0">
                <a:solidFill>
                  <a:srgbClr val="0070C0"/>
                </a:solidFill>
                <a:latin typeface="Comic Sans MS" panose="030F0702030302020204" pitchFamily="66" charset="0"/>
              </a:rPr>
              <a:t>How were European Jews transported to the Nazi Extermination Camps?</a:t>
            </a:r>
            <a:br>
              <a:rPr lang="en-GB" sz="2400" b="1" dirty="0">
                <a:solidFill>
                  <a:srgbClr val="0070C0"/>
                </a:solidFill>
                <a:latin typeface="Comic Sans MS" panose="030F0702030302020204" pitchFamily="66" charset="0"/>
              </a:rPr>
            </a:br>
            <a:r>
              <a:rPr lang="en-GB" sz="2400" b="1" dirty="0">
                <a:solidFill>
                  <a:schemeClr val="tx1"/>
                </a:solidFill>
                <a:latin typeface="Comic Sans MS" panose="030F0702030302020204" pitchFamily="66" charset="0"/>
              </a:rPr>
              <a:t>S.C.: Describe. G3/&gt;G4. Explain. G4/G5.</a:t>
            </a:r>
          </a:p>
        </p:txBody>
      </p:sp>
      <p:sp>
        <p:nvSpPr>
          <p:cNvPr id="5" name="Content Placeholder 4">
            <a:extLst>
              <a:ext uri="{FF2B5EF4-FFF2-40B4-BE49-F238E27FC236}">
                <a16:creationId xmlns:a16="http://schemas.microsoft.com/office/drawing/2014/main" id="{1BF0E389-3ECA-45F2-B705-C0836305D66C}"/>
              </a:ext>
            </a:extLst>
          </p:cNvPr>
          <p:cNvSpPr>
            <a:spLocks noGrp="1"/>
          </p:cNvSpPr>
          <p:nvPr>
            <p:ph sz="half" idx="1"/>
          </p:nvPr>
        </p:nvSpPr>
        <p:spPr>
          <a:xfrm>
            <a:off x="0" y="1418252"/>
            <a:ext cx="6662057" cy="5439747"/>
          </a:xfrm>
          <a:solidFill>
            <a:srgbClr val="FFFF00"/>
          </a:solidFill>
          <a:ln>
            <a:solidFill>
              <a:schemeClr val="tx1"/>
            </a:solidFill>
          </a:ln>
        </p:spPr>
        <p:txBody>
          <a:bodyPr>
            <a:normAutofit fontScale="92500" lnSpcReduction="20000"/>
          </a:bodyPr>
          <a:lstStyle/>
          <a:p>
            <a:r>
              <a:rPr lang="en-GB" sz="2000" dirty="0">
                <a:latin typeface="Comic Sans MS" panose="030F0702030302020204" pitchFamily="66" charset="0"/>
              </a:rPr>
              <a:t>The Nazis used the </a:t>
            </a:r>
            <a:r>
              <a:rPr lang="en-GB" sz="2000" b="1" dirty="0">
                <a:solidFill>
                  <a:srgbClr val="7030A0"/>
                </a:solidFill>
                <a:latin typeface="Comic Sans MS" panose="030F0702030302020204" pitchFamily="66" charset="0"/>
              </a:rPr>
              <a:t>r…</a:t>
            </a:r>
            <a:r>
              <a:rPr lang="en-GB" sz="2000" dirty="0">
                <a:latin typeface="Comic Sans MS" panose="030F0702030302020204" pitchFamily="66" charset="0"/>
              </a:rPr>
              <a:t> to transport European Jews and other groups that they thought were threats, to the extermination camps.</a:t>
            </a:r>
          </a:p>
          <a:p>
            <a:r>
              <a:rPr lang="en-GB" sz="2000" dirty="0">
                <a:latin typeface="Comic Sans MS" panose="030F0702030302020204" pitchFamily="66" charset="0"/>
              </a:rPr>
              <a:t>The Nazis used </a:t>
            </a:r>
            <a:r>
              <a:rPr lang="en-GB" sz="2000" b="1" dirty="0" err="1">
                <a:solidFill>
                  <a:srgbClr val="7030A0"/>
                </a:solidFill>
                <a:latin typeface="Comic Sans MS" panose="030F0702030302020204" pitchFamily="66" charset="0"/>
              </a:rPr>
              <a:t>Sonderzuge</a:t>
            </a:r>
            <a:r>
              <a:rPr lang="en-GB" sz="2000" b="1" dirty="0">
                <a:solidFill>
                  <a:srgbClr val="7030A0"/>
                </a:solidFill>
                <a:latin typeface="Comic Sans MS" panose="030F0702030302020204" pitchFamily="66" charset="0"/>
              </a:rPr>
              <a:t> </a:t>
            </a:r>
            <a:r>
              <a:rPr lang="en-GB" sz="2000" dirty="0">
                <a:latin typeface="Comic Sans MS" panose="030F0702030302020204" pitchFamily="66" charset="0"/>
              </a:rPr>
              <a:t>(</a:t>
            </a:r>
            <a:r>
              <a:rPr lang="en-GB" sz="2000" b="1" dirty="0">
                <a:solidFill>
                  <a:srgbClr val="7030A0"/>
                </a:solidFill>
                <a:latin typeface="Comic Sans MS" panose="030F0702030302020204" pitchFamily="66" charset="0"/>
              </a:rPr>
              <a:t>special trains</a:t>
            </a:r>
            <a:r>
              <a:rPr lang="en-GB" sz="2000" dirty="0">
                <a:latin typeface="Comic Sans MS" panose="030F0702030302020204" pitchFamily="66" charset="0"/>
              </a:rPr>
              <a:t>) for this purpose.</a:t>
            </a:r>
          </a:p>
          <a:p>
            <a:r>
              <a:rPr lang="en-GB" sz="2000" dirty="0">
                <a:latin typeface="Comic Sans MS" panose="030F0702030302020204" pitchFamily="66" charset="0"/>
              </a:rPr>
              <a:t>Those </a:t>
            </a:r>
            <a:r>
              <a:rPr lang="en-GB" sz="2000" b="1" dirty="0">
                <a:solidFill>
                  <a:srgbClr val="7030A0"/>
                </a:solidFill>
                <a:latin typeface="Comic Sans MS" panose="030F0702030302020204" pitchFamily="66" charset="0"/>
              </a:rPr>
              <a:t>selected </a:t>
            </a:r>
            <a:r>
              <a:rPr lang="en-GB" sz="2000" dirty="0">
                <a:latin typeface="Comic Sans MS" panose="030F0702030302020204" pitchFamily="66" charset="0"/>
              </a:rPr>
              <a:t>were transported in either:</a:t>
            </a:r>
          </a:p>
          <a:p>
            <a:r>
              <a:rPr lang="en-GB" sz="2000" dirty="0">
                <a:latin typeface="Comic Sans MS" panose="030F0702030302020204" pitchFamily="66" charset="0"/>
              </a:rPr>
              <a:t>3</a:t>
            </a:r>
            <a:r>
              <a:rPr lang="en-GB" sz="2000" baseline="30000" dirty="0">
                <a:latin typeface="Comic Sans MS" panose="030F0702030302020204" pitchFamily="66" charset="0"/>
              </a:rPr>
              <a:t>rd</a:t>
            </a:r>
            <a:r>
              <a:rPr lang="en-GB" sz="2000" dirty="0">
                <a:latin typeface="Comic Sans MS" panose="030F0702030302020204" pitchFamily="66" charset="0"/>
              </a:rPr>
              <a:t> Class passenger railway cars (very rarely).</a:t>
            </a:r>
          </a:p>
          <a:p>
            <a:r>
              <a:rPr lang="en-GB" sz="2000" b="1" dirty="0">
                <a:solidFill>
                  <a:srgbClr val="7030A0"/>
                </a:solidFill>
                <a:latin typeface="Comic Sans MS" panose="030F0702030302020204" pitchFamily="66" charset="0"/>
              </a:rPr>
              <a:t>Freight cars </a:t>
            </a:r>
            <a:r>
              <a:rPr lang="en-GB" sz="2000" dirty="0">
                <a:latin typeface="Comic Sans MS" panose="030F0702030302020204" pitchFamily="66" charset="0"/>
              </a:rPr>
              <a:t>(see opposite picture).</a:t>
            </a:r>
          </a:p>
          <a:p>
            <a:r>
              <a:rPr lang="en-GB" sz="2000" dirty="0">
                <a:latin typeface="Comic Sans MS" panose="030F0702030302020204" pitchFamily="66" charset="0"/>
              </a:rPr>
              <a:t>In war time, freight cars were designed to carry </a:t>
            </a:r>
            <a:r>
              <a:rPr lang="en-GB" sz="2000" b="1" dirty="0">
                <a:solidFill>
                  <a:srgbClr val="7030A0"/>
                </a:solidFill>
                <a:latin typeface="Comic Sans MS" panose="030F0702030302020204" pitchFamily="66" charset="0"/>
              </a:rPr>
              <a:t>8 horses</a:t>
            </a:r>
            <a:r>
              <a:rPr lang="en-GB" sz="2000" dirty="0">
                <a:latin typeface="Comic Sans MS" panose="030F0702030302020204" pitchFamily="66" charset="0"/>
              </a:rPr>
              <a:t> or </a:t>
            </a:r>
            <a:r>
              <a:rPr lang="en-GB" sz="2000" b="1" dirty="0">
                <a:solidFill>
                  <a:srgbClr val="7030A0"/>
                </a:solidFill>
                <a:latin typeface="Comic Sans MS" panose="030F0702030302020204" pitchFamily="66" charset="0"/>
              </a:rPr>
              <a:t>40 soldiers</a:t>
            </a:r>
            <a:r>
              <a:rPr lang="en-GB" sz="2000" dirty="0">
                <a:latin typeface="Comic Sans MS" panose="030F0702030302020204" pitchFamily="66" charset="0"/>
              </a:rPr>
              <a:t>.</a:t>
            </a:r>
          </a:p>
          <a:p>
            <a:r>
              <a:rPr lang="en-GB" sz="2000" dirty="0">
                <a:latin typeface="Comic Sans MS" panose="030F0702030302020204" pitchFamily="66" charset="0"/>
              </a:rPr>
              <a:t>The SS would load </a:t>
            </a:r>
            <a:r>
              <a:rPr lang="en-GB" sz="2000" b="1" dirty="0">
                <a:solidFill>
                  <a:srgbClr val="7030A0"/>
                </a:solidFill>
                <a:latin typeface="Comic Sans MS" panose="030F0702030302020204" pitchFamily="66" charset="0"/>
              </a:rPr>
              <a:t>150 people</a:t>
            </a:r>
            <a:r>
              <a:rPr lang="en-GB" sz="2000" dirty="0">
                <a:latin typeface="Comic Sans MS" panose="030F0702030302020204" pitchFamily="66" charset="0"/>
              </a:rPr>
              <a:t> into these freight cars.</a:t>
            </a:r>
          </a:p>
          <a:p>
            <a:r>
              <a:rPr lang="en-GB" sz="2000" b="1" dirty="0">
                <a:solidFill>
                  <a:srgbClr val="0070C0"/>
                </a:solidFill>
                <a:latin typeface="Comic Sans MS" panose="030F0702030302020204" pitchFamily="66" charset="0"/>
              </a:rPr>
              <a:t>What does this suggest about what the Nazis thought about those selected? </a:t>
            </a:r>
          </a:p>
          <a:p>
            <a:r>
              <a:rPr lang="en-GB" sz="2000" dirty="0">
                <a:latin typeface="Comic Sans MS" panose="030F0702030302020204" pitchFamily="66" charset="0"/>
              </a:rPr>
              <a:t>There was </a:t>
            </a:r>
            <a:r>
              <a:rPr lang="en-GB" sz="2000" b="1" dirty="0">
                <a:solidFill>
                  <a:srgbClr val="7030A0"/>
                </a:solidFill>
                <a:latin typeface="Comic Sans MS" panose="030F0702030302020204" pitchFamily="66" charset="0"/>
              </a:rPr>
              <a:t>no toilet </a:t>
            </a:r>
            <a:r>
              <a:rPr lang="en-GB" sz="2000" dirty="0">
                <a:latin typeface="Comic Sans MS" panose="030F0702030302020204" pitchFamily="66" charset="0"/>
              </a:rPr>
              <a:t>(only a bucket).</a:t>
            </a:r>
          </a:p>
          <a:p>
            <a:r>
              <a:rPr lang="en-GB" sz="2000" dirty="0">
                <a:latin typeface="Comic Sans MS" panose="030F0702030302020204" pitchFamily="66" charset="0"/>
              </a:rPr>
              <a:t>There was only </a:t>
            </a:r>
            <a:r>
              <a:rPr lang="en-GB" sz="2000" b="1" dirty="0">
                <a:solidFill>
                  <a:srgbClr val="7030A0"/>
                </a:solidFill>
                <a:latin typeface="Comic Sans MS" panose="030F0702030302020204" pitchFamily="66" charset="0"/>
              </a:rPr>
              <a:t>1</a:t>
            </a:r>
            <a:r>
              <a:rPr lang="en-GB" sz="2000" dirty="0">
                <a:latin typeface="Comic Sans MS" panose="030F0702030302020204" pitchFamily="66" charset="0"/>
              </a:rPr>
              <a:t> small barred window.</a:t>
            </a:r>
          </a:p>
          <a:p>
            <a:r>
              <a:rPr lang="en-GB" sz="2000" dirty="0">
                <a:latin typeface="Comic Sans MS" panose="030F0702030302020204" pitchFamily="66" charset="0"/>
              </a:rPr>
              <a:t>Rarely was food or water provided.</a:t>
            </a:r>
          </a:p>
          <a:p>
            <a:r>
              <a:rPr lang="en-GB" sz="2000" b="1" dirty="0">
                <a:solidFill>
                  <a:srgbClr val="0070C0"/>
                </a:solidFill>
                <a:latin typeface="Comic Sans MS" panose="030F0702030302020204" pitchFamily="66" charset="0"/>
              </a:rPr>
              <a:t>What were conditions like for those selected?</a:t>
            </a:r>
          </a:p>
        </p:txBody>
      </p:sp>
      <p:pic>
        <p:nvPicPr>
          <p:cNvPr id="7" name="Content Placeholder 6">
            <a:extLst>
              <a:ext uri="{FF2B5EF4-FFF2-40B4-BE49-F238E27FC236}">
                <a16:creationId xmlns:a16="http://schemas.microsoft.com/office/drawing/2014/main" id="{D805A396-5B24-4E61-BFA1-C167B72918EF}"/>
              </a:ext>
            </a:extLst>
          </p:cNvPr>
          <p:cNvPicPr>
            <a:picLocks noGrp="1" noChangeAspect="1"/>
          </p:cNvPicPr>
          <p:nvPr>
            <p:ph sz="half" idx="2"/>
          </p:nvPr>
        </p:nvPicPr>
        <p:blipFill>
          <a:blip r:embed="rId2"/>
          <a:stretch>
            <a:fillRect/>
          </a:stretch>
        </p:blipFill>
        <p:spPr>
          <a:xfrm>
            <a:off x="6942220" y="1418252"/>
            <a:ext cx="5249779" cy="2320134"/>
          </a:xfrm>
          <a:prstGeom prst="rect">
            <a:avLst/>
          </a:prstGeom>
        </p:spPr>
      </p:pic>
      <p:pic>
        <p:nvPicPr>
          <p:cNvPr id="8" name="Picture 7">
            <a:extLst>
              <a:ext uri="{FF2B5EF4-FFF2-40B4-BE49-F238E27FC236}">
                <a16:creationId xmlns:a16="http://schemas.microsoft.com/office/drawing/2014/main" id="{23494618-AE16-42DE-BD06-C2BACEDBB113}"/>
              </a:ext>
            </a:extLst>
          </p:cNvPr>
          <p:cNvPicPr>
            <a:picLocks noChangeAspect="1"/>
          </p:cNvPicPr>
          <p:nvPr/>
        </p:nvPicPr>
        <p:blipFill>
          <a:blip r:embed="rId3"/>
          <a:stretch>
            <a:fillRect/>
          </a:stretch>
        </p:blipFill>
        <p:spPr>
          <a:xfrm>
            <a:off x="6812397" y="3429000"/>
            <a:ext cx="5379602" cy="3423779"/>
          </a:xfrm>
          <a:prstGeom prst="rect">
            <a:avLst/>
          </a:prstGeom>
        </p:spPr>
      </p:pic>
    </p:spTree>
    <p:extLst>
      <p:ext uri="{BB962C8B-B14F-4D97-AF65-F5344CB8AC3E}">
        <p14:creationId xmlns:p14="http://schemas.microsoft.com/office/powerpoint/2010/main" val="189823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barn(inVertical)">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arn(inVertic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arn(inVertic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arn(inVertic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arn(inVertical)">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barn(inVertical)">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barn(inVertical)">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barn(inVertical)">
                                      <p:cBhvr>
                                        <p:cTn id="52" dur="500"/>
                                        <p:tgtEl>
                                          <p:spTgt spid="5">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5">
                                            <p:txEl>
                                              <p:pRg st="9" end="9"/>
                                            </p:txEl>
                                          </p:spTgt>
                                        </p:tgtEl>
                                        <p:attrNameLst>
                                          <p:attrName>style.visibility</p:attrName>
                                        </p:attrNameLst>
                                      </p:cBhvr>
                                      <p:to>
                                        <p:strVal val="visible"/>
                                      </p:to>
                                    </p:set>
                                    <p:animEffect transition="in" filter="barn(inVertical)">
                                      <p:cBhvr>
                                        <p:cTn id="57" dur="500"/>
                                        <p:tgtEl>
                                          <p:spTgt spid="5">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5">
                                            <p:txEl>
                                              <p:pRg st="10" end="10"/>
                                            </p:txEl>
                                          </p:spTgt>
                                        </p:tgtEl>
                                        <p:attrNameLst>
                                          <p:attrName>style.visibility</p:attrName>
                                        </p:attrNameLst>
                                      </p:cBhvr>
                                      <p:to>
                                        <p:strVal val="visible"/>
                                      </p:to>
                                    </p:set>
                                    <p:animEffect transition="in" filter="barn(inVertical)">
                                      <p:cBhvr>
                                        <p:cTn id="62" dur="500"/>
                                        <p:tgtEl>
                                          <p:spTgt spid="5">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5">
                                            <p:txEl>
                                              <p:pRg st="11" end="11"/>
                                            </p:txEl>
                                          </p:spTgt>
                                        </p:tgtEl>
                                        <p:attrNameLst>
                                          <p:attrName>style.visibility</p:attrName>
                                        </p:attrNameLst>
                                      </p:cBhvr>
                                      <p:to>
                                        <p:strVal val="visible"/>
                                      </p:to>
                                    </p:set>
                                    <p:animEffect transition="in" filter="barn(inVertical)">
                                      <p:cBhvr>
                                        <p:cTn id="67"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53296-BC2A-4BF2-BF55-6A8B97C1B060}"/>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b="1" dirty="0">
                <a:solidFill>
                  <a:srgbClr val="0070C0"/>
                </a:solidFill>
                <a:latin typeface="Comic Sans MS" panose="030F0702030302020204" pitchFamily="66" charset="0"/>
              </a:rPr>
              <a:t>How were European Jews transported to the Nazi Extermination Camps?</a:t>
            </a:r>
            <a:br>
              <a:rPr lang="en-GB" sz="2400" b="1" dirty="0">
                <a:solidFill>
                  <a:srgbClr val="0070C0"/>
                </a:solidFill>
                <a:latin typeface="Comic Sans MS" panose="030F0702030302020204" pitchFamily="66" charset="0"/>
              </a:rPr>
            </a:br>
            <a:r>
              <a:rPr lang="en-GB" sz="2400" b="1" dirty="0">
                <a:solidFill>
                  <a:schemeClr val="tx1"/>
                </a:solidFill>
                <a:latin typeface="Comic Sans MS" panose="030F0702030302020204" pitchFamily="66" charset="0"/>
              </a:rPr>
              <a:t>S.C. Describe. G3/&gt;G4. Explain. G4/G5.</a:t>
            </a:r>
          </a:p>
        </p:txBody>
      </p:sp>
      <p:sp>
        <p:nvSpPr>
          <p:cNvPr id="3" name="Content Placeholder 2">
            <a:extLst>
              <a:ext uri="{FF2B5EF4-FFF2-40B4-BE49-F238E27FC236}">
                <a16:creationId xmlns:a16="http://schemas.microsoft.com/office/drawing/2014/main" id="{5E60B098-A5A0-4E68-BD1A-FA99E4E7D1D3}"/>
              </a:ext>
            </a:extLst>
          </p:cNvPr>
          <p:cNvSpPr>
            <a:spLocks noGrp="1"/>
          </p:cNvSpPr>
          <p:nvPr>
            <p:ph sz="half" idx="1"/>
          </p:nvPr>
        </p:nvSpPr>
        <p:spPr>
          <a:xfrm>
            <a:off x="65314" y="1418252"/>
            <a:ext cx="6270172" cy="5439747"/>
          </a:xfrm>
          <a:solidFill>
            <a:srgbClr val="FFFF00"/>
          </a:solidFill>
          <a:ln>
            <a:solidFill>
              <a:schemeClr val="tx1"/>
            </a:solidFill>
          </a:ln>
        </p:spPr>
        <p:txBody>
          <a:bodyPr>
            <a:normAutofit lnSpcReduction="10000"/>
          </a:bodyPr>
          <a:lstStyle/>
          <a:p>
            <a:r>
              <a:rPr lang="en-GB" sz="2000" dirty="0">
                <a:latin typeface="Comic Sans MS" panose="030F0702030302020204" pitchFamily="66" charset="0"/>
              </a:rPr>
              <a:t>On </a:t>
            </a:r>
            <a:r>
              <a:rPr lang="en-GB" sz="2000" b="1" dirty="0">
                <a:solidFill>
                  <a:srgbClr val="C00000"/>
                </a:solidFill>
                <a:latin typeface="Comic Sans MS" panose="030F0702030302020204" pitchFamily="66" charset="0"/>
              </a:rPr>
              <a:t>average</a:t>
            </a:r>
            <a:r>
              <a:rPr lang="en-GB" sz="2000" dirty="0">
                <a:latin typeface="Comic Sans MS" panose="030F0702030302020204" pitchFamily="66" charset="0"/>
              </a:rPr>
              <a:t>, a train took </a:t>
            </a:r>
            <a:r>
              <a:rPr lang="en-GB" sz="2000" b="1" dirty="0">
                <a:solidFill>
                  <a:srgbClr val="C00000"/>
                </a:solidFill>
                <a:latin typeface="Comic Sans MS" panose="030F0702030302020204" pitchFamily="66" charset="0"/>
              </a:rPr>
              <a:t>4 days </a:t>
            </a:r>
            <a:r>
              <a:rPr lang="en-GB" sz="2000" dirty="0">
                <a:latin typeface="Comic Sans MS" panose="030F0702030302020204" pitchFamily="66" charset="0"/>
              </a:rPr>
              <a:t>to reach the extermination camps.</a:t>
            </a:r>
          </a:p>
          <a:p>
            <a:r>
              <a:rPr lang="en-GB" sz="2000" dirty="0">
                <a:latin typeface="Comic Sans MS" panose="030F0702030302020204" pitchFamily="66" charset="0"/>
              </a:rPr>
              <a:t>Some ‘</a:t>
            </a:r>
            <a:r>
              <a:rPr lang="en-GB" sz="2000" b="1" dirty="0">
                <a:solidFill>
                  <a:srgbClr val="C00000"/>
                </a:solidFill>
                <a:latin typeface="Comic Sans MS" panose="030F0702030302020204" pitchFamily="66" charset="0"/>
              </a:rPr>
              <a:t>transports</a:t>
            </a:r>
            <a:r>
              <a:rPr lang="en-GB" sz="2000" dirty="0">
                <a:latin typeface="Comic Sans MS" panose="030F0702030302020204" pitchFamily="66" charset="0"/>
              </a:rPr>
              <a:t>’, as the Nazis called them took longer.</a:t>
            </a:r>
          </a:p>
          <a:p>
            <a:r>
              <a:rPr lang="en-GB" sz="2000" b="1" dirty="0">
                <a:solidFill>
                  <a:srgbClr val="0070C0"/>
                </a:solidFill>
                <a:latin typeface="Comic Sans MS" panose="030F0702030302020204" pitchFamily="66" charset="0"/>
              </a:rPr>
              <a:t>What does the Nazis’ use of the word ‘transport’ suggest about their view of the journey made by those selected?</a:t>
            </a:r>
          </a:p>
          <a:p>
            <a:r>
              <a:rPr lang="en-GB" sz="2000" dirty="0">
                <a:latin typeface="Comic Sans MS" panose="030F0702030302020204" pitchFamily="66" charset="0"/>
              </a:rPr>
              <a:t>The longest ‘transport’ during the war, took 20 days.</a:t>
            </a:r>
          </a:p>
          <a:p>
            <a:r>
              <a:rPr lang="en-GB" sz="2000" dirty="0">
                <a:latin typeface="Comic Sans MS" panose="030F0702030302020204" pitchFamily="66" charset="0"/>
              </a:rPr>
              <a:t>When the train arrived at it’s destination, everyone was already dead.</a:t>
            </a:r>
          </a:p>
          <a:p>
            <a:r>
              <a:rPr lang="en-GB" sz="2000" dirty="0">
                <a:latin typeface="Comic Sans MS" panose="030F0702030302020204" pitchFamily="66" charset="0"/>
              </a:rPr>
              <a:t>Most </a:t>
            </a:r>
            <a:r>
              <a:rPr lang="en-GB" sz="2000" b="1" dirty="0">
                <a:solidFill>
                  <a:srgbClr val="C00000"/>
                </a:solidFill>
                <a:latin typeface="Comic Sans MS" panose="030F0702030302020204" pitchFamily="66" charset="0"/>
              </a:rPr>
              <a:t>Jews</a:t>
            </a:r>
            <a:r>
              <a:rPr lang="en-GB" sz="2000" dirty="0">
                <a:latin typeface="Comic Sans MS" panose="030F0702030302020204" pitchFamily="66" charset="0"/>
              </a:rPr>
              <a:t> were </a:t>
            </a:r>
            <a:r>
              <a:rPr lang="en-GB" sz="2000" b="1" dirty="0">
                <a:solidFill>
                  <a:srgbClr val="C00000"/>
                </a:solidFill>
                <a:latin typeface="Comic Sans MS" panose="030F0702030302020204" pitchFamily="66" charset="0"/>
              </a:rPr>
              <a:t>forced</a:t>
            </a:r>
            <a:r>
              <a:rPr lang="en-GB" sz="2000" dirty="0">
                <a:latin typeface="Comic Sans MS" panose="030F0702030302020204" pitchFamily="66" charset="0"/>
              </a:rPr>
              <a:t> to </a:t>
            </a:r>
            <a:r>
              <a:rPr lang="en-GB" sz="2000" b="1" dirty="0">
                <a:solidFill>
                  <a:srgbClr val="C00000"/>
                </a:solidFill>
                <a:latin typeface="Comic Sans MS" panose="030F0702030302020204" pitchFamily="66" charset="0"/>
              </a:rPr>
              <a:t>pay</a:t>
            </a:r>
            <a:r>
              <a:rPr lang="en-GB" sz="2000" dirty="0">
                <a:latin typeface="Comic Sans MS" panose="030F0702030302020204" pitchFamily="66" charset="0"/>
              </a:rPr>
              <a:t> for their own </a:t>
            </a:r>
            <a:r>
              <a:rPr lang="en-GB" sz="2000" b="1" dirty="0">
                <a:solidFill>
                  <a:srgbClr val="C00000"/>
                </a:solidFill>
                <a:latin typeface="Comic Sans MS" panose="030F0702030302020204" pitchFamily="66" charset="0"/>
              </a:rPr>
              <a:t>train tickets</a:t>
            </a:r>
            <a:r>
              <a:rPr lang="en-GB" sz="2000" dirty="0">
                <a:latin typeface="Comic Sans MS" panose="030F0702030302020204" pitchFamily="66" charset="0"/>
              </a:rPr>
              <a:t>, to the camps.</a:t>
            </a:r>
          </a:p>
          <a:p>
            <a:r>
              <a:rPr lang="en-GB" sz="2000" dirty="0">
                <a:latin typeface="Comic Sans MS" panose="030F0702030302020204" pitchFamily="66" charset="0"/>
              </a:rPr>
              <a:t>Children </a:t>
            </a:r>
            <a:r>
              <a:rPr lang="en-GB" sz="2000" b="1" dirty="0">
                <a:solidFill>
                  <a:srgbClr val="C00000"/>
                </a:solidFill>
                <a:latin typeface="Comic Sans MS" panose="030F0702030302020204" pitchFamily="66" charset="0"/>
              </a:rPr>
              <a:t>under 10 </a:t>
            </a:r>
            <a:r>
              <a:rPr lang="en-GB" sz="2000" dirty="0">
                <a:latin typeface="Comic Sans MS" panose="030F0702030302020204" pitchFamily="66" charset="0"/>
              </a:rPr>
              <a:t>were not charged.</a:t>
            </a:r>
          </a:p>
          <a:p>
            <a:r>
              <a:rPr lang="en-GB" sz="2000" dirty="0">
                <a:latin typeface="Comic Sans MS" panose="030F0702030302020204" pitchFamily="66" charset="0"/>
              </a:rPr>
              <a:t>The Nazis made </a:t>
            </a:r>
            <a:r>
              <a:rPr lang="en-GB" sz="2000" b="1" dirty="0">
                <a:solidFill>
                  <a:srgbClr val="C00000"/>
                </a:solidFill>
                <a:latin typeface="Comic Sans MS" panose="030F0702030302020204" pitchFamily="66" charset="0"/>
              </a:rPr>
              <a:t>£500 billion </a:t>
            </a:r>
            <a:r>
              <a:rPr lang="en-GB" sz="2000" dirty="0">
                <a:latin typeface="Comic Sans MS" panose="030F0702030302020204" pitchFamily="66" charset="0"/>
              </a:rPr>
              <a:t>from this, during the war. </a:t>
            </a:r>
          </a:p>
        </p:txBody>
      </p:sp>
      <p:sp>
        <p:nvSpPr>
          <p:cNvPr id="4" name="Content Placeholder 3">
            <a:extLst>
              <a:ext uri="{FF2B5EF4-FFF2-40B4-BE49-F238E27FC236}">
                <a16:creationId xmlns:a16="http://schemas.microsoft.com/office/drawing/2014/main" id="{268F598E-9A39-4E72-84EE-B7033CEB445D}"/>
              </a:ext>
            </a:extLst>
          </p:cNvPr>
          <p:cNvSpPr>
            <a:spLocks noGrp="1"/>
          </p:cNvSpPr>
          <p:nvPr>
            <p:ph sz="half" idx="2"/>
          </p:nvPr>
        </p:nvSpPr>
        <p:spPr>
          <a:xfrm>
            <a:off x="6466114" y="1418252"/>
            <a:ext cx="5660572" cy="1073021"/>
          </a:xfrm>
          <a:solidFill>
            <a:srgbClr val="FFFF00"/>
          </a:solidFill>
          <a:ln>
            <a:solidFill>
              <a:schemeClr val="tx1"/>
            </a:solidFill>
          </a:ln>
        </p:spPr>
        <p:txBody>
          <a:bodyPr>
            <a:normAutofit lnSpcReduction="10000"/>
          </a:bodyPr>
          <a:lstStyle/>
          <a:p>
            <a:r>
              <a:rPr lang="en-GB" sz="2000" b="1" dirty="0">
                <a:solidFill>
                  <a:srgbClr val="FF0000"/>
                </a:solidFill>
                <a:latin typeface="Comic Sans MS" panose="030F0702030302020204" pitchFamily="66" charset="0"/>
              </a:rPr>
              <a:t>Think. Pair. Share.</a:t>
            </a:r>
          </a:p>
          <a:p>
            <a:r>
              <a:rPr lang="en-GB" sz="2000" dirty="0">
                <a:latin typeface="Comic Sans MS" panose="030F0702030302020204" pitchFamily="66" charset="0"/>
              </a:rPr>
              <a:t>Why did the Nazis sometimes use passenger cars for the ‘transports’?</a:t>
            </a:r>
          </a:p>
        </p:txBody>
      </p:sp>
      <p:pic>
        <p:nvPicPr>
          <p:cNvPr id="5" name="Picture 4">
            <a:extLst>
              <a:ext uri="{FF2B5EF4-FFF2-40B4-BE49-F238E27FC236}">
                <a16:creationId xmlns:a16="http://schemas.microsoft.com/office/drawing/2014/main" id="{7C2F76D8-1B4A-4169-A266-ACEB1E44C67F}"/>
              </a:ext>
            </a:extLst>
          </p:cNvPr>
          <p:cNvPicPr>
            <a:picLocks noChangeAspect="1"/>
          </p:cNvPicPr>
          <p:nvPr/>
        </p:nvPicPr>
        <p:blipFill>
          <a:blip r:embed="rId2"/>
          <a:stretch>
            <a:fillRect/>
          </a:stretch>
        </p:blipFill>
        <p:spPr>
          <a:xfrm>
            <a:off x="6466113" y="2604603"/>
            <a:ext cx="3060441" cy="1762125"/>
          </a:xfrm>
          <a:prstGeom prst="rect">
            <a:avLst/>
          </a:prstGeom>
        </p:spPr>
      </p:pic>
      <p:pic>
        <p:nvPicPr>
          <p:cNvPr id="6" name="Picture 5">
            <a:extLst>
              <a:ext uri="{FF2B5EF4-FFF2-40B4-BE49-F238E27FC236}">
                <a16:creationId xmlns:a16="http://schemas.microsoft.com/office/drawing/2014/main" id="{EDD64D8B-D189-4DA7-BD31-A519A36A3A00}"/>
              </a:ext>
            </a:extLst>
          </p:cNvPr>
          <p:cNvPicPr>
            <a:picLocks noChangeAspect="1"/>
          </p:cNvPicPr>
          <p:nvPr/>
        </p:nvPicPr>
        <p:blipFill>
          <a:blip r:embed="rId3"/>
          <a:stretch>
            <a:fillRect/>
          </a:stretch>
        </p:blipFill>
        <p:spPr>
          <a:xfrm>
            <a:off x="6466114" y="4441452"/>
            <a:ext cx="3228392" cy="2416548"/>
          </a:xfrm>
          <a:prstGeom prst="rect">
            <a:avLst/>
          </a:prstGeom>
        </p:spPr>
      </p:pic>
      <p:pic>
        <p:nvPicPr>
          <p:cNvPr id="7" name="Picture 6">
            <a:extLst>
              <a:ext uri="{FF2B5EF4-FFF2-40B4-BE49-F238E27FC236}">
                <a16:creationId xmlns:a16="http://schemas.microsoft.com/office/drawing/2014/main" id="{8B3B4194-0F12-4425-BD58-1DAD19D6E086}"/>
              </a:ext>
            </a:extLst>
          </p:cNvPr>
          <p:cNvPicPr>
            <a:picLocks noChangeAspect="1"/>
          </p:cNvPicPr>
          <p:nvPr/>
        </p:nvPicPr>
        <p:blipFill>
          <a:blip r:embed="rId4"/>
          <a:stretch>
            <a:fillRect/>
          </a:stretch>
        </p:blipFill>
        <p:spPr>
          <a:xfrm>
            <a:off x="9572625" y="2565997"/>
            <a:ext cx="2619375" cy="1762125"/>
          </a:xfrm>
          <a:prstGeom prst="rect">
            <a:avLst/>
          </a:prstGeom>
        </p:spPr>
      </p:pic>
      <p:pic>
        <p:nvPicPr>
          <p:cNvPr id="8" name="Picture 7">
            <a:extLst>
              <a:ext uri="{FF2B5EF4-FFF2-40B4-BE49-F238E27FC236}">
                <a16:creationId xmlns:a16="http://schemas.microsoft.com/office/drawing/2014/main" id="{5B5014E5-1671-4246-8090-03BAAFE5F43B}"/>
              </a:ext>
            </a:extLst>
          </p:cNvPr>
          <p:cNvPicPr>
            <a:picLocks noChangeAspect="1"/>
          </p:cNvPicPr>
          <p:nvPr/>
        </p:nvPicPr>
        <p:blipFill>
          <a:blip r:embed="rId5"/>
          <a:stretch>
            <a:fillRect/>
          </a:stretch>
        </p:blipFill>
        <p:spPr>
          <a:xfrm>
            <a:off x="9825134" y="4402846"/>
            <a:ext cx="2366866" cy="2455153"/>
          </a:xfrm>
          <a:prstGeom prst="rect">
            <a:avLst/>
          </a:prstGeom>
        </p:spPr>
      </p:pic>
    </p:spTree>
    <p:extLst>
      <p:ext uri="{BB962C8B-B14F-4D97-AF65-F5344CB8AC3E}">
        <p14:creationId xmlns:p14="http://schemas.microsoft.com/office/powerpoint/2010/main" val="1135155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arn(inVertic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arn(inVertical)">
                                      <p:cBhvr>
                                        <p:cTn id="4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52B2F-EB8D-41E2-8B99-DF3C3579F2FF}"/>
              </a:ext>
            </a:extLst>
          </p:cNvPr>
          <p:cNvSpPr>
            <a:spLocks noGrp="1"/>
          </p:cNvSpPr>
          <p:nvPr>
            <p:ph type="title"/>
          </p:nvPr>
        </p:nvSpPr>
        <p:spPr>
          <a:xfrm>
            <a:off x="0" y="-1"/>
            <a:ext cx="12192000" cy="2187927"/>
          </a:xfrm>
          <a:solidFill>
            <a:srgbClr val="FFFF00"/>
          </a:solidFill>
          <a:ln>
            <a:solidFill>
              <a:schemeClr val="tx1"/>
            </a:solidFill>
          </a:ln>
        </p:spPr>
        <p:txBody>
          <a:bodyPr>
            <a:normAutofit fontScale="90000"/>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b="1" dirty="0">
                <a:solidFill>
                  <a:srgbClr val="0070C0"/>
                </a:solidFill>
                <a:latin typeface="Comic Sans MS" panose="030F0702030302020204" pitchFamily="66" charset="0"/>
              </a:rPr>
              <a:t>How were European Jews transported to the Extermination Camps?</a:t>
            </a:r>
            <a:br>
              <a:rPr lang="en-GB" sz="2400" b="1" dirty="0">
                <a:solidFill>
                  <a:srgbClr val="0070C0"/>
                </a:solidFill>
                <a:latin typeface="Comic Sans MS" panose="030F0702030302020204" pitchFamily="66" charset="0"/>
              </a:rPr>
            </a:br>
            <a:r>
              <a:rPr lang="en-GB" sz="2400" b="1" dirty="0">
                <a:solidFill>
                  <a:srgbClr val="0070C0"/>
                </a:solidFill>
                <a:latin typeface="Comic Sans MS" panose="030F0702030302020204" pitchFamily="66" charset="0"/>
              </a:rPr>
              <a:t>Use your contextual knowledge and empathy to answer the question.</a:t>
            </a:r>
            <a:br>
              <a:rPr lang="en-GB" sz="2400" b="1" dirty="0">
                <a:solidFill>
                  <a:srgbClr val="0070C0"/>
                </a:solidFill>
                <a:latin typeface="Comic Sans MS" panose="030F0702030302020204" pitchFamily="66" charset="0"/>
              </a:rPr>
            </a:br>
            <a:r>
              <a:rPr lang="en-GB" sz="2400" b="1" dirty="0">
                <a:solidFill>
                  <a:srgbClr val="0070C0"/>
                </a:solidFill>
                <a:latin typeface="Comic Sans MS" panose="030F0702030302020204" pitchFamily="66" charset="0"/>
              </a:rPr>
              <a:t>What would the people selected have seen, felt, thought?</a:t>
            </a:r>
            <a:br>
              <a:rPr lang="en-GB" sz="2400" b="1" dirty="0">
                <a:solidFill>
                  <a:srgbClr val="0070C0"/>
                </a:solidFill>
                <a:latin typeface="Comic Sans MS" panose="030F0702030302020204" pitchFamily="66" charset="0"/>
              </a:rPr>
            </a:br>
            <a:r>
              <a:rPr lang="en-GB" sz="2400" b="1" dirty="0">
                <a:solidFill>
                  <a:srgbClr val="FF0000"/>
                </a:solidFill>
                <a:latin typeface="Comic Sans MS" panose="030F0702030302020204" pitchFamily="66" charset="0"/>
              </a:rPr>
              <a:t>Challenge. What does the method of transportation suggest about the Nazis view of those selected?</a:t>
            </a:r>
          </a:p>
        </p:txBody>
      </p:sp>
      <p:pic>
        <p:nvPicPr>
          <p:cNvPr id="5" name="Content Placeholder 4">
            <a:extLst>
              <a:ext uri="{FF2B5EF4-FFF2-40B4-BE49-F238E27FC236}">
                <a16:creationId xmlns:a16="http://schemas.microsoft.com/office/drawing/2014/main" id="{9274138E-F454-46D3-B413-0190781E4F4C}"/>
              </a:ext>
            </a:extLst>
          </p:cNvPr>
          <p:cNvPicPr>
            <a:picLocks noGrp="1" noChangeAspect="1"/>
          </p:cNvPicPr>
          <p:nvPr>
            <p:ph sz="half" idx="1"/>
          </p:nvPr>
        </p:nvPicPr>
        <p:blipFill>
          <a:blip r:embed="rId2"/>
          <a:stretch>
            <a:fillRect/>
          </a:stretch>
        </p:blipFill>
        <p:spPr>
          <a:xfrm>
            <a:off x="-9163" y="2328294"/>
            <a:ext cx="4330459" cy="2255738"/>
          </a:xfrm>
          <a:prstGeom prst="rect">
            <a:avLst/>
          </a:prstGeom>
        </p:spPr>
      </p:pic>
      <p:sp>
        <p:nvSpPr>
          <p:cNvPr id="4" name="Content Placeholder 3">
            <a:extLst>
              <a:ext uri="{FF2B5EF4-FFF2-40B4-BE49-F238E27FC236}">
                <a16:creationId xmlns:a16="http://schemas.microsoft.com/office/drawing/2014/main" id="{882F4ED8-8018-49B1-9B5C-63187A52D489}"/>
              </a:ext>
            </a:extLst>
          </p:cNvPr>
          <p:cNvSpPr>
            <a:spLocks noGrp="1"/>
          </p:cNvSpPr>
          <p:nvPr>
            <p:ph sz="half" idx="2"/>
          </p:nvPr>
        </p:nvSpPr>
        <p:spPr>
          <a:xfrm>
            <a:off x="7926476" y="2412516"/>
            <a:ext cx="4184034" cy="3880773"/>
          </a:xfrm>
        </p:spPr>
        <p:txBody>
          <a:bodyPr/>
          <a:lstStyle/>
          <a:p>
            <a:endParaRPr lang="en-GB" dirty="0"/>
          </a:p>
        </p:txBody>
      </p:sp>
      <p:pic>
        <p:nvPicPr>
          <p:cNvPr id="6" name="Picture 5">
            <a:extLst>
              <a:ext uri="{FF2B5EF4-FFF2-40B4-BE49-F238E27FC236}">
                <a16:creationId xmlns:a16="http://schemas.microsoft.com/office/drawing/2014/main" id="{989B20DD-0109-4C11-AA12-E44C007C9EDD}"/>
              </a:ext>
            </a:extLst>
          </p:cNvPr>
          <p:cNvPicPr>
            <a:picLocks noChangeAspect="1"/>
          </p:cNvPicPr>
          <p:nvPr/>
        </p:nvPicPr>
        <p:blipFill>
          <a:blip r:embed="rId3"/>
          <a:stretch>
            <a:fillRect/>
          </a:stretch>
        </p:blipFill>
        <p:spPr>
          <a:xfrm>
            <a:off x="6993708" y="2241362"/>
            <a:ext cx="5188112" cy="4616638"/>
          </a:xfrm>
          <a:prstGeom prst="rect">
            <a:avLst/>
          </a:prstGeom>
        </p:spPr>
      </p:pic>
      <p:pic>
        <p:nvPicPr>
          <p:cNvPr id="7" name="Picture 6">
            <a:extLst>
              <a:ext uri="{FF2B5EF4-FFF2-40B4-BE49-F238E27FC236}">
                <a16:creationId xmlns:a16="http://schemas.microsoft.com/office/drawing/2014/main" id="{F4FC5B1C-394C-4DE5-A5E5-FB976F37ED20}"/>
              </a:ext>
            </a:extLst>
          </p:cNvPr>
          <p:cNvPicPr>
            <a:picLocks noChangeAspect="1"/>
          </p:cNvPicPr>
          <p:nvPr/>
        </p:nvPicPr>
        <p:blipFill>
          <a:blip r:embed="rId4"/>
          <a:stretch>
            <a:fillRect/>
          </a:stretch>
        </p:blipFill>
        <p:spPr>
          <a:xfrm>
            <a:off x="4357339" y="2241363"/>
            <a:ext cx="2600325" cy="2068700"/>
          </a:xfrm>
          <a:prstGeom prst="rect">
            <a:avLst/>
          </a:prstGeom>
        </p:spPr>
      </p:pic>
      <p:pic>
        <p:nvPicPr>
          <p:cNvPr id="8" name="Picture 7">
            <a:extLst>
              <a:ext uri="{FF2B5EF4-FFF2-40B4-BE49-F238E27FC236}">
                <a16:creationId xmlns:a16="http://schemas.microsoft.com/office/drawing/2014/main" id="{1ECD2C63-0ECC-46A2-A995-D40B485AA6DA}"/>
              </a:ext>
            </a:extLst>
          </p:cNvPr>
          <p:cNvPicPr>
            <a:picLocks noChangeAspect="1"/>
          </p:cNvPicPr>
          <p:nvPr/>
        </p:nvPicPr>
        <p:blipFill>
          <a:blip r:embed="rId5"/>
          <a:stretch>
            <a:fillRect/>
          </a:stretch>
        </p:blipFill>
        <p:spPr>
          <a:xfrm>
            <a:off x="-9163" y="4724400"/>
            <a:ext cx="3338991" cy="2133600"/>
          </a:xfrm>
          <a:prstGeom prst="rect">
            <a:avLst/>
          </a:prstGeom>
        </p:spPr>
      </p:pic>
      <p:pic>
        <p:nvPicPr>
          <p:cNvPr id="9" name="Picture 8">
            <a:extLst>
              <a:ext uri="{FF2B5EF4-FFF2-40B4-BE49-F238E27FC236}">
                <a16:creationId xmlns:a16="http://schemas.microsoft.com/office/drawing/2014/main" id="{F627FD03-B2F2-49BB-A81C-97D1201B5090}"/>
              </a:ext>
            </a:extLst>
          </p:cNvPr>
          <p:cNvPicPr>
            <a:picLocks noChangeAspect="1"/>
          </p:cNvPicPr>
          <p:nvPr/>
        </p:nvPicPr>
        <p:blipFill>
          <a:blip r:embed="rId6"/>
          <a:stretch>
            <a:fillRect/>
          </a:stretch>
        </p:blipFill>
        <p:spPr>
          <a:xfrm>
            <a:off x="3534255" y="4711504"/>
            <a:ext cx="3338991" cy="2146495"/>
          </a:xfrm>
          <a:prstGeom prst="rect">
            <a:avLst/>
          </a:prstGeom>
        </p:spPr>
      </p:pic>
    </p:spTree>
    <p:extLst>
      <p:ext uri="{BB962C8B-B14F-4D97-AF65-F5344CB8AC3E}">
        <p14:creationId xmlns:p14="http://schemas.microsoft.com/office/powerpoint/2010/main" val="11061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17F7D-DF06-42E1-8A1A-65BAC51D2250}"/>
              </a:ext>
            </a:extLst>
          </p:cNvPr>
          <p:cNvSpPr>
            <a:spLocks noGrp="1"/>
          </p:cNvSpPr>
          <p:nvPr>
            <p:ph type="title"/>
          </p:nvPr>
        </p:nvSpPr>
        <p:spPr>
          <a:xfrm>
            <a:off x="0" y="-1"/>
            <a:ext cx="12192000" cy="1735495"/>
          </a:xfrm>
          <a:solidFill>
            <a:srgbClr val="FFFF00"/>
          </a:solidFill>
          <a:ln>
            <a:solidFill>
              <a:schemeClr val="tx1"/>
            </a:solidFill>
          </a:ln>
        </p:spPr>
        <p:txBody>
          <a:bodyPr>
            <a:normAutofit/>
          </a:bodyPr>
          <a:lstStyle/>
          <a:p>
            <a:pPr algn="ctr"/>
            <a:r>
              <a:rPr lang="en-GB" sz="2000" dirty="0">
                <a:solidFill>
                  <a:schemeClr val="tx1"/>
                </a:solidFill>
                <a:latin typeface="Comic Sans MS" panose="030F0702030302020204" pitchFamily="66" charset="0"/>
              </a:rPr>
              <a:t>L.I.: How did the Nazis carry out the Holocaust?</a:t>
            </a:r>
            <a:br>
              <a:rPr lang="en-GB" sz="2000" dirty="0">
                <a:solidFill>
                  <a:schemeClr val="tx1"/>
                </a:solidFill>
                <a:latin typeface="Comic Sans MS" panose="030F0702030302020204" pitchFamily="66" charset="0"/>
              </a:rPr>
            </a:br>
            <a:r>
              <a:rPr lang="en-GB" sz="2000" b="1" dirty="0">
                <a:solidFill>
                  <a:srgbClr val="0070C0"/>
                </a:solidFill>
                <a:latin typeface="Comic Sans MS" panose="030F0702030302020204" pitchFamily="66" charset="0"/>
              </a:rPr>
              <a:t>What happened when European Jews arrived at the camps?</a:t>
            </a:r>
            <a:br>
              <a:rPr lang="en-GB" sz="2000" b="1" dirty="0">
                <a:solidFill>
                  <a:srgbClr val="0070C0"/>
                </a:solidFill>
                <a:latin typeface="Comic Sans MS" panose="030F0702030302020204" pitchFamily="66" charset="0"/>
              </a:rPr>
            </a:br>
            <a:r>
              <a:rPr lang="en-GB" sz="2000" b="1" dirty="0">
                <a:solidFill>
                  <a:schemeClr val="tx1"/>
                </a:solidFill>
                <a:latin typeface="Comic Sans MS" panose="030F0702030302020204" pitchFamily="66" charset="0"/>
              </a:rPr>
              <a:t>The survivors of the journey were unloaded from the trains.</a:t>
            </a:r>
            <a:br>
              <a:rPr lang="en-GB" sz="2000" b="1" dirty="0">
                <a:solidFill>
                  <a:schemeClr val="tx1"/>
                </a:solidFill>
                <a:latin typeface="Comic Sans MS" panose="030F0702030302020204" pitchFamily="66" charset="0"/>
              </a:rPr>
            </a:br>
            <a:r>
              <a:rPr lang="en-GB" sz="2000" b="1" dirty="0">
                <a:solidFill>
                  <a:schemeClr val="tx1"/>
                </a:solidFill>
                <a:latin typeface="Comic Sans MS" panose="030F0702030302020204" pitchFamily="66" charset="0"/>
              </a:rPr>
              <a:t>They then went through what the Nazis called the ‘selection’ process.</a:t>
            </a:r>
            <a:br>
              <a:rPr lang="en-GB" sz="2000" b="1" dirty="0">
                <a:solidFill>
                  <a:schemeClr val="tx1"/>
                </a:solidFill>
                <a:latin typeface="Comic Sans MS" panose="030F0702030302020204" pitchFamily="66" charset="0"/>
              </a:rPr>
            </a:br>
            <a:r>
              <a:rPr lang="en-GB" sz="2000" b="1" dirty="0">
                <a:solidFill>
                  <a:srgbClr val="0070C0"/>
                </a:solidFill>
                <a:latin typeface="Comic Sans MS" panose="030F0702030302020204" pitchFamily="66" charset="0"/>
              </a:rPr>
              <a:t>What do you think this means?</a:t>
            </a:r>
          </a:p>
        </p:txBody>
      </p:sp>
      <p:sp>
        <p:nvSpPr>
          <p:cNvPr id="3" name="Content Placeholder 2">
            <a:extLst>
              <a:ext uri="{FF2B5EF4-FFF2-40B4-BE49-F238E27FC236}">
                <a16:creationId xmlns:a16="http://schemas.microsoft.com/office/drawing/2014/main" id="{D956E5CE-AE1E-4758-8B12-09078F2AAF57}"/>
              </a:ext>
            </a:extLst>
          </p:cNvPr>
          <p:cNvSpPr>
            <a:spLocks noGrp="1"/>
          </p:cNvSpPr>
          <p:nvPr>
            <p:ph sz="half" idx="1"/>
          </p:nvPr>
        </p:nvSpPr>
        <p:spPr/>
        <p:txBody>
          <a:bodyPr/>
          <a:lstStyle/>
          <a:p>
            <a:endParaRPr lang="en-GB" dirty="0"/>
          </a:p>
        </p:txBody>
      </p:sp>
      <p:pic>
        <p:nvPicPr>
          <p:cNvPr id="5" name="Content Placeholder 4">
            <a:extLst>
              <a:ext uri="{FF2B5EF4-FFF2-40B4-BE49-F238E27FC236}">
                <a16:creationId xmlns:a16="http://schemas.microsoft.com/office/drawing/2014/main" id="{7DC8B59E-7AFA-41DA-AD07-A4575C0DF99D}"/>
              </a:ext>
            </a:extLst>
          </p:cNvPr>
          <p:cNvPicPr>
            <a:picLocks noGrp="1" noChangeAspect="1"/>
          </p:cNvPicPr>
          <p:nvPr>
            <p:ph sz="half" idx="2"/>
          </p:nvPr>
        </p:nvPicPr>
        <p:blipFill>
          <a:blip r:embed="rId2"/>
          <a:stretch>
            <a:fillRect/>
          </a:stretch>
        </p:blipFill>
        <p:spPr>
          <a:xfrm>
            <a:off x="1" y="1876927"/>
            <a:ext cx="5989554" cy="4981074"/>
          </a:xfrm>
          <a:prstGeom prst="rect">
            <a:avLst/>
          </a:prstGeom>
        </p:spPr>
      </p:pic>
      <p:pic>
        <p:nvPicPr>
          <p:cNvPr id="6" name="Picture 5">
            <a:extLst>
              <a:ext uri="{FF2B5EF4-FFF2-40B4-BE49-F238E27FC236}">
                <a16:creationId xmlns:a16="http://schemas.microsoft.com/office/drawing/2014/main" id="{D3C0CBDE-225F-40EF-BADA-B0E5001002C1}"/>
              </a:ext>
            </a:extLst>
          </p:cNvPr>
          <p:cNvPicPr>
            <a:picLocks noChangeAspect="1"/>
          </p:cNvPicPr>
          <p:nvPr/>
        </p:nvPicPr>
        <p:blipFill>
          <a:blip r:embed="rId3"/>
          <a:stretch>
            <a:fillRect/>
          </a:stretch>
        </p:blipFill>
        <p:spPr>
          <a:xfrm>
            <a:off x="6095999" y="1876927"/>
            <a:ext cx="6115652" cy="4981073"/>
          </a:xfrm>
          <a:prstGeom prst="rect">
            <a:avLst/>
          </a:prstGeom>
        </p:spPr>
      </p:pic>
    </p:spTree>
    <p:extLst>
      <p:ext uri="{BB962C8B-B14F-4D97-AF65-F5344CB8AC3E}">
        <p14:creationId xmlns:p14="http://schemas.microsoft.com/office/powerpoint/2010/main" val="2677532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E4228-B9D8-442E-AF05-0B448EA8F5A2}"/>
              </a:ext>
            </a:extLst>
          </p:cNvPr>
          <p:cNvSpPr>
            <a:spLocks noGrp="1"/>
          </p:cNvSpPr>
          <p:nvPr>
            <p:ph type="title"/>
          </p:nvPr>
        </p:nvSpPr>
        <p:spPr>
          <a:xfrm>
            <a:off x="0" y="-1"/>
            <a:ext cx="12192000" cy="1688841"/>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b="1" dirty="0">
                <a:solidFill>
                  <a:srgbClr val="0070C0"/>
                </a:solidFill>
                <a:latin typeface="Comic Sans MS" panose="030F0702030302020204" pitchFamily="66" charset="0"/>
              </a:rPr>
              <a:t>What happened when European Jews arrived at the camps?</a:t>
            </a:r>
            <a:br>
              <a:rPr lang="en-GB" sz="2400" b="1" dirty="0">
                <a:solidFill>
                  <a:srgbClr val="0070C0"/>
                </a:solidFill>
                <a:latin typeface="Comic Sans MS" panose="030F0702030302020204" pitchFamily="66" charset="0"/>
              </a:rPr>
            </a:br>
            <a:r>
              <a:rPr lang="en-GB" sz="2400" b="1" dirty="0">
                <a:solidFill>
                  <a:srgbClr val="0070C0"/>
                </a:solidFill>
                <a:latin typeface="Comic Sans MS" panose="030F0702030302020204" pitchFamily="66" charset="0"/>
              </a:rPr>
              <a:t>How did the Nazis decide who would live and who would die?</a:t>
            </a:r>
            <a:br>
              <a:rPr lang="en-GB" sz="2400" b="1" dirty="0">
                <a:solidFill>
                  <a:srgbClr val="0070C0"/>
                </a:solidFill>
                <a:latin typeface="Comic Sans MS" panose="030F0702030302020204" pitchFamily="66" charset="0"/>
              </a:rPr>
            </a:br>
            <a:r>
              <a:rPr lang="en-GB" sz="2400" b="1" dirty="0">
                <a:solidFill>
                  <a:srgbClr val="0070C0"/>
                </a:solidFill>
                <a:latin typeface="Comic Sans MS" panose="030F0702030302020204" pitchFamily="66" charset="0"/>
              </a:rPr>
              <a:t>S.C.: Describe. G3/&gt;G4. Explain. G4/G5.</a:t>
            </a:r>
          </a:p>
        </p:txBody>
      </p:sp>
      <p:sp>
        <p:nvSpPr>
          <p:cNvPr id="3" name="Content Placeholder 2">
            <a:extLst>
              <a:ext uri="{FF2B5EF4-FFF2-40B4-BE49-F238E27FC236}">
                <a16:creationId xmlns:a16="http://schemas.microsoft.com/office/drawing/2014/main" id="{3E73B767-E052-421D-A9F6-9E4E890B2B02}"/>
              </a:ext>
            </a:extLst>
          </p:cNvPr>
          <p:cNvSpPr>
            <a:spLocks noGrp="1"/>
          </p:cNvSpPr>
          <p:nvPr>
            <p:ph sz="half" idx="1"/>
          </p:nvPr>
        </p:nvSpPr>
        <p:spPr>
          <a:xfrm>
            <a:off x="0" y="1772816"/>
            <a:ext cx="5438692" cy="5085184"/>
          </a:xfrm>
          <a:solidFill>
            <a:srgbClr val="FFFF00"/>
          </a:solidFill>
          <a:ln>
            <a:solidFill>
              <a:schemeClr val="tx1"/>
            </a:solidFill>
          </a:ln>
        </p:spPr>
        <p:txBody>
          <a:bodyPr>
            <a:normAutofit fontScale="85000" lnSpcReduction="10000"/>
          </a:bodyPr>
          <a:lstStyle/>
          <a:p>
            <a:r>
              <a:rPr lang="en-GB" sz="2000" b="1" dirty="0">
                <a:solidFill>
                  <a:schemeClr val="accent4"/>
                </a:solidFill>
                <a:latin typeface="Comic Sans MS" panose="030F0702030302020204" pitchFamily="66" charset="0"/>
              </a:rPr>
              <a:t>When people selected for the Holocaust, by the Nazis, arrived at the extermination camps, they went through a selection process.</a:t>
            </a:r>
          </a:p>
          <a:p>
            <a:r>
              <a:rPr lang="en-GB" sz="2000" b="1" dirty="0">
                <a:solidFill>
                  <a:schemeClr val="accent4"/>
                </a:solidFill>
                <a:latin typeface="Comic Sans MS" panose="030F0702030302020204" pitchFamily="66" charset="0"/>
              </a:rPr>
              <a:t>SS ‘doctors’ judged, those who should live and those who would be killed.</a:t>
            </a:r>
          </a:p>
          <a:p>
            <a:r>
              <a:rPr lang="en-GB" sz="2000" b="1" dirty="0">
                <a:solidFill>
                  <a:schemeClr val="accent4"/>
                </a:solidFill>
                <a:latin typeface="Comic Sans MS" panose="030F0702030302020204" pitchFamily="66" charset="0"/>
              </a:rPr>
              <a:t>Generally those who lived were…</a:t>
            </a:r>
          </a:p>
          <a:p>
            <a:r>
              <a:rPr lang="en-GB" sz="2000" b="1" dirty="0">
                <a:solidFill>
                  <a:schemeClr val="accent4"/>
                </a:solidFill>
                <a:latin typeface="Comic Sans MS" panose="030F0702030302020204" pitchFamily="66" charset="0"/>
              </a:rPr>
              <a:t>Those who were selected for death were…</a:t>
            </a:r>
          </a:p>
          <a:p>
            <a:r>
              <a:rPr lang="en-GB" sz="2000" b="1" dirty="0">
                <a:solidFill>
                  <a:schemeClr val="accent4"/>
                </a:solidFill>
                <a:latin typeface="Comic Sans MS" panose="030F0702030302020204" pitchFamily="66" charset="0"/>
              </a:rPr>
              <a:t>This selection process resulted in families being…</a:t>
            </a:r>
          </a:p>
          <a:p>
            <a:r>
              <a:rPr lang="en-GB" sz="2000" b="1" dirty="0">
                <a:solidFill>
                  <a:schemeClr val="accent4"/>
                </a:solidFill>
                <a:latin typeface="Comic Sans MS" panose="030F0702030302020204" pitchFamily="66" charset="0"/>
              </a:rPr>
              <a:t>The result after the Holocaust was…</a:t>
            </a:r>
          </a:p>
          <a:p>
            <a:r>
              <a:rPr lang="en-GB" sz="2000" b="1" dirty="0">
                <a:solidFill>
                  <a:schemeClr val="accent4"/>
                </a:solidFill>
                <a:latin typeface="Comic Sans MS" panose="030F0702030302020204" pitchFamily="66" charset="0"/>
              </a:rPr>
              <a:t>People were told to leave their suitcases and other belongings next to the train.</a:t>
            </a:r>
          </a:p>
          <a:p>
            <a:r>
              <a:rPr lang="en-GB" sz="2000" b="1" dirty="0">
                <a:solidFill>
                  <a:srgbClr val="0070C0"/>
                </a:solidFill>
                <a:latin typeface="Comic Sans MS" panose="030F0702030302020204" pitchFamily="66" charset="0"/>
              </a:rPr>
              <a:t>What did the Nazis do with these belongings?</a:t>
            </a:r>
          </a:p>
          <a:p>
            <a:r>
              <a:rPr lang="en-GB" sz="2000" b="1" dirty="0">
                <a:solidFill>
                  <a:schemeClr val="accent4"/>
                </a:solidFill>
                <a:latin typeface="Comic Sans MS" panose="030F0702030302020204" pitchFamily="66" charset="0"/>
              </a:rPr>
              <a:t>The belongings were first…</a:t>
            </a:r>
          </a:p>
          <a:p>
            <a:r>
              <a:rPr lang="en-GB" sz="2000" b="1" dirty="0">
                <a:solidFill>
                  <a:schemeClr val="accent4"/>
                </a:solidFill>
                <a:latin typeface="Comic Sans MS" panose="030F0702030302020204" pitchFamily="66" charset="0"/>
              </a:rPr>
              <a:t>Then the Nazis selected…</a:t>
            </a:r>
          </a:p>
          <a:p>
            <a:pPr marL="0" indent="0">
              <a:buNone/>
            </a:pPr>
            <a:endParaRPr lang="en-GB" sz="2000" dirty="0">
              <a:latin typeface="Comic Sans MS" panose="030F0702030302020204" pitchFamily="66" charset="0"/>
            </a:endParaRPr>
          </a:p>
        </p:txBody>
      </p:sp>
      <p:sp>
        <p:nvSpPr>
          <p:cNvPr id="4" name="Content Placeholder 3">
            <a:extLst>
              <a:ext uri="{FF2B5EF4-FFF2-40B4-BE49-F238E27FC236}">
                <a16:creationId xmlns:a16="http://schemas.microsoft.com/office/drawing/2014/main" id="{09A1A4C3-AAC1-460A-9CCF-16C0F1EC6F2B}"/>
              </a:ext>
            </a:extLst>
          </p:cNvPr>
          <p:cNvSpPr>
            <a:spLocks noGrp="1"/>
          </p:cNvSpPr>
          <p:nvPr>
            <p:ph sz="half" idx="2"/>
          </p:nvPr>
        </p:nvSpPr>
        <p:spPr>
          <a:xfrm>
            <a:off x="7330633" y="2029961"/>
            <a:ext cx="4184034" cy="3880773"/>
          </a:xfrm>
        </p:spPr>
        <p:txBody>
          <a:bodyPr>
            <a:normAutofit fontScale="85000" lnSpcReduction="10000"/>
          </a:bodyPr>
          <a:lstStyle/>
          <a:p>
            <a:endParaRPr lang="en-GB" dirty="0"/>
          </a:p>
        </p:txBody>
      </p:sp>
      <p:pic>
        <p:nvPicPr>
          <p:cNvPr id="5" name="Picture 4">
            <a:extLst>
              <a:ext uri="{FF2B5EF4-FFF2-40B4-BE49-F238E27FC236}">
                <a16:creationId xmlns:a16="http://schemas.microsoft.com/office/drawing/2014/main" id="{C2F51C61-58C2-48F6-B80C-746F81B0E81F}"/>
              </a:ext>
            </a:extLst>
          </p:cNvPr>
          <p:cNvPicPr>
            <a:picLocks noChangeAspect="1"/>
          </p:cNvPicPr>
          <p:nvPr/>
        </p:nvPicPr>
        <p:blipFill>
          <a:blip r:embed="rId2"/>
          <a:stretch>
            <a:fillRect/>
          </a:stretch>
        </p:blipFill>
        <p:spPr>
          <a:xfrm>
            <a:off x="5514393" y="1772816"/>
            <a:ext cx="6722728" cy="5085184"/>
          </a:xfrm>
          <a:prstGeom prst="rect">
            <a:avLst/>
          </a:prstGeom>
        </p:spPr>
      </p:pic>
    </p:spTree>
    <p:extLst>
      <p:ext uri="{BB962C8B-B14F-4D97-AF65-F5344CB8AC3E}">
        <p14:creationId xmlns:p14="http://schemas.microsoft.com/office/powerpoint/2010/main" val="301539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4FDB6-707B-4EFE-9345-600126FEF2BE}"/>
              </a:ext>
            </a:extLst>
          </p:cNvPr>
          <p:cNvSpPr>
            <a:spLocks noGrp="1"/>
          </p:cNvSpPr>
          <p:nvPr>
            <p:ph type="title"/>
          </p:nvPr>
        </p:nvSpPr>
        <p:spPr>
          <a:xfrm>
            <a:off x="0" y="0"/>
            <a:ext cx="12192000" cy="1414272"/>
          </a:xfrm>
          <a:solidFill>
            <a:srgbClr val="FFFF00"/>
          </a:solidFill>
          <a:ln>
            <a:solidFill>
              <a:schemeClr val="tx1"/>
            </a:solidFill>
          </a:ln>
        </p:spPr>
        <p:txBody>
          <a:bodyPr>
            <a:normAutofit fontScale="90000"/>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What happened when European Jews arrived at the death camps?</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How were they prepared for the gas chambers?</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S.C.: Describe. G3/&gt;G4. Explain. G4/G5.</a:t>
            </a:r>
            <a:br>
              <a:rPr lang="en-GB" sz="2400" dirty="0">
                <a:solidFill>
                  <a:schemeClr val="tx1"/>
                </a:solidFill>
                <a:latin typeface="Comic Sans MS" panose="030F0702030302020204" pitchFamily="66" charset="0"/>
              </a:rPr>
            </a:br>
            <a:endParaRPr lang="en-GB" sz="2400" dirty="0">
              <a:solidFill>
                <a:schemeClr val="tx1"/>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BE8AB74C-8840-40AB-87EA-9E59DE5F66A5}"/>
              </a:ext>
            </a:extLst>
          </p:cNvPr>
          <p:cNvSpPr>
            <a:spLocks noGrp="1"/>
          </p:cNvSpPr>
          <p:nvPr>
            <p:ph sz="half" idx="1"/>
          </p:nvPr>
        </p:nvSpPr>
        <p:spPr>
          <a:xfrm>
            <a:off x="0" y="1548384"/>
            <a:ext cx="5766816" cy="5309616"/>
          </a:xfrm>
          <a:solidFill>
            <a:srgbClr val="FFFF00"/>
          </a:solidFill>
          <a:ln>
            <a:solidFill>
              <a:schemeClr val="tx1"/>
            </a:solidFill>
          </a:ln>
        </p:spPr>
        <p:txBody>
          <a:bodyPr>
            <a:normAutofit fontScale="92500" lnSpcReduction="20000"/>
          </a:bodyPr>
          <a:lstStyle/>
          <a:p>
            <a:r>
              <a:rPr lang="en-GB" sz="2000" dirty="0">
                <a:latin typeface="Comic Sans MS" panose="030F0702030302020204" pitchFamily="66" charset="0"/>
              </a:rPr>
              <a:t>Once the selection process had been completed, those who were selected for death were lead away from the platform.</a:t>
            </a:r>
          </a:p>
          <a:p>
            <a:r>
              <a:rPr lang="en-GB" sz="2000" dirty="0">
                <a:latin typeface="Comic Sans MS" panose="030F0702030302020204" pitchFamily="66" charset="0"/>
              </a:rPr>
              <a:t>Members of the </a:t>
            </a:r>
            <a:r>
              <a:rPr lang="en-GB" sz="2000" dirty="0" err="1">
                <a:latin typeface="Comic Sans MS" panose="030F0702030302020204" pitchFamily="66" charset="0"/>
              </a:rPr>
              <a:t>Sonderkommando</a:t>
            </a:r>
            <a:r>
              <a:rPr lang="en-GB" sz="2000" dirty="0">
                <a:latin typeface="Comic Sans MS" panose="030F0702030302020204" pitchFamily="66" charset="0"/>
              </a:rPr>
              <a:t> gathered up </a:t>
            </a:r>
            <a:r>
              <a:rPr lang="en-GB" sz="2000">
                <a:latin typeface="Comic Sans MS" panose="030F0702030302020204" pitchFamily="66" charset="0"/>
              </a:rPr>
              <a:t>suit cases and </a:t>
            </a:r>
            <a:r>
              <a:rPr lang="en-GB" sz="2000" dirty="0">
                <a:latin typeface="Comic Sans MS" panose="030F0702030302020204" pitchFamily="66" charset="0"/>
              </a:rPr>
              <a:t>other belongings.</a:t>
            </a:r>
          </a:p>
          <a:p>
            <a:r>
              <a:rPr lang="en-GB" sz="2000" dirty="0">
                <a:latin typeface="Comic Sans MS" panose="030F0702030302020204" pitchFamily="66" charset="0"/>
              </a:rPr>
              <a:t>Those leading the selected to the gas chambers were also members of the </a:t>
            </a:r>
            <a:r>
              <a:rPr lang="en-GB" sz="2000" dirty="0" err="1">
                <a:latin typeface="Comic Sans MS" panose="030F0702030302020204" pitchFamily="66" charset="0"/>
              </a:rPr>
              <a:t>Sonderkommando</a:t>
            </a:r>
            <a:r>
              <a:rPr lang="en-GB" sz="2000" dirty="0">
                <a:latin typeface="Comic Sans MS" panose="030F0702030302020204" pitchFamily="66" charset="0"/>
              </a:rPr>
              <a:t>.</a:t>
            </a:r>
          </a:p>
          <a:p>
            <a:r>
              <a:rPr lang="en-GB" sz="2000" dirty="0">
                <a:latin typeface="Comic Sans MS" panose="030F0702030302020204" pitchFamily="66" charset="0"/>
              </a:rPr>
              <a:t>This was made up of other prisoners (also Jews).</a:t>
            </a:r>
          </a:p>
          <a:p>
            <a:r>
              <a:rPr lang="en-GB" sz="2000" b="1" dirty="0">
                <a:solidFill>
                  <a:srgbClr val="0070C0"/>
                </a:solidFill>
                <a:latin typeface="Comic Sans MS" panose="030F0702030302020204" pitchFamily="66" charset="0"/>
              </a:rPr>
              <a:t>Why would the Nazis want other prisoners to lead those selected to the gas chambers?  </a:t>
            </a:r>
          </a:p>
          <a:p>
            <a:r>
              <a:rPr lang="en-GB" sz="2000" b="1" dirty="0">
                <a:solidFill>
                  <a:srgbClr val="0070C0"/>
                </a:solidFill>
                <a:latin typeface="Comic Sans MS" panose="030F0702030302020204" pitchFamily="66" charset="0"/>
              </a:rPr>
              <a:t>Why would Jewish prisoners do this job?</a:t>
            </a:r>
          </a:p>
          <a:p>
            <a:r>
              <a:rPr lang="en-GB" sz="2000" b="1" dirty="0">
                <a:solidFill>
                  <a:srgbClr val="FF0000"/>
                </a:solidFill>
                <a:latin typeface="Comic Sans MS" panose="030F0702030302020204" pitchFamily="66" charset="0"/>
              </a:rPr>
              <a:t>Think. Pair. Share.</a:t>
            </a:r>
          </a:p>
          <a:p>
            <a:r>
              <a:rPr lang="en-GB" sz="2000" b="1" dirty="0">
                <a:solidFill>
                  <a:srgbClr val="FF0000"/>
                </a:solidFill>
                <a:latin typeface="Comic Sans MS" panose="030F0702030302020204" pitchFamily="66" charset="0"/>
              </a:rPr>
              <a:t>What advantages were there for the SS employing Jewish prisoners?</a:t>
            </a:r>
          </a:p>
        </p:txBody>
      </p:sp>
      <p:pic>
        <p:nvPicPr>
          <p:cNvPr id="8" name="Content Placeholder 7">
            <a:extLst>
              <a:ext uri="{FF2B5EF4-FFF2-40B4-BE49-F238E27FC236}">
                <a16:creationId xmlns:a16="http://schemas.microsoft.com/office/drawing/2014/main" id="{55ECA77A-4B5A-42C0-92F8-35A8014C02C9}"/>
              </a:ext>
            </a:extLst>
          </p:cNvPr>
          <p:cNvPicPr>
            <a:picLocks noGrp="1" noChangeAspect="1"/>
          </p:cNvPicPr>
          <p:nvPr>
            <p:ph sz="half" idx="2"/>
          </p:nvPr>
        </p:nvPicPr>
        <p:blipFill>
          <a:blip r:embed="rId2"/>
          <a:stretch>
            <a:fillRect/>
          </a:stretch>
        </p:blipFill>
        <p:spPr>
          <a:xfrm>
            <a:off x="10411968" y="1610130"/>
            <a:ext cx="1780032" cy="2632686"/>
          </a:xfrm>
          <a:prstGeom prst="rect">
            <a:avLst/>
          </a:prstGeom>
        </p:spPr>
      </p:pic>
      <p:pic>
        <p:nvPicPr>
          <p:cNvPr id="5" name="Picture 4">
            <a:extLst>
              <a:ext uri="{FF2B5EF4-FFF2-40B4-BE49-F238E27FC236}">
                <a16:creationId xmlns:a16="http://schemas.microsoft.com/office/drawing/2014/main" id="{A17D57E2-AEB2-451C-9715-C5DF5533B845}"/>
              </a:ext>
            </a:extLst>
          </p:cNvPr>
          <p:cNvPicPr>
            <a:picLocks noChangeAspect="1"/>
          </p:cNvPicPr>
          <p:nvPr/>
        </p:nvPicPr>
        <p:blipFill>
          <a:blip r:embed="rId3"/>
          <a:stretch>
            <a:fillRect/>
          </a:stretch>
        </p:blipFill>
        <p:spPr>
          <a:xfrm>
            <a:off x="5934738" y="1548384"/>
            <a:ext cx="4184034" cy="2809716"/>
          </a:xfrm>
          <a:prstGeom prst="rect">
            <a:avLst/>
          </a:prstGeom>
        </p:spPr>
      </p:pic>
      <p:pic>
        <p:nvPicPr>
          <p:cNvPr id="6" name="Picture 5">
            <a:extLst>
              <a:ext uri="{FF2B5EF4-FFF2-40B4-BE49-F238E27FC236}">
                <a16:creationId xmlns:a16="http://schemas.microsoft.com/office/drawing/2014/main" id="{054F2FBA-1923-4129-B37B-770364633A34}"/>
              </a:ext>
            </a:extLst>
          </p:cNvPr>
          <p:cNvPicPr>
            <a:picLocks noChangeAspect="1"/>
          </p:cNvPicPr>
          <p:nvPr/>
        </p:nvPicPr>
        <p:blipFill>
          <a:blip r:embed="rId4"/>
          <a:stretch>
            <a:fillRect/>
          </a:stretch>
        </p:blipFill>
        <p:spPr>
          <a:xfrm>
            <a:off x="8278368" y="4386191"/>
            <a:ext cx="3452247" cy="2471809"/>
          </a:xfrm>
          <a:prstGeom prst="rect">
            <a:avLst/>
          </a:prstGeom>
        </p:spPr>
      </p:pic>
      <p:pic>
        <p:nvPicPr>
          <p:cNvPr id="7" name="Picture 6">
            <a:extLst>
              <a:ext uri="{FF2B5EF4-FFF2-40B4-BE49-F238E27FC236}">
                <a16:creationId xmlns:a16="http://schemas.microsoft.com/office/drawing/2014/main" id="{D0637E85-A384-4C2E-9E71-CFE70DF73E98}"/>
              </a:ext>
            </a:extLst>
          </p:cNvPr>
          <p:cNvPicPr>
            <a:picLocks noChangeAspect="1"/>
          </p:cNvPicPr>
          <p:nvPr/>
        </p:nvPicPr>
        <p:blipFill>
          <a:blip r:embed="rId5"/>
          <a:stretch>
            <a:fillRect/>
          </a:stretch>
        </p:blipFill>
        <p:spPr>
          <a:xfrm>
            <a:off x="5934738" y="4450244"/>
            <a:ext cx="2172942" cy="2372323"/>
          </a:xfrm>
          <a:prstGeom prst="rect">
            <a:avLst/>
          </a:prstGeom>
        </p:spPr>
      </p:pic>
    </p:spTree>
    <p:extLst>
      <p:ext uri="{BB962C8B-B14F-4D97-AF65-F5344CB8AC3E}">
        <p14:creationId xmlns:p14="http://schemas.microsoft.com/office/powerpoint/2010/main" val="2633671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143DA-4E8A-435E-AE02-3BD26CB965C3}"/>
              </a:ext>
            </a:extLst>
          </p:cNvPr>
          <p:cNvSpPr>
            <a:spLocks noGrp="1"/>
          </p:cNvSpPr>
          <p:nvPr>
            <p:ph type="title"/>
          </p:nvPr>
        </p:nvSpPr>
        <p:spPr>
          <a:xfrm>
            <a:off x="0" y="0"/>
            <a:ext cx="12192000" cy="1320800"/>
          </a:xfrm>
          <a:solidFill>
            <a:srgbClr val="FFFF00"/>
          </a:solidFill>
          <a:ln>
            <a:solidFill>
              <a:schemeClr val="tx1"/>
            </a:solidFill>
          </a:ln>
        </p:spPr>
        <p:txBody>
          <a:bodyPr>
            <a:normAutofit/>
          </a:bodyPr>
          <a:lstStyle/>
          <a:p>
            <a:pPr algn="ctr"/>
            <a:r>
              <a:rPr lang="en-GB" sz="2400" dirty="0">
                <a:solidFill>
                  <a:schemeClr val="tx1"/>
                </a:solidFill>
                <a:latin typeface="Comic Sans MS" panose="030F0702030302020204" pitchFamily="66" charset="0"/>
              </a:rPr>
              <a:t>L.I.: How did the Nazis carry out the Holocaust?</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What happened at the gas chambers?</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S.C.: Describe. G3/&gt;G4. Explain. G4/G5.</a:t>
            </a:r>
          </a:p>
        </p:txBody>
      </p:sp>
      <p:sp>
        <p:nvSpPr>
          <p:cNvPr id="3" name="Content Placeholder 2">
            <a:extLst>
              <a:ext uri="{FF2B5EF4-FFF2-40B4-BE49-F238E27FC236}">
                <a16:creationId xmlns:a16="http://schemas.microsoft.com/office/drawing/2014/main" id="{94C4FC8B-3666-42F8-A616-AE9C4CBF5729}"/>
              </a:ext>
            </a:extLst>
          </p:cNvPr>
          <p:cNvSpPr>
            <a:spLocks noGrp="1"/>
          </p:cNvSpPr>
          <p:nvPr>
            <p:ph sz="half" idx="1"/>
          </p:nvPr>
        </p:nvSpPr>
        <p:spPr>
          <a:xfrm>
            <a:off x="0" y="1470990"/>
            <a:ext cx="5876014" cy="5387009"/>
          </a:xfrm>
          <a:solidFill>
            <a:srgbClr val="FFFF00"/>
          </a:solidFill>
          <a:ln>
            <a:solidFill>
              <a:schemeClr val="tx1"/>
            </a:solidFill>
          </a:ln>
        </p:spPr>
        <p:txBody>
          <a:bodyPr>
            <a:normAutofit fontScale="85000" lnSpcReduction="10000"/>
          </a:bodyPr>
          <a:lstStyle/>
          <a:p>
            <a:r>
              <a:rPr lang="en-GB" sz="2000" dirty="0">
                <a:latin typeface="Comic Sans MS" panose="030F0702030302020204" pitchFamily="66" charset="0"/>
              </a:rPr>
              <a:t>The Nazis disguised the gas chambers as showers.</a:t>
            </a:r>
          </a:p>
          <a:p>
            <a:r>
              <a:rPr lang="en-GB" sz="2000" dirty="0">
                <a:latin typeface="Comic Sans MS" panose="030F0702030302020204" pitchFamily="66" charset="0"/>
              </a:rPr>
              <a:t>Sometimes the Nazis had musicians playing outside.</a:t>
            </a:r>
          </a:p>
          <a:p>
            <a:r>
              <a:rPr lang="en-GB" sz="2000" dirty="0">
                <a:solidFill>
                  <a:schemeClr val="tx1"/>
                </a:solidFill>
                <a:latin typeface="Comic Sans MS" panose="030F0702030302020204" pitchFamily="66" charset="0"/>
              </a:rPr>
              <a:t>The </a:t>
            </a:r>
            <a:r>
              <a:rPr lang="en-GB" sz="2000" dirty="0" err="1">
                <a:solidFill>
                  <a:schemeClr val="tx1"/>
                </a:solidFill>
                <a:latin typeface="Comic Sans MS" panose="030F0702030302020204" pitchFamily="66" charset="0"/>
              </a:rPr>
              <a:t>Sonderkommando</a:t>
            </a:r>
            <a:r>
              <a:rPr lang="en-GB" sz="2000" dirty="0">
                <a:solidFill>
                  <a:schemeClr val="tx1"/>
                </a:solidFill>
                <a:latin typeface="Comic Sans MS" panose="030F0702030302020204" pitchFamily="66" charset="0"/>
              </a:rPr>
              <a:t> led the selected into these buildings.</a:t>
            </a:r>
          </a:p>
          <a:p>
            <a:r>
              <a:rPr lang="en-GB" sz="2000" dirty="0">
                <a:solidFill>
                  <a:schemeClr val="tx1"/>
                </a:solidFill>
                <a:latin typeface="Comic Sans MS" panose="030F0702030302020204" pitchFamily="66" charset="0"/>
              </a:rPr>
              <a:t>Inside there were benches, racks and pegs.</a:t>
            </a:r>
          </a:p>
          <a:p>
            <a:r>
              <a:rPr lang="en-GB" sz="2000" dirty="0">
                <a:solidFill>
                  <a:schemeClr val="tx1"/>
                </a:solidFill>
                <a:latin typeface="Comic Sans MS" panose="030F0702030302020204" pitchFamily="66" charset="0"/>
              </a:rPr>
              <a:t>The selected were told to undress and hang their clothing for collection later.</a:t>
            </a:r>
          </a:p>
          <a:p>
            <a:r>
              <a:rPr lang="en-GB" sz="2000" dirty="0">
                <a:solidFill>
                  <a:schemeClr val="tx1"/>
                </a:solidFill>
                <a:latin typeface="Comic Sans MS" panose="030F0702030302020204" pitchFamily="66" charset="0"/>
              </a:rPr>
              <a:t>The </a:t>
            </a:r>
            <a:r>
              <a:rPr lang="en-GB" sz="2000" dirty="0" err="1">
                <a:solidFill>
                  <a:schemeClr val="tx1"/>
                </a:solidFill>
                <a:latin typeface="Comic Sans MS" panose="030F0702030302020204" pitchFamily="66" charset="0"/>
              </a:rPr>
              <a:t>Sonderkommando</a:t>
            </a:r>
            <a:r>
              <a:rPr lang="en-GB" sz="2000" dirty="0">
                <a:solidFill>
                  <a:schemeClr val="tx1"/>
                </a:solidFill>
                <a:latin typeface="Comic Sans MS" panose="030F0702030302020204" pitchFamily="66" charset="0"/>
              </a:rPr>
              <a:t> went into the ‘shower rooms’ with the selected.</a:t>
            </a:r>
          </a:p>
          <a:p>
            <a:r>
              <a:rPr lang="en-GB" sz="2000" dirty="0">
                <a:solidFill>
                  <a:schemeClr val="tx1"/>
                </a:solidFill>
                <a:latin typeface="Comic Sans MS" panose="030F0702030302020204" pitchFamily="66" charset="0"/>
              </a:rPr>
              <a:t>Inside there were shower heads in the ceiling, tiled walls and drains.</a:t>
            </a:r>
          </a:p>
          <a:p>
            <a:r>
              <a:rPr lang="en-GB" sz="2000" dirty="0">
                <a:solidFill>
                  <a:schemeClr val="tx1"/>
                </a:solidFill>
                <a:latin typeface="Comic Sans MS" panose="030F0702030302020204" pitchFamily="66" charset="0"/>
              </a:rPr>
              <a:t>An SS man stood at the door.</a:t>
            </a:r>
          </a:p>
          <a:p>
            <a:r>
              <a:rPr lang="en-GB" sz="2000" dirty="0">
                <a:solidFill>
                  <a:schemeClr val="tx1"/>
                </a:solidFill>
                <a:latin typeface="Comic Sans MS" panose="030F0702030302020204" pitchFamily="66" charset="0"/>
              </a:rPr>
              <a:t>The </a:t>
            </a:r>
            <a:r>
              <a:rPr lang="en-GB" sz="2000" dirty="0" err="1">
                <a:solidFill>
                  <a:schemeClr val="tx1"/>
                </a:solidFill>
                <a:latin typeface="Comic Sans MS" panose="030F0702030302020204" pitchFamily="66" charset="0"/>
              </a:rPr>
              <a:t>Sonderkommando</a:t>
            </a:r>
            <a:r>
              <a:rPr lang="en-GB" sz="2000" dirty="0">
                <a:solidFill>
                  <a:schemeClr val="tx1"/>
                </a:solidFill>
                <a:latin typeface="Comic Sans MS" panose="030F0702030302020204" pitchFamily="66" charset="0"/>
              </a:rPr>
              <a:t> talked to those selected about the good aspects of life in the camp.</a:t>
            </a:r>
          </a:p>
          <a:p>
            <a:r>
              <a:rPr lang="en-GB" sz="2000" b="1" dirty="0">
                <a:solidFill>
                  <a:srgbClr val="0070C0"/>
                </a:solidFill>
                <a:latin typeface="Comic Sans MS" panose="030F0702030302020204" pitchFamily="66" charset="0"/>
              </a:rPr>
              <a:t>Why did the Nazis do all this?</a:t>
            </a:r>
          </a:p>
          <a:p>
            <a:r>
              <a:rPr lang="en-GB" sz="2000" b="1" dirty="0">
                <a:solidFill>
                  <a:srgbClr val="0070C0"/>
                </a:solidFill>
                <a:latin typeface="Comic Sans MS" panose="030F0702030302020204" pitchFamily="66" charset="0"/>
              </a:rPr>
              <a:t>The Nazis disguised the gas chambers as showers because…</a:t>
            </a:r>
          </a:p>
        </p:txBody>
      </p:sp>
      <p:pic>
        <p:nvPicPr>
          <p:cNvPr id="5" name="Content Placeholder 4">
            <a:extLst>
              <a:ext uri="{FF2B5EF4-FFF2-40B4-BE49-F238E27FC236}">
                <a16:creationId xmlns:a16="http://schemas.microsoft.com/office/drawing/2014/main" id="{2A4C6A5F-AE64-495D-AFDA-267EB3EAC9E2}"/>
              </a:ext>
            </a:extLst>
          </p:cNvPr>
          <p:cNvPicPr>
            <a:picLocks noGrp="1" noChangeAspect="1"/>
          </p:cNvPicPr>
          <p:nvPr>
            <p:ph sz="half" idx="2"/>
          </p:nvPr>
        </p:nvPicPr>
        <p:blipFill>
          <a:blip r:embed="rId2"/>
          <a:stretch>
            <a:fillRect/>
          </a:stretch>
        </p:blipFill>
        <p:spPr>
          <a:xfrm>
            <a:off x="6017342" y="1470990"/>
            <a:ext cx="6130082" cy="2373423"/>
          </a:xfrm>
          <a:prstGeom prst="rect">
            <a:avLst/>
          </a:prstGeom>
        </p:spPr>
      </p:pic>
      <p:pic>
        <p:nvPicPr>
          <p:cNvPr id="6" name="Picture 5">
            <a:extLst>
              <a:ext uri="{FF2B5EF4-FFF2-40B4-BE49-F238E27FC236}">
                <a16:creationId xmlns:a16="http://schemas.microsoft.com/office/drawing/2014/main" id="{8A60A542-194B-4961-932D-CACCDF73EB9B}"/>
              </a:ext>
            </a:extLst>
          </p:cNvPr>
          <p:cNvPicPr>
            <a:picLocks noChangeAspect="1"/>
          </p:cNvPicPr>
          <p:nvPr/>
        </p:nvPicPr>
        <p:blipFill>
          <a:blip r:embed="rId3"/>
          <a:stretch>
            <a:fillRect/>
          </a:stretch>
        </p:blipFill>
        <p:spPr>
          <a:xfrm>
            <a:off x="6016046" y="3994603"/>
            <a:ext cx="3066337" cy="2863396"/>
          </a:xfrm>
          <a:prstGeom prst="rect">
            <a:avLst/>
          </a:prstGeom>
        </p:spPr>
      </p:pic>
      <p:pic>
        <p:nvPicPr>
          <p:cNvPr id="7" name="Picture 6">
            <a:extLst>
              <a:ext uri="{FF2B5EF4-FFF2-40B4-BE49-F238E27FC236}">
                <a16:creationId xmlns:a16="http://schemas.microsoft.com/office/drawing/2014/main" id="{D9A1632D-3139-42AA-BDC4-64202BCC8C2F}"/>
              </a:ext>
            </a:extLst>
          </p:cNvPr>
          <p:cNvPicPr>
            <a:picLocks noChangeAspect="1"/>
          </p:cNvPicPr>
          <p:nvPr/>
        </p:nvPicPr>
        <p:blipFill>
          <a:blip r:embed="rId4"/>
          <a:stretch>
            <a:fillRect/>
          </a:stretch>
        </p:blipFill>
        <p:spPr>
          <a:xfrm>
            <a:off x="9125663" y="3994602"/>
            <a:ext cx="3066337" cy="2863395"/>
          </a:xfrm>
          <a:prstGeom prst="rect">
            <a:avLst/>
          </a:prstGeom>
        </p:spPr>
      </p:pic>
    </p:spTree>
    <p:extLst>
      <p:ext uri="{BB962C8B-B14F-4D97-AF65-F5344CB8AC3E}">
        <p14:creationId xmlns:p14="http://schemas.microsoft.com/office/powerpoint/2010/main" val="169994853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228</TotalTime>
  <Words>1416</Words>
  <Application>Microsoft Office PowerPoint</Application>
  <PresentationFormat>Widescreen</PresentationFormat>
  <Paragraphs>88</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Comic Sans MS</vt:lpstr>
      <vt:lpstr>Trebuchet MS</vt:lpstr>
      <vt:lpstr>Wingdings 3</vt:lpstr>
      <vt:lpstr>Facet</vt:lpstr>
      <vt:lpstr>Do Now. How did the Nazis treatment of the Jews in Europe change after the start of WW2? Use the whiteboards in your planners.</vt:lpstr>
      <vt:lpstr>L.I.: How did the Nazis carry out the Holocaust? S.C. Identify. G2. Describe. G3/G4. Explain. G5/&gt;G6.</vt:lpstr>
      <vt:lpstr>L.I.: How did the Nazis carry out the Holocaust? How were European Jews transported to the Nazi Extermination Camps? S.C.: Describe. G3/&gt;G4. Explain. G4/G5.</vt:lpstr>
      <vt:lpstr>L.I.: How did the Nazis carry out the Holocaust? How were European Jews transported to the Nazi Extermination Camps? S.C. Describe. G3/&gt;G4. Explain. G4/G5.</vt:lpstr>
      <vt:lpstr>L.I.: How did the Nazis carry out the Holocaust? How were European Jews transported to the Extermination Camps? Use your contextual knowledge and empathy to answer the question. What would the people selected have seen, felt, thought? Challenge. What does the method of transportation suggest about the Nazis view of those selected?</vt:lpstr>
      <vt:lpstr>L.I.: How did the Nazis carry out the Holocaust? What happened when European Jews arrived at the camps? The survivors of the journey were unloaded from the trains. They then went through what the Nazis called the ‘selection’ process. What do you think this means?</vt:lpstr>
      <vt:lpstr>L.I.: How did the Nazis carry out the Holocaust? What happened when European Jews arrived at the camps? How did the Nazis decide who would live and who would die? S.C.: Describe. G3/&gt;G4. Explain. G4/G5.</vt:lpstr>
      <vt:lpstr>L.I.: How did the Nazis carry out the Holocaust? What happened when European Jews arrived at the death camps? How were they prepared for the gas chambers? S.C.: Describe. G3/&gt;G4. Explain. G4/G5. </vt:lpstr>
      <vt:lpstr>L.I.: How did the Nazis carry out the Holocaust? What happened at the gas chambers? S.C.: Describe. G3/&gt;G4. Explain. G4/G5.</vt:lpstr>
      <vt:lpstr>L.I.: How did the Nazis carry out the Holocaust? What happened at the gas chambers? S.C.: Describe. G3/&gt;G4. Explain. G4/G5.</vt:lpstr>
      <vt:lpstr>L.I.: How did the Nazis carry out the Holocaust? What happened at the gas chambers? S.C.: Describe. G3/&gt;G4. Explain. G4/G5.</vt:lpstr>
      <vt:lpstr>L.I.: How did the Nazis carry out the Holocaust? What happened after the gas chambers? S.C.: Describe. G3/&gt;G4. Explain. G4/G5.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 Now. How did the Nazis treatment of the Jews in Europe change after the start of WW2? Use the whiteboards in your planners.</dc:title>
  <dc:creator>Franklyn</dc:creator>
  <cp:lastModifiedBy>Short, L (SHS Teacher)</cp:lastModifiedBy>
  <cp:revision>26</cp:revision>
  <dcterms:created xsi:type="dcterms:W3CDTF">2020-10-01T20:08:11Z</dcterms:created>
  <dcterms:modified xsi:type="dcterms:W3CDTF">2020-10-16T07:44:52Z</dcterms:modified>
</cp:coreProperties>
</file>