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05" r:id="rId2"/>
    <p:sldId id="312" r:id="rId3"/>
    <p:sldId id="367" r:id="rId4"/>
    <p:sldId id="361" r:id="rId5"/>
    <p:sldId id="368" r:id="rId6"/>
    <p:sldId id="358" r:id="rId7"/>
    <p:sldId id="362" r:id="rId8"/>
    <p:sldId id="363" r:id="rId9"/>
    <p:sldId id="360" r:id="rId10"/>
    <p:sldId id="25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9966FF"/>
    <a:srgbClr val="9999FF"/>
    <a:srgbClr val="FF66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A3FA5A-BDD4-4C33-98C2-D4AA379E1BBA}" type="datetimeFigureOut">
              <a:rPr lang="en-GB" smtClean="0"/>
              <a:t>02/10/2020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A75318-99C3-4FB1-B05E-7A276E2B1358}" type="slidenum">
              <a:rPr lang="en-GB" smtClean="0"/>
              <a:t>‹#›</a:t>
            </a:fld>
            <a:endParaRPr lang="en-GB"/>
          </a:p>
        </p:txBody>
      </p:sp>
    </p:spTree>
    <p:extLst>
      <p:ext uri="{BB962C8B-B14F-4D97-AF65-F5344CB8AC3E}">
        <p14:creationId xmlns:p14="http://schemas.microsoft.com/office/powerpoint/2010/main" val="4200976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45949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264A6-8E05-4A5F-9C61-FC2F71E38E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1979BC6-272D-4C8B-871E-6C27DFA4CD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8DE9A7-F2A0-4005-8D9C-27F7B48E91DB}"/>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5" name="Footer Placeholder 4">
            <a:extLst>
              <a:ext uri="{FF2B5EF4-FFF2-40B4-BE49-F238E27FC236}">
                <a16:creationId xmlns:a16="http://schemas.microsoft.com/office/drawing/2014/main" id="{7A6A13D4-68C8-40BF-8318-216CDA4754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9B6449-B869-4776-AE56-C855B765207B}"/>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90312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7FE7B-C4CB-4A15-B355-9A29BED83B1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7EC0C2-0CC2-4098-BD2D-32605576313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5EF88F-E162-43F2-949C-14D14D0F4AFF}"/>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5" name="Footer Placeholder 4">
            <a:extLst>
              <a:ext uri="{FF2B5EF4-FFF2-40B4-BE49-F238E27FC236}">
                <a16:creationId xmlns:a16="http://schemas.microsoft.com/office/drawing/2014/main" id="{8DF2F543-BAB8-40CC-B18A-552DE34465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751A8B-93A8-42D7-892C-98D43EB329D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677818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093703-F97F-476E-9ACD-7F694A58E6B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34A1CB-2D4B-4827-95AE-9C1C8E18CA3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2005CC-FCC4-4BCF-ABE2-5CD34770BAC2}"/>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5" name="Footer Placeholder 4">
            <a:extLst>
              <a:ext uri="{FF2B5EF4-FFF2-40B4-BE49-F238E27FC236}">
                <a16:creationId xmlns:a16="http://schemas.microsoft.com/office/drawing/2014/main" id="{0CE3777F-04C2-4E88-A366-49256D1564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6317AE-08BD-459B-BE8C-38615FABC7D4}"/>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85278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0AD7B-FF04-4B96-9ED3-DDD1018873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E0207EF-5F9E-4DE7-BCB8-4D4DC9B16F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B8367C-E156-4B0A-8A1F-1CB1E4E94725}"/>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5" name="Footer Placeholder 4">
            <a:extLst>
              <a:ext uri="{FF2B5EF4-FFF2-40B4-BE49-F238E27FC236}">
                <a16:creationId xmlns:a16="http://schemas.microsoft.com/office/drawing/2014/main" id="{9BE5A8DF-F068-468F-85FF-8D9E4091D2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CC242C-95DA-401F-9E2E-553F123B5CB7}"/>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27013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F1F9-AF4E-48BA-AA77-6876EAE6ED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64134A0-B721-42DD-B30D-B76A92650A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197E08-FE9C-4863-9B1F-17493AA42D43}"/>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5" name="Footer Placeholder 4">
            <a:extLst>
              <a:ext uri="{FF2B5EF4-FFF2-40B4-BE49-F238E27FC236}">
                <a16:creationId xmlns:a16="http://schemas.microsoft.com/office/drawing/2014/main" id="{67641866-BE53-4540-85B9-42CD4BBA28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FC687F-1859-4A40-98CA-92F8DF7A6895}"/>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027020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78B33-A631-4A40-9676-54D8E523D6D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2C7A7F-F5E8-4170-9468-C8CE27D23B7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DD679FF-A80D-43D6-922C-957C5DC0BFD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3A1A390-E8BF-449B-8D45-5198B7FEB43B}"/>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6" name="Footer Placeholder 5">
            <a:extLst>
              <a:ext uri="{FF2B5EF4-FFF2-40B4-BE49-F238E27FC236}">
                <a16:creationId xmlns:a16="http://schemas.microsoft.com/office/drawing/2014/main" id="{0AD02B00-430D-447C-BD3F-9F76F17FFF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BF8A252-BD68-4B59-8315-3AB411916BA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4175354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A3C5F-258C-4E01-B70C-9F98369DFD3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2F91B76-B22C-4AB5-B70B-BD148EE447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74F6ACA-96AD-4508-8443-E91A51787D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9F6C19-9C8D-461D-9B32-28750E2277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14836F-3B98-4A06-A75E-0C01814206E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09FD276-D6BC-4EE1-A658-FB8460E12CE1}"/>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8" name="Footer Placeholder 7">
            <a:extLst>
              <a:ext uri="{FF2B5EF4-FFF2-40B4-BE49-F238E27FC236}">
                <a16:creationId xmlns:a16="http://schemas.microsoft.com/office/drawing/2014/main" id="{3D3E053D-186C-431E-A5D2-690A1DA2AD9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9C2EB7C-0DCD-4B7F-ADCF-567189F24851}"/>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89747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9C413-5AB3-4070-9643-8CF2EC5FA60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2D7E4C-B449-4924-B395-53E4359AA5E1}"/>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4" name="Footer Placeholder 3">
            <a:extLst>
              <a:ext uri="{FF2B5EF4-FFF2-40B4-BE49-F238E27FC236}">
                <a16:creationId xmlns:a16="http://schemas.microsoft.com/office/drawing/2014/main" id="{BB71F5A0-D43E-43FF-BF6C-764DBF8DD2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C3CE641-AD30-4BE7-8331-CAD5D7CFD0D0}"/>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915687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7AD17B-F14C-4091-B821-188FF6008D51}"/>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3" name="Footer Placeholder 2">
            <a:extLst>
              <a:ext uri="{FF2B5EF4-FFF2-40B4-BE49-F238E27FC236}">
                <a16:creationId xmlns:a16="http://schemas.microsoft.com/office/drawing/2014/main" id="{14AD4716-B014-42EE-8E25-468A21A11E9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EE0FA2-AE38-45D3-B872-86E98BB71B68}"/>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850286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03F21-B0B5-4370-A386-D7EA4F94F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4EA852-493B-41FF-94CE-66DF34A0D0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3F436EF-3325-491E-BB71-8FF685BAB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5EA71A-713D-4DB6-A9FC-8F637F9FE8FD}"/>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6" name="Footer Placeholder 5">
            <a:extLst>
              <a:ext uri="{FF2B5EF4-FFF2-40B4-BE49-F238E27FC236}">
                <a16:creationId xmlns:a16="http://schemas.microsoft.com/office/drawing/2014/main" id="{63BA6998-B7F5-4DFD-A4D1-FB3A967F27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90FACF-E59A-4084-8E28-1D4239AE27F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10401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34E83-AD22-4AE2-80BD-BF9E975BB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84AAB69-FF83-411F-9228-5620D9CE96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76B8804-6DF6-4257-B39B-A464B9899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D24C43F-531A-4B0C-BBA5-500256713916}"/>
              </a:ext>
            </a:extLst>
          </p:cNvPr>
          <p:cNvSpPr>
            <a:spLocks noGrp="1"/>
          </p:cNvSpPr>
          <p:nvPr>
            <p:ph type="dt" sz="half" idx="10"/>
          </p:nvPr>
        </p:nvSpPr>
        <p:spPr/>
        <p:txBody>
          <a:bodyPr/>
          <a:lstStyle/>
          <a:p>
            <a:fld id="{0F07D40C-2A4F-4FEB-9CF2-EF3D16ADBCE1}" type="datetimeFigureOut">
              <a:rPr lang="en-GB" smtClean="0"/>
              <a:t>02/10/2020</a:t>
            </a:fld>
            <a:endParaRPr lang="en-GB"/>
          </a:p>
        </p:txBody>
      </p:sp>
      <p:sp>
        <p:nvSpPr>
          <p:cNvPr id="6" name="Footer Placeholder 5">
            <a:extLst>
              <a:ext uri="{FF2B5EF4-FFF2-40B4-BE49-F238E27FC236}">
                <a16:creationId xmlns:a16="http://schemas.microsoft.com/office/drawing/2014/main" id="{E0C0F3F1-43B4-478C-8C2F-42B2DD7B5D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E5266F-6A74-4ED4-9068-58EBBACEC03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010979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F15726-2986-4C95-AF78-0E308DE286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C9199C-F4FA-4D67-B2EA-047298A4C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83660E-2977-44C6-966D-8198AE7018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7D40C-2A4F-4FEB-9CF2-EF3D16ADBCE1}" type="datetimeFigureOut">
              <a:rPr lang="en-GB" smtClean="0"/>
              <a:t>02/10/2020</a:t>
            </a:fld>
            <a:endParaRPr lang="en-GB"/>
          </a:p>
        </p:txBody>
      </p:sp>
      <p:sp>
        <p:nvSpPr>
          <p:cNvPr id="5" name="Footer Placeholder 4">
            <a:extLst>
              <a:ext uri="{FF2B5EF4-FFF2-40B4-BE49-F238E27FC236}">
                <a16:creationId xmlns:a16="http://schemas.microsoft.com/office/drawing/2014/main" id="{054BC26C-7F8D-4E7C-A300-DCABE5F777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CBC83B1-08A8-442C-8483-3DE9634D0A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314710-2946-415D-8652-2A3C8B9297C1}" type="slidenum">
              <a:rPr lang="en-GB" smtClean="0"/>
              <a:t>‹#›</a:t>
            </a:fld>
            <a:endParaRPr lang="en-GB"/>
          </a:p>
        </p:txBody>
      </p:sp>
    </p:spTree>
    <p:extLst>
      <p:ext uri="{BB962C8B-B14F-4D97-AF65-F5344CB8AC3E}">
        <p14:creationId xmlns:p14="http://schemas.microsoft.com/office/powerpoint/2010/main" val="2504199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www.bing.com/videos/search?q=treasure+island+national+theatre+video&amp;&amp;view=detail&amp;mid=F216236B3E732F3720FCF216236B3E732F3720FC&amp;&amp;FORM=VRDGAR&amp;ru=%2Fvideos%2Fsearch%3Fq%3Dtreasure%2Bisland%2Bnational%2Btheatre%2Bvideo%26docid%3D607990184549026889%26mid%3DF21623683E732F3720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2.xml"/><Relationship Id="rId5" Type="http://schemas.openxmlformats.org/officeDocument/2006/relationships/image" Target="../media/image4.tmp"/><Relationship Id="rId4" Type="http://schemas.openxmlformats.org/officeDocument/2006/relationships/image" Target="../media/image3.tm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321CD6-1E2F-4094-9CE7-ED6F1437E7E4}"/>
              </a:ext>
            </a:extLst>
          </p:cNvPr>
          <p:cNvSpPr>
            <a:spLocks noGrp="1"/>
          </p:cNvSpPr>
          <p:nvPr>
            <p:ph idx="1"/>
          </p:nvPr>
        </p:nvSpPr>
        <p:spPr/>
        <p:txBody>
          <a:bodyPr>
            <a:normAutofit/>
          </a:bodyPr>
          <a:lstStyle/>
          <a:p>
            <a:pPr marL="0" indent="0" algn="ctr">
              <a:buNone/>
            </a:pPr>
            <a:r>
              <a:rPr lang="en-GB" sz="4000" dirty="0">
                <a:solidFill>
                  <a:schemeClr val="bg1"/>
                </a:solidFill>
                <a:latin typeface="Arial Rounded MT Bold" panose="020F0704030504030204" pitchFamily="34" charset="0"/>
              </a:rPr>
              <a:t>Treasure Island</a:t>
            </a:r>
          </a:p>
          <a:p>
            <a:pPr marL="0" indent="0" algn="ctr">
              <a:buNone/>
            </a:pPr>
            <a:r>
              <a:rPr lang="en-GB" sz="4000" dirty="0">
                <a:solidFill>
                  <a:schemeClr val="bg1"/>
                </a:solidFill>
                <a:latin typeface="Arial Rounded MT Bold" panose="020F0704030504030204" pitchFamily="34" charset="0"/>
              </a:rPr>
              <a:t>Lesson 5</a:t>
            </a:r>
          </a:p>
          <a:p>
            <a:pPr marL="0" indent="0" algn="ctr">
              <a:buNone/>
            </a:pPr>
            <a:r>
              <a:rPr lang="en-GB" sz="4000" dirty="0">
                <a:solidFill>
                  <a:schemeClr val="bg1"/>
                </a:solidFill>
                <a:latin typeface="Arial Rounded MT Bold" panose="020F0704030504030204" pitchFamily="34" charset="0"/>
              </a:rPr>
              <a:t>Week 6</a:t>
            </a:r>
          </a:p>
        </p:txBody>
      </p:sp>
    </p:spTree>
    <p:extLst>
      <p:ext uri="{BB962C8B-B14F-4D97-AF65-F5344CB8AC3E}">
        <p14:creationId xmlns:p14="http://schemas.microsoft.com/office/powerpoint/2010/main" val="1149284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D8FA140-81FC-4E83-8A8F-83FA77A77E13}"/>
              </a:ext>
            </a:extLst>
          </p:cNvPr>
          <p:cNvSpPr txBox="1"/>
          <p:nvPr/>
        </p:nvSpPr>
        <p:spPr>
          <a:xfrm>
            <a:off x="2313214" y="2274838"/>
            <a:ext cx="7565571" cy="2677656"/>
          </a:xfrm>
          <a:prstGeom prst="rect">
            <a:avLst/>
          </a:prstGeom>
          <a:noFill/>
        </p:spPr>
        <p:txBody>
          <a:bodyPr wrap="square">
            <a:spAutoFit/>
          </a:bodyPr>
          <a:lstStyle/>
          <a:p>
            <a:r>
              <a:rPr lang="en-GB" sz="2400" dirty="0">
                <a:solidFill>
                  <a:srgbClr val="0000FF"/>
                </a:solidFill>
                <a:effectLst/>
                <a:latin typeface="Arial Rounded MT Bold" panose="020F0704030504030204" pitchFamily="34" charset="0"/>
                <a:hlinkClick r:id="rId2"/>
              </a:rPr>
              <a:t>https://www.bing.com/videos/search?q=treasure+island+national+theatre+video&amp;&amp;view=detail&amp;mid=F216236B3E732F3720FCF216236B3E732F3720FC&amp;&amp;FORM=VRDGAR&amp;ru=%2Fvideos%2Fsearch%3Fq%3Dtreasure%2Bisland%2Bnational%2Btheatre%2Bvideo%26docid%3D607990184549026889%26mid%3DF21623683E732F3720F</a:t>
            </a:r>
            <a:endParaRPr lang="en-GB" sz="2400" dirty="0">
              <a:latin typeface="Arial Rounded MT Bold" panose="020F0704030504030204" pitchFamily="34" charset="0"/>
            </a:endParaRPr>
          </a:p>
        </p:txBody>
      </p:sp>
      <p:sp>
        <p:nvSpPr>
          <p:cNvPr id="2" name="TextBox 1">
            <a:extLst>
              <a:ext uri="{FF2B5EF4-FFF2-40B4-BE49-F238E27FC236}">
                <a16:creationId xmlns:a16="http://schemas.microsoft.com/office/drawing/2014/main" id="{EFCE134F-C23F-4AEE-8625-9303E4E7DBD6}"/>
              </a:ext>
            </a:extLst>
          </p:cNvPr>
          <p:cNvSpPr txBox="1"/>
          <p:nvPr/>
        </p:nvSpPr>
        <p:spPr>
          <a:xfrm>
            <a:off x="538843" y="326571"/>
            <a:ext cx="10662557" cy="1015663"/>
          </a:xfrm>
          <a:prstGeom prst="rect">
            <a:avLst/>
          </a:prstGeom>
          <a:solidFill>
            <a:srgbClr val="FFFFCC"/>
          </a:solidFill>
        </p:spPr>
        <p:txBody>
          <a:bodyPr wrap="square" rtlCol="0">
            <a:spAutoFit/>
          </a:bodyPr>
          <a:lstStyle/>
          <a:p>
            <a:r>
              <a:rPr lang="en-GB" sz="2000" dirty="0">
                <a:latin typeface="Arial Rounded MT Bold" panose="020F0704030504030204" pitchFamily="34" charset="0"/>
              </a:rPr>
              <a:t>Make sure you have watched the first 70 minutes of the play so you are up to date.</a:t>
            </a:r>
          </a:p>
          <a:p>
            <a:r>
              <a:rPr lang="en-GB" sz="2000" dirty="0">
                <a:latin typeface="Arial Rounded MT Bold" panose="020F0704030504030204" pitchFamily="34" charset="0"/>
              </a:rPr>
              <a:t>You also need to make sure you have completed the describe and explain columns of your character analysis as they will be used next lesson.</a:t>
            </a:r>
          </a:p>
        </p:txBody>
      </p:sp>
    </p:spTree>
    <p:extLst>
      <p:ext uri="{BB962C8B-B14F-4D97-AF65-F5344CB8AC3E}">
        <p14:creationId xmlns:p14="http://schemas.microsoft.com/office/powerpoint/2010/main" val="1928524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739B15-4609-4C9D-85AA-6C7EFD0F21A9}"/>
              </a:ext>
            </a:extLst>
          </p:cNvPr>
          <p:cNvSpPr txBox="1"/>
          <p:nvPr/>
        </p:nvSpPr>
        <p:spPr>
          <a:xfrm>
            <a:off x="838198" y="352425"/>
            <a:ext cx="10515599" cy="830997"/>
          </a:xfrm>
          <a:prstGeom prst="rect">
            <a:avLst/>
          </a:prstGeom>
          <a:solidFill>
            <a:schemeClr val="bg1"/>
          </a:solidFill>
        </p:spPr>
        <p:txBody>
          <a:bodyPr wrap="square" rtlCol="0">
            <a:spAutoFit/>
          </a:bodyPr>
          <a:lstStyle/>
          <a:p>
            <a:pPr algn="ctr"/>
            <a:r>
              <a:rPr lang="en-GB" sz="2400" dirty="0">
                <a:latin typeface="Arial Rounded MT Bold" panose="020F0704030504030204" pitchFamily="34" charset="0"/>
              </a:rPr>
              <a:t>Do now!!!  Who is this?  Can you tell who the character is from the following adjectives?</a:t>
            </a:r>
          </a:p>
        </p:txBody>
      </p:sp>
      <p:sp>
        <p:nvSpPr>
          <p:cNvPr id="4" name="TextBox 3">
            <a:extLst>
              <a:ext uri="{FF2B5EF4-FFF2-40B4-BE49-F238E27FC236}">
                <a16:creationId xmlns:a16="http://schemas.microsoft.com/office/drawing/2014/main" id="{767F2A23-782A-484B-BBBC-055401C752EE}"/>
              </a:ext>
            </a:extLst>
          </p:cNvPr>
          <p:cNvSpPr txBox="1"/>
          <p:nvPr/>
        </p:nvSpPr>
        <p:spPr>
          <a:xfrm>
            <a:off x="838196" y="1361360"/>
            <a:ext cx="1861461" cy="1083604"/>
          </a:xfrm>
          <a:prstGeom prst="rect">
            <a:avLst/>
          </a:prstGeom>
          <a:solidFill>
            <a:srgbClr val="FFFF00"/>
          </a:solidFill>
        </p:spPr>
        <p:txBody>
          <a:bodyPr wrap="square" rtlCol="0" anchor="ctr">
            <a:noAutofit/>
          </a:bodyPr>
          <a:lstStyle/>
          <a:p>
            <a:pPr algn="ctr"/>
            <a:r>
              <a:rPr lang="en-GB" sz="2000" dirty="0">
                <a:latin typeface="Arial Rounded MT Bold" panose="020F0704030504030204" pitchFamily="34" charset="0"/>
              </a:rPr>
              <a:t>Pirate</a:t>
            </a:r>
          </a:p>
          <a:p>
            <a:pPr algn="ctr"/>
            <a:r>
              <a:rPr lang="en-GB" sz="2000" dirty="0">
                <a:latin typeface="Arial Rounded MT Bold" panose="020F0704030504030204" pitchFamily="34" charset="0"/>
              </a:rPr>
              <a:t>Cunning</a:t>
            </a:r>
          </a:p>
          <a:p>
            <a:pPr algn="ctr"/>
            <a:r>
              <a:rPr lang="en-GB" sz="2000" dirty="0">
                <a:latin typeface="Arial Rounded MT Bold" panose="020F0704030504030204" pitchFamily="34" charset="0"/>
              </a:rPr>
              <a:t>Charming</a:t>
            </a:r>
          </a:p>
        </p:txBody>
      </p:sp>
      <p:sp>
        <p:nvSpPr>
          <p:cNvPr id="5" name="TextBox 4">
            <a:extLst>
              <a:ext uri="{FF2B5EF4-FFF2-40B4-BE49-F238E27FC236}">
                <a16:creationId xmlns:a16="http://schemas.microsoft.com/office/drawing/2014/main" id="{671C9661-4D10-4FE8-8869-A1A116F797F2}"/>
              </a:ext>
            </a:extLst>
          </p:cNvPr>
          <p:cNvSpPr txBox="1"/>
          <p:nvPr/>
        </p:nvSpPr>
        <p:spPr>
          <a:xfrm>
            <a:off x="6248392" y="1355283"/>
            <a:ext cx="1861457" cy="1083604"/>
          </a:xfrm>
          <a:prstGeom prst="rect">
            <a:avLst/>
          </a:prstGeom>
          <a:solidFill>
            <a:srgbClr val="FF6600"/>
          </a:solidFill>
        </p:spPr>
        <p:txBody>
          <a:bodyPr wrap="square" rtlCol="0" anchor="ctr">
            <a:noAutofit/>
          </a:bodyPr>
          <a:lstStyle/>
          <a:p>
            <a:pPr algn="ctr"/>
            <a:r>
              <a:rPr lang="en-GB" sz="2000" dirty="0">
                <a:latin typeface="Arial Rounded MT Bold" panose="020F0704030504030204" pitchFamily="34" charset="0"/>
              </a:rPr>
              <a:t>Young</a:t>
            </a:r>
          </a:p>
          <a:p>
            <a:pPr algn="ctr"/>
            <a:r>
              <a:rPr lang="en-GB" sz="2000" dirty="0">
                <a:latin typeface="Arial Rounded MT Bold" panose="020F0704030504030204" pitchFamily="34" charset="0"/>
              </a:rPr>
              <a:t>Enthusiastic</a:t>
            </a:r>
          </a:p>
          <a:p>
            <a:pPr algn="ctr"/>
            <a:r>
              <a:rPr lang="en-GB" sz="2000" dirty="0">
                <a:latin typeface="Arial Rounded MT Bold" panose="020F0704030504030204" pitchFamily="34" charset="0"/>
              </a:rPr>
              <a:t>Clever</a:t>
            </a:r>
          </a:p>
        </p:txBody>
      </p:sp>
      <p:sp>
        <p:nvSpPr>
          <p:cNvPr id="9" name="TextBox 8">
            <a:extLst>
              <a:ext uri="{FF2B5EF4-FFF2-40B4-BE49-F238E27FC236}">
                <a16:creationId xmlns:a16="http://schemas.microsoft.com/office/drawing/2014/main" id="{B3A6A22D-D0C6-4AB5-AFD1-11A92E58C5BE}"/>
              </a:ext>
            </a:extLst>
          </p:cNvPr>
          <p:cNvSpPr txBox="1"/>
          <p:nvPr/>
        </p:nvSpPr>
        <p:spPr>
          <a:xfrm>
            <a:off x="838195" y="4111312"/>
            <a:ext cx="1861461" cy="1083603"/>
          </a:xfrm>
          <a:prstGeom prst="rect">
            <a:avLst/>
          </a:prstGeom>
          <a:solidFill>
            <a:srgbClr val="7030A0"/>
          </a:solidFill>
        </p:spPr>
        <p:txBody>
          <a:bodyPr wrap="square" rtlCol="0" anchor="ctr">
            <a:noAutofit/>
          </a:bodyPr>
          <a:lstStyle/>
          <a:p>
            <a:pPr algn="ctr"/>
            <a:r>
              <a:rPr lang="en-GB" sz="2000" dirty="0">
                <a:solidFill>
                  <a:schemeClr val="bg1"/>
                </a:solidFill>
                <a:latin typeface="Arial Rounded MT Bold" panose="020F0704030504030204" pitchFamily="34" charset="0"/>
              </a:rPr>
              <a:t>Medic</a:t>
            </a:r>
          </a:p>
          <a:p>
            <a:pPr algn="ctr"/>
            <a:r>
              <a:rPr lang="en-GB" sz="2000" dirty="0">
                <a:solidFill>
                  <a:schemeClr val="bg1"/>
                </a:solidFill>
                <a:latin typeface="Arial Rounded MT Bold" panose="020F0704030504030204" pitchFamily="34" charset="0"/>
              </a:rPr>
              <a:t>Respected</a:t>
            </a:r>
          </a:p>
          <a:p>
            <a:pPr algn="ctr"/>
            <a:r>
              <a:rPr lang="en-GB" sz="2000" dirty="0">
                <a:solidFill>
                  <a:schemeClr val="bg1"/>
                </a:solidFill>
                <a:latin typeface="Arial Rounded MT Bold" panose="020F0704030504030204" pitchFamily="34" charset="0"/>
              </a:rPr>
              <a:t>Noble</a:t>
            </a:r>
          </a:p>
        </p:txBody>
      </p:sp>
      <p:sp>
        <p:nvSpPr>
          <p:cNvPr id="10" name="TextBox 9">
            <a:extLst>
              <a:ext uri="{FF2B5EF4-FFF2-40B4-BE49-F238E27FC236}">
                <a16:creationId xmlns:a16="http://schemas.microsoft.com/office/drawing/2014/main" id="{BF59E04B-66B5-48B3-AB8C-62872AA74CDF}"/>
              </a:ext>
            </a:extLst>
          </p:cNvPr>
          <p:cNvSpPr txBox="1"/>
          <p:nvPr/>
        </p:nvSpPr>
        <p:spPr>
          <a:xfrm>
            <a:off x="6248391" y="4111311"/>
            <a:ext cx="1861457" cy="1083603"/>
          </a:xfrm>
          <a:prstGeom prst="rect">
            <a:avLst/>
          </a:prstGeom>
          <a:solidFill>
            <a:srgbClr val="FF0000"/>
          </a:solidFill>
        </p:spPr>
        <p:txBody>
          <a:bodyPr wrap="square" rtlCol="0" anchor="ctr">
            <a:noAutofit/>
          </a:bodyPr>
          <a:lstStyle/>
          <a:p>
            <a:pPr algn="ctr"/>
            <a:r>
              <a:rPr lang="en-GB" sz="2000" dirty="0">
                <a:solidFill>
                  <a:schemeClr val="bg1"/>
                </a:solidFill>
                <a:latin typeface="Arial Rounded MT Bold" panose="020F0704030504030204" pitchFamily="34" charset="0"/>
              </a:rPr>
              <a:t>Marooned</a:t>
            </a:r>
          </a:p>
          <a:p>
            <a:pPr algn="ctr"/>
            <a:r>
              <a:rPr lang="en-GB" sz="2000" dirty="0">
                <a:solidFill>
                  <a:schemeClr val="bg1"/>
                </a:solidFill>
                <a:latin typeface="Arial Rounded MT Bold" panose="020F0704030504030204" pitchFamily="34" charset="0"/>
              </a:rPr>
              <a:t>Mad</a:t>
            </a:r>
          </a:p>
          <a:p>
            <a:pPr algn="ctr"/>
            <a:r>
              <a:rPr lang="en-GB" sz="2000" dirty="0">
                <a:solidFill>
                  <a:schemeClr val="bg1"/>
                </a:solidFill>
                <a:latin typeface="Arial Rounded MT Bold" panose="020F0704030504030204" pitchFamily="34" charset="0"/>
              </a:rPr>
              <a:t>Cheese</a:t>
            </a:r>
          </a:p>
        </p:txBody>
      </p:sp>
    </p:spTree>
    <p:extLst>
      <p:ext uri="{BB962C8B-B14F-4D97-AF65-F5344CB8AC3E}">
        <p14:creationId xmlns:p14="http://schemas.microsoft.com/office/powerpoint/2010/main" val="72742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739B15-4609-4C9D-85AA-6C7EFD0F21A9}"/>
              </a:ext>
            </a:extLst>
          </p:cNvPr>
          <p:cNvSpPr txBox="1"/>
          <p:nvPr/>
        </p:nvSpPr>
        <p:spPr>
          <a:xfrm>
            <a:off x="838198" y="352425"/>
            <a:ext cx="10515599" cy="830997"/>
          </a:xfrm>
          <a:prstGeom prst="rect">
            <a:avLst/>
          </a:prstGeom>
          <a:solidFill>
            <a:schemeClr val="bg1"/>
          </a:solidFill>
        </p:spPr>
        <p:txBody>
          <a:bodyPr wrap="square" rtlCol="0">
            <a:spAutoFit/>
          </a:bodyPr>
          <a:lstStyle/>
          <a:p>
            <a:pPr algn="ctr"/>
            <a:r>
              <a:rPr lang="en-GB" sz="2400" dirty="0">
                <a:latin typeface="Arial Rounded MT Bold" panose="020F0704030504030204" pitchFamily="34" charset="0"/>
              </a:rPr>
              <a:t>Do now!!!  Who is this?  Can you tell who the character is from the following adjectives?</a:t>
            </a:r>
          </a:p>
        </p:txBody>
      </p:sp>
      <p:sp>
        <p:nvSpPr>
          <p:cNvPr id="4" name="TextBox 3">
            <a:extLst>
              <a:ext uri="{FF2B5EF4-FFF2-40B4-BE49-F238E27FC236}">
                <a16:creationId xmlns:a16="http://schemas.microsoft.com/office/drawing/2014/main" id="{767F2A23-782A-484B-BBBC-055401C752EE}"/>
              </a:ext>
            </a:extLst>
          </p:cNvPr>
          <p:cNvSpPr txBox="1"/>
          <p:nvPr/>
        </p:nvSpPr>
        <p:spPr>
          <a:xfrm>
            <a:off x="838196" y="1361360"/>
            <a:ext cx="1861461" cy="1083604"/>
          </a:xfrm>
          <a:prstGeom prst="rect">
            <a:avLst/>
          </a:prstGeom>
          <a:solidFill>
            <a:srgbClr val="FFFF00"/>
          </a:solidFill>
        </p:spPr>
        <p:txBody>
          <a:bodyPr wrap="square" rtlCol="0" anchor="ctr">
            <a:noAutofit/>
          </a:bodyPr>
          <a:lstStyle/>
          <a:p>
            <a:pPr algn="ctr"/>
            <a:r>
              <a:rPr lang="en-GB" sz="2000" dirty="0">
                <a:latin typeface="Arial Rounded MT Bold" panose="020F0704030504030204" pitchFamily="34" charset="0"/>
              </a:rPr>
              <a:t>Pirate</a:t>
            </a:r>
          </a:p>
          <a:p>
            <a:pPr algn="ctr"/>
            <a:r>
              <a:rPr lang="en-GB" sz="2000" dirty="0">
                <a:latin typeface="Arial Rounded MT Bold" panose="020F0704030504030204" pitchFamily="34" charset="0"/>
              </a:rPr>
              <a:t>Cunning</a:t>
            </a:r>
          </a:p>
          <a:p>
            <a:pPr algn="ctr"/>
            <a:r>
              <a:rPr lang="en-GB" sz="2000" dirty="0">
                <a:latin typeface="Arial Rounded MT Bold" panose="020F0704030504030204" pitchFamily="34" charset="0"/>
              </a:rPr>
              <a:t>Charming</a:t>
            </a:r>
          </a:p>
        </p:txBody>
      </p:sp>
      <p:sp>
        <p:nvSpPr>
          <p:cNvPr id="5" name="TextBox 4">
            <a:extLst>
              <a:ext uri="{FF2B5EF4-FFF2-40B4-BE49-F238E27FC236}">
                <a16:creationId xmlns:a16="http://schemas.microsoft.com/office/drawing/2014/main" id="{671C9661-4D10-4FE8-8869-A1A116F797F2}"/>
              </a:ext>
            </a:extLst>
          </p:cNvPr>
          <p:cNvSpPr txBox="1"/>
          <p:nvPr/>
        </p:nvSpPr>
        <p:spPr>
          <a:xfrm>
            <a:off x="6248392" y="1355283"/>
            <a:ext cx="1861457" cy="1083604"/>
          </a:xfrm>
          <a:prstGeom prst="rect">
            <a:avLst/>
          </a:prstGeom>
          <a:solidFill>
            <a:srgbClr val="FF6600"/>
          </a:solidFill>
        </p:spPr>
        <p:txBody>
          <a:bodyPr wrap="square" rtlCol="0" anchor="ctr">
            <a:noAutofit/>
          </a:bodyPr>
          <a:lstStyle/>
          <a:p>
            <a:pPr algn="ctr"/>
            <a:r>
              <a:rPr lang="en-GB" sz="2000" dirty="0">
                <a:latin typeface="Arial Rounded MT Bold" panose="020F0704030504030204" pitchFamily="34" charset="0"/>
              </a:rPr>
              <a:t>Young</a:t>
            </a:r>
          </a:p>
          <a:p>
            <a:pPr algn="ctr"/>
            <a:r>
              <a:rPr lang="en-GB" sz="2000" dirty="0">
                <a:latin typeface="Arial Rounded MT Bold" panose="020F0704030504030204" pitchFamily="34" charset="0"/>
              </a:rPr>
              <a:t>Enthusiastic</a:t>
            </a:r>
          </a:p>
          <a:p>
            <a:pPr algn="ctr"/>
            <a:r>
              <a:rPr lang="en-GB" sz="2000" dirty="0">
                <a:latin typeface="Arial Rounded MT Bold" panose="020F0704030504030204" pitchFamily="34" charset="0"/>
              </a:rPr>
              <a:t>Clever</a:t>
            </a:r>
          </a:p>
        </p:txBody>
      </p:sp>
      <p:sp>
        <p:nvSpPr>
          <p:cNvPr id="9" name="TextBox 8">
            <a:extLst>
              <a:ext uri="{FF2B5EF4-FFF2-40B4-BE49-F238E27FC236}">
                <a16:creationId xmlns:a16="http://schemas.microsoft.com/office/drawing/2014/main" id="{B3A6A22D-D0C6-4AB5-AFD1-11A92E58C5BE}"/>
              </a:ext>
            </a:extLst>
          </p:cNvPr>
          <p:cNvSpPr txBox="1"/>
          <p:nvPr/>
        </p:nvSpPr>
        <p:spPr>
          <a:xfrm>
            <a:off x="838195" y="4111312"/>
            <a:ext cx="1861461" cy="1083603"/>
          </a:xfrm>
          <a:prstGeom prst="rect">
            <a:avLst/>
          </a:prstGeom>
          <a:solidFill>
            <a:srgbClr val="7030A0"/>
          </a:solidFill>
        </p:spPr>
        <p:txBody>
          <a:bodyPr wrap="square" rtlCol="0" anchor="ctr">
            <a:noAutofit/>
          </a:bodyPr>
          <a:lstStyle/>
          <a:p>
            <a:pPr algn="ctr"/>
            <a:r>
              <a:rPr lang="en-GB" sz="2000" dirty="0">
                <a:solidFill>
                  <a:schemeClr val="bg1"/>
                </a:solidFill>
                <a:latin typeface="Arial Rounded MT Bold" panose="020F0704030504030204" pitchFamily="34" charset="0"/>
              </a:rPr>
              <a:t>Medic</a:t>
            </a:r>
          </a:p>
          <a:p>
            <a:pPr algn="ctr"/>
            <a:r>
              <a:rPr lang="en-GB" sz="2000" dirty="0">
                <a:solidFill>
                  <a:schemeClr val="bg1"/>
                </a:solidFill>
                <a:latin typeface="Arial Rounded MT Bold" panose="020F0704030504030204" pitchFamily="34" charset="0"/>
              </a:rPr>
              <a:t>Respected</a:t>
            </a:r>
          </a:p>
          <a:p>
            <a:pPr algn="ctr"/>
            <a:r>
              <a:rPr lang="en-GB" sz="2000" dirty="0">
                <a:solidFill>
                  <a:schemeClr val="bg1"/>
                </a:solidFill>
                <a:latin typeface="Arial Rounded MT Bold" panose="020F0704030504030204" pitchFamily="34" charset="0"/>
              </a:rPr>
              <a:t>Noble</a:t>
            </a:r>
          </a:p>
        </p:txBody>
      </p:sp>
      <p:sp>
        <p:nvSpPr>
          <p:cNvPr id="10" name="TextBox 9">
            <a:extLst>
              <a:ext uri="{FF2B5EF4-FFF2-40B4-BE49-F238E27FC236}">
                <a16:creationId xmlns:a16="http://schemas.microsoft.com/office/drawing/2014/main" id="{BF59E04B-66B5-48B3-AB8C-62872AA74CDF}"/>
              </a:ext>
            </a:extLst>
          </p:cNvPr>
          <p:cNvSpPr txBox="1"/>
          <p:nvPr/>
        </p:nvSpPr>
        <p:spPr>
          <a:xfrm>
            <a:off x="6248391" y="4111311"/>
            <a:ext cx="1861457" cy="1083603"/>
          </a:xfrm>
          <a:prstGeom prst="rect">
            <a:avLst/>
          </a:prstGeom>
          <a:solidFill>
            <a:srgbClr val="FF0000"/>
          </a:solidFill>
        </p:spPr>
        <p:txBody>
          <a:bodyPr wrap="square" rtlCol="0" anchor="ctr">
            <a:noAutofit/>
          </a:bodyPr>
          <a:lstStyle/>
          <a:p>
            <a:pPr algn="ctr"/>
            <a:r>
              <a:rPr lang="en-GB" sz="2000" dirty="0">
                <a:solidFill>
                  <a:schemeClr val="bg1"/>
                </a:solidFill>
                <a:latin typeface="Arial Rounded MT Bold" panose="020F0704030504030204" pitchFamily="34" charset="0"/>
              </a:rPr>
              <a:t>Marooned</a:t>
            </a:r>
          </a:p>
          <a:p>
            <a:pPr algn="ctr"/>
            <a:r>
              <a:rPr lang="en-GB" sz="2000" dirty="0">
                <a:solidFill>
                  <a:schemeClr val="bg1"/>
                </a:solidFill>
                <a:latin typeface="Arial Rounded MT Bold" panose="020F0704030504030204" pitchFamily="34" charset="0"/>
              </a:rPr>
              <a:t>Mad</a:t>
            </a:r>
          </a:p>
          <a:p>
            <a:pPr algn="ctr"/>
            <a:r>
              <a:rPr lang="en-GB" sz="2000" dirty="0">
                <a:solidFill>
                  <a:schemeClr val="bg1"/>
                </a:solidFill>
                <a:latin typeface="Arial Rounded MT Bold" panose="020F0704030504030204" pitchFamily="34" charset="0"/>
              </a:rPr>
              <a:t>Cheese</a:t>
            </a:r>
          </a:p>
        </p:txBody>
      </p:sp>
      <p:sp>
        <p:nvSpPr>
          <p:cNvPr id="13" name="TextBox 12">
            <a:extLst>
              <a:ext uri="{FF2B5EF4-FFF2-40B4-BE49-F238E27FC236}">
                <a16:creationId xmlns:a16="http://schemas.microsoft.com/office/drawing/2014/main" id="{0BC9C2A7-F462-4E6C-80E0-81A2201830E4}"/>
              </a:ext>
            </a:extLst>
          </p:cNvPr>
          <p:cNvSpPr txBox="1"/>
          <p:nvPr/>
        </p:nvSpPr>
        <p:spPr>
          <a:xfrm>
            <a:off x="838196" y="2653489"/>
            <a:ext cx="1861461" cy="1083604"/>
          </a:xfrm>
          <a:prstGeom prst="rect">
            <a:avLst/>
          </a:prstGeom>
          <a:solidFill>
            <a:srgbClr val="FFFF00"/>
          </a:solidFill>
        </p:spPr>
        <p:txBody>
          <a:bodyPr wrap="square" rtlCol="0" anchor="ctr">
            <a:noAutofit/>
          </a:bodyPr>
          <a:lstStyle/>
          <a:p>
            <a:pPr algn="ctr"/>
            <a:r>
              <a:rPr lang="en-GB" sz="2000" dirty="0">
                <a:latin typeface="Arial Rounded MT Bold" panose="020F0704030504030204" pitchFamily="34" charset="0"/>
              </a:rPr>
              <a:t>Long John Silver</a:t>
            </a:r>
          </a:p>
        </p:txBody>
      </p:sp>
      <p:pic>
        <p:nvPicPr>
          <p:cNvPr id="2" name="Picture 1" descr="A person standing next to a bird&#10;&#10;Description automatically generated">
            <a:extLst>
              <a:ext uri="{FF2B5EF4-FFF2-40B4-BE49-F238E27FC236}">
                <a16:creationId xmlns:a16="http://schemas.microsoft.com/office/drawing/2014/main" id="{EAF8FBF5-46AB-4590-BE5C-CEF70536F6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9139" y="1359844"/>
            <a:ext cx="2356632" cy="2386462"/>
          </a:xfrm>
          <a:prstGeom prst="rect">
            <a:avLst/>
          </a:prstGeom>
        </p:spPr>
      </p:pic>
      <p:sp>
        <p:nvSpPr>
          <p:cNvPr id="15" name="TextBox 14">
            <a:extLst>
              <a:ext uri="{FF2B5EF4-FFF2-40B4-BE49-F238E27FC236}">
                <a16:creationId xmlns:a16="http://schemas.microsoft.com/office/drawing/2014/main" id="{93D56F9B-3CE9-4E3F-BA3B-51F5D8691529}"/>
              </a:ext>
            </a:extLst>
          </p:cNvPr>
          <p:cNvSpPr txBox="1"/>
          <p:nvPr/>
        </p:nvSpPr>
        <p:spPr>
          <a:xfrm>
            <a:off x="6248391" y="2651863"/>
            <a:ext cx="1861457" cy="1083604"/>
          </a:xfrm>
          <a:prstGeom prst="rect">
            <a:avLst/>
          </a:prstGeom>
          <a:solidFill>
            <a:srgbClr val="FF6600"/>
          </a:solidFill>
        </p:spPr>
        <p:txBody>
          <a:bodyPr wrap="square" rtlCol="0" anchor="ctr">
            <a:noAutofit/>
          </a:bodyPr>
          <a:lstStyle/>
          <a:p>
            <a:pPr algn="ctr"/>
            <a:r>
              <a:rPr lang="en-GB" sz="2000" dirty="0">
                <a:latin typeface="Arial Rounded MT Bold" panose="020F0704030504030204" pitchFamily="34" charset="0"/>
              </a:rPr>
              <a:t>Jim Hawkins</a:t>
            </a:r>
          </a:p>
        </p:txBody>
      </p:sp>
      <p:pic>
        <p:nvPicPr>
          <p:cNvPr id="6" name="Picture 5" descr="A close up of a person&#10;&#10;Description automatically generated">
            <a:extLst>
              <a:ext uri="{FF2B5EF4-FFF2-40B4-BE49-F238E27FC236}">
                <a16:creationId xmlns:a16="http://schemas.microsoft.com/office/drawing/2014/main" id="{47D8AE85-5920-4CFB-BA00-FB010C5BEE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6558" y="1366176"/>
            <a:ext cx="2709436" cy="2369291"/>
          </a:xfrm>
          <a:prstGeom prst="rect">
            <a:avLst/>
          </a:prstGeom>
        </p:spPr>
      </p:pic>
      <p:pic>
        <p:nvPicPr>
          <p:cNvPr id="18" name="Picture 17" descr="A person looking at the camera&#10;&#10;Description automatically generated">
            <a:extLst>
              <a:ext uri="{FF2B5EF4-FFF2-40B4-BE49-F238E27FC236}">
                <a16:creationId xmlns:a16="http://schemas.microsoft.com/office/drawing/2014/main" id="{FCD6C722-C048-43A1-8351-794E8C08BA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99139" y="4132931"/>
            <a:ext cx="2159111" cy="1936850"/>
          </a:xfrm>
          <a:prstGeom prst="rect">
            <a:avLst/>
          </a:prstGeom>
        </p:spPr>
      </p:pic>
      <p:pic>
        <p:nvPicPr>
          <p:cNvPr id="20" name="Picture 19" descr="A person looking at the camera&#10;&#10;Description automatically generated">
            <a:extLst>
              <a:ext uri="{FF2B5EF4-FFF2-40B4-BE49-F238E27FC236}">
                <a16:creationId xmlns:a16="http://schemas.microsoft.com/office/drawing/2014/main" id="{D61359C8-74EB-4712-8ACA-D2D8B7D9F0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56558" y="4132931"/>
            <a:ext cx="2292468" cy="1994002"/>
          </a:xfrm>
          <a:prstGeom prst="rect">
            <a:avLst/>
          </a:prstGeom>
        </p:spPr>
      </p:pic>
      <p:sp>
        <p:nvSpPr>
          <p:cNvPr id="21" name="TextBox 20">
            <a:extLst>
              <a:ext uri="{FF2B5EF4-FFF2-40B4-BE49-F238E27FC236}">
                <a16:creationId xmlns:a16="http://schemas.microsoft.com/office/drawing/2014/main" id="{86F17851-AF62-484D-A719-5A447777365E}"/>
              </a:ext>
            </a:extLst>
          </p:cNvPr>
          <p:cNvSpPr txBox="1"/>
          <p:nvPr/>
        </p:nvSpPr>
        <p:spPr>
          <a:xfrm>
            <a:off x="838195" y="5421972"/>
            <a:ext cx="1861461" cy="1083603"/>
          </a:xfrm>
          <a:prstGeom prst="rect">
            <a:avLst/>
          </a:prstGeom>
          <a:solidFill>
            <a:srgbClr val="7030A0"/>
          </a:solidFill>
        </p:spPr>
        <p:txBody>
          <a:bodyPr wrap="square" rtlCol="0" anchor="ctr">
            <a:noAutofit/>
          </a:bodyPr>
          <a:lstStyle/>
          <a:p>
            <a:pPr algn="ctr"/>
            <a:r>
              <a:rPr lang="en-GB" sz="2000" dirty="0">
                <a:solidFill>
                  <a:schemeClr val="bg1"/>
                </a:solidFill>
                <a:latin typeface="Arial Rounded MT Bold" panose="020F0704030504030204" pitchFamily="34" charset="0"/>
              </a:rPr>
              <a:t>Doctor Livesey</a:t>
            </a:r>
          </a:p>
        </p:txBody>
      </p:sp>
      <p:sp>
        <p:nvSpPr>
          <p:cNvPr id="22" name="TextBox 21">
            <a:extLst>
              <a:ext uri="{FF2B5EF4-FFF2-40B4-BE49-F238E27FC236}">
                <a16:creationId xmlns:a16="http://schemas.microsoft.com/office/drawing/2014/main" id="{034786DC-C525-4501-8496-9F4CE8F66510}"/>
              </a:ext>
            </a:extLst>
          </p:cNvPr>
          <p:cNvSpPr txBox="1"/>
          <p:nvPr/>
        </p:nvSpPr>
        <p:spPr>
          <a:xfrm>
            <a:off x="6248391" y="5421971"/>
            <a:ext cx="1861457" cy="1083603"/>
          </a:xfrm>
          <a:prstGeom prst="rect">
            <a:avLst/>
          </a:prstGeom>
          <a:solidFill>
            <a:srgbClr val="FF0000"/>
          </a:solidFill>
        </p:spPr>
        <p:txBody>
          <a:bodyPr wrap="square" rtlCol="0" anchor="ctr">
            <a:noAutofit/>
          </a:bodyPr>
          <a:lstStyle/>
          <a:p>
            <a:pPr algn="ctr"/>
            <a:r>
              <a:rPr lang="en-GB" sz="2000" dirty="0">
                <a:solidFill>
                  <a:schemeClr val="bg1"/>
                </a:solidFill>
                <a:latin typeface="Arial Rounded MT Bold" panose="020F0704030504030204" pitchFamily="34" charset="0"/>
              </a:rPr>
              <a:t>Ben Gunn</a:t>
            </a:r>
          </a:p>
        </p:txBody>
      </p:sp>
    </p:spTree>
    <p:extLst>
      <p:ext uri="{BB962C8B-B14F-4D97-AF65-F5344CB8AC3E}">
        <p14:creationId xmlns:p14="http://schemas.microsoft.com/office/powerpoint/2010/main" val="1183979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21"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54"/>
        <p:cNvGrpSpPr/>
        <p:nvPr/>
      </p:nvGrpSpPr>
      <p:grpSpPr>
        <a:xfrm>
          <a:off x="0" y="0"/>
          <a:ext cx="0" cy="0"/>
          <a:chOff x="0" y="0"/>
          <a:chExt cx="0" cy="0"/>
        </a:xfrm>
      </p:grpSpPr>
      <p:sp>
        <p:nvSpPr>
          <p:cNvPr id="157" name="Shape 157"/>
          <p:cNvSpPr/>
          <p:nvPr/>
        </p:nvSpPr>
        <p:spPr>
          <a:xfrm>
            <a:off x="427633" y="2781970"/>
            <a:ext cx="11360800" cy="1188144"/>
          </a:xfrm>
          <a:prstGeom prst="rect">
            <a:avLst/>
          </a:prstGeom>
          <a:solidFill>
            <a:srgbClr val="FF00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r>
              <a:rPr lang="en-GB" sz="2800" dirty="0">
                <a:latin typeface="Arial Rounded MT Bold" panose="020F0704030504030204" pitchFamily="34" charset="0"/>
              </a:rPr>
              <a:t>To be able to </a:t>
            </a:r>
            <a:r>
              <a:rPr lang="en-GB" sz="2800" b="1" i="1" u="sng" dirty="0">
                <a:latin typeface="Arial Rounded MT Bold" panose="020F0704030504030204" pitchFamily="34" charset="0"/>
              </a:rPr>
              <a:t>describe</a:t>
            </a:r>
            <a:r>
              <a:rPr lang="en-GB" sz="2800" dirty="0">
                <a:latin typeface="Arial Rounded MT Bold" panose="020F0704030504030204" pitchFamily="34" charset="0"/>
              </a:rPr>
              <a:t> objects with detail</a:t>
            </a:r>
          </a:p>
        </p:txBody>
      </p:sp>
      <p:sp>
        <p:nvSpPr>
          <p:cNvPr id="158" name="Shape 158"/>
          <p:cNvSpPr/>
          <p:nvPr/>
        </p:nvSpPr>
        <p:spPr>
          <a:xfrm>
            <a:off x="427633" y="4076030"/>
            <a:ext cx="11360800" cy="1188143"/>
          </a:xfrm>
          <a:prstGeom prst="rect">
            <a:avLst/>
          </a:prstGeom>
          <a:solidFill>
            <a:srgbClr val="FF66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r>
              <a:rPr lang="en-GB" sz="2800" dirty="0">
                <a:latin typeface="Arial Rounded MT Bold" panose="020F0704030504030204" pitchFamily="34" charset="0"/>
              </a:rPr>
              <a:t>To be able to </a:t>
            </a:r>
            <a:r>
              <a:rPr lang="en-GB" sz="2800" b="1" i="1" u="sng" dirty="0">
                <a:latin typeface="Arial Rounded MT Bold" panose="020F0704030504030204" pitchFamily="34" charset="0"/>
              </a:rPr>
              <a:t>explain</a:t>
            </a:r>
            <a:r>
              <a:rPr lang="en-GB" sz="2800" dirty="0">
                <a:latin typeface="Arial Rounded MT Bold" panose="020F0704030504030204" pitchFamily="34" charset="0"/>
              </a:rPr>
              <a:t> the purpose of an object and how it works</a:t>
            </a:r>
          </a:p>
        </p:txBody>
      </p:sp>
      <p:sp>
        <p:nvSpPr>
          <p:cNvPr id="159" name="Shape 159"/>
          <p:cNvSpPr/>
          <p:nvPr/>
        </p:nvSpPr>
        <p:spPr>
          <a:xfrm>
            <a:off x="427633" y="5339443"/>
            <a:ext cx="11360800" cy="1176190"/>
          </a:xfrm>
          <a:prstGeom prst="rect">
            <a:avLst/>
          </a:prstGeom>
          <a:solidFill>
            <a:srgbClr val="FFFF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pPr lvl="0">
              <a:lnSpc>
                <a:spcPct val="115000"/>
              </a:lnSpc>
            </a:pPr>
            <a:r>
              <a:rPr lang="en-GB" sz="2800" dirty="0">
                <a:latin typeface="Arial Rounded MT Bold" panose="020F0704030504030204" pitchFamily="34" charset="0"/>
              </a:rPr>
              <a:t>To be able to </a:t>
            </a:r>
            <a:r>
              <a:rPr lang="en-GB" sz="2800" b="1" i="1" u="sng" dirty="0">
                <a:latin typeface="Arial Rounded MT Bold" panose="020F0704030504030204" pitchFamily="34" charset="0"/>
              </a:rPr>
              <a:t>evaluate</a:t>
            </a:r>
            <a:r>
              <a:rPr lang="en-GB" sz="2800" dirty="0">
                <a:latin typeface="Arial Rounded MT Bold" panose="020F0704030504030204" pitchFamily="34" charset="0"/>
              </a:rPr>
              <a:t> the effectiveness of an object and identify areas for improvements where appropriate </a:t>
            </a:r>
            <a:endParaRPr sz="2800" u="sng" dirty="0">
              <a:latin typeface="Arial Rounded MT Bold" panose="020F0704030504030204" pitchFamily="34" charset="0"/>
              <a:ea typeface="Comic Sans MS"/>
              <a:cs typeface="Comic Sans MS"/>
              <a:sym typeface="Comic Sans MS"/>
            </a:endParaRPr>
          </a:p>
        </p:txBody>
      </p:sp>
      <p:sp>
        <p:nvSpPr>
          <p:cNvPr id="2" name="TextBox 1">
            <a:extLst>
              <a:ext uri="{FF2B5EF4-FFF2-40B4-BE49-F238E27FC236}">
                <a16:creationId xmlns:a16="http://schemas.microsoft.com/office/drawing/2014/main" id="{8B269551-C001-44DD-82B5-56C1B00CF12A}"/>
              </a:ext>
            </a:extLst>
          </p:cNvPr>
          <p:cNvSpPr txBox="1"/>
          <p:nvPr/>
        </p:nvSpPr>
        <p:spPr>
          <a:xfrm>
            <a:off x="427633" y="341834"/>
            <a:ext cx="11360800" cy="1405256"/>
          </a:xfrm>
          <a:prstGeom prst="rect">
            <a:avLst/>
          </a:prstGeom>
          <a:solidFill>
            <a:schemeClr val="bg1"/>
          </a:solidFill>
        </p:spPr>
        <p:txBody>
          <a:bodyPr wrap="square" rtlCol="0">
            <a:spAutoFit/>
          </a:bodyPr>
          <a:lstStyle/>
          <a:p>
            <a:pPr algn="ctr"/>
            <a:r>
              <a:rPr lang="en-US" sz="3600" b="1" dirty="0">
                <a:latin typeface="Arial Rounded MT Bold" panose="020F0704030504030204" pitchFamily="34" charset="0"/>
                <a:ea typeface="Comic Sans MS"/>
                <a:cs typeface="Comic Sans MS"/>
                <a:sym typeface="Comic Sans MS"/>
              </a:rPr>
              <a:t>Learning Intent</a:t>
            </a:r>
          </a:p>
          <a:p>
            <a:pPr>
              <a:lnSpc>
                <a:spcPct val="107000"/>
              </a:lnSpc>
              <a:spcAft>
                <a:spcPts val="800"/>
              </a:spcAft>
            </a:pPr>
            <a:r>
              <a:rPr lang="en-GB" sz="2400" dirty="0">
                <a:latin typeface="Arial Rounded MT Bold" panose="020F0704030504030204" pitchFamily="34" charset="0"/>
              </a:rPr>
              <a:t>To understand the key command words associated with presenting information in a drama</a:t>
            </a:r>
            <a:endParaRPr lang="en-GB" sz="2400" dirty="0">
              <a:effectLst/>
              <a:latin typeface="Arial Rounded MT Bold" panose="020F0704030504030204" pitchFamily="34" charset="0"/>
              <a:ea typeface="Times New Roman" panose="02020603050405020304" pitchFamily="18" charset="0"/>
              <a:cs typeface="Rockwell" panose="02060603020205020403" pitchFamily="18" charset="0"/>
            </a:endParaRPr>
          </a:p>
        </p:txBody>
      </p:sp>
      <p:sp>
        <p:nvSpPr>
          <p:cNvPr id="3" name="TextBox 2">
            <a:extLst>
              <a:ext uri="{FF2B5EF4-FFF2-40B4-BE49-F238E27FC236}">
                <a16:creationId xmlns:a16="http://schemas.microsoft.com/office/drawing/2014/main" id="{C232C54C-B523-4DEE-8A93-5D2E48D38EAB}"/>
              </a:ext>
            </a:extLst>
          </p:cNvPr>
          <p:cNvSpPr txBox="1"/>
          <p:nvPr/>
        </p:nvSpPr>
        <p:spPr>
          <a:xfrm>
            <a:off x="427633" y="2152834"/>
            <a:ext cx="4585238" cy="523220"/>
          </a:xfrm>
          <a:prstGeom prst="rect">
            <a:avLst/>
          </a:prstGeom>
          <a:noFill/>
        </p:spPr>
        <p:txBody>
          <a:bodyPr wrap="square" rtlCol="0">
            <a:spAutoFit/>
          </a:bodyPr>
          <a:lstStyle/>
          <a:p>
            <a:r>
              <a:rPr lang="en-GB" sz="2800" dirty="0">
                <a:solidFill>
                  <a:schemeClr val="bg1"/>
                </a:solidFill>
                <a:latin typeface="Arial Rounded MT Bold" panose="020F0704030504030204" pitchFamily="34" charset="0"/>
              </a:rPr>
              <a:t>Success Criteria</a:t>
            </a:r>
          </a:p>
        </p:txBody>
      </p:sp>
    </p:spTree>
    <p:extLst>
      <p:ext uri="{BB962C8B-B14F-4D97-AF65-F5344CB8AC3E}">
        <p14:creationId xmlns:p14="http://schemas.microsoft.com/office/powerpoint/2010/main" val="1872295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3529" y="365125"/>
            <a:ext cx="11234057" cy="984173"/>
          </a:xfrm>
          <a:solidFill>
            <a:srgbClr val="FFFFCC"/>
          </a:solidFill>
        </p:spPr>
        <p:txBody>
          <a:bodyPr>
            <a:noAutofit/>
          </a:bodyPr>
          <a:lstStyle/>
          <a:p>
            <a:pPr algn="ctr"/>
            <a:r>
              <a:rPr lang="en-GB" sz="2400" dirty="0">
                <a:latin typeface="Arial Rounded MT Bold" panose="020F0704030504030204" pitchFamily="34" charset="0"/>
              </a:rPr>
              <a:t>We are going to develop your ability to </a:t>
            </a:r>
            <a:r>
              <a:rPr lang="en-GB" sz="2400" dirty="0">
                <a:solidFill>
                  <a:schemeClr val="tx1"/>
                </a:solidFill>
                <a:latin typeface="Arial Rounded MT Bold" panose="020F0704030504030204" pitchFamily="34" charset="0"/>
              </a:rPr>
              <a:t>describe, explain and evaluate.  These are essential skills when examining theatre performance.</a:t>
            </a:r>
          </a:p>
        </p:txBody>
      </p:sp>
      <p:sp>
        <p:nvSpPr>
          <p:cNvPr id="5" name="TextBox 4">
            <a:extLst>
              <a:ext uri="{FF2B5EF4-FFF2-40B4-BE49-F238E27FC236}">
                <a16:creationId xmlns:a16="http://schemas.microsoft.com/office/drawing/2014/main" id="{12F2D8B2-C2C4-4255-9647-63CA9A9DE753}"/>
              </a:ext>
            </a:extLst>
          </p:cNvPr>
          <p:cNvSpPr txBox="1"/>
          <p:nvPr/>
        </p:nvSpPr>
        <p:spPr>
          <a:xfrm>
            <a:off x="473529" y="1832935"/>
            <a:ext cx="11234057" cy="720000"/>
          </a:xfrm>
          <a:prstGeom prst="rect">
            <a:avLst/>
          </a:prstGeom>
          <a:solidFill>
            <a:srgbClr val="92D050"/>
          </a:solidFill>
        </p:spPr>
        <p:txBody>
          <a:bodyPr wrap="square" rtlCol="0" anchor="ctr">
            <a:spAutoFit/>
          </a:bodyPr>
          <a:lstStyle/>
          <a:p>
            <a:pPr lvl="0">
              <a:defRPr/>
            </a:pPr>
            <a:r>
              <a:rPr lang="en-GB" sz="2000" b="1" i="1" u="sng" dirty="0">
                <a:solidFill>
                  <a:prstClr val="black"/>
                </a:solidFill>
                <a:latin typeface="Arial Rounded MT Bold" panose="020F0704030504030204" pitchFamily="34" charset="0"/>
              </a:rPr>
              <a:t>Describe</a:t>
            </a:r>
            <a:r>
              <a:rPr lang="en-GB" sz="2000" dirty="0">
                <a:solidFill>
                  <a:prstClr val="black"/>
                </a:solidFill>
                <a:latin typeface="Arial Rounded MT Bold" panose="020F0704030504030204" pitchFamily="34" charset="0"/>
              </a:rPr>
              <a:t> – Say what it is, how it looks.</a:t>
            </a:r>
          </a:p>
        </p:txBody>
      </p:sp>
      <p:sp>
        <p:nvSpPr>
          <p:cNvPr id="6" name="TextBox 5">
            <a:extLst>
              <a:ext uri="{FF2B5EF4-FFF2-40B4-BE49-F238E27FC236}">
                <a16:creationId xmlns:a16="http://schemas.microsoft.com/office/drawing/2014/main" id="{09B6CDB8-12EA-475A-A3BF-31B1AC1A81A7}"/>
              </a:ext>
            </a:extLst>
          </p:cNvPr>
          <p:cNvSpPr txBox="1"/>
          <p:nvPr/>
        </p:nvSpPr>
        <p:spPr>
          <a:xfrm>
            <a:off x="473528" y="2812354"/>
            <a:ext cx="11234056" cy="720000"/>
          </a:xfrm>
          <a:prstGeom prst="rect">
            <a:avLst/>
          </a:prstGeom>
          <a:solidFill>
            <a:srgbClr val="FFC000"/>
          </a:solidFill>
        </p:spPr>
        <p:txBody>
          <a:bodyPr wrap="square" rtlCol="0" anchor="ctr">
            <a:spAutoFit/>
          </a:bodyPr>
          <a:lstStyle/>
          <a:p>
            <a:pPr lvl="0">
              <a:defRPr/>
            </a:pPr>
            <a:r>
              <a:rPr lang="en-GB" sz="2000" b="1" i="1" u="sng" dirty="0">
                <a:solidFill>
                  <a:prstClr val="black"/>
                </a:solidFill>
                <a:latin typeface="Arial Rounded MT Bold" panose="020F0704030504030204" pitchFamily="34" charset="0"/>
              </a:rPr>
              <a:t>Explain</a:t>
            </a:r>
            <a:r>
              <a:rPr lang="en-GB" sz="2000" dirty="0">
                <a:solidFill>
                  <a:prstClr val="black"/>
                </a:solidFill>
                <a:latin typeface="Arial Rounded MT Bold" panose="020F0704030504030204" pitchFamily="34" charset="0"/>
              </a:rPr>
              <a:t> – Say how it works/why it is like this.</a:t>
            </a:r>
          </a:p>
        </p:txBody>
      </p:sp>
      <p:sp>
        <p:nvSpPr>
          <p:cNvPr id="7" name="TextBox 6">
            <a:extLst>
              <a:ext uri="{FF2B5EF4-FFF2-40B4-BE49-F238E27FC236}">
                <a16:creationId xmlns:a16="http://schemas.microsoft.com/office/drawing/2014/main" id="{8F41867A-8A71-4785-AA7B-A425FCE28296}"/>
              </a:ext>
            </a:extLst>
          </p:cNvPr>
          <p:cNvSpPr txBox="1"/>
          <p:nvPr/>
        </p:nvSpPr>
        <p:spPr>
          <a:xfrm>
            <a:off x="484414" y="3763090"/>
            <a:ext cx="11234056" cy="720000"/>
          </a:xfrm>
          <a:prstGeom prst="rect">
            <a:avLst/>
          </a:prstGeom>
          <a:solidFill>
            <a:srgbClr val="FF0000"/>
          </a:solidFill>
        </p:spPr>
        <p:txBody>
          <a:bodyPr wrap="square" rtlCol="0" anchor="ctr">
            <a:spAutoFit/>
          </a:bodyPr>
          <a:lstStyle/>
          <a:p>
            <a:pPr lvl="0">
              <a:defRPr/>
            </a:pPr>
            <a:r>
              <a:rPr lang="en-GB" sz="2000" b="1" u="sng" dirty="0">
                <a:solidFill>
                  <a:schemeClr val="bg1"/>
                </a:solidFill>
                <a:latin typeface="Arial Rounded MT Bold" panose="020F0704030504030204" pitchFamily="34" charset="0"/>
              </a:rPr>
              <a:t>Evaluate</a:t>
            </a:r>
            <a:r>
              <a:rPr lang="en-GB" sz="2000" dirty="0">
                <a:solidFill>
                  <a:schemeClr val="bg1"/>
                </a:solidFill>
                <a:latin typeface="Arial Rounded MT Bold" panose="020F0704030504030204" pitchFamily="34" charset="0"/>
              </a:rPr>
              <a:t> – Say how effective is it and what makes it successful.</a:t>
            </a:r>
          </a:p>
        </p:txBody>
      </p:sp>
      <p:sp>
        <p:nvSpPr>
          <p:cNvPr id="9" name="TextBox 8">
            <a:extLst>
              <a:ext uri="{FF2B5EF4-FFF2-40B4-BE49-F238E27FC236}">
                <a16:creationId xmlns:a16="http://schemas.microsoft.com/office/drawing/2014/main" id="{07B00EA3-5A60-448F-84C8-C2B36C250072}"/>
              </a:ext>
            </a:extLst>
          </p:cNvPr>
          <p:cNvSpPr txBox="1"/>
          <p:nvPr/>
        </p:nvSpPr>
        <p:spPr>
          <a:xfrm>
            <a:off x="473528" y="4742509"/>
            <a:ext cx="11223170" cy="720000"/>
          </a:xfrm>
          <a:prstGeom prst="rect">
            <a:avLst/>
          </a:prstGeom>
          <a:solidFill>
            <a:srgbClr val="9966FF"/>
          </a:solidFill>
        </p:spPr>
        <p:txBody>
          <a:bodyPr wrap="square" rtlCol="0" anchor="ctr">
            <a:spAutoFit/>
          </a:bodyPr>
          <a:lstStyle/>
          <a:p>
            <a:pPr lvl="0">
              <a:defRPr/>
            </a:pPr>
            <a:r>
              <a:rPr lang="en-GB" sz="2000" b="1" i="1" u="sng" dirty="0">
                <a:solidFill>
                  <a:schemeClr val="bg1"/>
                </a:solidFill>
                <a:latin typeface="Arial Rounded MT Bold" panose="020F0704030504030204" pitchFamily="34" charset="0"/>
              </a:rPr>
              <a:t>Extension</a:t>
            </a:r>
            <a:r>
              <a:rPr lang="en-GB" sz="2000" dirty="0">
                <a:solidFill>
                  <a:schemeClr val="bg1"/>
                </a:solidFill>
                <a:latin typeface="Arial Rounded MT Bold" panose="020F0704030504030204" pitchFamily="34" charset="0"/>
              </a:rPr>
              <a:t> – Go on to say how you think it might be more effective.  Make a suggestion for improvement.</a:t>
            </a:r>
          </a:p>
        </p:txBody>
      </p:sp>
    </p:spTree>
    <p:extLst>
      <p:ext uri="{BB962C8B-B14F-4D97-AF65-F5344CB8AC3E}">
        <p14:creationId xmlns:p14="http://schemas.microsoft.com/office/powerpoint/2010/main" val="876363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3529" y="365125"/>
            <a:ext cx="11234057" cy="1015663"/>
          </a:xfrm>
          <a:solidFill>
            <a:srgbClr val="FFFFCC"/>
          </a:solidFill>
        </p:spPr>
        <p:txBody>
          <a:bodyPr>
            <a:noAutofit/>
          </a:bodyPr>
          <a:lstStyle/>
          <a:p>
            <a:pPr algn="ctr"/>
            <a:r>
              <a:rPr lang="en-GB" sz="1600" dirty="0">
                <a:solidFill>
                  <a:schemeClr val="tx1"/>
                </a:solidFill>
                <a:latin typeface="Arial Rounded MT Bold" panose="020F0704030504030204" pitchFamily="34" charset="0"/>
              </a:rPr>
              <a:t>Using the letters, decide which </a:t>
            </a:r>
            <a:r>
              <a:rPr lang="en-GB" sz="1600" dirty="0">
                <a:latin typeface="Arial Rounded MT Bold" panose="020F0704030504030204" pitchFamily="34" charset="0"/>
              </a:rPr>
              <a:t>statements are Describe?  Explain?  Evaluate?</a:t>
            </a:r>
            <a:br>
              <a:rPr lang="en-GB" sz="1600" dirty="0">
                <a:latin typeface="Arial Rounded MT Bold" panose="020F0704030504030204" pitchFamily="34" charset="0"/>
              </a:rPr>
            </a:br>
            <a:r>
              <a:rPr lang="en-GB" sz="1600" dirty="0">
                <a:latin typeface="Arial Rounded MT Bold" panose="020F0704030504030204" pitchFamily="34" charset="0"/>
              </a:rPr>
              <a:t>Use the whiteboards in your planner.  Write the words describe, explain and evaluate and write the correct letters underneath.  </a:t>
            </a:r>
            <a:endParaRPr lang="en-GB" sz="1600" dirty="0">
              <a:solidFill>
                <a:schemeClr val="tx1"/>
              </a:solidFill>
              <a:latin typeface="Arial Rounded MT Bold" panose="020F0704030504030204" pitchFamily="34" charset="0"/>
            </a:endParaRPr>
          </a:p>
        </p:txBody>
      </p:sp>
      <p:pic>
        <p:nvPicPr>
          <p:cNvPr id="5" name="Content Placeholder 4"/>
          <p:cNvPicPr>
            <a:picLocks noGrp="1" noChangeAspect="1"/>
          </p:cNvPicPr>
          <p:nvPr>
            <p:ph sz="half" idx="1"/>
          </p:nvPr>
        </p:nvPicPr>
        <p:blipFill>
          <a:blip r:embed="rId2"/>
          <a:stretch>
            <a:fillRect/>
          </a:stretch>
        </p:blipFill>
        <p:spPr>
          <a:xfrm>
            <a:off x="3487651" y="2500576"/>
            <a:ext cx="4525809" cy="3394357"/>
          </a:xfrm>
          <a:prstGeom prst="rect">
            <a:avLst/>
          </a:prstGeom>
        </p:spPr>
      </p:pic>
      <p:sp>
        <p:nvSpPr>
          <p:cNvPr id="7" name="TextBox 6">
            <a:extLst>
              <a:ext uri="{FF2B5EF4-FFF2-40B4-BE49-F238E27FC236}">
                <a16:creationId xmlns:a16="http://schemas.microsoft.com/office/drawing/2014/main" id="{25FDFF45-6FEE-4A4B-90BA-C36E9A2613E6}"/>
              </a:ext>
            </a:extLst>
          </p:cNvPr>
          <p:cNvSpPr txBox="1"/>
          <p:nvPr/>
        </p:nvSpPr>
        <p:spPr>
          <a:xfrm>
            <a:off x="9289000" y="1797111"/>
            <a:ext cx="2481943" cy="2246769"/>
          </a:xfrm>
          <a:prstGeom prst="rect">
            <a:avLst/>
          </a:prstGeom>
          <a:solidFill>
            <a:srgbClr val="FF0000"/>
          </a:solidFill>
        </p:spPr>
        <p:txBody>
          <a:bodyPr wrap="square" rtlCol="0">
            <a:spAutoFit/>
          </a:bodyPr>
          <a:lstStyle/>
          <a:p>
            <a:r>
              <a:rPr lang="en-GB" sz="2000" dirty="0">
                <a:solidFill>
                  <a:schemeClr val="bg1"/>
                </a:solidFill>
                <a:latin typeface="Arial Rounded MT Bold" panose="020F0704030504030204" pitchFamily="34" charset="0"/>
              </a:rPr>
              <a:t>D - It meets its intention of being suitable for many users because it is made of strong materials and eye catching design</a:t>
            </a:r>
          </a:p>
        </p:txBody>
      </p:sp>
      <p:sp>
        <p:nvSpPr>
          <p:cNvPr id="10" name="TextBox 9">
            <a:extLst>
              <a:ext uri="{FF2B5EF4-FFF2-40B4-BE49-F238E27FC236}">
                <a16:creationId xmlns:a16="http://schemas.microsoft.com/office/drawing/2014/main" id="{3E48BCE7-422E-46AE-BF7C-8DBE35586568}"/>
              </a:ext>
            </a:extLst>
          </p:cNvPr>
          <p:cNvSpPr txBox="1"/>
          <p:nvPr/>
        </p:nvSpPr>
        <p:spPr>
          <a:xfrm>
            <a:off x="8490623" y="4366468"/>
            <a:ext cx="2481943" cy="707886"/>
          </a:xfrm>
          <a:prstGeom prst="rect">
            <a:avLst/>
          </a:prstGeom>
          <a:solidFill>
            <a:srgbClr val="FFC000"/>
          </a:solidFill>
        </p:spPr>
        <p:txBody>
          <a:bodyPr wrap="square" rtlCol="0">
            <a:spAutoFit/>
          </a:bodyPr>
          <a:lstStyle/>
          <a:p>
            <a:r>
              <a:rPr lang="en-GB" sz="2000" dirty="0">
                <a:latin typeface="Arial Rounded MT Bold" panose="020F0704030504030204" pitchFamily="34" charset="0"/>
              </a:rPr>
              <a:t>H - It has arms and a back rest</a:t>
            </a:r>
          </a:p>
        </p:txBody>
      </p:sp>
      <p:sp>
        <p:nvSpPr>
          <p:cNvPr id="11" name="TextBox 10">
            <a:extLst>
              <a:ext uri="{FF2B5EF4-FFF2-40B4-BE49-F238E27FC236}">
                <a16:creationId xmlns:a16="http://schemas.microsoft.com/office/drawing/2014/main" id="{DADBF9A9-1FB9-45B3-873D-EBC07E4A2905}"/>
              </a:ext>
            </a:extLst>
          </p:cNvPr>
          <p:cNvSpPr txBox="1"/>
          <p:nvPr/>
        </p:nvSpPr>
        <p:spPr>
          <a:xfrm>
            <a:off x="9225642" y="5387102"/>
            <a:ext cx="2481943" cy="1015663"/>
          </a:xfrm>
          <a:prstGeom prst="rect">
            <a:avLst/>
          </a:prstGeom>
          <a:solidFill>
            <a:srgbClr val="FFFF00"/>
          </a:solidFill>
        </p:spPr>
        <p:txBody>
          <a:bodyPr wrap="square" rtlCol="0">
            <a:spAutoFit/>
          </a:bodyPr>
          <a:lstStyle/>
          <a:p>
            <a:r>
              <a:rPr lang="en-GB" sz="2000" dirty="0">
                <a:latin typeface="Arial Rounded MT Bold" panose="020F0704030504030204" pitchFamily="34" charset="0"/>
              </a:rPr>
              <a:t>I - It supports the back to prevent it from aching</a:t>
            </a:r>
          </a:p>
        </p:txBody>
      </p:sp>
      <p:sp>
        <p:nvSpPr>
          <p:cNvPr id="12" name="TextBox 11">
            <a:extLst>
              <a:ext uri="{FF2B5EF4-FFF2-40B4-BE49-F238E27FC236}">
                <a16:creationId xmlns:a16="http://schemas.microsoft.com/office/drawing/2014/main" id="{99C1D298-2D28-457C-B689-69B0ACFBA39E}"/>
              </a:ext>
            </a:extLst>
          </p:cNvPr>
          <p:cNvSpPr txBox="1"/>
          <p:nvPr/>
        </p:nvSpPr>
        <p:spPr>
          <a:xfrm>
            <a:off x="440600" y="1797110"/>
            <a:ext cx="2481943" cy="2246769"/>
          </a:xfrm>
          <a:prstGeom prst="rect">
            <a:avLst/>
          </a:prstGeom>
          <a:solidFill>
            <a:srgbClr val="7030A0"/>
          </a:solidFill>
        </p:spPr>
        <p:txBody>
          <a:bodyPr wrap="square" rtlCol="0">
            <a:spAutoFit/>
          </a:bodyPr>
          <a:lstStyle/>
          <a:p>
            <a:r>
              <a:rPr lang="en-GB" sz="2000" dirty="0">
                <a:solidFill>
                  <a:schemeClr val="bg1"/>
                </a:solidFill>
                <a:latin typeface="Arial Rounded MT Bold" panose="020F0704030504030204" pitchFamily="34" charset="0"/>
              </a:rPr>
              <a:t>A - The chair has four wooden legs to make sure it is sturdy and balanced allowing it to be safe for many users</a:t>
            </a:r>
            <a:r>
              <a:rPr lang="en-GB" dirty="0">
                <a:solidFill>
                  <a:schemeClr val="bg1"/>
                </a:solidFill>
              </a:rPr>
              <a:t>.</a:t>
            </a:r>
          </a:p>
        </p:txBody>
      </p:sp>
      <p:sp>
        <p:nvSpPr>
          <p:cNvPr id="13" name="TextBox 12">
            <a:extLst>
              <a:ext uri="{FF2B5EF4-FFF2-40B4-BE49-F238E27FC236}">
                <a16:creationId xmlns:a16="http://schemas.microsoft.com/office/drawing/2014/main" id="{11730436-3324-48D0-8E33-66AAE4E1CA04}"/>
              </a:ext>
            </a:extLst>
          </p:cNvPr>
          <p:cNvSpPr txBox="1"/>
          <p:nvPr/>
        </p:nvSpPr>
        <p:spPr>
          <a:xfrm>
            <a:off x="6495188" y="1558166"/>
            <a:ext cx="2481943" cy="1323439"/>
          </a:xfrm>
          <a:prstGeom prst="rect">
            <a:avLst/>
          </a:prstGeom>
          <a:solidFill>
            <a:srgbClr val="92D050"/>
          </a:solidFill>
        </p:spPr>
        <p:txBody>
          <a:bodyPr wrap="square" rtlCol="0">
            <a:spAutoFit/>
          </a:bodyPr>
          <a:lstStyle/>
          <a:p>
            <a:r>
              <a:rPr lang="en-GB" sz="2000" dirty="0">
                <a:solidFill>
                  <a:prstClr val="black"/>
                </a:solidFill>
                <a:latin typeface="Arial Rounded MT Bold" panose="020F0704030504030204" pitchFamily="34" charset="0"/>
              </a:rPr>
              <a:t>C - It has a cushioned seat for comfort if sitting for long periods</a:t>
            </a:r>
            <a:endParaRPr lang="en-GB" sz="2000" dirty="0">
              <a:latin typeface="Arial Rounded MT Bold" panose="020F0704030504030204" pitchFamily="34" charset="0"/>
            </a:endParaRPr>
          </a:p>
        </p:txBody>
      </p:sp>
      <p:sp>
        <p:nvSpPr>
          <p:cNvPr id="14" name="TextBox 13">
            <a:extLst>
              <a:ext uri="{FF2B5EF4-FFF2-40B4-BE49-F238E27FC236}">
                <a16:creationId xmlns:a16="http://schemas.microsoft.com/office/drawing/2014/main" id="{650405C4-9D14-4691-A618-990AF89D27FC}"/>
              </a:ext>
            </a:extLst>
          </p:cNvPr>
          <p:cNvSpPr txBox="1"/>
          <p:nvPr/>
        </p:nvSpPr>
        <p:spPr>
          <a:xfrm>
            <a:off x="3268613" y="5477211"/>
            <a:ext cx="2481943" cy="1015663"/>
          </a:xfrm>
          <a:prstGeom prst="rect">
            <a:avLst/>
          </a:prstGeom>
          <a:solidFill>
            <a:srgbClr val="00B050"/>
          </a:solidFill>
        </p:spPr>
        <p:txBody>
          <a:bodyPr wrap="square" rtlCol="0">
            <a:spAutoFit/>
          </a:bodyPr>
          <a:lstStyle/>
          <a:p>
            <a:pPr lvl="0">
              <a:defRPr/>
            </a:pPr>
            <a:r>
              <a:rPr lang="en-GB" sz="2000" dirty="0">
                <a:solidFill>
                  <a:prstClr val="black"/>
                </a:solidFill>
                <a:latin typeface="Arial Rounded MT Bold" panose="020F0704030504030204" pitchFamily="34" charset="0"/>
              </a:rPr>
              <a:t>F - The seat is soft and fabric covered</a:t>
            </a:r>
          </a:p>
        </p:txBody>
      </p:sp>
      <p:sp>
        <p:nvSpPr>
          <p:cNvPr id="15" name="TextBox 14">
            <a:extLst>
              <a:ext uri="{FF2B5EF4-FFF2-40B4-BE49-F238E27FC236}">
                <a16:creationId xmlns:a16="http://schemas.microsoft.com/office/drawing/2014/main" id="{1671F43E-26FD-445F-8B23-23361C7FC118}"/>
              </a:ext>
            </a:extLst>
          </p:cNvPr>
          <p:cNvSpPr txBox="1"/>
          <p:nvPr/>
        </p:nvSpPr>
        <p:spPr>
          <a:xfrm>
            <a:off x="3214869" y="1593138"/>
            <a:ext cx="2481943" cy="1015663"/>
          </a:xfrm>
          <a:prstGeom prst="rect">
            <a:avLst/>
          </a:prstGeom>
          <a:solidFill>
            <a:srgbClr val="00B0F0"/>
          </a:solidFill>
        </p:spPr>
        <p:txBody>
          <a:bodyPr wrap="square" rtlCol="0">
            <a:spAutoFit/>
          </a:bodyPr>
          <a:lstStyle/>
          <a:p>
            <a:pPr lvl="0">
              <a:defRPr/>
            </a:pPr>
            <a:r>
              <a:rPr lang="en-GB" sz="2000" dirty="0">
                <a:solidFill>
                  <a:prstClr val="black"/>
                </a:solidFill>
                <a:latin typeface="Arial Rounded MT Bold" panose="020F0704030504030204" pitchFamily="34" charset="0"/>
              </a:rPr>
              <a:t>B - It has four, darkly stained wooden legs</a:t>
            </a:r>
          </a:p>
        </p:txBody>
      </p:sp>
      <p:sp>
        <p:nvSpPr>
          <p:cNvPr id="16" name="TextBox 15">
            <a:extLst>
              <a:ext uri="{FF2B5EF4-FFF2-40B4-BE49-F238E27FC236}">
                <a16:creationId xmlns:a16="http://schemas.microsoft.com/office/drawing/2014/main" id="{36C66E96-AF97-4ADE-9C45-98E4AACEF7EA}"/>
              </a:ext>
            </a:extLst>
          </p:cNvPr>
          <p:cNvSpPr txBox="1"/>
          <p:nvPr/>
        </p:nvSpPr>
        <p:spPr>
          <a:xfrm>
            <a:off x="6116171" y="5894934"/>
            <a:ext cx="2481943" cy="707886"/>
          </a:xfrm>
          <a:prstGeom prst="rect">
            <a:avLst/>
          </a:prstGeom>
          <a:solidFill>
            <a:srgbClr val="0070C0"/>
          </a:solidFill>
        </p:spPr>
        <p:txBody>
          <a:bodyPr wrap="square" rtlCol="0">
            <a:spAutoFit/>
          </a:bodyPr>
          <a:lstStyle/>
          <a:p>
            <a:pPr lvl="0">
              <a:defRPr/>
            </a:pPr>
            <a:r>
              <a:rPr lang="en-GB" sz="2000" dirty="0">
                <a:solidFill>
                  <a:schemeClr val="bg1"/>
                </a:solidFill>
                <a:latin typeface="Arial Rounded MT Bold" panose="020F0704030504030204" pitchFamily="34" charset="0"/>
              </a:rPr>
              <a:t>G - The chair is orange/red</a:t>
            </a:r>
          </a:p>
        </p:txBody>
      </p:sp>
      <p:sp>
        <p:nvSpPr>
          <p:cNvPr id="17" name="TextBox 16">
            <a:extLst>
              <a:ext uri="{FF2B5EF4-FFF2-40B4-BE49-F238E27FC236}">
                <a16:creationId xmlns:a16="http://schemas.microsoft.com/office/drawing/2014/main" id="{96402B96-7018-42D9-AF5D-EFF948C59931}"/>
              </a:ext>
            </a:extLst>
          </p:cNvPr>
          <p:cNvSpPr txBox="1"/>
          <p:nvPr/>
        </p:nvSpPr>
        <p:spPr>
          <a:xfrm>
            <a:off x="421056" y="4706273"/>
            <a:ext cx="2481943" cy="1938992"/>
          </a:xfrm>
          <a:prstGeom prst="rect">
            <a:avLst/>
          </a:prstGeom>
          <a:solidFill>
            <a:srgbClr val="002060"/>
          </a:solidFill>
        </p:spPr>
        <p:txBody>
          <a:bodyPr wrap="square" rtlCol="0">
            <a:spAutoFit/>
          </a:bodyPr>
          <a:lstStyle/>
          <a:p>
            <a:r>
              <a:rPr lang="en-GB" sz="2000" dirty="0">
                <a:solidFill>
                  <a:schemeClr val="bg1"/>
                </a:solidFill>
                <a:latin typeface="Arial Rounded MT Bold" panose="020F0704030504030204" pitchFamily="34" charset="0"/>
              </a:rPr>
              <a:t>E - It successfully allows  the user to feel comfortable whilst taking the weight off their feet</a:t>
            </a:r>
          </a:p>
        </p:txBody>
      </p:sp>
    </p:spTree>
    <p:extLst>
      <p:ext uri="{BB962C8B-B14F-4D97-AF65-F5344CB8AC3E}">
        <p14:creationId xmlns:p14="http://schemas.microsoft.com/office/powerpoint/2010/main" val="2372695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3529" y="177799"/>
            <a:ext cx="11234057" cy="1426599"/>
          </a:xfrm>
          <a:solidFill>
            <a:srgbClr val="FFFFCC"/>
          </a:solidFill>
        </p:spPr>
        <p:txBody>
          <a:bodyPr>
            <a:noAutofit/>
          </a:bodyPr>
          <a:lstStyle/>
          <a:p>
            <a:pPr algn="ctr"/>
            <a:r>
              <a:rPr lang="en-GB" sz="2000" dirty="0">
                <a:solidFill>
                  <a:srgbClr val="00B050"/>
                </a:solidFill>
                <a:latin typeface="Arial Rounded MT Bold" panose="020F0704030504030204" pitchFamily="34" charset="0"/>
              </a:rPr>
              <a:t>The boxes in green are Describe, </a:t>
            </a:r>
            <a:r>
              <a:rPr lang="en-GB" sz="2000" dirty="0">
                <a:solidFill>
                  <a:srgbClr val="FFC000"/>
                </a:solidFill>
                <a:latin typeface="Arial Rounded MT Bold" panose="020F0704030504030204" pitchFamily="34" charset="0"/>
              </a:rPr>
              <a:t>the boxes in amber are Explain  </a:t>
            </a:r>
            <a:r>
              <a:rPr lang="en-GB" sz="2000" dirty="0">
                <a:solidFill>
                  <a:srgbClr val="FF0000"/>
                </a:solidFill>
                <a:latin typeface="Arial Rounded MT Bold" panose="020F0704030504030204" pitchFamily="34" charset="0"/>
              </a:rPr>
              <a:t>and the boxes in red are Evaluate</a:t>
            </a:r>
            <a:r>
              <a:rPr lang="en-GB" sz="2000" dirty="0">
                <a:latin typeface="Arial Rounded MT Bold" panose="020F0704030504030204" pitchFamily="34" charset="0"/>
              </a:rPr>
              <a:t>.  How many did you get right?  Look carefully at any you might have got wrong and refer back to the meaning of describe, explain and evaluate.  Make sure you understand why that statement falls into that column before you carry on. </a:t>
            </a:r>
            <a:endParaRPr lang="en-GB" sz="2000" dirty="0">
              <a:solidFill>
                <a:srgbClr val="FF0000"/>
              </a:solidFill>
              <a:latin typeface="Arial Rounded MT Bold" panose="020F0704030504030204" pitchFamily="34" charset="0"/>
            </a:endParaRPr>
          </a:p>
        </p:txBody>
      </p:sp>
      <p:pic>
        <p:nvPicPr>
          <p:cNvPr id="5" name="Content Placeholder 4"/>
          <p:cNvPicPr>
            <a:picLocks noGrp="1" noChangeAspect="1"/>
          </p:cNvPicPr>
          <p:nvPr>
            <p:ph sz="half" idx="1"/>
          </p:nvPr>
        </p:nvPicPr>
        <p:blipFill>
          <a:blip r:embed="rId2"/>
          <a:stretch>
            <a:fillRect/>
          </a:stretch>
        </p:blipFill>
        <p:spPr>
          <a:xfrm>
            <a:off x="3433907" y="2490523"/>
            <a:ext cx="4525809" cy="3394357"/>
          </a:xfrm>
          <a:prstGeom prst="rect">
            <a:avLst/>
          </a:prstGeom>
        </p:spPr>
      </p:pic>
      <p:sp>
        <p:nvSpPr>
          <p:cNvPr id="7" name="TextBox 6">
            <a:extLst>
              <a:ext uri="{FF2B5EF4-FFF2-40B4-BE49-F238E27FC236}">
                <a16:creationId xmlns:a16="http://schemas.microsoft.com/office/drawing/2014/main" id="{25FDFF45-6FEE-4A4B-90BA-C36E9A2613E6}"/>
              </a:ext>
            </a:extLst>
          </p:cNvPr>
          <p:cNvSpPr txBox="1"/>
          <p:nvPr/>
        </p:nvSpPr>
        <p:spPr>
          <a:xfrm>
            <a:off x="9225642" y="1788370"/>
            <a:ext cx="2481943" cy="2246769"/>
          </a:xfrm>
          <a:prstGeom prst="rect">
            <a:avLst/>
          </a:prstGeom>
          <a:solidFill>
            <a:srgbClr val="FF0000"/>
          </a:solidFill>
        </p:spPr>
        <p:txBody>
          <a:bodyPr wrap="square" rtlCol="0">
            <a:spAutoFit/>
          </a:bodyPr>
          <a:lstStyle/>
          <a:p>
            <a:r>
              <a:rPr lang="en-GB" sz="2000" dirty="0">
                <a:solidFill>
                  <a:schemeClr val="bg1"/>
                </a:solidFill>
                <a:latin typeface="Arial Rounded MT Bold" panose="020F0704030504030204" pitchFamily="34" charset="0"/>
              </a:rPr>
              <a:t>D - It meets its intention of being suitable for many users because it is made of strong materials and eye catching design</a:t>
            </a:r>
          </a:p>
        </p:txBody>
      </p:sp>
      <p:sp>
        <p:nvSpPr>
          <p:cNvPr id="10" name="TextBox 9">
            <a:extLst>
              <a:ext uri="{FF2B5EF4-FFF2-40B4-BE49-F238E27FC236}">
                <a16:creationId xmlns:a16="http://schemas.microsoft.com/office/drawing/2014/main" id="{3E48BCE7-422E-46AE-BF7C-8DBE35586568}"/>
              </a:ext>
            </a:extLst>
          </p:cNvPr>
          <p:cNvSpPr txBox="1"/>
          <p:nvPr/>
        </p:nvSpPr>
        <p:spPr>
          <a:xfrm>
            <a:off x="8490624" y="4417139"/>
            <a:ext cx="2481943" cy="707886"/>
          </a:xfrm>
          <a:prstGeom prst="rect">
            <a:avLst/>
          </a:prstGeom>
          <a:solidFill>
            <a:srgbClr val="92D050"/>
          </a:solidFill>
        </p:spPr>
        <p:txBody>
          <a:bodyPr wrap="square" rtlCol="0">
            <a:spAutoFit/>
          </a:bodyPr>
          <a:lstStyle/>
          <a:p>
            <a:r>
              <a:rPr lang="en-GB" sz="2000" dirty="0">
                <a:latin typeface="Arial Rounded MT Bold" panose="020F0704030504030204" pitchFamily="34" charset="0"/>
              </a:rPr>
              <a:t>H - It has arms and a back rest</a:t>
            </a:r>
          </a:p>
        </p:txBody>
      </p:sp>
      <p:sp>
        <p:nvSpPr>
          <p:cNvPr id="11" name="TextBox 10">
            <a:extLst>
              <a:ext uri="{FF2B5EF4-FFF2-40B4-BE49-F238E27FC236}">
                <a16:creationId xmlns:a16="http://schemas.microsoft.com/office/drawing/2014/main" id="{DADBF9A9-1FB9-45B3-873D-EBC07E4A2905}"/>
              </a:ext>
            </a:extLst>
          </p:cNvPr>
          <p:cNvSpPr txBox="1"/>
          <p:nvPr/>
        </p:nvSpPr>
        <p:spPr>
          <a:xfrm>
            <a:off x="9225642" y="5387102"/>
            <a:ext cx="2481943" cy="1015663"/>
          </a:xfrm>
          <a:prstGeom prst="rect">
            <a:avLst/>
          </a:prstGeom>
          <a:solidFill>
            <a:srgbClr val="92D050"/>
          </a:solidFill>
        </p:spPr>
        <p:txBody>
          <a:bodyPr wrap="square" rtlCol="0">
            <a:spAutoFit/>
          </a:bodyPr>
          <a:lstStyle/>
          <a:p>
            <a:r>
              <a:rPr lang="en-GB" sz="2000" dirty="0">
                <a:latin typeface="Arial Rounded MT Bold" panose="020F0704030504030204" pitchFamily="34" charset="0"/>
              </a:rPr>
              <a:t>I - It supports the back to prevent it from aching</a:t>
            </a:r>
          </a:p>
        </p:txBody>
      </p:sp>
      <p:sp>
        <p:nvSpPr>
          <p:cNvPr id="12" name="TextBox 11">
            <a:extLst>
              <a:ext uri="{FF2B5EF4-FFF2-40B4-BE49-F238E27FC236}">
                <a16:creationId xmlns:a16="http://schemas.microsoft.com/office/drawing/2014/main" id="{99C1D298-2D28-457C-B689-69B0ACFBA39E}"/>
              </a:ext>
            </a:extLst>
          </p:cNvPr>
          <p:cNvSpPr txBox="1"/>
          <p:nvPr/>
        </p:nvSpPr>
        <p:spPr>
          <a:xfrm>
            <a:off x="421056" y="2040953"/>
            <a:ext cx="2481943" cy="2246769"/>
          </a:xfrm>
          <a:prstGeom prst="rect">
            <a:avLst/>
          </a:prstGeom>
          <a:solidFill>
            <a:srgbClr val="FFC000"/>
          </a:solidFill>
        </p:spPr>
        <p:txBody>
          <a:bodyPr wrap="square" rtlCol="0">
            <a:spAutoFit/>
          </a:bodyPr>
          <a:lstStyle/>
          <a:p>
            <a:r>
              <a:rPr lang="en-GB" sz="2000" dirty="0">
                <a:latin typeface="Arial Rounded MT Bold" panose="020F0704030504030204" pitchFamily="34" charset="0"/>
              </a:rPr>
              <a:t>A - The chair has four wooden legs to make sure it is sturdy and balanced allowing it to be safe for many users</a:t>
            </a:r>
            <a:r>
              <a:rPr lang="en-GB" dirty="0"/>
              <a:t>.</a:t>
            </a:r>
          </a:p>
        </p:txBody>
      </p:sp>
      <p:sp>
        <p:nvSpPr>
          <p:cNvPr id="13" name="TextBox 12">
            <a:extLst>
              <a:ext uri="{FF2B5EF4-FFF2-40B4-BE49-F238E27FC236}">
                <a16:creationId xmlns:a16="http://schemas.microsoft.com/office/drawing/2014/main" id="{11730436-3324-48D0-8E33-66AAE4E1CA04}"/>
              </a:ext>
            </a:extLst>
          </p:cNvPr>
          <p:cNvSpPr txBox="1"/>
          <p:nvPr/>
        </p:nvSpPr>
        <p:spPr>
          <a:xfrm>
            <a:off x="6389055" y="1870559"/>
            <a:ext cx="2481943" cy="1323439"/>
          </a:xfrm>
          <a:prstGeom prst="rect">
            <a:avLst/>
          </a:prstGeom>
          <a:solidFill>
            <a:srgbClr val="FFC000"/>
          </a:solidFill>
        </p:spPr>
        <p:txBody>
          <a:bodyPr wrap="square" rtlCol="0">
            <a:spAutoFit/>
          </a:bodyPr>
          <a:lstStyle/>
          <a:p>
            <a:r>
              <a:rPr lang="en-GB" sz="2000" dirty="0">
                <a:solidFill>
                  <a:prstClr val="black"/>
                </a:solidFill>
                <a:latin typeface="Arial Rounded MT Bold" panose="020F0704030504030204" pitchFamily="34" charset="0"/>
              </a:rPr>
              <a:t>C - It has a cushioned seat for comfort if sitting for long periods</a:t>
            </a:r>
            <a:endParaRPr lang="en-GB" sz="2000" dirty="0">
              <a:latin typeface="Arial Rounded MT Bold" panose="020F0704030504030204" pitchFamily="34" charset="0"/>
            </a:endParaRPr>
          </a:p>
        </p:txBody>
      </p:sp>
      <p:sp>
        <p:nvSpPr>
          <p:cNvPr id="14" name="TextBox 13">
            <a:extLst>
              <a:ext uri="{FF2B5EF4-FFF2-40B4-BE49-F238E27FC236}">
                <a16:creationId xmlns:a16="http://schemas.microsoft.com/office/drawing/2014/main" id="{650405C4-9D14-4691-A618-990AF89D27FC}"/>
              </a:ext>
            </a:extLst>
          </p:cNvPr>
          <p:cNvSpPr txBox="1"/>
          <p:nvPr/>
        </p:nvSpPr>
        <p:spPr>
          <a:xfrm>
            <a:off x="3268613" y="5318787"/>
            <a:ext cx="2481943" cy="1015663"/>
          </a:xfrm>
          <a:prstGeom prst="rect">
            <a:avLst/>
          </a:prstGeom>
          <a:solidFill>
            <a:srgbClr val="92D050"/>
          </a:solidFill>
        </p:spPr>
        <p:txBody>
          <a:bodyPr wrap="square" rtlCol="0">
            <a:spAutoFit/>
          </a:bodyPr>
          <a:lstStyle/>
          <a:p>
            <a:pPr lvl="0">
              <a:defRPr/>
            </a:pPr>
            <a:r>
              <a:rPr lang="en-GB" sz="2000" dirty="0">
                <a:solidFill>
                  <a:prstClr val="black"/>
                </a:solidFill>
                <a:latin typeface="Arial Rounded MT Bold" panose="020F0704030504030204" pitchFamily="34" charset="0"/>
              </a:rPr>
              <a:t>F - The seat is soft and fabric covered</a:t>
            </a:r>
          </a:p>
        </p:txBody>
      </p:sp>
      <p:sp>
        <p:nvSpPr>
          <p:cNvPr id="15" name="TextBox 14">
            <a:extLst>
              <a:ext uri="{FF2B5EF4-FFF2-40B4-BE49-F238E27FC236}">
                <a16:creationId xmlns:a16="http://schemas.microsoft.com/office/drawing/2014/main" id="{1671F43E-26FD-445F-8B23-23361C7FC118}"/>
              </a:ext>
            </a:extLst>
          </p:cNvPr>
          <p:cNvSpPr txBox="1"/>
          <p:nvPr/>
        </p:nvSpPr>
        <p:spPr>
          <a:xfrm>
            <a:off x="3268612" y="1788370"/>
            <a:ext cx="2481943" cy="1015663"/>
          </a:xfrm>
          <a:prstGeom prst="rect">
            <a:avLst/>
          </a:prstGeom>
          <a:solidFill>
            <a:srgbClr val="92D050"/>
          </a:solidFill>
        </p:spPr>
        <p:txBody>
          <a:bodyPr wrap="square" rtlCol="0">
            <a:spAutoFit/>
          </a:bodyPr>
          <a:lstStyle/>
          <a:p>
            <a:pPr lvl="0">
              <a:defRPr/>
            </a:pPr>
            <a:r>
              <a:rPr lang="en-GB" sz="2000" dirty="0">
                <a:solidFill>
                  <a:prstClr val="black"/>
                </a:solidFill>
                <a:latin typeface="Arial Rounded MT Bold" panose="020F0704030504030204" pitchFamily="34" charset="0"/>
              </a:rPr>
              <a:t>B - It has four, darkly stained wooden legs</a:t>
            </a:r>
          </a:p>
        </p:txBody>
      </p:sp>
      <p:sp>
        <p:nvSpPr>
          <p:cNvPr id="16" name="TextBox 15">
            <a:extLst>
              <a:ext uri="{FF2B5EF4-FFF2-40B4-BE49-F238E27FC236}">
                <a16:creationId xmlns:a16="http://schemas.microsoft.com/office/drawing/2014/main" id="{36C66E96-AF97-4ADE-9C45-98E4AACEF7EA}"/>
              </a:ext>
            </a:extLst>
          </p:cNvPr>
          <p:cNvSpPr txBox="1"/>
          <p:nvPr/>
        </p:nvSpPr>
        <p:spPr>
          <a:xfrm>
            <a:off x="6335226" y="5884880"/>
            <a:ext cx="2481943" cy="707886"/>
          </a:xfrm>
          <a:prstGeom prst="rect">
            <a:avLst/>
          </a:prstGeom>
          <a:solidFill>
            <a:srgbClr val="92D050"/>
          </a:solidFill>
        </p:spPr>
        <p:txBody>
          <a:bodyPr wrap="square" rtlCol="0">
            <a:spAutoFit/>
          </a:bodyPr>
          <a:lstStyle/>
          <a:p>
            <a:pPr lvl="0">
              <a:defRPr/>
            </a:pPr>
            <a:r>
              <a:rPr lang="en-GB" sz="2000" dirty="0">
                <a:latin typeface="Arial Rounded MT Bold" panose="020F0704030504030204" pitchFamily="34" charset="0"/>
              </a:rPr>
              <a:t>G - The chair is orange/red</a:t>
            </a:r>
          </a:p>
        </p:txBody>
      </p:sp>
      <p:sp>
        <p:nvSpPr>
          <p:cNvPr id="17" name="TextBox 16">
            <a:extLst>
              <a:ext uri="{FF2B5EF4-FFF2-40B4-BE49-F238E27FC236}">
                <a16:creationId xmlns:a16="http://schemas.microsoft.com/office/drawing/2014/main" id="{96402B96-7018-42D9-AF5D-EFF948C59931}"/>
              </a:ext>
            </a:extLst>
          </p:cNvPr>
          <p:cNvSpPr txBox="1"/>
          <p:nvPr/>
        </p:nvSpPr>
        <p:spPr>
          <a:xfrm>
            <a:off x="421056" y="4553882"/>
            <a:ext cx="2481943" cy="1938992"/>
          </a:xfrm>
          <a:prstGeom prst="rect">
            <a:avLst/>
          </a:prstGeom>
          <a:solidFill>
            <a:srgbClr val="FF0000"/>
          </a:solidFill>
        </p:spPr>
        <p:txBody>
          <a:bodyPr wrap="square" rtlCol="0">
            <a:spAutoFit/>
          </a:bodyPr>
          <a:lstStyle/>
          <a:p>
            <a:r>
              <a:rPr lang="en-GB" sz="2000" dirty="0">
                <a:solidFill>
                  <a:schemeClr val="bg1"/>
                </a:solidFill>
                <a:latin typeface="Arial Rounded MT Bold" panose="020F0704030504030204" pitchFamily="34" charset="0"/>
              </a:rPr>
              <a:t>E - It successfully allows  the user to feel comfortable whilst taking the weight off their feet</a:t>
            </a:r>
          </a:p>
        </p:txBody>
      </p:sp>
    </p:spTree>
    <p:extLst>
      <p:ext uri="{BB962C8B-B14F-4D97-AF65-F5344CB8AC3E}">
        <p14:creationId xmlns:p14="http://schemas.microsoft.com/office/powerpoint/2010/main" val="3313444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3529" y="365126"/>
            <a:ext cx="11234057" cy="922508"/>
          </a:xfrm>
          <a:solidFill>
            <a:srgbClr val="FFFFCC"/>
          </a:solidFill>
        </p:spPr>
        <p:txBody>
          <a:bodyPr>
            <a:noAutofit/>
          </a:bodyPr>
          <a:lstStyle/>
          <a:p>
            <a:pPr algn="ctr"/>
            <a:r>
              <a:rPr lang="en-GB" sz="2000" dirty="0">
                <a:latin typeface="Arial Rounded MT Bold" panose="020F0704030504030204" pitchFamily="34" charset="0"/>
              </a:rPr>
              <a:t>Use the statements to write a full description, explanation and evaluation of the chair.  You will do this on paper in a full paragraph.  Use three different coloured pens to show the difference between what is describe, explain and evaluate.</a:t>
            </a:r>
          </a:p>
        </p:txBody>
      </p:sp>
      <p:pic>
        <p:nvPicPr>
          <p:cNvPr id="5" name="Content Placeholder 4"/>
          <p:cNvPicPr>
            <a:picLocks noGrp="1" noChangeAspect="1"/>
          </p:cNvPicPr>
          <p:nvPr>
            <p:ph sz="half" idx="1"/>
          </p:nvPr>
        </p:nvPicPr>
        <p:blipFill>
          <a:blip r:embed="rId2"/>
          <a:stretch>
            <a:fillRect/>
          </a:stretch>
        </p:blipFill>
        <p:spPr>
          <a:xfrm>
            <a:off x="4664328" y="2378289"/>
            <a:ext cx="2852457" cy="2139343"/>
          </a:xfrm>
          <a:prstGeom prst="rect">
            <a:avLst/>
          </a:prstGeom>
        </p:spPr>
      </p:pic>
      <p:sp>
        <p:nvSpPr>
          <p:cNvPr id="7" name="TextBox 6">
            <a:extLst>
              <a:ext uri="{FF2B5EF4-FFF2-40B4-BE49-F238E27FC236}">
                <a16:creationId xmlns:a16="http://schemas.microsoft.com/office/drawing/2014/main" id="{25FDFF45-6FEE-4A4B-90BA-C36E9A2613E6}"/>
              </a:ext>
            </a:extLst>
          </p:cNvPr>
          <p:cNvSpPr txBox="1"/>
          <p:nvPr/>
        </p:nvSpPr>
        <p:spPr>
          <a:xfrm>
            <a:off x="9225642" y="1349858"/>
            <a:ext cx="2481943" cy="2246769"/>
          </a:xfrm>
          <a:prstGeom prst="rect">
            <a:avLst/>
          </a:prstGeom>
          <a:solidFill>
            <a:srgbClr val="FF0000"/>
          </a:solidFill>
        </p:spPr>
        <p:txBody>
          <a:bodyPr wrap="square" rtlCol="0">
            <a:spAutoFit/>
          </a:bodyPr>
          <a:lstStyle/>
          <a:p>
            <a:r>
              <a:rPr lang="en-GB" sz="2000" dirty="0">
                <a:solidFill>
                  <a:schemeClr val="bg1"/>
                </a:solidFill>
                <a:latin typeface="Arial Rounded MT Bold" panose="020F0704030504030204" pitchFamily="34" charset="0"/>
              </a:rPr>
              <a:t>D - It meets its intention of being suitable for many users because it is made of strong materials and eye catching design</a:t>
            </a:r>
          </a:p>
        </p:txBody>
      </p:sp>
      <p:sp>
        <p:nvSpPr>
          <p:cNvPr id="10" name="TextBox 9">
            <a:extLst>
              <a:ext uri="{FF2B5EF4-FFF2-40B4-BE49-F238E27FC236}">
                <a16:creationId xmlns:a16="http://schemas.microsoft.com/office/drawing/2014/main" id="{3E48BCE7-422E-46AE-BF7C-8DBE35586568}"/>
              </a:ext>
            </a:extLst>
          </p:cNvPr>
          <p:cNvSpPr txBox="1"/>
          <p:nvPr/>
        </p:nvSpPr>
        <p:spPr>
          <a:xfrm>
            <a:off x="6629430" y="3832420"/>
            <a:ext cx="2481943" cy="707886"/>
          </a:xfrm>
          <a:prstGeom prst="rect">
            <a:avLst/>
          </a:prstGeom>
          <a:solidFill>
            <a:srgbClr val="92D050"/>
          </a:solidFill>
        </p:spPr>
        <p:txBody>
          <a:bodyPr wrap="square" rtlCol="0">
            <a:spAutoFit/>
          </a:bodyPr>
          <a:lstStyle/>
          <a:p>
            <a:r>
              <a:rPr lang="en-GB" sz="2000" dirty="0">
                <a:latin typeface="Arial Rounded MT Bold" panose="020F0704030504030204" pitchFamily="34" charset="0"/>
              </a:rPr>
              <a:t>H - It has arms and a back rest</a:t>
            </a:r>
          </a:p>
        </p:txBody>
      </p:sp>
      <p:sp>
        <p:nvSpPr>
          <p:cNvPr id="11" name="TextBox 10">
            <a:extLst>
              <a:ext uri="{FF2B5EF4-FFF2-40B4-BE49-F238E27FC236}">
                <a16:creationId xmlns:a16="http://schemas.microsoft.com/office/drawing/2014/main" id="{DADBF9A9-1FB9-45B3-873D-EBC07E4A2905}"/>
              </a:ext>
            </a:extLst>
          </p:cNvPr>
          <p:cNvSpPr txBox="1"/>
          <p:nvPr/>
        </p:nvSpPr>
        <p:spPr>
          <a:xfrm>
            <a:off x="9481887" y="3832420"/>
            <a:ext cx="2481943" cy="1015663"/>
          </a:xfrm>
          <a:prstGeom prst="rect">
            <a:avLst/>
          </a:prstGeom>
          <a:solidFill>
            <a:srgbClr val="92D050"/>
          </a:solidFill>
        </p:spPr>
        <p:txBody>
          <a:bodyPr wrap="square" rtlCol="0">
            <a:spAutoFit/>
          </a:bodyPr>
          <a:lstStyle/>
          <a:p>
            <a:r>
              <a:rPr lang="en-GB" sz="2000" dirty="0">
                <a:latin typeface="Arial Rounded MT Bold" panose="020F0704030504030204" pitchFamily="34" charset="0"/>
              </a:rPr>
              <a:t>I - It supports the back to prevent it from aching</a:t>
            </a:r>
          </a:p>
        </p:txBody>
      </p:sp>
      <p:sp>
        <p:nvSpPr>
          <p:cNvPr id="12" name="TextBox 11">
            <a:extLst>
              <a:ext uri="{FF2B5EF4-FFF2-40B4-BE49-F238E27FC236}">
                <a16:creationId xmlns:a16="http://schemas.microsoft.com/office/drawing/2014/main" id="{99C1D298-2D28-457C-B689-69B0ACFBA39E}"/>
              </a:ext>
            </a:extLst>
          </p:cNvPr>
          <p:cNvSpPr txBox="1"/>
          <p:nvPr/>
        </p:nvSpPr>
        <p:spPr>
          <a:xfrm>
            <a:off x="484415" y="1349858"/>
            <a:ext cx="2481943" cy="2246769"/>
          </a:xfrm>
          <a:prstGeom prst="rect">
            <a:avLst/>
          </a:prstGeom>
          <a:solidFill>
            <a:srgbClr val="FFC000"/>
          </a:solidFill>
        </p:spPr>
        <p:txBody>
          <a:bodyPr wrap="square" rtlCol="0">
            <a:spAutoFit/>
          </a:bodyPr>
          <a:lstStyle/>
          <a:p>
            <a:r>
              <a:rPr lang="en-GB" sz="2000" dirty="0">
                <a:latin typeface="Arial Rounded MT Bold" panose="020F0704030504030204" pitchFamily="34" charset="0"/>
              </a:rPr>
              <a:t>A - The chair has four wooden legs to make sure it is sturdy and balanced allowing it to be safe for many users</a:t>
            </a:r>
            <a:r>
              <a:rPr lang="en-GB" dirty="0"/>
              <a:t>.</a:t>
            </a:r>
          </a:p>
        </p:txBody>
      </p:sp>
      <p:sp>
        <p:nvSpPr>
          <p:cNvPr id="13" name="TextBox 12">
            <a:extLst>
              <a:ext uri="{FF2B5EF4-FFF2-40B4-BE49-F238E27FC236}">
                <a16:creationId xmlns:a16="http://schemas.microsoft.com/office/drawing/2014/main" id="{11730436-3324-48D0-8E33-66AAE4E1CA04}"/>
              </a:ext>
            </a:extLst>
          </p:cNvPr>
          <p:cNvSpPr txBox="1"/>
          <p:nvPr/>
        </p:nvSpPr>
        <p:spPr>
          <a:xfrm>
            <a:off x="6338063" y="1348199"/>
            <a:ext cx="2481943" cy="1323439"/>
          </a:xfrm>
          <a:prstGeom prst="rect">
            <a:avLst/>
          </a:prstGeom>
          <a:solidFill>
            <a:srgbClr val="FFC000"/>
          </a:solidFill>
        </p:spPr>
        <p:txBody>
          <a:bodyPr wrap="square" rtlCol="0">
            <a:spAutoFit/>
          </a:bodyPr>
          <a:lstStyle/>
          <a:p>
            <a:r>
              <a:rPr lang="en-GB" sz="2000" dirty="0">
                <a:solidFill>
                  <a:prstClr val="black"/>
                </a:solidFill>
                <a:latin typeface="Arial Rounded MT Bold" panose="020F0704030504030204" pitchFamily="34" charset="0"/>
              </a:rPr>
              <a:t>C - It has a cushioned seat for comfort if sitting for long periods</a:t>
            </a:r>
            <a:endParaRPr lang="en-GB" sz="2000" dirty="0">
              <a:latin typeface="Arial Rounded MT Bold" panose="020F0704030504030204" pitchFamily="34" charset="0"/>
            </a:endParaRPr>
          </a:p>
        </p:txBody>
      </p:sp>
      <p:sp>
        <p:nvSpPr>
          <p:cNvPr id="14" name="TextBox 13">
            <a:extLst>
              <a:ext uri="{FF2B5EF4-FFF2-40B4-BE49-F238E27FC236}">
                <a16:creationId xmlns:a16="http://schemas.microsoft.com/office/drawing/2014/main" id="{650405C4-9D14-4691-A618-990AF89D27FC}"/>
              </a:ext>
            </a:extLst>
          </p:cNvPr>
          <p:cNvSpPr txBox="1"/>
          <p:nvPr/>
        </p:nvSpPr>
        <p:spPr>
          <a:xfrm>
            <a:off x="3080628" y="3088795"/>
            <a:ext cx="2481943" cy="1015663"/>
          </a:xfrm>
          <a:prstGeom prst="rect">
            <a:avLst/>
          </a:prstGeom>
          <a:solidFill>
            <a:srgbClr val="92D050"/>
          </a:solidFill>
        </p:spPr>
        <p:txBody>
          <a:bodyPr wrap="square" rtlCol="0">
            <a:spAutoFit/>
          </a:bodyPr>
          <a:lstStyle/>
          <a:p>
            <a:pPr lvl="0">
              <a:defRPr/>
            </a:pPr>
            <a:r>
              <a:rPr lang="en-GB" sz="2000" dirty="0">
                <a:solidFill>
                  <a:prstClr val="black"/>
                </a:solidFill>
                <a:latin typeface="Arial Rounded MT Bold" panose="020F0704030504030204" pitchFamily="34" charset="0"/>
              </a:rPr>
              <a:t>F - The seat is soft and fabric covered</a:t>
            </a:r>
          </a:p>
        </p:txBody>
      </p:sp>
      <p:sp>
        <p:nvSpPr>
          <p:cNvPr id="15" name="TextBox 14">
            <a:extLst>
              <a:ext uri="{FF2B5EF4-FFF2-40B4-BE49-F238E27FC236}">
                <a16:creationId xmlns:a16="http://schemas.microsoft.com/office/drawing/2014/main" id="{1671F43E-26FD-445F-8B23-23361C7FC118}"/>
              </a:ext>
            </a:extLst>
          </p:cNvPr>
          <p:cNvSpPr txBox="1"/>
          <p:nvPr/>
        </p:nvSpPr>
        <p:spPr>
          <a:xfrm>
            <a:off x="3297570" y="1348199"/>
            <a:ext cx="2481943" cy="1015663"/>
          </a:xfrm>
          <a:prstGeom prst="rect">
            <a:avLst/>
          </a:prstGeom>
          <a:solidFill>
            <a:srgbClr val="92D050"/>
          </a:solidFill>
        </p:spPr>
        <p:txBody>
          <a:bodyPr wrap="square" rtlCol="0">
            <a:spAutoFit/>
          </a:bodyPr>
          <a:lstStyle/>
          <a:p>
            <a:pPr lvl="0">
              <a:defRPr/>
            </a:pPr>
            <a:r>
              <a:rPr lang="en-GB" sz="2000" dirty="0">
                <a:solidFill>
                  <a:prstClr val="black"/>
                </a:solidFill>
                <a:latin typeface="Arial Rounded MT Bold" panose="020F0704030504030204" pitchFamily="34" charset="0"/>
              </a:rPr>
              <a:t>B - It has four, darkly stained wooden legs</a:t>
            </a:r>
          </a:p>
        </p:txBody>
      </p:sp>
      <p:sp>
        <p:nvSpPr>
          <p:cNvPr id="16" name="TextBox 15">
            <a:extLst>
              <a:ext uri="{FF2B5EF4-FFF2-40B4-BE49-F238E27FC236}">
                <a16:creationId xmlns:a16="http://schemas.microsoft.com/office/drawing/2014/main" id="{36C66E96-AF97-4ADE-9C45-98E4AACEF7EA}"/>
              </a:ext>
            </a:extLst>
          </p:cNvPr>
          <p:cNvSpPr txBox="1"/>
          <p:nvPr/>
        </p:nvSpPr>
        <p:spPr>
          <a:xfrm>
            <a:off x="3690489" y="4410725"/>
            <a:ext cx="2481943" cy="707886"/>
          </a:xfrm>
          <a:prstGeom prst="rect">
            <a:avLst/>
          </a:prstGeom>
          <a:solidFill>
            <a:srgbClr val="92D050"/>
          </a:solidFill>
        </p:spPr>
        <p:txBody>
          <a:bodyPr wrap="square" rtlCol="0">
            <a:spAutoFit/>
          </a:bodyPr>
          <a:lstStyle/>
          <a:p>
            <a:pPr lvl="0">
              <a:defRPr/>
            </a:pPr>
            <a:r>
              <a:rPr lang="en-GB" sz="2000" dirty="0">
                <a:latin typeface="Arial Rounded MT Bold" panose="020F0704030504030204" pitchFamily="34" charset="0"/>
              </a:rPr>
              <a:t>G - The chair is orange/red</a:t>
            </a:r>
          </a:p>
        </p:txBody>
      </p:sp>
      <p:sp>
        <p:nvSpPr>
          <p:cNvPr id="17" name="TextBox 16">
            <a:extLst>
              <a:ext uri="{FF2B5EF4-FFF2-40B4-BE49-F238E27FC236}">
                <a16:creationId xmlns:a16="http://schemas.microsoft.com/office/drawing/2014/main" id="{96402B96-7018-42D9-AF5D-EFF948C59931}"/>
              </a:ext>
            </a:extLst>
          </p:cNvPr>
          <p:cNvSpPr txBox="1"/>
          <p:nvPr/>
        </p:nvSpPr>
        <p:spPr>
          <a:xfrm>
            <a:off x="484415" y="3658851"/>
            <a:ext cx="2481943" cy="1938992"/>
          </a:xfrm>
          <a:prstGeom prst="rect">
            <a:avLst/>
          </a:prstGeom>
          <a:solidFill>
            <a:srgbClr val="FF0000"/>
          </a:solidFill>
        </p:spPr>
        <p:txBody>
          <a:bodyPr wrap="square" rtlCol="0">
            <a:spAutoFit/>
          </a:bodyPr>
          <a:lstStyle/>
          <a:p>
            <a:r>
              <a:rPr lang="en-GB" sz="2000" dirty="0">
                <a:solidFill>
                  <a:schemeClr val="bg1"/>
                </a:solidFill>
                <a:latin typeface="Arial Rounded MT Bold" panose="020F0704030504030204" pitchFamily="34" charset="0"/>
              </a:rPr>
              <a:t>E - It successfully allows  the user to feel comfortable whilst taking the weight off their feet</a:t>
            </a:r>
          </a:p>
        </p:txBody>
      </p:sp>
      <p:sp>
        <p:nvSpPr>
          <p:cNvPr id="18" name="Title 1">
            <a:extLst>
              <a:ext uri="{FF2B5EF4-FFF2-40B4-BE49-F238E27FC236}">
                <a16:creationId xmlns:a16="http://schemas.microsoft.com/office/drawing/2014/main" id="{8AE7463A-F5B2-4C5A-A473-E4079151AF2D}"/>
              </a:ext>
            </a:extLst>
          </p:cNvPr>
          <p:cNvSpPr txBox="1">
            <a:spLocks/>
          </p:cNvSpPr>
          <p:nvPr/>
        </p:nvSpPr>
        <p:spPr>
          <a:xfrm>
            <a:off x="3297570" y="5265240"/>
            <a:ext cx="8569379" cy="1307502"/>
          </a:xfrm>
          <a:prstGeom prst="rect">
            <a:avLst/>
          </a:prstGeom>
          <a:solidFill>
            <a:srgbClr val="FFFFCC"/>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000" dirty="0">
                <a:latin typeface="Arial Rounded MT Bold" panose="020F0704030504030204" pitchFamily="34" charset="0"/>
              </a:rPr>
              <a:t>Extension – Can you think of a way to improve the chair?</a:t>
            </a:r>
          </a:p>
          <a:p>
            <a:pPr algn="ctr"/>
            <a:r>
              <a:rPr lang="en-GB" sz="2000" dirty="0">
                <a:latin typeface="Arial Rounded MT Bold" panose="020F0704030504030204" pitchFamily="34" charset="0"/>
              </a:rPr>
              <a:t>Use the sentence starter “However, I think the chair would be more successful if…” and write in a different colour pen.</a:t>
            </a:r>
          </a:p>
        </p:txBody>
      </p:sp>
    </p:spTree>
    <p:extLst>
      <p:ext uri="{BB962C8B-B14F-4D97-AF65-F5344CB8AC3E}">
        <p14:creationId xmlns:p14="http://schemas.microsoft.com/office/powerpoint/2010/main" val="663815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3529" y="365125"/>
            <a:ext cx="11234057" cy="984173"/>
          </a:xfrm>
          <a:solidFill>
            <a:srgbClr val="FFFFCC"/>
          </a:solidFill>
        </p:spPr>
        <p:txBody>
          <a:bodyPr>
            <a:noAutofit/>
          </a:bodyPr>
          <a:lstStyle/>
          <a:p>
            <a:pPr algn="ctr"/>
            <a:r>
              <a:rPr lang="en-GB" sz="2400" dirty="0">
                <a:solidFill>
                  <a:schemeClr val="tx1"/>
                </a:solidFill>
                <a:latin typeface="Arial Rounded MT Bold" panose="020F0704030504030204" pitchFamily="34" charset="0"/>
              </a:rPr>
              <a:t>Now it’s your turn.</a:t>
            </a:r>
            <a:br>
              <a:rPr lang="en-GB" sz="2400" dirty="0">
                <a:solidFill>
                  <a:schemeClr val="tx1"/>
                </a:solidFill>
                <a:latin typeface="Arial Rounded MT Bold" panose="020F0704030504030204" pitchFamily="34" charset="0"/>
              </a:rPr>
            </a:br>
            <a:r>
              <a:rPr lang="en-GB" sz="2400" dirty="0">
                <a:solidFill>
                  <a:schemeClr val="tx1"/>
                </a:solidFill>
                <a:latin typeface="Arial Rounded MT Bold" panose="020F0704030504030204" pitchFamily="34" charset="0"/>
              </a:rPr>
              <a:t>Can you describe, explain and evaluate …</a:t>
            </a:r>
          </a:p>
        </p:txBody>
      </p:sp>
      <p:pic>
        <p:nvPicPr>
          <p:cNvPr id="4" name="Picture 3">
            <a:extLst>
              <a:ext uri="{FF2B5EF4-FFF2-40B4-BE49-F238E27FC236}">
                <a16:creationId xmlns:a16="http://schemas.microsoft.com/office/drawing/2014/main" id="{80F8FA0C-E1B1-437A-80A4-C7937FF94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8379" y="1672990"/>
            <a:ext cx="7079207" cy="4819885"/>
          </a:xfrm>
          <a:prstGeom prst="rect">
            <a:avLst/>
          </a:prstGeom>
        </p:spPr>
      </p:pic>
      <p:sp>
        <p:nvSpPr>
          <p:cNvPr id="5" name="TextBox 4">
            <a:extLst>
              <a:ext uri="{FF2B5EF4-FFF2-40B4-BE49-F238E27FC236}">
                <a16:creationId xmlns:a16="http://schemas.microsoft.com/office/drawing/2014/main" id="{12F2D8B2-C2C4-4255-9647-63CA9A9DE753}"/>
              </a:ext>
            </a:extLst>
          </p:cNvPr>
          <p:cNvSpPr txBox="1"/>
          <p:nvPr/>
        </p:nvSpPr>
        <p:spPr>
          <a:xfrm>
            <a:off x="473529" y="1672990"/>
            <a:ext cx="3565071" cy="707886"/>
          </a:xfrm>
          <a:prstGeom prst="rect">
            <a:avLst/>
          </a:prstGeom>
          <a:solidFill>
            <a:srgbClr val="92D050"/>
          </a:solidFill>
        </p:spPr>
        <p:txBody>
          <a:bodyPr wrap="square" rtlCol="0">
            <a:spAutoFit/>
          </a:bodyPr>
          <a:lstStyle/>
          <a:p>
            <a:pPr lvl="0">
              <a:defRPr/>
            </a:pPr>
            <a:r>
              <a:rPr lang="en-GB" sz="2000" b="1" i="1" u="sng" dirty="0">
                <a:solidFill>
                  <a:prstClr val="black"/>
                </a:solidFill>
                <a:latin typeface="Arial Rounded MT Bold" panose="020F0704030504030204" pitchFamily="34" charset="0"/>
              </a:rPr>
              <a:t>Describe</a:t>
            </a:r>
            <a:r>
              <a:rPr lang="en-GB" sz="2000" dirty="0">
                <a:solidFill>
                  <a:prstClr val="black"/>
                </a:solidFill>
                <a:latin typeface="Arial Rounded MT Bold" panose="020F0704030504030204" pitchFamily="34" charset="0"/>
              </a:rPr>
              <a:t> – Say what it is and how it looks.</a:t>
            </a:r>
          </a:p>
        </p:txBody>
      </p:sp>
      <p:sp>
        <p:nvSpPr>
          <p:cNvPr id="6" name="TextBox 5">
            <a:extLst>
              <a:ext uri="{FF2B5EF4-FFF2-40B4-BE49-F238E27FC236}">
                <a16:creationId xmlns:a16="http://schemas.microsoft.com/office/drawing/2014/main" id="{09B6CDB8-12EA-475A-A3BF-31B1AC1A81A7}"/>
              </a:ext>
            </a:extLst>
          </p:cNvPr>
          <p:cNvSpPr txBox="1"/>
          <p:nvPr/>
        </p:nvSpPr>
        <p:spPr>
          <a:xfrm>
            <a:off x="473528" y="2652409"/>
            <a:ext cx="3565071" cy="707886"/>
          </a:xfrm>
          <a:prstGeom prst="rect">
            <a:avLst/>
          </a:prstGeom>
          <a:solidFill>
            <a:srgbClr val="FFC000"/>
          </a:solidFill>
        </p:spPr>
        <p:txBody>
          <a:bodyPr wrap="square" rtlCol="0">
            <a:spAutoFit/>
          </a:bodyPr>
          <a:lstStyle/>
          <a:p>
            <a:pPr lvl="0">
              <a:defRPr/>
            </a:pPr>
            <a:r>
              <a:rPr lang="en-GB" sz="2000" b="1" i="1" u="sng" dirty="0">
                <a:solidFill>
                  <a:prstClr val="black"/>
                </a:solidFill>
                <a:latin typeface="Arial Rounded MT Bold" panose="020F0704030504030204" pitchFamily="34" charset="0"/>
              </a:rPr>
              <a:t>Explain</a:t>
            </a:r>
            <a:r>
              <a:rPr lang="en-GB" sz="2000" dirty="0">
                <a:solidFill>
                  <a:prstClr val="black"/>
                </a:solidFill>
                <a:latin typeface="Arial Rounded MT Bold" panose="020F0704030504030204" pitchFamily="34" charset="0"/>
              </a:rPr>
              <a:t> – Say how it works/why it is like this.</a:t>
            </a:r>
          </a:p>
        </p:txBody>
      </p:sp>
      <p:sp>
        <p:nvSpPr>
          <p:cNvPr id="7" name="TextBox 6">
            <a:extLst>
              <a:ext uri="{FF2B5EF4-FFF2-40B4-BE49-F238E27FC236}">
                <a16:creationId xmlns:a16="http://schemas.microsoft.com/office/drawing/2014/main" id="{8F41867A-8A71-4785-AA7B-A425FCE28296}"/>
              </a:ext>
            </a:extLst>
          </p:cNvPr>
          <p:cNvSpPr txBox="1"/>
          <p:nvPr/>
        </p:nvSpPr>
        <p:spPr>
          <a:xfrm>
            <a:off x="484414" y="3603145"/>
            <a:ext cx="3565071" cy="1015663"/>
          </a:xfrm>
          <a:prstGeom prst="rect">
            <a:avLst/>
          </a:prstGeom>
          <a:solidFill>
            <a:srgbClr val="FF0000"/>
          </a:solidFill>
        </p:spPr>
        <p:txBody>
          <a:bodyPr wrap="square" rtlCol="0">
            <a:spAutoFit/>
          </a:bodyPr>
          <a:lstStyle/>
          <a:p>
            <a:pPr lvl="0">
              <a:defRPr/>
            </a:pPr>
            <a:r>
              <a:rPr lang="en-GB" sz="2000" b="1" u="sng" dirty="0">
                <a:solidFill>
                  <a:schemeClr val="bg1"/>
                </a:solidFill>
                <a:latin typeface="Arial Rounded MT Bold" panose="020F0704030504030204" pitchFamily="34" charset="0"/>
              </a:rPr>
              <a:t>Evaluate</a:t>
            </a:r>
            <a:r>
              <a:rPr lang="en-GB" sz="2000" dirty="0">
                <a:solidFill>
                  <a:schemeClr val="bg1"/>
                </a:solidFill>
                <a:latin typeface="Arial Rounded MT Bold" panose="020F0704030504030204" pitchFamily="34" charset="0"/>
              </a:rPr>
              <a:t> – Say how effective is it at what it is designed to do.</a:t>
            </a:r>
          </a:p>
        </p:txBody>
      </p:sp>
      <p:sp>
        <p:nvSpPr>
          <p:cNvPr id="8" name="TextBox 7">
            <a:extLst>
              <a:ext uri="{FF2B5EF4-FFF2-40B4-BE49-F238E27FC236}">
                <a16:creationId xmlns:a16="http://schemas.microsoft.com/office/drawing/2014/main" id="{927DD12F-5833-45E2-8D0E-AC0F7F3A8EDE}"/>
              </a:ext>
            </a:extLst>
          </p:cNvPr>
          <p:cNvSpPr txBox="1"/>
          <p:nvPr/>
        </p:nvSpPr>
        <p:spPr>
          <a:xfrm>
            <a:off x="484414" y="4861659"/>
            <a:ext cx="3565071" cy="1631216"/>
          </a:xfrm>
          <a:prstGeom prst="rect">
            <a:avLst/>
          </a:prstGeom>
          <a:solidFill>
            <a:srgbClr val="9966FF"/>
          </a:solidFill>
        </p:spPr>
        <p:txBody>
          <a:bodyPr wrap="square" rtlCol="0">
            <a:spAutoFit/>
          </a:bodyPr>
          <a:lstStyle/>
          <a:p>
            <a:pPr lvl="0">
              <a:defRPr/>
            </a:pPr>
            <a:r>
              <a:rPr lang="en-GB" sz="2000" b="1" i="1" u="sng" dirty="0">
                <a:solidFill>
                  <a:schemeClr val="bg1"/>
                </a:solidFill>
                <a:latin typeface="Arial Rounded MT Bold" panose="020F0704030504030204" pitchFamily="34" charset="0"/>
              </a:rPr>
              <a:t>Extension</a:t>
            </a:r>
            <a:r>
              <a:rPr lang="en-GB" sz="2000" dirty="0">
                <a:solidFill>
                  <a:schemeClr val="bg1"/>
                </a:solidFill>
                <a:latin typeface="Arial Rounded MT Bold" panose="020F0704030504030204" pitchFamily="34" charset="0"/>
              </a:rPr>
              <a:t> – Go on to say how you think it might be more effective.  Make a suggestion for improvement.</a:t>
            </a:r>
          </a:p>
        </p:txBody>
      </p:sp>
    </p:spTree>
    <p:extLst>
      <p:ext uri="{BB962C8B-B14F-4D97-AF65-F5344CB8AC3E}">
        <p14:creationId xmlns:p14="http://schemas.microsoft.com/office/powerpoint/2010/main" val="20290581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1320</TotalTime>
  <Words>956</Words>
  <Application>Microsoft Office PowerPoint</Application>
  <PresentationFormat>Widescreen</PresentationFormat>
  <Paragraphs>84</Paragraphs>
  <Slides>10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Arial Rounded MT Bold</vt:lpstr>
      <vt:lpstr>Calibri</vt:lpstr>
      <vt:lpstr>Calibri Light</vt:lpstr>
      <vt:lpstr>Comic Sans MS</vt:lpstr>
      <vt:lpstr>Rockwell</vt:lpstr>
      <vt:lpstr>Times New Roman</vt:lpstr>
      <vt:lpstr>Office Theme</vt:lpstr>
      <vt:lpstr>PowerPoint Presentation</vt:lpstr>
      <vt:lpstr>PowerPoint Presentation</vt:lpstr>
      <vt:lpstr>PowerPoint Presentation</vt:lpstr>
      <vt:lpstr>PowerPoint Presentation</vt:lpstr>
      <vt:lpstr>We are going to develop your ability to describe, explain and evaluate.  These are essential skills when examining theatre performance.</vt:lpstr>
      <vt:lpstr>Using the letters, decide which statements are Describe?  Explain?  Evaluate? Use the whiteboards in your planner.  Write the words describe, explain and evaluate and write the correct letters underneath.  </vt:lpstr>
      <vt:lpstr>The boxes in green are Describe, the boxes in amber are Explain  and the boxes in red are Evaluate.  How many did you get right?  Look carefully at any you might have got wrong and refer back to the meaning of describe, explain and evaluate.  Make sure you understand why that statement falls into that column before you carry on. </vt:lpstr>
      <vt:lpstr>Use the statements to write a full description, explanation and evaluation of the chair.  You will do this on paper in a full paragraph.  Use three different coloured pens to show the difference between what is describe, explain and evaluate.</vt:lpstr>
      <vt:lpstr>Now it’s your turn. Can you describe, explain and evaluate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Macdougall, L (SHS Teacher)</dc:creator>
  <cp:lastModifiedBy>Armitage, L (SHS Teacher)</cp:lastModifiedBy>
  <cp:revision>108</cp:revision>
  <dcterms:created xsi:type="dcterms:W3CDTF">2020-09-04T13:32:53Z</dcterms:created>
  <dcterms:modified xsi:type="dcterms:W3CDTF">2020-10-02T12:49:04Z</dcterms:modified>
</cp:coreProperties>
</file>