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19" r:id="rId2"/>
    <p:sldId id="429" r:id="rId3"/>
    <p:sldId id="434" r:id="rId4"/>
    <p:sldId id="430" r:id="rId5"/>
    <p:sldId id="431" r:id="rId6"/>
    <p:sldId id="265" r:id="rId7"/>
    <p:sldId id="432" r:id="rId8"/>
    <p:sldId id="433" r:id="rId9"/>
    <p:sldId id="309" r:id="rId10"/>
    <p:sldId id="420" r:id="rId11"/>
    <p:sldId id="266" r:id="rId12"/>
    <p:sldId id="435" r:id="rId13"/>
    <p:sldId id="436" r:id="rId14"/>
    <p:sldId id="437" r:id="rId15"/>
    <p:sldId id="438" r:id="rId16"/>
    <p:sldId id="439" r:id="rId17"/>
    <p:sldId id="440" r:id="rId18"/>
    <p:sldId id="441" r:id="rId19"/>
    <p:sldId id="443" r:id="rId20"/>
    <p:sldId id="44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966FF"/>
    <a:srgbClr val="9999FF"/>
    <a:srgbClr val="FF66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3FA5A-BDD4-4C33-98C2-D4AA379E1BBA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75318-99C3-4FB1-B05E-7A276E2B1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976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422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6233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480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071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264A6-8E05-4A5F-9C61-FC2F71E38E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979BC6-272D-4C8B-871E-6C27DFA4C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DE9A7-F2A0-4005-8D9C-27F7B48E9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A13D4-68C8-40BF-8318-216CDA475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B6449-B869-4776-AE56-C855B7652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31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7FE7B-C4CB-4A15-B355-9A29BED83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7EC0C2-0CC2-4098-BD2D-326055763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EF88F-E162-43F2-949C-14D14D0F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2F543-BAB8-40CC-B18A-552DE3446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51A8B-93A8-42D7-892C-98D43EB3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8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093703-F97F-476E-9ACD-7F694A58E6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34A1CB-2D4B-4827-95AE-9C1C8E18C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005CC-FCC4-4BCF-ABE2-5CD34770B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3777F-04C2-4E88-A366-49256D156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317AE-08BD-459B-BE8C-38615FAB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78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0AD7B-FF04-4B96-9ED3-DDD101887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207EF-5F9E-4DE7-BCB8-4D4DC9B16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8367C-E156-4B0A-8A1F-1CB1E4E94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5A8DF-F068-468F-85FF-8D9E4091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C242C-95DA-401F-9E2E-553F123B5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01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7F1F9-AF4E-48BA-AA77-6876EAE6E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134A0-B721-42DD-B30D-B76A92650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97E08-FE9C-4863-9B1F-17493AA42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41866-BE53-4540-85B9-42CD4BBA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C687F-1859-4A40-98CA-92F8DF7A6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02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8B33-A631-4A40-9676-54D8E523D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7A7F-F5E8-4170-9468-C8CE27D23B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D679FF-A80D-43D6-922C-957C5DC0BF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A1A390-E8BF-449B-8D45-5198B7FEB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D02B00-430D-447C-BD3F-9F76F17FF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8A252-BD68-4B59-8315-3AB411916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35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3C5F-258C-4E01-B70C-9F98369DF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91B76-B22C-4AB5-B70B-BD148EE44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4F6ACA-96AD-4508-8443-E91A51787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9F6C19-9C8D-461D-9B32-28750E2277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14836F-3B98-4A06-A75E-0C01814206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9FD276-D6BC-4EE1-A658-FB8460E1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3E053D-186C-431E-A5D2-690A1DA2A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C2EB7C-0DCD-4B7F-ADCF-567189F24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4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9C413-5AB3-4070-9643-8CF2EC5FA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2D7E4C-B449-4924-B395-53E4359AA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71F5A0-D43E-43FF-BF6C-764DBF8DD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CE641-AD30-4BE7-8331-CAD5D7CF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68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7AD17B-F14C-4091-B821-188FF6008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AD4716-B014-42EE-8E25-468A21A11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E0FA2-AE38-45D3-B872-86E98BB71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28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03F21-B0B5-4370-A386-D7EA4F94F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EA852-493B-41FF-94CE-66DF34A0D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F436EF-3325-491E-BB71-8FF685BAB5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5EA71A-713D-4DB6-A9FC-8F637F9FE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A6998-B7F5-4DFD-A4D1-FB3A967F2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0FACF-E59A-4084-8E28-1D4239AE2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01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34E83-AD22-4AE2-80BD-BF9E975BB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4AAB69-FF83-411F-9228-5620D9CE9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B8804-6DF6-4257-B39B-A464B9899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4C43F-531A-4B0C-BBA5-500256713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C0F3F1-43B4-478C-8C2F-42B2DD7B5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5266F-6A74-4ED4-9068-58EBBACEC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97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F15726-2986-4C95-AF78-0E308DE28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C9199C-F4FA-4D67-B2EA-047298A4C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3660E-2977-44C6-966D-8198AE7018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7D40C-2A4F-4FEB-9CF2-EF3D16ADBCE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BC26C-7F8D-4E7C-A300-DCABE5F777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C83B1-08A8-442C-8483-3DE9634D0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19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tmp"/><Relationship Id="rId4" Type="http://schemas.openxmlformats.org/officeDocument/2006/relationships/image" Target="../media/image17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tm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tmp"/><Relationship Id="rId5" Type="http://schemas.openxmlformats.org/officeDocument/2006/relationships/image" Target="../media/image29.tmp"/><Relationship Id="rId4" Type="http://schemas.openxmlformats.org/officeDocument/2006/relationships/image" Target="../media/image28.tm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mp"/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tmp"/><Relationship Id="rId4" Type="http://schemas.openxmlformats.org/officeDocument/2006/relationships/image" Target="../media/image34.tm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04A16-2A02-49BB-9F36-EA5272B50B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Year 9 Assessment Revision Quiz</a:t>
            </a:r>
            <a:br>
              <a:rPr lang="en-GB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</a:br>
            <a:endParaRPr lang="en-GB" sz="3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0EC631-A658-4E0E-BBB2-8DDBE25EF4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76601"/>
            <a:ext cx="9144000" cy="330517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Stagecraft Areas and type of stage</a:t>
            </a:r>
          </a:p>
          <a:p>
            <a:r>
              <a:rPr lang="en-GB" dirty="0">
                <a:solidFill>
                  <a:schemeClr val="bg1"/>
                </a:solidFill>
              </a:rPr>
              <a:t>Rockpile – Conventions</a:t>
            </a:r>
          </a:p>
          <a:p>
            <a:r>
              <a:rPr lang="en-GB" dirty="0">
                <a:solidFill>
                  <a:schemeClr val="bg1"/>
                </a:solidFill>
              </a:rPr>
              <a:t>Non-verbal – Skills</a:t>
            </a:r>
          </a:p>
          <a:p>
            <a:r>
              <a:rPr lang="en-GB" dirty="0">
                <a:solidFill>
                  <a:schemeClr val="bg1"/>
                </a:solidFill>
              </a:rPr>
              <a:t>Scripted – Semiotics</a:t>
            </a:r>
          </a:p>
          <a:p>
            <a:r>
              <a:rPr lang="en-GB" dirty="0">
                <a:solidFill>
                  <a:schemeClr val="bg1"/>
                </a:solidFill>
              </a:rPr>
              <a:t>Treasure Island – Plot and characters</a:t>
            </a:r>
          </a:p>
          <a:p>
            <a:r>
              <a:rPr lang="en-GB" dirty="0">
                <a:solidFill>
                  <a:schemeClr val="bg1"/>
                </a:solidFill>
              </a:rPr>
              <a:t>Describe, explain, evaluate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3E8EAD-9BA7-4CF3-91F6-C09F47D85B74}"/>
              </a:ext>
            </a:extLst>
          </p:cNvPr>
          <p:cNvSpPr txBox="1"/>
          <p:nvPr/>
        </p:nvSpPr>
        <p:spPr>
          <a:xfrm>
            <a:off x="381000" y="304800"/>
            <a:ext cx="11484429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 Rounded MT Bold" panose="020F0704030504030204" pitchFamily="34" charset="0"/>
              </a:rPr>
              <a:t>For your upcoming assessment you will be tested on some of the content covered in both this year and previous years.  Start this power point as a slideshow and work through it, testing yourself on what you remember and reminding yourself about some of the things you might have forgotten.</a:t>
            </a:r>
          </a:p>
        </p:txBody>
      </p:sp>
    </p:spTree>
    <p:extLst>
      <p:ext uri="{BB962C8B-B14F-4D97-AF65-F5344CB8AC3E}">
        <p14:creationId xmlns:p14="http://schemas.microsoft.com/office/powerpoint/2010/main" val="4285067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9C6AEC-2FBF-4EBB-A374-EB458F0CA047}"/>
              </a:ext>
            </a:extLst>
          </p:cNvPr>
          <p:cNvSpPr txBox="1"/>
          <p:nvPr/>
        </p:nvSpPr>
        <p:spPr>
          <a:xfrm>
            <a:off x="771525" y="547753"/>
            <a:ext cx="10696575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During your previous practical lessons in drama, you explored essential key skills and developed a knowledge of subject specific vocabulary.   Can you remember…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DD2ADC-6EE6-42FF-B38E-6677F9B0D8EE}"/>
              </a:ext>
            </a:extLst>
          </p:cNvPr>
          <p:cNvSpPr txBox="1"/>
          <p:nvPr/>
        </p:nvSpPr>
        <p:spPr>
          <a:xfrm>
            <a:off x="771525" y="2838450"/>
            <a:ext cx="462915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What other drama conventions did you use?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3F0B7B-7566-4EDA-8335-DABC275BD2A1}"/>
              </a:ext>
            </a:extLst>
          </p:cNvPr>
          <p:cNvSpPr txBox="1"/>
          <p:nvPr/>
        </p:nvSpPr>
        <p:spPr>
          <a:xfrm>
            <a:off x="828674" y="2062433"/>
            <a:ext cx="2124075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The Rockpile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FA4F27-4E91-482B-892E-AB4A898677AD}"/>
              </a:ext>
            </a:extLst>
          </p:cNvPr>
          <p:cNvSpPr txBox="1"/>
          <p:nvPr/>
        </p:nvSpPr>
        <p:spPr>
          <a:xfrm>
            <a:off x="3898396" y="5422999"/>
            <a:ext cx="364807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Cross conversation/split stage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B16E17-8CB7-420B-919A-B22B825BC50F}"/>
              </a:ext>
            </a:extLst>
          </p:cNvPr>
          <p:cNvSpPr txBox="1"/>
          <p:nvPr/>
        </p:nvSpPr>
        <p:spPr>
          <a:xfrm>
            <a:off x="6574922" y="6125581"/>
            <a:ext cx="19431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Angel and devil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843A4A-6169-43C9-82FE-FAE5DC7D523F}"/>
              </a:ext>
            </a:extLst>
          </p:cNvPr>
          <p:cNvSpPr txBox="1"/>
          <p:nvPr/>
        </p:nvSpPr>
        <p:spPr>
          <a:xfrm>
            <a:off x="3316792" y="4523543"/>
            <a:ext cx="315277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Thought tracking</a:t>
            </a:r>
          </a:p>
        </p:txBody>
      </p:sp>
      <p:pic>
        <p:nvPicPr>
          <p:cNvPr id="17" name="Picture 2" descr="Image result for rocks">
            <a:extLst>
              <a:ext uri="{FF2B5EF4-FFF2-40B4-BE49-F238E27FC236}">
                <a16:creationId xmlns:a16="http://schemas.microsoft.com/office/drawing/2014/main" id="{A76D1198-5E18-4355-90A3-F969B0F03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567" y="2019970"/>
            <a:ext cx="3556995" cy="189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C94396-4A6B-4512-87E8-6871BFD3A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5642" y="4683740"/>
            <a:ext cx="2466975" cy="18478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804E0F-FB02-4CD5-9AEC-E960046CF471}"/>
              </a:ext>
            </a:extLst>
          </p:cNvPr>
          <p:cNvSpPr txBox="1"/>
          <p:nvPr/>
        </p:nvSpPr>
        <p:spPr>
          <a:xfrm>
            <a:off x="2569659" y="3799133"/>
            <a:ext cx="315277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Mime</a:t>
            </a:r>
          </a:p>
        </p:txBody>
      </p:sp>
    </p:spTree>
    <p:extLst>
      <p:ext uri="{BB962C8B-B14F-4D97-AF65-F5344CB8AC3E}">
        <p14:creationId xmlns:p14="http://schemas.microsoft.com/office/powerpoint/2010/main" val="53226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0" grpId="0" animBg="1"/>
      <p:bldP spid="12" grpId="0" animBg="1"/>
      <p:bldP spid="14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31" y="230188"/>
            <a:ext cx="1425039" cy="14250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4382" y="100446"/>
            <a:ext cx="2238993" cy="22389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4771" y="4999513"/>
            <a:ext cx="3228604" cy="1721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20" y="5308269"/>
            <a:ext cx="1413165" cy="14131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5137" y="5420590"/>
            <a:ext cx="1300843" cy="13008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B02FE1-B022-4381-9668-8683DDBE2772}"/>
              </a:ext>
            </a:extLst>
          </p:cNvPr>
          <p:cNvSpPr txBox="1"/>
          <p:nvPr/>
        </p:nvSpPr>
        <p:spPr>
          <a:xfrm>
            <a:off x="2124075" y="333375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Non-verbal communication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818D94-546C-4F80-85AF-7E44B2DD71EF}"/>
              </a:ext>
            </a:extLst>
          </p:cNvPr>
          <p:cNvSpPr txBox="1"/>
          <p:nvPr/>
        </p:nvSpPr>
        <p:spPr>
          <a:xfrm>
            <a:off x="2124075" y="938352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Write a definition for the following Vocal skills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C2A296-9DF6-4257-95A7-14EF676046B1}"/>
              </a:ext>
            </a:extLst>
          </p:cNvPr>
          <p:cNvSpPr txBox="1"/>
          <p:nvPr/>
        </p:nvSpPr>
        <p:spPr>
          <a:xfrm>
            <a:off x="269420" y="1936414"/>
            <a:ext cx="2206398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88D53B-9A99-4FEF-944B-476B7FF4047C}"/>
              </a:ext>
            </a:extLst>
          </p:cNvPr>
          <p:cNvSpPr txBox="1"/>
          <p:nvPr/>
        </p:nvSpPr>
        <p:spPr>
          <a:xfrm>
            <a:off x="3249820" y="1936414"/>
            <a:ext cx="5198856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The speed of your voice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FF450B-FC3E-4408-918E-25501839499D}"/>
              </a:ext>
            </a:extLst>
          </p:cNvPr>
          <p:cNvSpPr txBox="1"/>
          <p:nvPr/>
        </p:nvSpPr>
        <p:spPr>
          <a:xfrm>
            <a:off x="293232" y="2602490"/>
            <a:ext cx="237172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Pitch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6536B5-A068-4EF1-AF51-E17268B05EB2}"/>
              </a:ext>
            </a:extLst>
          </p:cNvPr>
          <p:cNvSpPr txBox="1"/>
          <p:nvPr/>
        </p:nvSpPr>
        <p:spPr>
          <a:xfrm>
            <a:off x="3521530" y="2569280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The highness or lowness of your voice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F5A107-815C-44BB-AE20-F9B46B463F0D}"/>
              </a:ext>
            </a:extLst>
          </p:cNvPr>
          <p:cNvSpPr txBox="1"/>
          <p:nvPr/>
        </p:nvSpPr>
        <p:spPr>
          <a:xfrm>
            <a:off x="269421" y="3215013"/>
            <a:ext cx="2683330" cy="36614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Tone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D03D9D-B033-46F2-8631-503117C8C1A9}"/>
              </a:ext>
            </a:extLst>
          </p:cNvPr>
          <p:cNvSpPr txBox="1"/>
          <p:nvPr/>
        </p:nvSpPr>
        <p:spPr>
          <a:xfrm>
            <a:off x="3845378" y="3208105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The emotion in your voice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AA06E5-F409-4D96-BBCB-B80DBDA2ED7C}"/>
              </a:ext>
            </a:extLst>
          </p:cNvPr>
          <p:cNvSpPr txBox="1"/>
          <p:nvPr/>
        </p:nvSpPr>
        <p:spPr>
          <a:xfrm>
            <a:off x="269421" y="3846930"/>
            <a:ext cx="2980400" cy="36614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Intonation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365010-5B2E-4B15-9183-8D69B92A4646}"/>
              </a:ext>
            </a:extLst>
          </p:cNvPr>
          <p:cNvSpPr txBox="1"/>
          <p:nvPr/>
        </p:nvSpPr>
        <p:spPr>
          <a:xfrm>
            <a:off x="4168362" y="3846930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The rise and fall of your voice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0652EA-42F1-4A12-9057-88DC6A4E6F49}"/>
              </a:ext>
            </a:extLst>
          </p:cNvPr>
          <p:cNvSpPr txBox="1"/>
          <p:nvPr/>
        </p:nvSpPr>
        <p:spPr>
          <a:xfrm>
            <a:off x="310923" y="4485755"/>
            <a:ext cx="216489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Volume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5D6529-5705-40F3-9B37-441B6D531048}"/>
              </a:ext>
            </a:extLst>
          </p:cNvPr>
          <p:cNvSpPr txBox="1"/>
          <p:nvPr/>
        </p:nvSpPr>
        <p:spPr>
          <a:xfrm>
            <a:off x="4513495" y="4485755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800" dirty="0">
                <a:latin typeface="Arial Rounded MT Bold" panose="020F0704030504030204" pitchFamily="34" charset="0"/>
              </a:rPr>
              <a:t>the power of your voice</a:t>
            </a:r>
          </a:p>
        </p:txBody>
      </p:sp>
    </p:spTree>
    <p:extLst>
      <p:ext uri="{BB962C8B-B14F-4D97-AF65-F5344CB8AC3E}">
        <p14:creationId xmlns:p14="http://schemas.microsoft.com/office/powerpoint/2010/main" val="274562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EB02FE1-B022-4381-9668-8683DDBE2772}"/>
              </a:ext>
            </a:extLst>
          </p:cNvPr>
          <p:cNvSpPr txBox="1"/>
          <p:nvPr/>
        </p:nvSpPr>
        <p:spPr>
          <a:xfrm>
            <a:off x="2124075" y="333375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Non-verbal communication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818D94-546C-4F80-85AF-7E44B2DD71EF}"/>
              </a:ext>
            </a:extLst>
          </p:cNvPr>
          <p:cNvSpPr txBox="1"/>
          <p:nvPr/>
        </p:nvSpPr>
        <p:spPr>
          <a:xfrm>
            <a:off x="2124075" y="938352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Write a definition for the following physical skills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C2A296-9DF6-4257-95A7-14EF676046B1}"/>
              </a:ext>
            </a:extLst>
          </p:cNvPr>
          <p:cNvSpPr txBox="1"/>
          <p:nvPr/>
        </p:nvSpPr>
        <p:spPr>
          <a:xfrm>
            <a:off x="269419" y="1936414"/>
            <a:ext cx="2627719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Facial Expression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88D53B-9A99-4FEF-944B-476B7FF4047C}"/>
              </a:ext>
            </a:extLst>
          </p:cNvPr>
          <p:cNvSpPr txBox="1"/>
          <p:nvPr/>
        </p:nvSpPr>
        <p:spPr>
          <a:xfrm>
            <a:off x="3496572" y="1957192"/>
            <a:ext cx="5198856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The way you show emotion through your face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FF450B-FC3E-4408-918E-25501839499D}"/>
              </a:ext>
            </a:extLst>
          </p:cNvPr>
          <p:cNvSpPr txBox="1"/>
          <p:nvPr/>
        </p:nvSpPr>
        <p:spPr>
          <a:xfrm>
            <a:off x="269419" y="2667175"/>
            <a:ext cx="2627720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Body Language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6536B5-A068-4EF1-AF51-E17268B05EB2}"/>
              </a:ext>
            </a:extLst>
          </p:cNvPr>
          <p:cNvSpPr txBox="1"/>
          <p:nvPr/>
        </p:nvSpPr>
        <p:spPr>
          <a:xfrm>
            <a:off x="3521529" y="2672411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 Rounded MT Bold" panose="020F0704030504030204" pitchFamily="34" charset="0"/>
              </a:rPr>
              <a:t>The way you show emotion through your body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F5A107-815C-44BB-AE20-F9B46B463F0D}"/>
              </a:ext>
            </a:extLst>
          </p:cNvPr>
          <p:cNvSpPr txBox="1"/>
          <p:nvPr/>
        </p:nvSpPr>
        <p:spPr>
          <a:xfrm>
            <a:off x="269421" y="3397936"/>
            <a:ext cx="2683330" cy="36614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Gesture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D03D9D-B033-46F2-8631-503117C8C1A9}"/>
              </a:ext>
            </a:extLst>
          </p:cNvPr>
          <p:cNvSpPr txBox="1"/>
          <p:nvPr/>
        </p:nvSpPr>
        <p:spPr>
          <a:xfrm>
            <a:off x="3521529" y="3394749"/>
            <a:ext cx="7191375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The way you express yourself through the use of your hands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AA06E5-F409-4D96-BBCB-B80DBDA2ED7C}"/>
              </a:ext>
            </a:extLst>
          </p:cNvPr>
          <p:cNvSpPr txBox="1"/>
          <p:nvPr/>
        </p:nvSpPr>
        <p:spPr>
          <a:xfrm>
            <a:off x="325031" y="4185986"/>
            <a:ext cx="2627720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Focus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365010-5B2E-4B15-9183-8D69B92A4646}"/>
              </a:ext>
            </a:extLst>
          </p:cNvPr>
          <p:cNvSpPr txBox="1"/>
          <p:nvPr/>
        </p:nvSpPr>
        <p:spPr>
          <a:xfrm>
            <a:off x="3521530" y="4166707"/>
            <a:ext cx="4636971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How you show mood through your eyes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CB5A95-AFA0-4B14-AB6A-38BBCBDB33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31" y="4920705"/>
            <a:ext cx="2572109" cy="16671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72691D-53AA-4108-9409-CF9665A50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98" y="211117"/>
            <a:ext cx="1590897" cy="15432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9DA253F-C39A-421B-A9D7-12D59890BC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403" y="287079"/>
            <a:ext cx="1991003" cy="19624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0A5545-CA1A-4127-931C-9BAD52F303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386" y="4920705"/>
            <a:ext cx="2743583" cy="166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9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31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EB02FE1-B022-4381-9668-8683DDBE2772}"/>
              </a:ext>
            </a:extLst>
          </p:cNvPr>
          <p:cNvSpPr txBox="1"/>
          <p:nvPr/>
        </p:nvSpPr>
        <p:spPr>
          <a:xfrm>
            <a:off x="269421" y="322760"/>
            <a:ext cx="9046029" cy="37994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Write a definition for the following scripted performance skills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C2A296-9DF6-4257-95A7-14EF676046B1}"/>
              </a:ext>
            </a:extLst>
          </p:cNvPr>
          <p:cNvSpPr txBox="1"/>
          <p:nvPr/>
        </p:nvSpPr>
        <p:spPr>
          <a:xfrm>
            <a:off x="226332" y="1619524"/>
            <a:ext cx="2395537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Levels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88D53B-9A99-4FEF-944B-476B7FF4047C}"/>
              </a:ext>
            </a:extLst>
          </p:cNvPr>
          <p:cNvSpPr txBox="1"/>
          <p:nvPr/>
        </p:nvSpPr>
        <p:spPr>
          <a:xfrm>
            <a:off x="3061570" y="1501675"/>
            <a:ext cx="6179302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latin typeface="Arial Rounded MT Bold" panose="020F0704030504030204" pitchFamily="34" charset="0"/>
              </a:rPr>
              <a:t>How physically high or low characters are in relation to each other in order to show their relationship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FF450B-FC3E-4408-918E-25501839499D}"/>
              </a:ext>
            </a:extLst>
          </p:cNvPr>
          <p:cNvSpPr txBox="1"/>
          <p:nvPr/>
        </p:nvSpPr>
        <p:spPr>
          <a:xfrm>
            <a:off x="250144" y="897753"/>
            <a:ext cx="237172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Pace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6536B5-A068-4EF1-AF51-E17268B05EB2}"/>
              </a:ext>
            </a:extLst>
          </p:cNvPr>
          <p:cNvSpPr txBox="1"/>
          <p:nvPr/>
        </p:nvSpPr>
        <p:spPr>
          <a:xfrm>
            <a:off x="3061571" y="897753"/>
            <a:ext cx="617930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latin typeface="Arial Rounded MT Bold" panose="020F0704030504030204" pitchFamily="34" charset="0"/>
              </a:rPr>
              <a:t>The speed of your performance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F5A107-815C-44BB-AE20-F9B46B463F0D}"/>
              </a:ext>
            </a:extLst>
          </p:cNvPr>
          <p:cNvSpPr txBox="1"/>
          <p:nvPr/>
        </p:nvSpPr>
        <p:spPr>
          <a:xfrm>
            <a:off x="250144" y="2367325"/>
            <a:ext cx="2395537" cy="36614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Proxemics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D03D9D-B033-46F2-8631-503117C8C1A9}"/>
              </a:ext>
            </a:extLst>
          </p:cNvPr>
          <p:cNvSpPr txBox="1"/>
          <p:nvPr/>
        </p:nvSpPr>
        <p:spPr>
          <a:xfrm>
            <a:off x="3061570" y="2354917"/>
            <a:ext cx="7191375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latin typeface="Arial Rounded MT Bold" panose="020F0704030504030204" pitchFamily="34" charset="0"/>
              </a:rPr>
              <a:t>The distance between actors and other actors/objects that can inform the audience about their relationships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AA06E5-F409-4D96-BBCB-B80DBDA2ED7C}"/>
              </a:ext>
            </a:extLst>
          </p:cNvPr>
          <p:cNvSpPr txBox="1"/>
          <p:nvPr/>
        </p:nvSpPr>
        <p:spPr>
          <a:xfrm>
            <a:off x="256074" y="3285620"/>
            <a:ext cx="2395537" cy="36614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Semiotics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365010-5B2E-4B15-9183-8D69B92A4646}"/>
              </a:ext>
            </a:extLst>
          </p:cNvPr>
          <p:cNvSpPr txBox="1"/>
          <p:nvPr/>
        </p:nvSpPr>
        <p:spPr>
          <a:xfrm>
            <a:off x="3061570" y="3263396"/>
            <a:ext cx="8786431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 Rounded MT Bold" panose="020F0704030504030204" pitchFamily="34" charset="0"/>
              </a:rPr>
              <a:t>The additional information we give to the audience either through performance (proxemics, levels etc) or staging (lights, sound etc)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03CD68B-FA5B-4937-B41A-74127F784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2667" y="344194"/>
            <a:ext cx="2439912" cy="185808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E27B308-D5A0-43DA-9B5C-A815FBC30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678" y="5254868"/>
            <a:ext cx="1410758" cy="14107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40AE73A-97D5-48EA-BAAB-423F530E4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144" y="4979094"/>
            <a:ext cx="1664156" cy="166415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EBD74C8-513D-4D57-93ED-0CDE3A110B0F}"/>
              </a:ext>
            </a:extLst>
          </p:cNvPr>
          <p:cNvSpPr txBox="1"/>
          <p:nvPr/>
        </p:nvSpPr>
        <p:spPr>
          <a:xfrm>
            <a:off x="250144" y="4151319"/>
            <a:ext cx="2395537" cy="36614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 Rounded MT Bold" panose="020F0704030504030204" pitchFamily="34" charset="0"/>
              </a:rPr>
              <a:t>Eye Contact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4AD79E-4B2C-4801-B931-DB1DAC9A1BB9}"/>
              </a:ext>
            </a:extLst>
          </p:cNvPr>
          <p:cNvSpPr txBox="1"/>
          <p:nvPr/>
        </p:nvSpPr>
        <p:spPr>
          <a:xfrm>
            <a:off x="3061570" y="4151319"/>
            <a:ext cx="8786431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 Rounded MT Bold" panose="020F0704030504030204" pitchFamily="34" charset="0"/>
              </a:rPr>
              <a:t>How characters look at each other or use their eyes to tell us about a situation or relationship</a:t>
            </a:r>
          </a:p>
        </p:txBody>
      </p:sp>
      <p:pic>
        <p:nvPicPr>
          <p:cNvPr id="30" name="Picture 2" descr="Image result for eye contact">
            <a:extLst>
              <a:ext uri="{FF2B5EF4-FFF2-40B4-BE49-F238E27FC236}">
                <a16:creationId xmlns:a16="http://schemas.microsoft.com/office/drawing/2014/main" id="{6D0C7516-16BE-48D7-96DE-319EC3645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933" y="4984654"/>
            <a:ext cx="3957068" cy="168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45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26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artoon actor | A theatre themed actor cartoon holding a skull">
            <a:extLst>
              <a:ext uri="{FF2B5EF4-FFF2-40B4-BE49-F238E27FC236}">
                <a16:creationId xmlns:a16="http://schemas.microsoft.com/office/drawing/2014/main" id="{81F1774B-A1F5-4886-8E3E-A3EEDE601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2037313"/>
            <a:ext cx="220027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ho was William Shakespeare? - BBC Bitesize">
            <a:extLst>
              <a:ext uri="{FF2B5EF4-FFF2-40B4-BE49-F238E27FC236}">
                <a16:creationId xmlns:a16="http://schemas.microsoft.com/office/drawing/2014/main" id="{5AC9C2CA-7FF7-4329-BB9B-358120B68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1" y="2636435"/>
            <a:ext cx="24193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artoon Movie Director #6561 by Ron Leishman">
            <a:extLst>
              <a:ext uri="{FF2B5EF4-FFF2-40B4-BE49-F238E27FC236}">
                <a16:creationId xmlns:a16="http://schemas.microsoft.com/office/drawing/2014/main" id="{77E4080F-B3FA-4877-928E-9F1A85166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049" y="4408714"/>
            <a:ext cx="2105025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8D48CA-D21F-4136-94BF-DCBE13A46D54}"/>
              </a:ext>
            </a:extLst>
          </p:cNvPr>
          <p:cNvSpPr txBox="1"/>
          <p:nvPr/>
        </p:nvSpPr>
        <p:spPr>
          <a:xfrm>
            <a:off x="419101" y="277586"/>
            <a:ext cx="1025790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When staging a performance what are the 3 main performance process roles?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6631E-2095-4EED-B88D-4C6E4EDBB476}"/>
              </a:ext>
            </a:extLst>
          </p:cNvPr>
          <p:cNvSpPr txBox="1"/>
          <p:nvPr/>
        </p:nvSpPr>
        <p:spPr>
          <a:xfrm>
            <a:off x="419101" y="1419889"/>
            <a:ext cx="7258049" cy="96603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The writer – the person who made the story and the characters up and decided how they wanted the character to appear to the audience.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8045E0-B1A1-4A42-B336-ABEE53D843FA}"/>
              </a:ext>
            </a:extLst>
          </p:cNvPr>
          <p:cNvSpPr txBox="1"/>
          <p:nvPr/>
        </p:nvSpPr>
        <p:spPr>
          <a:xfrm>
            <a:off x="4529138" y="2636435"/>
            <a:ext cx="436245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The actor – the person who pretends to be the character and presents them to the audience in a way that the writer and directors wants them to appear.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58E648-7360-4B70-B90F-AE02A9895954}"/>
              </a:ext>
            </a:extLst>
          </p:cNvPr>
          <p:cNvSpPr txBox="1"/>
          <p:nvPr/>
        </p:nvSpPr>
        <p:spPr>
          <a:xfrm>
            <a:off x="847725" y="5318017"/>
            <a:ext cx="4857750" cy="1262397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The director – the person who takes the writer’s story and characters and puts them on stage for an audience to watch, according to their </a:t>
            </a:r>
            <a:r>
              <a:rPr lang="en-GB" sz="1800" u="sng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interpretation.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71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Thrust stage | Stage set design, Stage design, Set design theatre">
            <a:extLst>
              <a:ext uri="{FF2B5EF4-FFF2-40B4-BE49-F238E27FC236}">
                <a16:creationId xmlns:a16="http://schemas.microsoft.com/office/drawing/2014/main" id="{5750754A-AF69-4E23-B9FB-CA6847D29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93" y="3479962"/>
            <a:ext cx="3176332" cy="249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ow To Become a Costume Supervisor | ProductionBase Community">
            <a:extLst>
              <a:ext uri="{FF2B5EF4-FFF2-40B4-BE49-F238E27FC236}">
                <a16:creationId xmlns:a16="http://schemas.microsoft.com/office/drawing/2014/main" id="{239FF8C0-BE42-44C2-80B4-B57468AD80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84" y="653554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group of people around each other&#10;&#10;Description automatically generated">
            <a:extLst>
              <a:ext uri="{FF2B5EF4-FFF2-40B4-BE49-F238E27FC236}">
                <a16:creationId xmlns:a16="http://schemas.microsoft.com/office/drawing/2014/main" id="{48772777-2C8E-45D6-80CF-D7EA4E1249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841" y="1562798"/>
            <a:ext cx="2102684" cy="2288463"/>
          </a:xfrm>
          <a:prstGeom prst="rect">
            <a:avLst/>
          </a:prstGeom>
        </p:spPr>
      </p:pic>
      <p:pic>
        <p:nvPicPr>
          <p:cNvPr id="11" name="Picture 10" descr="A picture containing computer, computer, table, desk&#10;&#10;Description automatically generated">
            <a:extLst>
              <a:ext uri="{FF2B5EF4-FFF2-40B4-BE49-F238E27FC236}">
                <a16:creationId xmlns:a16="http://schemas.microsoft.com/office/drawing/2014/main" id="{DB506C7C-D140-41A7-8B22-7A7E1D8A67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959" y="4729151"/>
            <a:ext cx="2896116" cy="1895639"/>
          </a:xfrm>
          <a:prstGeom prst="rect">
            <a:avLst/>
          </a:prstGeom>
        </p:spPr>
      </p:pic>
      <p:pic>
        <p:nvPicPr>
          <p:cNvPr id="13" name="Picture 12" descr="A picture containing person, person, girl, looking&#10;&#10;Description automatically generated">
            <a:extLst>
              <a:ext uri="{FF2B5EF4-FFF2-40B4-BE49-F238E27FC236}">
                <a16:creationId xmlns:a16="http://schemas.microsoft.com/office/drawing/2014/main" id="{946B70D4-940B-4D87-A877-6FB4CE0DC3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525" y="1390202"/>
            <a:ext cx="3666482" cy="1825440"/>
          </a:xfrm>
          <a:prstGeom prst="rect">
            <a:avLst/>
          </a:prstGeom>
        </p:spPr>
      </p:pic>
      <p:pic>
        <p:nvPicPr>
          <p:cNvPr id="15" name="Picture 14" descr="A picture containing object, sitting, light&#10;&#10;Description automatically generated">
            <a:extLst>
              <a:ext uri="{FF2B5EF4-FFF2-40B4-BE49-F238E27FC236}">
                <a16:creationId xmlns:a16="http://schemas.microsoft.com/office/drawing/2014/main" id="{7E5ACB17-A0B7-4E33-8827-34830A9BB1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321" y="4229024"/>
            <a:ext cx="4199686" cy="161405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0B95F95-34CA-4843-AF81-0DABA0CDDBB6}"/>
              </a:ext>
            </a:extLst>
          </p:cNvPr>
          <p:cNvSpPr txBox="1"/>
          <p:nvPr/>
        </p:nvSpPr>
        <p:spPr>
          <a:xfrm>
            <a:off x="3458227" y="292856"/>
            <a:ext cx="84577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When staging a performance what are the 6 main production process roles?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BCCCA8-AE56-4F37-9F81-C9B7A42928B0}"/>
              </a:ext>
            </a:extLst>
          </p:cNvPr>
          <p:cNvSpPr txBox="1"/>
          <p:nvPr/>
        </p:nvSpPr>
        <p:spPr>
          <a:xfrm>
            <a:off x="512763" y="2759645"/>
            <a:ext cx="1392238" cy="37330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*Costume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3CC81B-63C2-4D77-9C8E-CCA8267A2E78}"/>
              </a:ext>
            </a:extLst>
          </p:cNvPr>
          <p:cNvSpPr txBox="1"/>
          <p:nvPr/>
        </p:nvSpPr>
        <p:spPr>
          <a:xfrm>
            <a:off x="3743325" y="1562799"/>
            <a:ext cx="861538" cy="373307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*Hair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6B2786-DB9E-4E4C-B76E-EFDC427A5953}"/>
              </a:ext>
            </a:extLst>
          </p:cNvPr>
          <p:cNvSpPr txBox="1"/>
          <p:nvPr/>
        </p:nvSpPr>
        <p:spPr>
          <a:xfrm>
            <a:off x="8249525" y="3429158"/>
            <a:ext cx="1276348" cy="3733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*Make up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8812D1-DD92-4E36-8C2D-A087C59B12C3}"/>
              </a:ext>
            </a:extLst>
          </p:cNvPr>
          <p:cNvSpPr txBox="1"/>
          <p:nvPr/>
        </p:nvSpPr>
        <p:spPr>
          <a:xfrm>
            <a:off x="7716321" y="6204446"/>
            <a:ext cx="1343025" cy="37330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*Lighting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36332D-6FAB-4072-8A20-B851E202F7CD}"/>
              </a:ext>
            </a:extLst>
          </p:cNvPr>
          <p:cNvSpPr txBox="1"/>
          <p:nvPr/>
        </p:nvSpPr>
        <p:spPr>
          <a:xfrm>
            <a:off x="4180959" y="4193500"/>
            <a:ext cx="1285875" cy="3733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*Sound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796E02-3C6C-45EC-8180-E00F189BD260}"/>
              </a:ext>
            </a:extLst>
          </p:cNvPr>
          <p:cNvSpPr txBox="1"/>
          <p:nvPr/>
        </p:nvSpPr>
        <p:spPr>
          <a:xfrm>
            <a:off x="512763" y="6204446"/>
            <a:ext cx="1685925" cy="3733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Set design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64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739B15-4609-4C9D-85AA-6C7EFD0F21A9}"/>
              </a:ext>
            </a:extLst>
          </p:cNvPr>
          <p:cNvSpPr txBox="1"/>
          <p:nvPr/>
        </p:nvSpPr>
        <p:spPr>
          <a:xfrm>
            <a:off x="838198" y="352425"/>
            <a:ext cx="1051559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What’s happened in Treasure Island so far?  Using the letters place the events in order of when they happened.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F2A23-782A-484B-BBBC-055401C752EE}"/>
              </a:ext>
            </a:extLst>
          </p:cNvPr>
          <p:cNvSpPr txBox="1"/>
          <p:nvPr/>
        </p:nvSpPr>
        <p:spPr>
          <a:xfrm>
            <a:off x="838191" y="2783125"/>
            <a:ext cx="10515600" cy="468000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C - We meet Jim Hawkins, the lead character in the story.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1C9661-4D10-4FE8-8869-A1A116F797F2}"/>
              </a:ext>
            </a:extLst>
          </p:cNvPr>
          <p:cNvSpPr txBox="1"/>
          <p:nvPr/>
        </p:nvSpPr>
        <p:spPr>
          <a:xfrm>
            <a:off x="838191" y="5392255"/>
            <a:ext cx="10515600" cy="468000"/>
          </a:xfrm>
          <a:prstGeom prst="rect">
            <a:avLst/>
          </a:prstGeom>
          <a:solidFill>
            <a:srgbClr val="FF660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G - We learn that Jim lives with his Grandmother in an Inn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A12EF6-7B7D-4F4A-B1A1-5A0B2050A43F}"/>
              </a:ext>
            </a:extLst>
          </p:cNvPr>
          <p:cNvSpPr txBox="1"/>
          <p:nvPr/>
        </p:nvSpPr>
        <p:spPr>
          <a:xfrm>
            <a:off x="838191" y="4744443"/>
            <a:ext cx="10515599" cy="468000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F - Billy Bones appears at the tavern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200F6F-0602-458D-9857-098B656CF2B3}"/>
              </a:ext>
            </a:extLst>
          </p:cNvPr>
          <p:cNvSpPr txBox="1"/>
          <p:nvPr/>
        </p:nvSpPr>
        <p:spPr>
          <a:xfrm>
            <a:off x="838191" y="1498932"/>
            <a:ext cx="10515599" cy="468000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A - Squire Trelawney and Doctor Livesey argue with Billy Bones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A6A22D-D0C6-4AB5-AFD1-11A92E58C5BE}"/>
              </a:ext>
            </a:extLst>
          </p:cNvPr>
          <p:cNvSpPr txBox="1"/>
          <p:nvPr/>
        </p:nvSpPr>
        <p:spPr>
          <a:xfrm>
            <a:off x="838191" y="4096631"/>
            <a:ext cx="10515599" cy="468000"/>
          </a:xfrm>
          <a:prstGeom prst="rect">
            <a:avLst/>
          </a:prstGeom>
          <a:solidFill>
            <a:srgbClr val="7030A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E - Black Dog arrives looking for Billy Bones and they fight over Flint’s fist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59E04B-66B5-48B3-AB8C-62872AA74CDF}"/>
              </a:ext>
            </a:extLst>
          </p:cNvPr>
          <p:cNvSpPr txBox="1"/>
          <p:nvPr/>
        </p:nvSpPr>
        <p:spPr>
          <a:xfrm>
            <a:off x="838191" y="6037575"/>
            <a:ext cx="10515599" cy="46800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 - Billy Bones dies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7F815C-B71E-485B-8FB0-69420BF0AF57}"/>
              </a:ext>
            </a:extLst>
          </p:cNvPr>
          <p:cNvSpPr txBox="1"/>
          <p:nvPr/>
        </p:nvSpPr>
        <p:spPr>
          <a:xfrm>
            <a:off x="838191" y="2138979"/>
            <a:ext cx="10515599" cy="468000"/>
          </a:xfrm>
          <a:prstGeom prst="rect">
            <a:avLst/>
          </a:prstGeom>
          <a:solidFill>
            <a:srgbClr val="FF6699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B - The Pirates arrive looking for Billy Bones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8A6E6E-D1B3-4E8C-B7F3-8AFB26E4426B}"/>
              </a:ext>
            </a:extLst>
          </p:cNvPr>
          <p:cNvSpPr txBox="1"/>
          <p:nvPr/>
        </p:nvSpPr>
        <p:spPr>
          <a:xfrm>
            <a:off x="838191" y="3430937"/>
            <a:ext cx="10515599" cy="468000"/>
          </a:xfrm>
          <a:prstGeom prst="rect">
            <a:avLst/>
          </a:prstGeom>
          <a:solidFill>
            <a:srgbClr val="9999FF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D - Jim and the others find the Map and decide to look for the treasure themselves</a:t>
            </a:r>
          </a:p>
        </p:txBody>
      </p:sp>
    </p:spTree>
    <p:extLst>
      <p:ext uri="{BB962C8B-B14F-4D97-AF65-F5344CB8AC3E}">
        <p14:creationId xmlns:p14="http://schemas.microsoft.com/office/powerpoint/2010/main" val="153284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739B15-4609-4C9D-85AA-6C7EFD0F21A9}"/>
              </a:ext>
            </a:extLst>
          </p:cNvPr>
          <p:cNvSpPr txBox="1"/>
          <p:nvPr/>
        </p:nvSpPr>
        <p:spPr>
          <a:xfrm>
            <a:off x="838198" y="352425"/>
            <a:ext cx="105155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What’s happened so far?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F2A23-782A-484B-BBBC-055401C752EE}"/>
              </a:ext>
            </a:extLst>
          </p:cNvPr>
          <p:cNvSpPr txBox="1"/>
          <p:nvPr/>
        </p:nvSpPr>
        <p:spPr>
          <a:xfrm>
            <a:off x="838198" y="1055790"/>
            <a:ext cx="105156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C - We meet Jim Hawkins, the lead character in the story.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1C9661-4D10-4FE8-8869-A1A116F797F2}"/>
              </a:ext>
            </a:extLst>
          </p:cNvPr>
          <p:cNvSpPr txBox="1"/>
          <p:nvPr/>
        </p:nvSpPr>
        <p:spPr>
          <a:xfrm>
            <a:off x="838198" y="1677545"/>
            <a:ext cx="105156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 anchor="ctr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G - We learn that Jim lives with his Grandmother in an Inn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A12EF6-7B7D-4F4A-B1A1-5A0B2050A43F}"/>
              </a:ext>
            </a:extLst>
          </p:cNvPr>
          <p:cNvSpPr txBox="1"/>
          <p:nvPr/>
        </p:nvSpPr>
        <p:spPr>
          <a:xfrm>
            <a:off x="838198" y="2299300"/>
            <a:ext cx="10515599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F - Billy Bones appears at the tavern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200F6F-0602-458D-9857-098B656CF2B3}"/>
              </a:ext>
            </a:extLst>
          </p:cNvPr>
          <p:cNvSpPr txBox="1"/>
          <p:nvPr/>
        </p:nvSpPr>
        <p:spPr>
          <a:xfrm>
            <a:off x="838198" y="2921055"/>
            <a:ext cx="10515599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ctr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A - Squire Trelawney and Doctor Livesey argue with Billy Bones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A6A22D-D0C6-4AB5-AFD1-11A92E58C5BE}"/>
              </a:ext>
            </a:extLst>
          </p:cNvPr>
          <p:cNvSpPr txBox="1"/>
          <p:nvPr/>
        </p:nvSpPr>
        <p:spPr>
          <a:xfrm>
            <a:off x="838197" y="3543761"/>
            <a:ext cx="10515599" cy="400110"/>
          </a:xfrm>
          <a:prstGeom prst="rect">
            <a:avLst/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E - Black Dog arrives looking for Billy Bones and they fight over Flint’s fist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59E04B-66B5-48B3-AB8C-62872AA74CDF}"/>
              </a:ext>
            </a:extLst>
          </p:cNvPr>
          <p:cNvSpPr txBox="1"/>
          <p:nvPr/>
        </p:nvSpPr>
        <p:spPr>
          <a:xfrm>
            <a:off x="838196" y="4165516"/>
            <a:ext cx="10515599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 - Billy Bones dies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7F815C-B71E-485B-8FB0-69420BF0AF57}"/>
              </a:ext>
            </a:extLst>
          </p:cNvPr>
          <p:cNvSpPr txBox="1"/>
          <p:nvPr/>
        </p:nvSpPr>
        <p:spPr>
          <a:xfrm>
            <a:off x="838195" y="4787271"/>
            <a:ext cx="10515599" cy="400110"/>
          </a:xfrm>
          <a:prstGeom prst="rect">
            <a:avLst/>
          </a:prstGeom>
          <a:solidFill>
            <a:srgbClr val="FF6699"/>
          </a:solidFill>
        </p:spPr>
        <p:txBody>
          <a:bodyPr wrap="square" rtlCol="0" anchor="ctr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B - The Pirates arrive looking for Billy Bones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8A6E6E-D1B3-4E8C-B7F3-8AFB26E4426B}"/>
              </a:ext>
            </a:extLst>
          </p:cNvPr>
          <p:cNvSpPr txBox="1"/>
          <p:nvPr/>
        </p:nvSpPr>
        <p:spPr>
          <a:xfrm>
            <a:off x="838195" y="5409026"/>
            <a:ext cx="10515599" cy="400110"/>
          </a:xfrm>
          <a:prstGeom prst="rect">
            <a:avLst/>
          </a:prstGeom>
          <a:solidFill>
            <a:srgbClr val="9999FF"/>
          </a:solidFill>
        </p:spPr>
        <p:txBody>
          <a:bodyPr wrap="square" rtlCol="0" anchor="ctr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D - Jim and the others find the Map and decide to look for the treasure themselves</a:t>
            </a:r>
          </a:p>
        </p:txBody>
      </p:sp>
    </p:spTree>
    <p:extLst>
      <p:ext uri="{BB962C8B-B14F-4D97-AF65-F5344CB8AC3E}">
        <p14:creationId xmlns:p14="http://schemas.microsoft.com/office/powerpoint/2010/main" val="20406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739B15-4609-4C9D-85AA-6C7EFD0F21A9}"/>
              </a:ext>
            </a:extLst>
          </p:cNvPr>
          <p:cNvSpPr txBox="1"/>
          <p:nvPr/>
        </p:nvSpPr>
        <p:spPr>
          <a:xfrm>
            <a:off x="838198" y="352425"/>
            <a:ext cx="1051559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Who is this?  Can you tell who the character is from the following adjectives?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F2A23-782A-484B-BBBC-055401C752EE}"/>
              </a:ext>
            </a:extLst>
          </p:cNvPr>
          <p:cNvSpPr txBox="1"/>
          <p:nvPr/>
        </p:nvSpPr>
        <p:spPr>
          <a:xfrm>
            <a:off x="838196" y="1361360"/>
            <a:ext cx="1861461" cy="1083604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latin typeface="Arial Rounded MT Bold" panose="020F0704030504030204" pitchFamily="34" charset="0"/>
              </a:rPr>
              <a:t>Pirate</a:t>
            </a:r>
          </a:p>
          <a:p>
            <a:pPr algn="ctr"/>
            <a:r>
              <a:rPr lang="en-GB" sz="2000" dirty="0">
                <a:latin typeface="Arial Rounded MT Bold" panose="020F0704030504030204" pitchFamily="34" charset="0"/>
              </a:rPr>
              <a:t>Cunning</a:t>
            </a:r>
          </a:p>
          <a:p>
            <a:pPr algn="ctr"/>
            <a:r>
              <a:rPr lang="en-GB" sz="2000" dirty="0">
                <a:latin typeface="Arial Rounded MT Bold" panose="020F0704030504030204" pitchFamily="34" charset="0"/>
              </a:rPr>
              <a:t>Charming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1C9661-4D10-4FE8-8869-A1A116F797F2}"/>
              </a:ext>
            </a:extLst>
          </p:cNvPr>
          <p:cNvSpPr txBox="1"/>
          <p:nvPr/>
        </p:nvSpPr>
        <p:spPr>
          <a:xfrm>
            <a:off x="6248392" y="1355283"/>
            <a:ext cx="1861457" cy="1083604"/>
          </a:xfrm>
          <a:prstGeom prst="rect">
            <a:avLst/>
          </a:prstGeom>
          <a:solidFill>
            <a:srgbClr val="FF660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latin typeface="Arial Rounded MT Bold" panose="020F0704030504030204" pitchFamily="34" charset="0"/>
              </a:rPr>
              <a:t>Young</a:t>
            </a:r>
          </a:p>
          <a:p>
            <a:pPr algn="ctr"/>
            <a:r>
              <a:rPr lang="en-GB" sz="2000" dirty="0">
                <a:latin typeface="Arial Rounded MT Bold" panose="020F0704030504030204" pitchFamily="34" charset="0"/>
              </a:rPr>
              <a:t>Enthusiastic</a:t>
            </a:r>
          </a:p>
          <a:p>
            <a:pPr algn="ctr"/>
            <a:r>
              <a:rPr lang="en-GB" sz="2000" dirty="0">
                <a:latin typeface="Arial Rounded MT Bold" panose="020F0704030504030204" pitchFamily="34" charset="0"/>
              </a:rPr>
              <a:t>Clever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A6A22D-D0C6-4AB5-AFD1-11A92E58C5BE}"/>
              </a:ext>
            </a:extLst>
          </p:cNvPr>
          <p:cNvSpPr txBox="1"/>
          <p:nvPr/>
        </p:nvSpPr>
        <p:spPr>
          <a:xfrm>
            <a:off x="838195" y="4111312"/>
            <a:ext cx="1861461" cy="1083603"/>
          </a:xfrm>
          <a:prstGeom prst="rect">
            <a:avLst/>
          </a:prstGeom>
          <a:solidFill>
            <a:srgbClr val="7030A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Medic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Respected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Noble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59E04B-66B5-48B3-AB8C-62872AA74CDF}"/>
              </a:ext>
            </a:extLst>
          </p:cNvPr>
          <p:cNvSpPr txBox="1"/>
          <p:nvPr/>
        </p:nvSpPr>
        <p:spPr>
          <a:xfrm>
            <a:off x="6248391" y="4111311"/>
            <a:ext cx="1861457" cy="1083603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Pirate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Drunkard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Paranoid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C9C2A7-F462-4E6C-80E0-81A2201830E4}"/>
              </a:ext>
            </a:extLst>
          </p:cNvPr>
          <p:cNvSpPr txBox="1"/>
          <p:nvPr/>
        </p:nvSpPr>
        <p:spPr>
          <a:xfrm>
            <a:off x="838196" y="2653489"/>
            <a:ext cx="1861461" cy="1083604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latin typeface="Arial Rounded MT Bold" panose="020F0704030504030204" pitchFamily="34" charset="0"/>
              </a:rPr>
              <a:t>Long John Silver</a:t>
            </a:r>
          </a:p>
        </p:txBody>
      </p:sp>
      <p:pic>
        <p:nvPicPr>
          <p:cNvPr id="2" name="Picture 1" descr="A person standing next to a bird&#10;&#10;Description automatically generated">
            <a:extLst>
              <a:ext uri="{FF2B5EF4-FFF2-40B4-BE49-F238E27FC236}">
                <a16:creationId xmlns:a16="http://schemas.microsoft.com/office/drawing/2014/main" id="{EAF8FBF5-46AB-4590-BE5C-CEF70536F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139" y="1359844"/>
            <a:ext cx="2356632" cy="238646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D56F9B-3CE9-4E3F-BA3B-51F5D8691529}"/>
              </a:ext>
            </a:extLst>
          </p:cNvPr>
          <p:cNvSpPr txBox="1"/>
          <p:nvPr/>
        </p:nvSpPr>
        <p:spPr>
          <a:xfrm>
            <a:off x="6248391" y="2651863"/>
            <a:ext cx="1861457" cy="1083604"/>
          </a:xfrm>
          <a:prstGeom prst="rect">
            <a:avLst/>
          </a:prstGeom>
          <a:solidFill>
            <a:srgbClr val="FF660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latin typeface="Arial Rounded MT Bold" panose="020F0704030504030204" pitchFamily="34" charset="0"/>
              </a:rPr>
              <a:t>Jim Hawkins</a:t>
            </a:r>
          </a:p>
        </p:txBody>
      </p:sp>
      <p:pic>
        <p:nvPicPr>
          <p:cNvPr id="6" name="Picture 5" descr="A close up of a person&#10;&#10;Description automatically generated">
            <a:extLst>
              <a:ext uri="{FF2B5EF4-FFF2-40B4-BE49-F238E27FC236}">
                <a16:creationId xmlns:a16="http://schemas.microsoft.com/office/drawing/2014/main" id="{47D8AE85-5920-4CFB-BA00-FB010C5BE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558" y="1366176"/>
            <a:ext cx="2709436" cy="2369291"/>
          </a:xfrm>
          <a:prstGeom prst="rect">
            <a:avLst/>
          </a:prstGeom>
        </p:spPr>
      </p:pic>
      <p:pic>
        <p:nvPicPr>
          <p:cNvPr id="18" name="Picture 17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FCD6C722-C048-43A1-8351-794E8C08B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139" y="4132931"/>
            <a:ext cx="2159111" cy="193685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6F17851-AF62-484D-A719-5A447777365E}"/>
              </a:ext>
            </a:extLst>
          </p:cNvPr>
          <p:cNvSpPr txBox="1"/>
          <p:nvPr/>
        </p:nvSpPr>
        <p:spPr>
          <a:xfrm>
            <a:off x="838195" y="5421972"/>
            <a:ext cx="1861461" cy="1083603"/>
          </a:xfrm>
          <a:prstGeom prst="rect">
            <a:avLst/>
          </a:prstGeom>
          <a:solidFill>
            <a:srgbClr val="7030A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Doctor Livesey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4786DC-C525-4501-8496-9F4CE8F66510}"/>
              </a:ext>
            </a:extLst>
          </p:cNvPr>
          <p:cNvSpPr txBox="1"/>
          <p:nvPr/>
        </p:nvSpPr>
        <p:spPr>
          <a:xfrm>
            <a:off x="6248391" y="5421971"/>
            <a:ext cx="1861457" cy="1083603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Billy Bones</a:t>
            </a:r>
          </a:p>
        </p:txBody>
      </p:sp>
      <p:pic>
        <p:nvPicPr>
          <p:cNvPr id="16" name="Picture 15" descr="A person holding a gun&#10;&#10;Description automatically generated">
            <a:extLst>
              <a:ext uri="{FF2B5EF4-FFF2-40B4-BE49-F238E27FC236}">
                <a16:creationId xmlns:a16="http://schemas.microsoft.com/office/drawing/2014/main" id="{C580E0AA-42E5-45DA-BD69-D438D04E2F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67" y="4080540"/>
            <a:ext cx="2159111" cy="238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8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529" y="365125"/>
            <a:ext cx="11234057" cy="984173"/>
          </a:xfrm>
          <a:solidFill>
            <a:srgbClr val="FFFFCC"/>
          </a:solidFill>
        </p:spPr>
        <p:txBody>
          <a:bodyPr>
            <a:noAutofit/>
          </a:bodyPr>
          <a:lstStyle/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Write a definition of Describe, Explain, Evaluate in terms of how we use them in drama – Can you use an example from Treasure Island</a:t>
            </a:r>
            <a:endParaRPr lang="en-GB" sz="24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F2D8B2-C2C4-4255-9647-63CA9A9DE753}"/>
              </a:ext>
            </a:extLst>
          </p:cNvPr>
          <p:cNvSpPr txBox="1"/>
          <p:nvPr/>
        </p:nvSpPr>
        <p:spPr>
          <a:xfrm>
            <a:off x="473529" y="1992880"/>
            <a:ext cx="11234057" cy="540000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GB" sz="2000" b="1" i="1" u="sng" dirty="0">
                <a:solidFill>
                  <a:prstClr val="black"/>
                </a:solidFill>
                <a:latin typeface="Arial Rounded MT Bold" panose="020F0704030504030204" pitchFamily="34" charset="0"/>
              </a:rPr>
              <a:t>Describe</a:t>
            </a:r>
            <a:r>
              <a:rPr lang="en-GB" sz="20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 – ...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6CDB8-12EA-475A-A3BF-31B1AC1A81A7}"/>
              </a:ext>
            </a:extLst>
          </p:cNvPr>
          <p:cNvSpPr txBox="1"/>
          <p:nvPr/>
        </p:nvSpPr>
        <p:spPr>
          <a:xfrm>
            <a:off x="473528" y="2972299"/>
            <a:ext cx="11234056" cy="540000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GB" sz="2000" b="1" i="1" u="sng" dirty="0">
                <a:solidFill>
                  <a:prstClr val="black"/>
                </a:solidFill>
                <a:latin typeface="Arial Rounded MT Bold" panose="020F0704030504030204" pitchFamily="34" charset="0"/>
              </a:rPr>
              <a:t>Explain</a:t>
            </a:r>
            <a:r>
              <a:rPr lang="en-GB" sz="20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 – ...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41867A-8A71-4785-AA7B-A425FCE28296}"/>
              </a:ext>
            </a:extLst>
          </p:cNvPr>
          <p:cNvSpPr txBox="1"/>
          <p:nvPr/>
        </p:nvSpPr>
        <p:spPr>
          <a:xfrm>
            <a:off x="484414" y="3923035"/>
            <a:ext cx="11234056" cy="54000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GB" sz="2000" b="1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Evaluate</a:t>
            </a:r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– ...</a:t>
            </a:r>
          </a:p>
        </p:txBody>
      </p:sp>
    </p:spTree>
    <p:extLst>
      <p:ext uri="{BB962C8B-B14F-4D97-AF65-F5344CB8AC3E}">
        <p14:creationId xmlns:p14="http://schemas.microsoft.com/office/powerpoint/2010/main" val="409728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019"/>
    </mc:Choice>
    <mc:Fallback xmlns="">
      <p:transition spd="slow" advTm="5401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58AD128-2CC5-4E23-9827-E4543CE043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3250" y="1838960"/>
            <a:ext cx="9025499" cy="4526985"/>
          </a:xfrm>
          <a:prstGeom prst="rect">
            <a:avLst/>
          </a:prstGeom>
        </p:spPr>
      </p:pic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32959031-98DE-4568-8DDF-4A0FAC21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3600" b="1" dirty="0">
                <a:solidFill>
                  <a:schemeClr val="tx1"/>
                </a:solidFill>
                <a:latin typeface="Arial Rounded MT Bold" panose="020F0704030504030204" pitchFamily="34" charset="0"/>
              </a:rPr>
              <a:t>Can you name the different areas of the stage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E3F0E8-D773-4C04-8B3E-721CFECB20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649" y="1955731"/>
            <a:ext cx="1493178" cy="13255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FCEACA-3BDD-401E-A72B-A2BEB7BB9C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410" y="1955731"/>
            <a:ext cx="1493178" cy="13255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190AD4-9DD3-431B-BC91-E5C19E2306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501" y="1955731"/>
            <a:ext cx="1493178" cy="13255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E93796-011F-4EC1-B368-FD5CF001B6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271" y="3439670"/>
            <a:ext cx="1633934" cy="132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CAF63D-393B-47AD-BFF1-C5D38E07CA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410" y="3439670"/>
            <a:ext cx="1633934" cy="13255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6DD736-AFC6-430D-A9A0-4F4BCE5CF2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501" y="3429000"/>
            <a:ext cx="1633934" cy="13255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0A19E5-7C51-4350-A4FA-3C05FFAB96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271" y="4923609"/>
            <a:ext cx="1563556" cy="13255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1381A0-31A7-4C6D-A584-391B0248F8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410" y="4913505"/>
            <a:ext cx="1493178" cy="13255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0FE3D5-442D-43DD-9B31-147D5D38D3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501" y="4871334"/>
            <a:ext cx="1493178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144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529" y="365125"/>
            <a:ext cx="11234057" cy="984173"/>
          </a:xfrm>
          <a:solidFill>
            <a:srgbClr val="FFFFCC"/>
          </a:solidFill>
        </p:spPr>
        <p:txBody>
          <a:bodyPr>
            <a:no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Describe, Explain, Evaluate.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F2D8B2-C2C4-4255-9647-63CA9A9DE753}"/>
              </a:ext>
            </a:extLst>
          </p:cNvPr>
          <p:cNvSpPr txBox="1"/>
          <p:nvPr/>
        </p:nvSpPr>
        <p:spPr>
          <a:xfrm>
            <a:off x="473529" y="1992880"/>
            <a:ext cx="11234057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GB" sz="2000" b="1" i="1" u="sng" dirty="0">
                <a:solidFill>
                  <a:prstClr val="black"/>
                </a:solidFill>
                <a:latin typeface="Arial Rounded MT Bold" panose="020F0704030504030204" pitchFamily="34" charset="0"/>
              </a:rPr>
              <a:t>Describe</a:t>
            </a:r>
            <a:r>
              <a:rPr lang="en-GB" sz="20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 – Say what it is, how it looks.  For example, describing how a character looks.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6CDB8-12EA-475A-A3BF-31B1AC1A81A7}"/>
              </a:ext>
            </a:extLst>
          </p:cNvPr>
          <p:cNvSpPr txBox="1"/>
          <p:nvPr/>
        </p:nvSpPr>
        <p:spPr>
          <a:xfrm>
            <a:off x="473528" y="2818411"/>
            <a:ext cx="11234056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GB" sz="2000" b="1" i="1" u="sng" dirty="0">
                <a:solidFill>
                  <a:prstClr val="black"/>
                </a:solidFill>
                <a:latin typeface="Arial Rounded MT Bold" panose="020F0704030504030204" pitchFamily="34" charset="0"/>
              </a:rPr>
              <a:t>Explain</a:t>
            </a:r>
            <a:r>
              <a:rPr lang="en-GB" sz="20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 – Say how it works/why it is like this.  For example, explaining how a characters look might help us understand the type of person they are.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41867A-8A71-4785-AA7B-A425FCE28296}"/>
              </a:ext>
            </a:extLst>
          </p:cNvPr>
          <p:cNvSpPr txBox="1"/>
          <p:nvPr/>
        </p:nvSpPr>
        <p:spPr>
          <a:xfrm>
            <a:off x="473528" y="3862103"/>
            <a:ext cx="11234056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GB" sz="2000" b="1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Evaluate</a:t>
            </a:r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– Say how effective is it and what makes it successful.  For example, how effective a character’s costume design is in making the audience understand the type of person they are.</a:t>
            </a:r>
          </a:p>
        </p:txBody>
      </p:sp>
    </p:spTree>
    <p:extLst>
      <p:ext uri="{BB962C8B-B14F-4D97-AF65-F5344CB8AC3E}">
        <p14:creationId xmlns:p14="http://schemas.microsoft.com/office/powerpoint/2010/main" val="231635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019"/>
    </mc:Choice>
    <mc:Fallback xmlns="">
      <p:transition spd="slow" advTm="540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58AD128-2CC5-4E23-9827-E4543CE043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3250" y="1838960"/>
            <a:ext cx="9025499" cy="4526985"/>
          </a:xfrm>
          <a:prstGeom prst="rect">
            <a:avLst/>
          </a:prstGeom>
        </p:spPr>
      </p:pic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32959031-98DE-4568-8DDF-4A0FAC21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rial Rounded MT Bold" panose="020F0704030504030204" pitchFamily="34" charset="0"/>
              </a:rPr>
              <a:t>Areas of the Stage</a:t>
            </a:r>
          </a:p>
        </p:txBody>
      </p:sp>
    </p:spTree>
    <p:extLst>
      <p:ext uri="{BB962C8B-B14F-4D97-AF65-F5344CB8AC3E}">
        <p14:creationId xmlns:p14="http://schemas.microsoft.com/office/powerpoint/2010/main" val="3270241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58" y="-136634"/>
            <a:ext cx="10515600" cy="1325563"/>
          </a:xfrm>
        </p:spPr>
        <p:txBody>
          <a:bodyPr>
            <a:normAutofit/>
          </a:bodyPr>
          <a:lstStyle/>
          <a:p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766" y="832677"/>
            <a:ext cx="8923282" cy="5869803"/>
          </a:xfrm>
        </p:spPr>
      </p:pic>
      <p:sp>
        <p:nvSpPr>
          <p:cNvPr id="5" name="TextBox 4"/>
          <p:cNvSpPr txBox="1"/>
          <p:nvPr/>
        </p:nvSpPr>
        <p:spPr>
          <a:xfrm>
            <a:off x="304800" y="1382635"/>
            <a:ext cx="1597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wall theatre or  black box</a:t>
            </a:r>
          </a:p>
        </p:txBody>
      </p:sp>
      <p:sp>
        <p:nvSpPr>
          <p:cNvPr id="6" name="Left Brace 5"/>
          <p:cNvSpPr/>
          <p:nvPr/>
        </p:nvSpPr>
        <p:spPr>
          <a:xfrm>
            <a:off x="2039007" y="832677"/>
            <a:ext cx="346841" cy="1563682"/>
          </a:xfrm>
          <a:prstGeom prst="leftBrac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utoShape 4" descr="Image result for promenade performanc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1419B4-95EB-405E-9B6B-74E8868B48BA}"/>
              </a:ext>
            </a:extLst>
          </p:cNvPr>
          <p:cNvSpPr txBox="1"/>
          <p:nvPr/>
        </p:nvSpPr>
        <p:spPr>
          <a:xfrm>
            <a:off x="7314988" y="832677"/>
            <a:ext cx="227023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AAD162-695B-4A8A-B4B3-174FFFE3F0D9}"/>
              </a:ext>
            </a:extLst>
          </p:cNvPr>
          <p:cNvSpPr txBox="1"/>
          <p:nvPr/>
        </p:nvSpPr>
        <p:spPr>
          <a:xfrm>
            <a:off x="7866993" y="2628900"/>
            <a:ext cx="114182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D3BD8-8515-4D8D-9823-D6071399728B}"/>
              </a:ext>
            </a:extLst>
          </p:cNvPr>
          <p:cNvSpPr txBox="1"/>
          <p:nvPr/>
        </p:nvSpPr>
        <p:spPr>
          <a:xfrm>
            <a:off x="4131129" y="2628900"/>
            <a:ext cx="151963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3DD6AF-18ED-4318-8B48-D32C8B45E2B2}"/>
              </a:ext>
            </a:extLst>
          </p:cNvPr>
          <p:cNvSpPr txBox="1"/>
          <p:nvPr/>
        </p:nvSpPr>
        <p:spPr>
          <a:xfrm>
            <a:off x="3689391" y="4481024"/>
            <a:ext cx="240311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AFFBE9-A43B-430D-AACA-742C773A55FE}"/>
              </a:ext>
            </a:extLst>
          </p:cNvPr>
          <p:cNvSpPr txBox="1"/>
          <p:nvPr/>
        </p:nvSpPr>
        <p:spPr>
          <a:xfrm>
            <a:off x="186558" y="248635"/>
            <a:ext cx="6385692" cy="226800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no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Different types of performance spaces have different names.  Can you name the 4 different types of performance space below.</a:t>
            </a:r>
          </a:p>
          <a:p>
            <a:r>
              <a:rPr lang="en-GB" sz="2400" dirty="0">
                <a:latin typeface="Arial Rounded MT Bold" panose="020F0704030504030204" pitchFamily="34" charset="0"/>
              </a:rPr>
              <a:t>The answers and explanation are on the next slides.</a:t>
            </a:r>
          </a:p>
        </p:txBody>
      </p:sp>
    </p:spTree>
    <p:extLst>
      <p:ext uri="{BB962C8B-B14F-4D97-AF65-F5344CB8AC3E}">
        <p14:creationId xmlns:p14="http://schemas.microsoft.com/office/powerpoint/2010/main" val="282262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 descr="Purple mesh"/>
          <p:cNvSpPr>
            <a:spLocks noChangeArrowheads="1"/>
          </p:cNvSpPr>
          <p:nvPr/>
        </p:nvSpPr>
        <p:spPr bwMode="auto">
          <a:xfrm>
            <a:off x="1703389" y="188913"/>
            <a:ext cx="8785225" cy="230346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4339" name="Rectangle 5" descr="Walnut"/>
          <p:cNvSpPr>
            <a:spLocks noChangeArrowheads="1"/>
          </p:cNvSpPr>
          <p:nvPr/>
        </p:nvSpPr>
        <p:spPr bwMode="auto">
          <a:xfrm>
            <a:off x="1703389" y="2492376"/>
            <a:ext cx="8785225" cy="410527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4340" name="AutoShape 6" descr="Medium wood"/>
          <p:cNvSpPr>
            <a:spLocks noChangeArrowheads="1"/>
          </p:cNvSpPr>
          <p:nvPr/>
        </p:nvSpPr>
        <p:spPr bwMode="auto">
          <a:xfrm>
            <a:off x="3792538" y="2420939"/>
            <a:ext cx="4679950" cy="151288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60 w 21600"/>
              <a:gd name="T13" fmla="*/ 2560 h 21600"/>
              <a:gd name="T14" fmla="*/ 19040 w 21600"/>
              <a:gd name="T15" fmla="*/ 1904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519" y="21600"/>
                </a:lnTo>
                <a:lnTo>
                  <a:pt x="20081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4341" name="Group 70"/>
          <p:cNvGrpSpPr>
            <a:grpSpLocks/>
          </p:cNvGrpSpPr>
          <p:nvPr/>
        </p:nvGrpSpPr>
        <p:grpSpPr bwMode="auto">
          <a:xfrm>
            <a:off x="4727575" y="3860800"/>
            <a:ext cx="2808288" cy="431800"/>
            <a:chOff x="1973" y="2976"/>
            <a:chExt cx="1769" cy="272"/>
          </a:xfrm>
        </p:grpSpPr>
        <p:grpSp>
          <p:nvGrpSpPr>
            <p:cNvPr id="14352" name="Group 12"/>
            <p:cNvGrpSpPr>
              <a:grpSpLocks/>
            </p:cNvGrpSpPr>
            <p:nvPr/>
          </p:nvGrpSpPr>
          <p:grpSpPr bwMode="auto">
            <a:xfrm>
              <a:off x="1973" y="2976"/>
              <a:ext cx="136" cy="272"/>
              <a:chOff x="1202" y="2976"/>
              <a:chExt cx="136" cy="272"/>
            </a:xfrm>
          </p:grpSpPr>
          <p:sp>
            <p:nvSpPr>
              <p:cNvPr id="14380" name="Oval 13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81" name="AutoShape 14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4353" name="Group 15"/>
            <p:cNvGrpSpPr>
              <a:grpSpLocks/>
            </p:cNvGrpSpPr>
            <p:nvPr/>
          </p:nvGrpSpPr>
          <p:grpSpPr bwMode="auto">
            <a:xfrm>
              <a:off x="2154" y="2976"/>
              <a:ext cx="136" cy="272"/>
              <a:chOff x="1202" y="2976"/>
              <a:chExt cx="136" cy="272"/>
            </a:xfrm>
          </p:grpSpPr>
          <p:sp>
            <p:nvSpPr>
              <p:cNvPr id="14378" name="Oval 16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79" name="AutoShape 17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4354" name="Group 18"/>
            <p:cNvGrpSpPr>
              <a:grpSpLocks/>
            </p:cNvGrpSpPr>
            <p:nvPr/>
          </p:nvGrpSpPr>
          <p:grpSpPr bwMode="auto">
            <a:xfrm>
              <a:off x="2880" y="2976"/>
              <a:ext cx="136" cy="272"/>
              <a:chOff x="1202" y="2976"/>
              <a:chExt cx="136" cy="272"/>
            </a:xfrm>
          </p:grpSpPr>
          <p:sp>
            <p:nvSpPr>
              <p:cNvPr id="14376" name="Oval 19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77" name="AutoShape 20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4355" name="Group 21"/>
            <p:cNvGrpSpPr>
              <a:grpSpLocks/>
            </p:cNvGrpSpPr>
            <p:nvPr/>
          </p:nvGrpSpPr>
          <p:grpSpPr bwMode="auto">
            <a:xfrm>
              <a:off x="2699" y="2976"/>
              <a:ext cx="136" cy="272"/>
              <a:chOff x="1202" y="2976"/>
              <a:chExt cx="136" cy="272"/>
            </a:xfrm>
          </p:grpSpPr>
          <p:sp>
            <p:nvSpPr>
              <p:cNvPr id="14374" name="Oval 22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75" name="AutoShape 23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4356" name="Group 24"/>
            <p:cNvGrpSpPr>
              <a:grpSpLocks/>
            </p:cNvGrpSpPr>
            <p:nvPr/>
          </p:nvGrpSpPr>
          <p:grpSpPr bwMode="auto">
            <a:xfrm>
              <a:off x="2517" y="2976"/>
              <a:ext cx="136" cy="272"/>
              <a:chOff x="1202" y="2976"/>
              <a:chExt cx="136" cy="272"/>
            </a:xfrm>
          </p:grpSpPr>
          <p:sp>
            <p:nvSpPr>
              <p:cNvPr id="14372" name="Oval 25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73" name="AutoShape 26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4357" name="Group 27"/>
            <p:cNvGrpSpPr>
              <a:grpSpLocks/>
            </p:cNvGrpSpPr>
            <p:nvPr/>
          </p:nvGrpSpPr>
          <p:grpSpPr bwMode="auto">
            <a:xfrm>
              <a:off x="2336" y="2976"/>
              <a:ext cx="136" cy="272"/>
              <a:chOff x="1202" y="2976"/>
              <a:chExt cx="136" cy="272"/>
            </a:xfrm>
          </p:grpSpPr>
          <p:sp>
            <p:nvSpPr>
              <p:cNvPr id="14370" name="Oval 28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71" name="AutoShape 29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4358" name="Group 30"/>
            <p:cNvGrpSpPr>
              <a:grpSpLocks/>
            </p:cNvGrpSpPr>
            <p:nvPr/>
          </p:nvGrpSpPr>
          <p:grpSpPr bwMode="auto">
            <a:xfrm>
              <a:off x="3061" y="2976"/>
              <a:ext cx="136" cy="272"/>
              <a:chOff x="1202" y="2976"/>
              <a:chExt cx="136" cy="272"/>
            </a:xfrm>
          </p:grpSpPr>
          <p:sp>
            <p:nvSpPr>
              <p:cNvPr id="14368" name="Oval 31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69" name="AutoShape 32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4359" name="Group 33"/>
            <p:cNvGrpSpPr>
              <a:grpSpLocks/>
            </p:cNvGrpSpPr>
            <p:nvPr/>
          </p:nvGrpSpPr>
          <p:grpSpPr bwMode="auto">
            <a:xfrm>
              <a:off x="3243" y="2976"/>
              <a:ext cx="136" cy="272"/>
              <a:chOff x="1202" y="2976"/>
              <a:chExt cx="136" cy="272"/>
            </a:xfrm>
          </p:grpSpPr>
          <p:sp>
            <p:nvSpPr>
              <p:cNvPr id="14366" name="Oval 34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67" name="AutoShape 35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4360" name="Group 36"/>
            <p:cNvGrpSpPr>
              <a:grpSpLocks/>
            </p:cNvGrpSpPr>
            <p:nvPr/>
          </p:nvGrpSpPr>
          <p:grpSpPr bwMode="auto">
            <a:xfrm>
              <a:off x="3424" y="2976"/>
              <a:ext cx="136" cy="272"/>
              <a:chOff x="1202" y="2976"/>
              <a:chExt cx="136" cy="272"/>
            </a:xfrm>
          </p:grpSpPr>
          <p:sp>
            <p:nvSpPr>
              <p:cNvPr id="14364" name="Oval 37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65" name="AutoShape 38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4361" name="Group 39"/>
            <p:cNvGrpSpPr>
              <a:grpSpLocks/>
            </p:cNvGrpSpPr>
            <p:nvPr/>
          </p:nvGrpSpPr>
          <p:grpSpPr bwMode="auto">
            <a:xfrm>
              <a:off x="3606" y="2976"/>
              <a:ext cx="136" cy="272"/>
              <a:chOff x="1202" y="2976"/>
              <a:chExt cx="136" cy="272"/>
            </a:xfrm>
          </p:grpSpPr>
          <p:sp>
            <p:nvSpPr>
              <p:cNvPr id="14362" name="Oval 40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4363" name="AutoShape 41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4342" name="Rectangle 68"/>
          <p:cNvSpPr>
            <a:spLocks noChangeArrowheads="1"/>
          </p:cNvSpPr>
          <p:nvPr/>
        </p:nvSpPr>
        <p:spPr bwMode="auto">
          <a:xfrm>
            <a:off x="2927351" y="1773238"/>
            <a:ext cx="1223963" cy="2159000"/>
          </a:xfrm>
          <a:prstGeom prst="rect">
            <a:avLst/>
          </a:prstGeom>
          <a:solidFill>
            <a:srgbClr val="3333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4343" name="Rectangle 69"/>
          <p:cNvSpPr>
            <a:spLocks noChangeArrowheads="1"/>
          </p:cNvSpPr>
          <p:nvPr/>
        </p:nvSpPr>
        <p:spPr bwMode="auto">
          <a:xfrm>
            <a:off x="8112126" y="1773238"/>
            <a:ext cx="1223963" cy="2159000"/>
          </a:xfrm>
          <a:prstGeom prst="rect">
            <a:avLst/>
          </a:prstGeom>
          <a:solidFill>
            <a:srgbClr val="3333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4407" name="Text Box 71"/>
          <p:cNvSpPr txBox="1">
            <a:spLocks noChangeArrowheads="1"/>
          </p:cNvSpPr>
          <p:nvPr/>
        </p:nvSpPr>
        <p:spPr bwMode="auto">
          <a:xfrm>
            <a:off x="3287713" y="476251"/>
            <a:ext cx="5759450" cy="1006475"/>
          </a:xfrm>
          <a:prstGeom prst="rect">
            <a:avLst/>
          </a:prstGeom>
          <a:solidFill>
            <a:srgbClr val="800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>
                <a:solidFill>
                  <a:schemeClr val="bg1"/>
                </a:solidFill>
                <a:latin typeface="Tahoma" panose="020B0604030504040204" pitchFamily="34" charset="0"/>
              </a:rPr>
              <a:t>The arrangement of the audience defines what kind of theatrical staging we describe a performance as having.</a:t>
            </a:r>
          </a:p>
        </p:txBody>
      </p:sp>
      <p:sp>
        <p:nvSpPr>
          <p:cNvPr id="14408" name="Text Box 72"/>
          <p:cNvSpPr txBox="1">
            <a:spLocks noChangeArrowheads="1"/>
          </p:cNvSpPr>
          <p:nvPr/>
        </p:nvSpPr>
        <p:spPr bwMode="auto">
          <a:xfrm>
            <a:off x="3143250" y="4797426"/>
            <a:ext cx="5759450" cy="1616075"/>
          </a:xfrm>
          <a:prstGeom prst="rect">
            <a:avLst/>
          </a:prstGeom>
          <a:solidFill>
            <a:srgbClr val="800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000" dirty="0">
                <a:solidFill>
                  <a:schemeClr val="bg1"/>
                </a:solidFill>
                <a:latin typeface="Tahoma" panose="020B0604030504040204" pitchFamily="34" charset="0"/>
              </a:rPr>
              <a:t>With the audience looking directly at the stage from the front we use the term </a:t>
            </a:r>
            <a:r>
              <a:rPr lang="en-GB" altLang="en-US" sz="2000" b="1" dirty="0">
                <a:solidFill>
                  <a:schemeClr val="bg1"/>
                </a:solidFill>
                <a:latin typeface="Tahoma" panose="020B0604030504040204" pitchFamily="34" charset="0"/>
              </a:rPr>
              <a:t>Proscenium</a:t>
            </a:r>
            <a:r>
              <a:rPr lang="en-GB" altLang="en-US" sz="2000" dirty="0">
                <a:solidFill>
                  <a:schemeClr val="bg1"/>
                </a:solidFill>
                <a:latin typeface="Tahoma" panose="020B0604030504040204" pitchFamily="34" charset="0"/>
              </a:rPr>
              <a:t> Arch staging or sometimes ‘end on’ if there is no ‘arch’. It is as if we are looking into a box or a television screen.</a:t>
            </a:r>
          </a:p>
        </p:txBody>
      </p:sp>
      <p:sp>
        <p:nvSpPr>
          <p:cNvPr id="14409" name="AutoShape 73"/>
          <p:cNvSpPr>
            <a:spLocks noChangeArrowheads="1"/>
          </p:cNvSpPr>
          <p:nvPr/>
        </p:nvSpPr>
        <p:spPr bwMode="auto">
          <a:xfrm>
            <a:off x="7535863" y="3789364"/>
            <a:ext cx="360362" cy="504825"/>
          </a:xfrm>
          <a:prstGeom prst="upArrow">
            <a:avLst>
              <a:gd name="adj1" fmla="val 50000"/>
              <a:gd name="adj2" fmla="val 3502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4410" name="AutoShape 74"/>
          <p:cNvSpPr>
            <a:spLocks noChangeArrowheads="1"/>
          </p:cNvSpPr>
          <p:nvPr/>
        </p:nvSpPr>
        <p:spPr bwMode="auto">
          <a:xfrm>
            <a:off x="4367213" y="3789364"/>
            <a:ext cx="360362" cy="504825"/>
          </a:xfrm>
          <a:prstGeom prst="upArrow">
            <a:avLst>
              <a:gd name="adj1" fmla="val 50000"/>
              <a:gd name="adj2" fmla="val 3502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grpSp>
        <p:nvGrpSpPr>
          <p:cNvPr id="14348" name="Group 75"/>
          <p:cNvGrpSpPr>
            <a:grpSpLocks/>
          </p:cNvGrpSpPr>
          <p:nvPr/>
        </p:nvGrpSpPr>
        <p:grpSpPr bwMode="auto">
          <a:xfrm>
            <a:off x="5159375" y="2708276"/>
            <a:ext cx="215900" cy="720725"/>
            <a:chOff x="657" y="2614"/>
            <a:chExt cx="136" cy="454"/>
          </a:xfrm>
        </p:grpSpPr>
        <p:sp>
          <p:nvSpPr>
            <p:cNvPr id="14349" name="Oval 76"/>
            <p:cNvSpPr>
              <a:spLocks noChangeArrowheads="1"/>
            </p:cNvSpPr>
            <p:nvPr/>
          </p:nvSpPr>
          <p:spPr bwMode="auto">
            <a:xfrm>
              <a:off x="657" y="2614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4350" name="AutoShape 77"/>
            <p:cNvSpPr>
              <a:spLocks noChangeArrowheads="1"/>
            </p:cNvSpPr>
            <p:nvPr/>
          </p:nvSpPr>
          <p:spPr bwMode="auto">
            <a:xfrm>
              <a:off x="657" y="2886"/>
              <a:ext cx="136" cy="1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510 h 21600"/>
                <a:gd name="T14" fmla="*/ 17153 w 21600"/>
                <a:gd name="T15" fmla="*/ 170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51" name="AutoShape 78"/>
            <p:cNvSpPr>
              <a:spLocks noChangeArrowheads="1"/>
            </p:cNvSpPr>
            <p:nvPr/>
          </p:nvSpPr>
          <p:spPr bwMode="auto">
            <a:xfrm rot="10800000">
              <a:off x="657" y="2750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1564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07" grpId="0" animBg="1"/>
      <p:bldP spid="14408" grpId="0" animBg="1"/>
      <p:bldP spid="14409" grpId="0" animBg="1"/>
      <p:bldP spid="14409" grpId="1" animBg="1"/>
      <p:bldP spid="14410" grpId="0" animBg="1"/>
      <p:bldP spid="144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 descr="Purple mesh"/>
          <p:cNvSpPr>
            <a:spLocks noChangeArrowheads="1"/>
          </p:cNvSpPr>
          <p:nvPr/>
        </p:nvSpPr>
        <p:spPr bwMode="auto">
          <a:xfrm>
            <a:off x="1703389" y="188913"/>
            <a:ext cx="8785225" cy="230346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6387" name="Rectangle 5" descr="Walnut"/>
          <p:cNvSpPr>
            <a:spLocks noChangeArrowheads="1"/>
          </p:cNvSpPr>
          <p:nvPr/>
        </p:nvSpPr>
        <p:spPr bwMode="auto">
          <a:xfrm>
            <a:off x="1703389" y="2514601"/>
            <a:ext cx="8785225" cy="410527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6388" name="AutoShape 6" descr="Medium wood"/>
          <p:cNvSpPr>
            <a:spLocks noChangeArrowheads="1"/>
          </p:cNvSpPr>
          <p:nvPr/>
        </p:nvSpPr>
        <p:spPr bwMode="auto">
          <a:xfrm>
            <a:off x="3792538" y="2420939"/>
            <a:ext cx="4679950" cy="151288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60 w 21600"/>
              <a:gd name="T13" fmla="*/ 2560 h 21600"/>
              <a:gd name="T14" fmla="*/ 19040 w 21600"/>
              <a:gd name="T15" fmla="*/ 1904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519" y="21600"/>
                </a:lnTo>
                <a:lnTo>
                  <a:pt x="20081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89" name="AutoShape 7" descr="Medium wood"/>
          <p:cNvSpPr>
            <a:spLocks noChangeArrowheads="1"/>
          </p:cNvSpPr>
          <p:nvPr/>
        </p:nvSpPr>
        <p:spPr bwMode="auto">
          <a:xfrm>
            <a:off x="4097339" y="3917951"/>
            <a:ext cx="4073525" cy="1338263"/>
          </a:xfrm>
          <a:custGeom>
            <a:avLst/>
            <a:gdLst>
              <a:gd name="T0" fmla="*/ 2147483646 w 21600"/>
              <a:gd name="T1" fmla="*/ 1459046629 h 21600"/>
              <a:gd name="T2" fmla="*/ 2147483646 w 21600"/>
              <a:gd name="T3" fmla="*/ 2147483646 h 21600"/>
              <a:gd name="T4" fmla="*/ 2147483646 w 21600"/>
              <a:gd name="T5" fmla="*/ 1459046629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6390" name="Group 12"/>
          <p:cNvGrpSpPr>
            <a:grpSpLocks/>
          </p:cNvGrpSpPr>
          <p:nvPr/>
        </p:nvGrpSpPr>
        <p:grpSpPr bwMode="auto">
          <a:xfrm>
            <a:off x="4711700" y="5405438"/>
            <a:ext cx="215900" cy="431800"/>
            <a:chOff x="1202" y="2976"/>
            <a:chExt cx="136" cy="272"/>
          </a:xfrm>
        </p:grpSpPr>
        <p:sp>
          <p:nvSpPr>
            <p:cNvPr id="16491" name="Oval 13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92" name="AutoShape 14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91" name="Group 15"/>
          <p:cNvGrpSpPr>
            <a:grpSpLocks/>
          </p:cNvGrpSpPr>
          <p:nvPr/>
        </p:nvGrpSpPr>
        <p:grpSpPr bwMode="auto">
          <a:xfrm>
            <a:off x="5016500" y="5405438"/>
            <a:ext cx="215900" cy="431800"/>
            <a:chOff x="1202" y="2976"/>
            <a:chExt cx="136" cy="272"/>
          </a:xfrm>
        </p:grpSpPr>
        <p:sp>
          <p:nvSpPr>
            <p:cNvPr id="16489" name="Oval 16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90" name="AutoShape 17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92" name="Group 18"/>
          <p:cNvGrpSpPr>
            <a:grpSpLocks/>
          </p:cNvGrpSpPr>
          <p:nvPr/>
        </p:nvGrpSpPr>
        <p:grpSpPr bwMode="auto">
          <a:xfrm>
            <a:off x="6219825" y="5427663"/>
            <a:ext cx="215900" cy="431800"/>
            <a:chOff x="1202" y="2976"/>
            <a:chExt cx="136" cy="272"/>
          </a:xfrm>
        </p:grpSpPr>
        <p:sp>
          <p:nvSpPr>
            <p:cNvPr id="16487" name="Oval 19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88" name="AutoShape 20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93" name="Group 21"/>
          <p:cNvGrpSpPr>
            <a:grpSpLocks/>
          </p:cNvGrpSpPr>
          <p:nvPr/>
        </p:nvGrpSpPr>
        <p:grpSpPr bwMode="auto">
          <a:xfrm>
            <a:off x="5926138" y="5427663"/>
            <a:ext cx="215900" cy="431800"/>
            <a:chOff x="1202" y="2976"/>
            <a:chExt cx="136" cy="272"/>
          </a:xfrm>
        </p:grpSpPr>
        <p:sp>
          <p:nvSpPr>
            <p:cNvPr id="16485" name="Oval 22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86" name="AutoShape 23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94" name="Group 24"/>
          <p:cNvGrpSpPr>
            <a:grpSpLocks/>
          </p:cNvGrpSpPr>
          <p:nvPr/>
        </p:nvGrpSpPr>
        <p:grpSpPr bwMode="auto">
          <a:xfrm>
            <a:off x="5630863" y="5410200"/>
            <a:ext cx="215900" cy="431800"/>
            <a:chOff x="1202" y="2976"/>
            <a:chExt cx="136" cy="272"/>
          </a:xfrm>
        </p:grpSpPr>
        <p:sp>
          <p:nvSpPr>
            <p:cNvPr id="16483" name="Oval 25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84" name="AutoShape 26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95" name="Group 27"/>
          <p:cNvGrpSpPr>
            <a:grpSpLocks/>
          </p:cNvGrpSpPr>
          <p:nvPr/>
        </p:nvGrpSpPr>
        <p:grpSpPr bwMode="auto">
          <a:xfrm>
            <a:off x="5316538" y="5405438"/>
            <a:ext cx="215900" cy="431800"/>
            <a:chOff x="1202" y="2976"/>
            <a:chExt cx="136" cy="272"/>
          </a:xfrm>
        </p:grpSpPr>
        <p:sp>
          <p:nvSpPr>
            <p:cNvPr id="16481" name="Oval 28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82" name="AutoShape 29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96" name="Group 30"/>
          <p:cNvGrpSpPr>
            <a:grpSpLocks/>
          </p:cNvGrpSpPr>
          <p:nvPr/>
        </p:nvGrpSpPr>
        <p:grpSpPr bwMode="auto">
          <a:xfrm>
            <a:off x="6505575" y="5422900"/>
            <a:ext cx="215900" cy="431800"/>
            <a:chOff x="1202" y="2976"/>
            <a:chExt cx="136" cy="272"/>
          </a:xfrm>
        </p:grpSpPr>
        <p:sp>
          <p:nvSpPr>
            <p:cNvPr id="16479" name="Oval 31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80" name="AutoShape 32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97" name="Group 33"/>
          <p:cNvGrpSpPr>
            <a:grpSpLocks/>
          </p:cNvGrpSpPr>
          <p:nvPr/>
        </p:nvGrpSpPr>
        <p:grpSpPr bwMode="auto">
          <a:xfrm>
            <a:off x="6788150" y="5427663"/>
            <a:ext cx="215900" cy="431800"/>
            <a:chOff x="1202" y="2976"/>
            <a:chExt cx="136" cy="272"/>
          </a:xfrm>
        </p:grpSpPr>
        <p:sp>
          <p:nvSpPr>
            <p:cNvPr id="16477" name="Oval 34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78" name="AutoShape 35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98" name="Group 36"/>
          <p:cNvGrpSpPr>
            <a:grpSpLocks/>
          </p:cNvGrpSpPr>
          <p:nvPr/>
        </p:nvGrpSpPr>
        <p:grpSpPr bwMode="auto">
          <a:xfrm>
            <a:off x="7073900" y="5427663"/>
            <a:ext cx="215900" cy="431800"/>
            <a:chOff x="1202" y="2976"/>
            <a:chExt cx="136" cy="272"/>
          </a:xfrm>
        </p:grpSpPr>
        <p:sp>
          <p:nvSpPr>
            <p:cNvPr id="16475" name="Oval 37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76" name="AutoShape 38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99" name="Group 39"/>
          <p:cNvGrpSpPr>
            <a:grpSpLocks/>
          </p:cNvGrpSpPr>
          <p:nvPr/>
        </p:nvGrpSpPr>
        <p:grpSpPr bwMode="auto">
          <a:xfrm>
            <a:off x="7388225" y="5422900"/>
            <a:ext cx="215900" cy="431800"/>
            <a:chOff x="1202" y="2976"/>
            <a:chExt cx="136" cy="272"/>
          </a:xfrm>
        </p:grpSpPr>
        <p:sp>
          <p:nvSpPr>
            <p:cNvPr id="16473" name="Oval 40"/>
            <p:cNvSpPr>
              <a:spLocks noChangeArrowheads="1"/>
            </p:cNvSpPr>
            <p:nvPr/>
          </p:nvSpPr>
          <p:spPr bwMode="auto">
            <a:xfrm>
              <a:off x="1202" y="2976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74" name="AutoShape 41"/>
            <p:cNvSpPr>
              <a:spLocks noChangeArrowheads="1"/>
            </p:cNvSpPr>
            <p:nvPr/>
          </p:nvSpPr>
          <p:spPr bwMode="auto">
            <a:xfrm rot="10800000">
              <a:off x="1202" y="3112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400" name="Group 69"/>
          <p:cNvGrpSpPr>
            <a:grpSpLocks/>
          </p:cNvGrpSpPr>
          <p:nvPr/>
        </p:nvGrpSpPr>
        <p:grpSpPr bwMode="auto">
          <a:xfrm rot="3044051">
            <a:off x="2256631" y="4344194"/>
            <a:ext cx="2808288" cy="431800"/>
            <a:chOff x="1973" y="2976"/>
            <a:chExt cx="1769" cy="272"/>
          </a:xfrm>
        </p:grpSpPr>
        <p:grpSp>
          <p:nvGrpSpPr>
            <p:cNvPr id="16443" name="Group 70"/>
            <p:cNvGrpSpPr>
              <a:grpSpLocks/>
            </p:cNvGrpSpPr>
            <p:nvPr/>
          </p:nvGrpSpPr>
          <p:grpSpPr bwMode="auto">
            <a:xfrm>
              <a:off x="1973" y="2976"/>
              <a:ext cx="136" cy="272"/>
              <a:chOff x="1202" y="2976"/>
              <a:chExt cx="136" cy="272"/>
            </a:xfrm>
          </p:grpSpPr>
          <p:sp>
            <p:nvSpPr>
              <p:cNvPr id="16471" name="Oval 71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72" name="AutoShape 72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44" name="Group 73"/>
            <p:cNvGrpSpPr>
              <a:grpSpLocks/>
            </p:cNvGrpSpPr>
            <p:nvPr/>
          </p:nvGrpSpPr>
          <p:grpSpPr bwMode="auto">
            <a:xfrm>
              <a:off x="2154" y="2976"/>
              <a:ext cx="136" cy="272"/>
              <a:chOff x="1202" y="2976"/>
              <a:chExt cx="136" cy="272"/>
            </a:xfrm>
          </p:grpSpPr>
          <p:sp>
            <p:nvSpPr>
              <p:cNvPr id="16469" name="Oval 74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70" name="AutoShape 75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45" name="Group 76"/>
            <p:cNvGrpSpPr>
              <a:grpSpLocks/>
            </p:cNvGrpSpPr>
            <p:nvPr/>
          </p:nvGrpSpPr>
          <p:grpSpPr bwMode="auto">
            <a:xfrm>
              <a:off x="2880" y="2976"/>
              <a:ext cx="136" cy="272"/>
              <a:chOff x="1202" y="2976"/>
              <a:chExt cx="136" cy="272"/>
            </a:xfrm>
          </p:grpSpPr>
          <p:sp>
            <p:nvSpPr>
              <p:cNvPr id="16467" name="Oval 77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68" name="AutoShape 78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46" name="Group 79"/>
            <p:cNvGrpSpPr>
              <a:grpSpLocks/>
            </p:cNvGrpSpPr>
            <p:nvPr/>
          </p:nvGrpSpPr>
          <p:grpSpPr bwMode="auto">
            <a:xfrm>
              <a:off x="2699" y="2976"/>
              <a:ext cx="136" cy="272"/>
              <a:chOff x="1202" y="2976"/>
              <a:chExt cx="136" cy="272"/>
            </a:xfrm>
          </p:grpSpPr>
          <p:sp>
            <p:nvSpPr>
              <p:cNvPr id="16465" name="Oval 80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66" name="AutoShape 81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47" name="Group 82"/>
            <p:cNvGrpSpPr>
              <a:grpSpLocks/>
            </p:cNvGrpSpPr>
            <p:nvPr/>
          </p:nvGrpSpPr>
          <p:grpSpPr bwMode="auto">
            <a:xfrm>
              <a:off x="2517" y="2976"/>
              <a:ext cx="136" cy="272"/>
              <a:chOff x="1202" y="2976"/>
              <a:chExt cx="136" cy="272"/>
            </a:xfrm>
          </p:grpSpPr>
          <p:sp>
            <p:nvSpPr>
              <p:cNvPr id="16463" name="Oval 83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64" name="AutoShape 84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48" name="Group 85"/>
            <p:cNvGrpSpPr>
              <a:grpSpLocks/>
            </p:cNvGrpSpPr>
            <p:nvPr/>
          </p:nvGrpSpPr>
          <p:grpSpPr bwMode="auto">
            <a:xfrm>
              <a:off x="2336" y="2976"/>
              <a:ext cx="136" cy="272"/>
              <a:chOff x="1202" y="2976"/>
              <a:chExt cx="136" cy="272"/>
            </a:xfrm>
          </p:grpSpPr>
          <p:sp>
            <p:nvSpPr>
              <p:cNvPr id="16461" name="Oval 86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62" name="AutoShape 87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49" name="Group 88"/>
            <p:cNvGrpSpPr>
              <a:grpSpLocks/>
            </p:cNvGrpSpPr>
            <p:nvPr/>
          </p:nvGrpSpPr>
          <p:grpSpPr bwMode="auto">
            <a:xfrm>
              <a:off x="3061" y="2976"/>
              <a:ext cx="136" cy="272"/>
              <a:chOff x="1202" y="2976"/>
              <a:chExt cx="136" cy="272"/>
            </a:xfrm>
          </p:grpSpPr>
          <p:sp>
            <p:nvSpPr>
              <p:cNvPr id="16459" name="Oval 89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60" name="AutoShape 90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50" name="Group 91"/>
            <p:cNvGrpSpPr>
              <a:grpSpLocks/>
            </p:cNvGrpSpPr>
            <p:nvPr/>
          </p:nvGrpSpPr>
          <p:grpSpPr bwMode="auto">
            <a:xfrm>
              <a:off x="3243" y="2976"/>
              <a:ext cx="136" cy="272"/>
              <a:chOff x="1202" y="2976"/>
              <a:chExt cx="136" cy="272"/>
            </a:xfrm>
          </p:grpSpPr>
          <p:sp>
            <p:nvSpPr>
              <p:cNvPr id="16457" name="Oval 92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58" name="AutoShape 93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51" name="Group 94"/>
            <p:cNvGrpSpPr>
              <a:grpSpLocks/>
            </p:cNvGrpSpPr>
            <p:nvPr/>
          </p:nvGrpSpPr>
          <p:grpSpPr bwMode="auto">
            <a:xfrm>
              <a:off x="3424" y="2976"/>
              <a:ext cx="136" cy="272"/>
              <a:chOff x="1202" y="2976"/>
              <a:chExt cx="136" cy="272"/>
            </a:xfrm>
          </p:grpSpPr>
          <p:sp>
            <p:nvSpPr>
              <p:cNvPr id="16455" name="Oval 95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56" name="AutoShape 96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52" name="Group 97"/>
            <p:cNvGrpSpPr>
              <a:grpSpLocks/>
            </p:cNvGrpSpPr>
            <p:nvPr/>
          </p:nvGrpSpPr>
          <p:grpSpPr bwMode="auto">
            <a:xfrm>
              <a:off x="3606" y="2976"/>
              <a:ext cx="136" cy="272"/>
              <a:chOff x="1202" y="2976"/>
              <a:chExt cx="136" cy="272"/>
            </a:xfrm>
          </p:grpSpPr>
          <p:sp>
            <p:nvSpPr>
              <p:cNvPr id="16453" name="Oval 98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54" name="AutoShape 99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6401" name="Group 100"/>
          <p:cNvGrpSpPr>
            <a:grpSpLocks/>
          </p:cNvGrpSpPr>
          <p:nvPr/>
        </p:nvGrpSpPr>
        <p:grpSpPr bwMode="auto">
          <a:xfrm rot="-2833659">
            <a:off x="7292181" y="4245769"/>
            <a:ext cx="2808288" cy="431800"/>
            <a:chOff x="1973" y="2976"/>
            <a:chExt cx="1769" cy="272"/>
          </a:xfrm>
        </p:grpSpPr>
        <p:grpSp>
          <p:nvGrpSpPr>
            <p:cNvPr id="16413" name="Group 101"/>
            <p:cNvGrpSpPr>
              <a:grpSpLocks/>
            </p:cNvGrpSpPr>
            <p:nvPr/>
          </p:nvGrpSpPr>
          <p:grpSpPr bwMode="auto">
            <a:xfrm>
              <a:off x="1973" y="2976"/>
              <a:ext cx="136" cy="272"/>
              <a:chOff x="1202" y="2976"/>
              <a:chExt cx="136" cy="272"/>
            </a:xfrm>
          </p:grpSpPr>
          <p:sp>
            <p:nvSpPr>
              <p:cNvPr id="16441" name="Oval 102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42" name="AutoShape 103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14" name="Group 104"/>
            <p:cNvGrpSpPr>
              <a:grpSpLocks/>
            </p:cNvGrpSpPr>
            <p:nvPr/>
          </p:nvGrpSpPr>
          <p:grpSpPr bwMode="auto">
            <a:xfrm>
              <a:off x="2154" y="2976"/>
              <a:ext cx="136" cy="272"/>
              <a:chOff x="1202" y="2976"/>
              <a:chExt cx="136" cy="272"/>
            </a:xfrm>
          </p:grpSpPr>
          <p:sp>
            <p:nvSpPr>
              <p:cNvPr id="16439" name="Oval 105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40" name="AutoShape 106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15" name="Group 107"/>
            <p:cNvGrpSpPr>
              <a:grpSpLocks/>
            </p:cNvGrpSpPr>
            <p:nvPr/>
          </p:nvGrpSpPr>
          <p:grpSpPr bwMode="auto">
            <a:xfrm>
              <a:off x="2880" y="2976"/>
              <a:ext cx="136" cy="272"/>
              <a:chOff x="1202" y="2976"/>
              <a:chExt cx="136" cy="272"/>
            </a:xfrm>
          </p:grpSpPr>
          <p:sp>
            <p:nvSpPr>
              <p:cNvPr id="16437" name="Oval 108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38" name="AutoShape 109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16" name="Group 110"/>
            <p:cNvGrpSpPr>
              <a:grpSpLocks/>
            </p:cNvGrpSpPr>
            <p:nvPr/>
          </p:nvGrpSpPr>
          <p:grpSpPr bwMode="auto">
            <a:xfrm>
              <a:off x="2699" y="2976"/>
              <a:ext cx="136" cy="272"/>
              <a:chOff x="1202" y="2976"/>
              <a:chExt cx="136" cy="272"/>
            </a:xfrm>
          </p:grpSpPr>
          <p:sp>
            <p:nvSpPr>
              <p:cNvPr id="16435" name="Oval 111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36" name="AutoShape 112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17" name="Group 113"/>
            <p:cNvGrpSpPr>
              <a:grpSpLocks/>
            </p:cNvGrpSpPr>
            <p:nvPr/>
          </p:nvGrpSpPr>
          <p:grpSpPr bwMode="auto">
            <a:xfrm>
              <a:off x="2517" y="2976"/>
              <a:ext cx="136" cy="272"/>
              <a:chOff x="1202" y="2976"/>
              <a:chExt cx="136" cy="272"/>
            </a:xfrm>
          </p:grpSpPr>
          <p:sp>
            <p:nvSpPr>
              <p:cNvPr id="16433" name="Oval 114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34" name="AutoShape 115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18" name="Group 116"/>
            <p:cNvGrpSpPr>
              <a:grpSpLocks/>
            </p:cNvGrpSpPr>
            <p:nvPr/>
          </p:nvGrpSpPr>
          <p:grpSpPr bwMode="auto">
            <a:xfrm>
              <a:off x="2336" y="2976"/>
              <a:ext cx="136" cy="272"/>
              <a:chOff x="1202" y="2976"/>
              <a:chExt cx="136" cy="272"/>
            </a:xfrm>
          </p:grpSpPr>
          <p:sp>
            <p:nvSpPr>
              <p:cNvPr id="16431" name="Oval 117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32" name="AutoShape 118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19" name="Group 119"/>
            <p:cNvGrpSpPr>
              <a:grpSpLocks/>
            </p:cNvGrpSpPr>
            <p:nvPr/>
          </p:nvGrpSpPr>
          <p:grpSpPr bwMode="auto">
            <a:xfrm>
              <a:off x="3061" y="2976"/>
              <a:ext cx="136" cy="272"/>
              <a:chOff x="1202" y="2976"/>
              <a:chExt cx="136" cy="272"/>
            </a:xfrm>
          </p:grpSpPr>
          <p:sp>
            <p:nvSpPr>
              <p:cNvPr id="16429" name="Oval 120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30" name="AutoShape 121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20" name="Group 122"/>
            <p:cNvGrpSpPr>
              <a:grpSpLocks/>
            </p:cNvGrpSpPr>
            <p:nvPr/>
          </p:nvGrpSpPr>
          <p:grpSpPr bwMode="auto">
            <a:xfrm>
              <a:off x="3243" y="2976"/>
              <a:ext cx="136" cy="272"/>
              <a:chOff x="1202" y="2976"/>
              <a:chExt cx="136" cy="272"/>
            </a:xfrm>
          </p:grpSpPr>
          <p:sp>
            <p:nvSpPr>
              <p:cNvPr id="16427" name="Oval 123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28" name="AutoShape 124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21" name="Group 125"/>
            <p:cNvGrpSpPr>
              <a:grpSpLocks/>
            </p:cNvGrpSpPr>
            <p:nvPr/>
          </p:nvGrpSpPr>
          <p:grpSpPr bwMode="auto">
            <a:xfrm>
              <a:off x="3424" y="2976"/>
              <a:ext cx="136" cy="272"/>
              <a:chOff x="1202" y="2976"/>
              <a:chExt cx="136" cy="272"/>
            </a:xfrm>
          </p:grpSpPr>
          <p:sp>
            <p:nvSpPr>
              <p:cNvPr id="16425" name="Oval 126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26" name="AutoShape 127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422" name="Group 128"/>
            <p:cNvGrpSpPr>
              <a:grpSpLocks/>
            </p:cNvGrpSpPr>
            <p:nvPr/>
          </p:nvGrpSpPr>
          <p:grpSpPr bwMode="auto">
            <a:xfrm>
              <a:off x="3606" y="2976"/>
              <a:ext cx="136" cy="272"/>
              <a:chOff x="1202" y="2976"/>
              <a:chExt cx="136" cy="272"/>
            </a:xfrm>
          </p:grpSpPr>
          <p:sp>
            <p:nvSpPr>
              <p:cNvPr id="16423" name="Oval 129"/>
              <p:cNvSpPr>
                <a:spLocks noChangeArrowheads="1"/>
              </p:cNvSpPr>
              <p:nvPr/>
            </p:nvSpPr>
            <p:spPr bwMode="auto">
              <a:xfrm>
                <a:off x="1202" y="2976"/>
                <a:ext cx="136" cy="13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latin typeface="Tahoma" panose="020B0604030504040204" pitchFamily="34" charset="0"/>
                </a:endParaRPr>
              </a:p>
            </p:txBody>
          </p:sp>
          <p:sp>
            <p:nvSpPr>
              <p:cNvPr id="16424" name="AutoShape 130"/>
              <p:cNvSpPr>
                <a:spLocks noChangeArrowheads="1"/>
              </p:cNvSpPr>
              <p:nvPr/>
            </p:nvSpPr>
            <p:spPr bwMode="auto">
              <a:xfrm rot="10800000">
                <a:off x="1202" y="3112"/>
                <a:ext cx="136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559 w 21600"/>
                  <a:gd name="T13" fmla="*/ 5559 h 21600"/>
                  <a:gd name="T14" fmla="*/ 16041 w 21600"/>
                  <a:gd name="T15" fmla="*/ 160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7464" y="21600"/>
                    </a:lnTo>
                    <a:lnTo>
                      <a:pt x="1413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5491" name="AutoShape 131"/>
          <p:cNvSpPr>
            <a:spLocks noChangeArrowheads="1"/>
          </p:cNvSpPr>
          <p:nvPr/>
        </p:nvSpPr>
        <p:spPr bwMode="auto">
          <a:xfrm>
            <a:off x="5087938" y="4149726"/>
            <a:ext cx="360362" cy="504825"/>
          </a:xfrm>
          <a:prstGeom prst="upArrow">
            <a:avLst>
              <a:gd name="adj1" fmla="val 50000"/>
              <a:gd name="adj2" fmla="val 3502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5492" name="AutoShape 132"/>
          <p:cNvSpPr>
            <a:spLocks noChangeArrowheads="1"/>
          </p:cNvSpPr>
          <p:nvPr/>
        </p:nvSpPr>
        <p:spPr bwMode="auto">
          <a:xfrm>
            <a:off x="6888163" y="4149726"/>
            <a:ext cx="360362" cy="504825"/>
          </a:xfrm>
          <a:prstGeom prst="upArrow">
            <a:avLst>
              <a:gd name="adj1" fmla="val 50000"/>
              <a:gd name="adj2" fmla="val 3502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5493" name="AutoShape 133"/>
          <p:cNvSpPr>
            <a:spLocks noChangeArrowheads="1"/>
          </p:cNvSpPr>
          <p:nvPr/>
        </p:nvSpPr>
        <p:spPr bwMode="auto">
          <a:xfrm>
            <a:off x="3863976" y="4292601"/>
            <a:ext cx="360363" cy="504825"/>
          </a:xfrm>
          <a:prstGeom prst="upArrow">
            <a:avLst>
              <a:gd name="adj1" fmla="val 50000"/>
              <a:gd name="adj2" fmla="val 3502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5494" name="AutoShape 134"/>
          <p:cNvSpPr>
            <a:spLocks noChangeArrowheads="1"/>
          </p:cNvSpPr>
          <p:nvPr/>
        </p:nvSpPr>
        <p:spPr bwMode="auto">
          <a:xfrm>
            <a:off x="7896226" y="4365626"/>
            <a:ext cx="360363" cy="504825"/>
          </a:xfrm>
          <a:prstGeom prst="upArrow">
            <a:avLst>
              <a:gd name="adj1" fmla="val 50000"/>
              <a:gd name="adj2" fmla="val 3502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6406" name="Rectangle 135"/>
          <p:cNvSpPr>
            <a:spLocks noChangeArrowheads="1"/>
          </p:cNvSpPr>
          <p:nvPr/>
        </p:nvSpPr>
        <p:spPr bwMode="auto">
          <a:xfrm>
            <a:off x="2711451" y="1125538"/>
            <a:ext cx="1223963" cy="2159000"/>
          </a:xfrm>
          <a:prstGeom prst="rect">
            <a:avLst/>
          </a:prstGeom>
          <a:solidFill>
            <a:srgbClr val="3333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6407" name="Rectangle 136"/>
          <p:cNvSpPr>
            <a:spLocks noChangeArrowheads="1"/>
          </p:cNvSpPr>
          <p:nvPr/>
        </p:nvSpPr>
        <p:spPr bwMode="auto">
          <a:xfrm>
            <a:off x="8328026" y="1052513"/>
            <a:ext cx="1223963" cy="2159000"/>
          </a:xfrm>
          <a:prstGeom prst="rect">
            <a:avLst/>
          </a:prstGeom>
          <a:solidFill>
            <a:srgbClr val="3333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5497" name="Text Box 137"/>
          <p:cNvSpPr txBox="1">
            <a:spLocks noChangeArrowheads="1"/>
          </p:cNvSpPr>
          <p:nvPr/>
        </p:nvSpPr>
        <p:spPr bwMode="auto">
          <a:xfrm>
            <a:off x="3287713" y="476251"/>
            <a:ext cx="5759450" cy="1311275"/>
          </a:xfrm>
          <a:prstGeom prst="rect">
            <a:avLst/>
          </a:prstGeom>
          <a:solidFill>
            <a:srgbClr val="800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000" dirty="0">
                <a:solidFill>
                  <a:schemeClr val="bg1"/>
                </a:solidFill>
                <a:latin typeface="Tahoma" panose="020B0604030504040204" pitchFamily="34" charset="0"/>
              </a:rPr>
              <a:t>When an apron extends into the audience we  use the term </a:t>
            </a:r>
            <a:r>
              <a:rPr lang="en-GB" altLang="en-US" sz="2000" b="1" dirty="0">
                <a:solidFill>
                  <a:schemeClr val="bg1"/>
                </a:solidFill>
                <a:latin typeface="Tahoma" panose="020B0604030504040204" pitchFamily="34" charset="0"/>
              </a:rPr>
              <a:t>Thrust</a:t>
            </a:r>
            <a:r>
              <a:rPr lang="en-GB" altLang="en-US" sz="2000" dirty="0">
                <a:solidFill>
                  <a:schemeClr val="bg1"/>
                </a:solidFill>
                <a:latin typeface="Tahoma" panose="020B0604030504040204" pitchFamily="34" charset="0"/>
              </a:rPr>
              <a:t> staging. This is often used in music concerts and can make an audience feel more involved in the show.</a:t>
            </a:r>
          </a:p>
        </p:txBody>
      </p:sp>
      <p:grpSp>
        <p:nvGrpSpPr>
          <p:cNvPr id="16409" name="Group 142"/>
          <p:cNvGrpSpPr>
            <a:grpSpLocks/>
          </p:cNvGrpSpPr>
          <p:nvPr/>
        </p:nvGrpSpPr>
        <p:grpSpPr bwMode="auto">
          <a:xfrm>
            <a:off x="6105525" y="4035426"/>
            <a:ext cx="215900" cy="720725"/>
            <a:chOff x="657" y="2614"/>
            <a:chExt cx="136" cy="454"/>
          </a:xfrm>
        </p:grpSpPr>
        <p:sp>
          <p:nvSpPr>
            <p:cNvPr id="16410" name="Oval 143"/>
            <p:cNvSpPr>
              <a:spLocks noChangeArrowheads="1"/>
            </p:cNvSpPr>
            <p:nvPr/>
          </p:nvSpPr>
          <p:spPr bwMode="auto">
            <a:xfrm>
              <a:off x="657" y="2614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6411" name="AutoShape 144"/>
            <p:cNvSpPr>
              <a:spLocks noChangeArrowheads="1"/>
            </p:cNvSpPr>
            <p:nvPr/>
          </p:nvSpPr>
          <p:spPr bwMode="auto">
            <a:xfrm>
              <a:off x="657" y="2886"/>
              <a:ext cx="136" cy="1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510 h 21600"/>
                <a:gd name="T14" fmla="*/ 17153 w 21600"/>
                <a:gd name="T15" fmla="*/ 170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2" name="AutoShape 145"/>
            <p:cNvSpPr>
              <a:spLocks noChangeArrowheads="1"/>
            </p:cNvSpPr>
            <p:nvPr/>
          </p:nvSpPr>
          <p:spPr bwMode="auto">
            <a:xfrm rot="10800000">
              <a:off x="657" y="2750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6706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1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91" grpId="0" animBg="1"/>
      <p:bldP spid="15491" grpId="1" animBg="1"/>
      <p:bldP spid="15492" grpId="0" animBg="1"/>
      <p:bldP spid="15492" grpId="1" animBg="1"/>
      <p:bldP spid="15493" grpId="0" animBg="1"/>
      <p:bldP spid="15493" grpId="1" animBg="1"/>
      <p:bldP spid="15494" grpId="0" animBg="1"/>
      <p:bldP spid="15494" grpId="1" animBg="1"/>
      <p:bldP spid="154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 descr="Purple mesh"/>
          <p:cNvSpPr>
            <a:spLocks noChangeArrowheads="1"/>
          </p:cNvSpPr>
          <p:nvPr/>
        </p:nvSpPr>
        <p:spPr bwMode="auto">
          <a:xfrm>
            <a:off x="1703389" y="188913"/>
            <a:ext cx="8785225" cy="230346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8435" name="Rectangle 5" descr="Walnut"/>
          <p:cNvSpPr>
            <a:spLocks noChangeArrowheads="1"/>
          </p:cNvSpPr>
          <p:nvPr/>
        </p:nvSpPr>
        <p:spPr bwMode="auto">
          <a:xfrm>
            <a:off x="1703389" y="2492376"/>
            <a:ext cx="8785225" cy="410527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8436" name="AutoShape 6" descr="Medium wood"/>
          <p:cNvSpPr>
            <a:spLocks noChangeArrowheads="1"/>
          </p:cNvSpPr>
          <p:nvPr/>
        </p:nvSpPr>
        <p:spPr bwMode="auto">
          <a:xfrm>
            <a:off x="3935413" y="2492375"/>
            <a:ext cx="4679950" cy="34559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60 w 21600"/>
              <a:gd name="T13" fmla="*/ 2560 h 21600"/>
              <a:gd name="T14" fmla="*/ 19040 w 21600"/>
              <a:gd name="T15" fmla="*/ 1904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519" y="21600"/>
                </a:lnTo>
                <a:lnTo>
                  <a:pt x="20081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8437" name="Group 69"/>
          <p:cNvGrpSpPr>
            <a:grpSpLocks/>
          </p:cNvGrpSpPr>
          <p:nvPr/>
        </p:nvGrpSpPr>
        <p:grpSpPr bwMode="auto">
          <a:xfrm>
            <a:off x="3648075" y="3141663"/>
            <a:ext cx="215900" cy="431800"/>
            <a:chOff x="431" y="2568"/>
            <a:chExt cx="136" cy="272"/>
          </a:xfrm>
        </p:grpSpPr>
        <p:sp>
          <p:nvSpPr>
            <p:cNvPr id="18493" name="Oval 13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94" name="AutoShape 14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438" name="Oval 40"/>
          <p:cNvSpPr>
            <a:spLocks noChangeArrowheads="1"/>
          </p:cNvSpPr>
          <p:nvPr/>
        </p:nvSpPr>
        <p:spPr bwMode="auto">
          <a:xfrm>
            <a:off x="3503613" y="2349500"/>
            <a:ext cx="215900" cy="2159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8439" name="AutoShape 41"/>
          <p:cNvSpPr>
            <a:spLocks noChangeArrowheads="1"/>
          </p:cNvSpPr>
          <p:nvPr/>
        </p:nvSpPr>
        <p:spPr bwMode="auto">
          <a:xfrm rot="10800000">
            <a:off x="3503613" y="2565400"/>
            <a:ext cx="215900" cy="215900"/>
          </a:xfrm>
          <a:custGeom>
            <a:avLst/>
            <a:gdLst>
              <a:gd name="T0" fmla="*/ 17843165 w 21600"/>
              <a:gd name="T1" fmla="*/ 10785005 h 21600"/>
              <a:gd name="T2" fmla="*/ 10785005 w 21600"/>
              <a:gd name="T3" fmla="*/ 21570009 h 21600"/>
              <a:gd name="T4" fmla="*/ 3726844 w 21600"/>
              <a:gd name="T5" fmla="*/ 10785005 h 21600"/>
              <a:gd name="T6" fmla="*/ 1078500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5532 w 21600"/>
              <a:gd name="T13" fmla="*/ 5532 h 21600"/>
              <a:gd name="T14" fmla="*/ 16068 w 21600"/>
              <a:gd name="T15" fmla="*/ 1606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7464" y="21600"/>
                </a:lnTo>
                <a:lnTo>
                  <a:pt x="1413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454" name="Text Box 70"/>
          <p:cNvSpPr txBox="1">
            <a:spLocks noChangeArrowheads="1"/>
          </p:cNvSpPr>
          <p:nvPr/>
        </p:nvSpPr>
        <p:spPr bwMode="auto">
          <a:xfrm>
            <a:off x="4440239" y="1125539"/>
            <a:ext cx="3671887" cy="1920875"/>
          </a:xfrm>
          <a:prstGeom prst="rect">
            <a:avLst/>
          </a:prstGeom>
          <a:solidFill>
            <a:srgbClr val="800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000">
                <a:solidFill>
                  <a:schemeClr val="bg1"/>
                </a:solidFill>
                <a:latin typeface="Tahoma" panose="020B0604030504040204" pitchFamily="34" charset="0"/>
              </a:rPr>
              <a:t>If the audience is watching the performance from two opposite sides we use the term Traverse performance. This is the standard ‘catwalk’ setup used for fashion shows </a:t>
            </a:r>
          </a:p>
        </p:txBody>
      </p:sp>
      <p:grpSp>
        <p:nvGrpSpPr>
          <p:cNvPr id="18441" name="Group 71"/>
          <p:cNvGrpSpPr>
            <a:grpSpLocks/>
          </p:cNvGrpSpPr>
          <p:nvPr/>
        </p:nvGrpSpPr>
        <p:grpSpPr bwMode="auto">
          <a:xfrm>
            <a:off x="3575050" y="2708275"/>
            <a:ext cx="215900" cy="431800"/>
            <a:chOff x="431" y="2568"/>
            <a:chExt cx="136" cy="272"/>
          </a:xfrm>
        </p:grpSpPr>
        <p:sp>
          <p:nvSpPr>
            <p:cNvPr id="18491" name="Oval 72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92" name="AutoShape 73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42" name="Group 74"/>
          <p:cNvGrpSpPr>
            <a:grpSpLocks/>
          </p:cNvGrpSpPr>
          <p:nvPr/>
        </p:nvGrpSpPr>
        <p:grpSpPr bwMode="auto">
          <a:xfrm>
            <a:off x="3719513" y="3500438"/>
            <a:ext cx="215900" cy="431800"/>
            <a:chOff x="431" y="2568"/>
            <a:chExt cx="136" cy="272"/>
          </a:xfrm>
        </p:grpSpPr>
        <p:sp>
          <p:nvSpPr>
            <p:cNvPr id="18489" name="Oval 75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90" name="AutoShape 76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43" name="Group 77"/>
          <p:cNvGrpSpPr>
            <a:grpSpLocks/>
          </p:cNvGrpSpPr>
          <p:nvPr/>
        </p:nvGrpSpPr>
        <p:grpSpPr bwMode="auto">
          <a:xfrm>
            <a:off x="3792538" y="3933825"/>
            <a:ext cx="215900" cy="431800"/>
            <a:chOff x="431" y="2568"/>
            <a:chExt cx="136" cy="272"/>
          </a:xfrm>
        </p:grpSpPr>
        <p:sp>
          <p:nvSpPr>
            <p:cNvPr id="18487" name="Oval 78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88" name="AutoShape 79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44" name="Group 80"/>
          <p:cNvGrpSpPr>
            <a:grpSpLocks/>
          </p:cNvGrpSpPr>
          <p:nvPr/>
        </p:nvGrpSpPr>
        <p:grpSpPr bwMode="auto">
          <a:xfrm>
            <a:off x="3863975" y="4365625"/>
            <a:ext cx="215900" cy="431800"/>
            <a:chOff x="431" y="2568"/>
            <a:chExt cx="136" cy="272"/>
          </a:xfrm>
        </p:grpSpPr>
        <p:sp>
          <p:nvSpPr>
            <p:cNvPr id="18485" name="Oval 81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86" name="AutoShape 82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45" name="Group 83"/>
          <p:cNvGrpSpPr>
            <a:grpSpLocks/>
          </p:cNvGrpSpPr>
          <p:nvPr/>
        </p:nvGrpSpPr>
        <p:grpSpPr bwMode="auto">
          <a:xfrm>
            <a:off x="3935413" y="4797425"/>
            <a:ext cx="215900" cy="431800"/>
            <a:chOff x="431" y="2568"/>
            <a:chExt cx="136" cy="272"/>
          </a:xfrm>
        </p:grpSpPr>
        <p:sp>
          <p:nvSpPr>
            <p:cNvPr id="18483" name="Oval 84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84" name="AutoShape 85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46" name="Group 86"/>
          <p:cNvGrpSpPr>
            <a:grpSpLocks/>
          </p:cNvGrpSpPr>
          <p:nvPr/>
        </p:nvGrpSpPr>
        <p:grpSpPr bwMode="auto">
          <a:xfrm>
            <a:off x="4008438" y="5157788"/>
            <a:ext cx="215900" cy="431800"/>
            <a:chOff x="431" y="2568"/>
            <a:chExt cx="136" cy="272"/>
          </a:xfrm>
        </p:grpSpPr>
        <p:sp>
          <p:nvSpPr>
            <p:cNvPr id="18481" name="Oval 87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82" name="AutoShape 88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47" name="Group 89"/>
          <p:cNvGrpSpPr>
            <a:grpSpLocks/>
          </p:cNvGrpSpPr>
          <p:nvPr/>
        </p:nvGrpSpPr>
        <p:grpSpPr bwMode="auto">
          <a:xfrm>
            <a:off x="8759825" y="2276475"/>
            <a:ext cx="215900" cy="431800"/>
            <a:chOff x="431" y="2568"/>
            <a:chExt cx="136" cy="272"/>
          </a:xfrm>
        </p:grpSpPr>
        <p:sp>
          <p:nvSpPr>
            <p:cNvPr id="18479" name="Oval 90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80" name="AutoShape 91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48" name="Group 92"/>
          <p:cNvGrpSpPr>
            <a:grpSpLocks/>
          </p:cNvGrpSpPr>
          <p:nvPr/>
        </p:nvGrpSpPr>
        <p:grpSpPr bwMode="auto">
          <a:xfrm>
            <a:off x="8759825" y="2636838"/>
            <a:ext cx="215900" cy="431800"/>
            <a:chOff x="431" y="2568"/>
            <a:chExt cx="136" cy="272"/>
          </a:xfrm>
        </p:grpSpPr>
        <p:sp>
          <p:nvSpPr>
            <p:cNvPr id="18477" name="Oval 93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78" name="AutoShape 94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49" name="Group 95"/>
          <p:cNvGrpSpPr>
            <a:grpSpLocks/>
          </p:cNvGrpSpPr>
          <p:nvPr/>
        </p:nvGrpSpPr>
        <p:grpSpPr bwMode="auto">
          <a:xfrm>
            <a:off x="8688388" y="2997200"/>
            <a:ext cx="215900" cy="431800"/>
            <a:chOff x="431" y="2568"/>
            <a:chExt cx="136" cy="272"/>
          </a:xfrm>
        </p:grpSpPr>
        <p:sp>
          <p:nvSpPr>
            <p:cNvPr id="18475" name="Oval 96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76" name="AutoShape 97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50" name="Group 98"/>
          <p:cNvGrpSpPr>
            <a:grpSpLocks/>
          </p:cNvGrpSpPr>
          <p:nvPr/>
        </p:nvGrpSpPr>
        <p:grpSpPr bwMode="auto">
          <a:xfrm>
            <a:off x="8472488" y="4652963"/>
            <a:ext cx="215900" cy="431800"/>
            <a:chOff x="431" y="2568"/>
            <a:chExt cx="136" cy="272"/>
          </a:xfrm>
        </p:grpSpPr>
        <p:sp>
          <p:nvSpPr>
            <p:cNvPr id="18473" name="Oval 99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74" name="AutoShape 100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51" name="Group 101"/>
          <p:cNvGrpSpPr>
            <a:grpSpLocks/>
          </p:cNvGrpSpPr>
          <p:nvPr/>
        </p:nvGrpSpPr>
        <p:grpSpPr bwMode="auto">
          <a:xfrm>
            <a:off x="8472488" y="4221163"/>
            <a:ext cx="215900" cy="431800"/>
            <a:chOff x="431" y="2568"/>
            <a:chExt cx="136" cy="272"/>
          </a:xfrm>
        </p:grpSpPr>
        <p:sp>
          <p:nvSpPr>
            <p:cNvPr id="18471" name="Oval 102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72" name="AutoShape 103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52" name="Group 104"/>
          <p:cNvGrpSpPr>
            <a:grpSpLocks/>
          </p:cNvGrpSpPr>
          <p:nvPr/>
        </p:nvGrpSpPr>
        <p:grpSpPr bwMode="auto">
          <a:xfrm>
            <a:off x="8543925" y="3789363"/>
            <a:ext cx="215900" cy="431800"/>
            <a:chOff x="431" y="2568"/>
            <a:chExt cx="136" cy="272"/>
          </a:xfrm>
        </p:grpSpPr>
        <p:sp>
          <p:nvSpPr>
            <p:cNvPr id="18469" name="Oval 105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70" name="AutoShape 106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53" name="Group 107"/>
          <p:cNvGrpSpPr>
            <a:grpSpLocks/>
          </p:cNvGrpSpPr>
          <p:nvPr/>
        </p:nvGrpSpPr>
        <p:grpSpPr bwMode="auto">
          <a:xfrm>
            <a:off x="8616950" y="3357563"/>
            <a:ext cx="215900" cy="431800"/>
            <a:chOff x="431" y="2568"/>
            <a:chExt cx="136" cy="272"/>
          </a:xfrm>
        </p:grpSpPr>
        <p:sp>
          <p:nvSpPr>
            <p:cNvPr id="18467" name="Oval 108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68" name="AutoShape 109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54" name="Group 110"/>
          <p:cNvGrpSpPr>
            <a:grpSpLocks/>
          </p:cNvGrpSpPr>
          <p:nvPr/>
        </p:nvGrpSpPr>
        <p:grpSpPr bwMode="auto">
          <a:xfrm>
            <a:off x="8401050" y="5084763"/>
            <a:ext cx="215900" cy="431800"/>
            <a:chOff x="431" y="2568"/>
            <a:chExt cx="136" cy="272"/>
          </a:xfrm>
        </p:grpSpPr>
        <p:sp>
          <p:nvSpPr>
            <p:cNvPr id="18465" name="Oval 111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66" name="AutoShape 112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505" name="AutoShape 121"/>
          <p:cNvSpPr>
            <a:spLocks noChangeArrowheads="1"/>
          </p:cNvSpPr>
          <p:nvPr/>
        </p:nvSpPr>
        <p:spPr bwMode="auto">
          <a:xfrm rot="5400000">
            <a:off x="4296570" y="3715545"/>
            <a:ext cx="360363" cy="504825"/>
          </a:xfrm>
          <a:prstGeom prst="upArrow">
            <a:avLst>
              <a:gd name="adj1" fmla="val 50000"/>
              <a:gd name="adj2" fmla="val 3502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16506" name="AutoShape 122"/>
          <p:cNvSpPr>
            <a:spLocks noChangeArrowheads="1"/>
          </p:cNvSpPr>
          <p:nvPr/>
        </p:nvSpPr>
        <p:spPr bwMode="auto">
          <a:xfrm rot="-5400000">
            <a:off x="7823995" y="3717132"/>
            <a:ext cx="360362" cy="504825"/>
          </a:xfrm>
          <a:prstGeom prst="upArrow">
            <a:avLst>
              <a:gd name="adj1" fmla="val 50000"/>
              <a:gd name="adj2" fmla="val 3502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grpSp>
        <p:nvGrpSpPr>
          <p:cNvPr id="18457" name="Group 123"/>
          <p:cNvGrpSpPr>
            <a:grpSpLocks/>
          </p:cNvGrpSpPr>
          <p:nvPr/>
        </p:nvGrpSpPr>
        <p:grpSpPr bwMode="auto">
          <a:xfrm>
            <a:off x="6888163" y="3357564"/>
            <a:ext cx="215900" cy="720725"/>
            <a:chOff x="657" y="2614"/>
            <a:chExt cx="136" cy="454"/>
          </a:xfrm>
        </p:grpSpPr>
        <p:sp>
          <p:nvSpPr>
            <p:cNvPr id="18462" name="Oval 124"/>
            <p:cNvSpPr>
              <a:spLocks noChangeArrowheads="1"/>
            </p:cNvSpPr>
            <p:nvPr/>
          </p:nvSpPr>
          <p:spPr bwMode="auto">
            <a:xfrm>
              <a:off x="657" y="2614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63" name="AutoShape 125"/>
            <p:cNvSpPr>
              <a:spLocks noChangeArrowheads="1"/>
            </p:cNvSpPr>
            <p:nvPr/>
          </p:nvSpPr>
          <p:spPr bwMode="auto">
            <a:xfrm>
              <a:off x="657" y="2886"/>
              <a:ext cx="136" cy="1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510 h 21600"/>
                <a:gd name="T14" fmla="*/ 17153 w 21600"/>
                <a:gd name="T15" fmla="*/ 170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64" name="AutoShape 126"/>
            <p:cNvSpPr>
              <a:spLocks noChangeArrowheads="1"/>
            </p:cNvSpPr>
            <p:nvPr/>
          </p:nvSpPr>
          <p:spPr bwMode="auto">
            <a:xfrm rot="10800000">
              <a:off x="657" y="2750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58" name="Group 127"/>
          <p:cNvGrpSpPr>
            <a:grpSpLocks/>
          </p:cNvGrpSpPr>
          <p:nvPr/>
        </p:nvGrpSpPr>
        <p:grpSpPr bwMode="auto">
          <a:xfrm>
            <a:off x="5016500" y="4365626"/>
            <a:ext cx="215900" cy="720725"/>
            <a:chOff x="657" y="2614"/>
            <a:chExt cx="136" cy="454"/>
          </a:xfrm>
        </p:grpSpPr>
        <p:sp>
          <p:nvSpPr>
            <p:cNvPr id="18459" name="Oval 128"/>
            <p:cNvSpPr>
              <a:spLocks noChangeArrowheads="1"/>
            </p:cNvSpPr>
            <p:nvPr/>
          </p:nvSpPr>
          <p:spPr bwMode="auto">
            <a:xfrm>
              <a:off x="657" y="2614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18460" name="AutoShape 129"/>
            <p:cNvSpPr>
              <a:spLocks noChangeArrowheads="1"/>
            </p:cNvSpPr>
            <p:nvPr/>
          </p:nvSpPr>
          <p:spPr bwMode="auto">
            <a:xfrm>
              <a:off x="657" y="2886"/>
              <a:ext cx="136" cy="1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510 h 21600"/>
                <a:gd name="T14" fmla="*/ 17153 w 21600"/>
                <a:gd name="T15" fmla="*/ 170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61" name="AutoShape 130"/>
            <p:cNvSpPr>
              <a:spLocks noChangeArrowheads="1"/>
            </p:cNvSpPr>
            <p:nvPr/>
          </p:nvSpPr>
          <p:spPr bwMode="auto">
            <a:xfrm rot="10800000">
              <a:off x="657" y="2750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0288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1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54" grpId="0" animBg="1"/>
      <p:bldP spid="16505" grpId="0" animBg="1"/>
      <p:bldP spid="16505" grpId="1" animBg="1"/>
      <p:bldP spid="16506" grpId="0" animBg="1"/>
      <p:bldP spid="1650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 descr="Purple mesh"/>
          <p:cNvSpPr>
            <a:spLocks noChangeArrowheads="1"/>
          </p:cNvSpPr>
          <p:nvPr/>
        </p:nvSpPr>
        <p:spPr bwMode="auto">
          <a:xfrm>
            <a:off x="1703389" y="188913"/>
            <a:ext cx="8785225" cy="230346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20483" name="Rectangle 5" descr="Walnut"/>
          <p:cNvSpPr>
            <a:spLocks noChangeArrowheads="1"/>
          </p:cNvSpPr>
          <p:nvPr/>
        </p:nvSpPr>
        <p:spPr bwMode="auto">
          <a:xfrm>
            <a:off x="1703389" y="2492376"/>
            <a:ext cx="8785225" cy="410527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sp>
        <p:nvSpPr>
          <p:cNvPr id="20484" name="Oval 69" descr="Medium wood"/>
          <p:cNvSpPr>
            <a:spLocks noChangeArrowheads="1"/>
          </p:cNvSpPr>
          <p:nvPr/>
        </p:nvSpPr>
        <p:spPr bwMode="auto">
          <a:xfrm>
            <a:off x="3648076" y="2852738"/>
            <a:ext cx="5040313" cy="3168650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ahoma" panose="020B0604030504040204" pitchFamily="34" charset="0"/>
            </a:endParaRPr>
          </a:p>
        </p:txBody>
      </p:sp>
      <p:grpSp>
        <p:nvGrpSpPr>
          <p:cNvPr id="20485" name="Group 73"/>
          <p:cNvGrpSpPr>
            <a:grpSpLocks/>
          </p:cNvGrpSpPr>
          <p:nvPr/>
        </p:nvGrpSpPr>
        <p:grpSpPr bwMode="auto">
          <a:xfrm>
            <a:off x="3648075" y="3284538"/>
            <a:ext cx="215900" cy="431800"/>
            <a:chOff x="431" y="2568"/>
            <a:chExt cx="136" cy="272"/>
          </a:xfrm>
        </p:grpSpPr>
        <p:sp>
          <p:nvSpPr>
            <p:cNvPr id="20538" name="Oval 74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39" name="AutoShape 75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86" name="Group 76"/>
          <p:cNvGrpSpPr>
            <a:grpSpLocks/>
          </p:cNvGrpSpPr>
          <p:nvPr/>
        </p:nvGrpSpPr>
        <p:grpSpPr bwMode="auto">
          <a:xfrm>
            <a:off x="3575050" y="4724400"/>
            <a:ext cx="215900" cy="431800"/>
            <a:chOff x="431" y="2568"/>
            <a:chExt cx="136" cy="272"/>
          </a:xfrm>
        </p:grpSpPr>
        <p:sp>
          <p:nvSpPr>
            <p:cNvPr id="20536" name="Oval 77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37" name="AutoShape 78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87" name="Group 79"/>
          <p:cNvGrpSpPr>
            <a:grpSpLocks/>
          </p:cNvGrpSpPr>
          <p:nvPr/>
        </p:nvGrpSpPr>
        <p:grpSpPr bwMode="auto">
          <a:xfrm>
            <a:off x="5016500" y="5589588"/>
            <a:ext cx="215900" cy="431800"/>
            <a:chOff x="431" y="2568"/>
            <a:chExt cx="136" cy="272"/>
          </a:xfrm>
        </p:grpSpPr>
        <p:sp>
          <p:nvSpPr>
            <p:cNvPr id="20534" name="Oval 80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35" name="AutoShape 81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88" name="Group 82"/>
          <p:cNvGrpSpPr>
            <a:grpSpLocks/>
          </p:cNvGrpSpPr>
          <p:nvPr/>
        </p:nvGrpSpPr>
        <p:grpSpPr bwMode="auto">
          <a:xfrm>
            <a:off x="7104063" y="5589588"/>
            <a:ext cx="215900" cy="431800"/>
            <a:chOff x="431" y="2568"/>
            <a:chExt cx="136" cy="272"/>
          </a:xfrm>
        </p:grpSpPr>
        <p:sp>
          <p:nvSpPr>
            <p:cNvPr id="20532" name="Oval 83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33" name="AutoShape 84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89" name="Group 85"/>
          <p:cNvGrpSpPr>
            <a:grpSpLocks/>
          </p:cNvGrpSpPr>
          <p:nvPr/>
        </p:nvGrpSpPr>
        <p:grpSpPr bwMode="auto">
          <a:xfrm>
            <a:off x="8543925" y="4724400"/>
            <a:ext cx="215900" cy="431800"/>
            <a:chOff x="431" y="2568"/>
            <a:chExt cx="136" cy="272"/>
          </a:xfrm>
        </p:grpSpPr>
        <p:sp>
          <p:nvSpPr>
            <p:cNvPr id="20530" name="Oval 86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31" name="AutoShape 87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0" name="Group 88"/>
          <p:cNvGrpSpPr>
            <a:grpSpLocks/>
          </p:cNvGrpSpPr>
          <p:nvPr/>
        </p:nvGrpSpPr>
        <p:grpSpPr bwMode="auto">
          <a:xfrm>
            <a:off x="8401050" y="3213100"/>
            <a:ext cx="215900" cy="431800"/>
            <a:chOff x="431" y="2568"/>
            <a:chExt cx="136" cy="272"/>
          </a:xfrm>
        </p:grpSpPr>
        <p:sp>
          <p:nvSpPr>
            <p:cNvPr id="20528" name="Oval 89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29" name="AutoShape 90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1" name="Group 91"/>
          <p:cNvGrpSpPr>
            <a:grpSpLocks/>
          </p:cNvGrpSpPr>
          <p:nvPr/>
        </p:nvGrpSpPr>
        <p:grpSpPr bwMode="auto">
          <a:xfrm>
            <a:off x="6959600" y="2492375"/>
            <a:ext cx="215900" cy="431800"/>
            <a:chOff x="431" y="2568"/>
            <a:chExt cx="136" cy="272"/>
          </a:xfrm>
        </p:grpSpPr>
        <p:sp>
          <p:nvSpPr>
            <p:cNvPr id="20526" name="Oval 92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27" name="AutoShape 93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2" name="Group 94"/>
          <p:cNvGrpSpPr>
            <a:grpSpLocks/>
          </p:cNvGrpSpPr>
          <p:nvPr/>
        </p:nvGrpSpPr>
        <p:grpSpPr bwMode="auto">
          <a:xfrm>
            <a:off x="5016500" y="2492375"/>
            <a:ext cx="215900" cy="431800"/>
            <a:chOff x="431" y="2568"/>
            <a:chExt cx="136" cy="272"/>
          </a:xfrm>
        </p:grpSpPr>
        <p:sp>
          <p:nvSpPr>
            <p:cNvPr id="20524" name="Oval 95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25" name="AutoShape 96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3" name="Group 97"/>
          <p:cNvGrpSpPr>
            <a:grpSpLocks/>
          </p:cNvGrpSpPr>
          <p:nvPr/>
        </p:nvGrpSpPr>
        <p:grpSpPr bwMode="auto">
          <a:xfrm>
            <a:off x="4224338" y="2781300"/>
            <a:ext cx="215900" cy="431800"/>
            <a:chOff x="431" y="2568"/>
            <a:chExt cx="136" cy="272"/>
          </a:xfrm>
        </p:grpSpPr>
        <p:sp>
          <p:nvSpPr>
            <p:cNvPr id="20522" name="Oval 98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23" name="AutoShape 99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4" name="Group 100"/>
          <p:cNvGrpSpPr>
            <a:grpSpLocks/>
          </p:cNvGrpSpPr>
          <p:nvPr/>
        </p:nvGrpSpPr>
        <p:grpSpPr bwMode="auto">
          <a:xfrm>
            <a:off x="7967663" y="5300663"/>
            <a:ext cx="215900" cy="431800"/>
            <a:chOff x="431" y="2568"/>
            <a:chExt cx="136" cy="272"/>
          </a:xfrm>
        </p:grpSpPr>
        <p:sp>
          <p:nvSpPr>
            <p:cNvPr id="20520" name="Oval 101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21" name="AutoShape 102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5" name="Group 103"/>
          <p:cNvGrpSpPr>
            <a:grpSpLocks/>
          </p:cNvGrpSpPr>
          <p:nvPr/>
        </p:nvGrpSpPr>
        <p:grpSpPr bwMode="auto">
          <a:xfrm>
            <a:off x="4151313" y="5300663"/>
            <a:ext cx="215900" cy="431800"/>
            <a:chOff x="431" y="2568"/>
            <a:chExt cx="136" cy="272"/>
          </a:xfrm>
        </p:grpSpPr>
        <p:sp>
          <p:nvSpPr>
            <p:cNvPr id="20518" name="Oval 104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19" name="AutoShape 105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6" name="Group 106"/>
          <p:cNvGrpSpPr>
            <a:grpSpLocks/>
          </p:cNvGrpSpPr>
          <p:nvPr/>
        </p:nvGrpSpPr>
        <p:grpSpPr bwMode="auto">
          <a:xfrm>
            <a:off x="7751763" y="2708275"/>
            <a:ext cx="215900" cy="431800"/>
            <a:chOff x="431" y="2568"/>
            <a:chExt cx="136" cy="272"/>
          </a:xfrm>
        </p:grpSpPr>
        <p:sp>
          <p:nvSpPr>
            <p:cNvPr id="20516" name="Oval 107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17" name="AutoShape 108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7" name="Group 109"/>
          <p:cNvGrpSpPr>
            <a:grpSpLocks/>
          </p:cNvGrpSpPr>
          <p:nvPr/>
        </p:nvGrpSpPr>
        <p:grpSpPr bwMode="auto">
          <a:xfrm>
            <a:off x="3359150" y="4005263"/>
            <a:ext cx="215900" cy="431800"/>
            <a:chOff x="431" y="2568"/>
            <a:chExt cx="136" cy="272"/>
          </a:xfrm>
        </p:grpSpPr>
        <p:sp>
          <p:nvSpPr>
            <p:cNvPr id="20514" name="Oval 110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15" name="AutoShape 111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8" name="Group 112"/>
          <p:cNvGrpSpPr>
            <a:grpSpLocks/>
          </p:cNvGrpSpPr>
          <p:nvPr/>
        </p:nvGrpSpPr>
        <p:grpSpPr bwMode="auto">
          <a:xfrm>
            <a:off x="8688388" y="4005263"/>
            <a:ext cx="215900" cy="431800"/>
            <a:chOff x="431" y="2568"/>
            <a:chExt cx="136" cy="272"/>
          </a:xfrm>
        </p:grpSpPr>
        <p:sp>
          <p:nvSpPr>
            <p:cNvPr id="20512" name="Oval 113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13" name="AutoShape 114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499" name="Group 115"/>
          <p:cNvGrpSpPr>
            <a:grpSpLocks/>
          </p:cNvGrpSpPr>
          <p:nvPr/>
        </p:nvGrpSpPr>
        <p:grpSpPr bwMode="auto">
          <a:xfrm>
            <a:off x="6096000" y="5805488"/>
            <a:ext cx="215900" cy="431800"/>
            <a:chOff x="431" y="2568"/>
            <a:chExt cx="136" cy="272"/>
          </a:xfrm>
        </p:grpSpPr>
        <p:sp>
          <p:nvSpPr>
            <p:cNvPr id="20510" name="Oval 116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11" name="AutoShape 117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500" name="Group 118"/>
          <p:cNvGrpSpPr>
            <a:grpSpLocks/>
          </p:cNvGrpSpPr>
          <p:nvPr/>
        </p:nvGrpSpPr>
        <p:grpSpPr bwMode="auto">
          <a:xfrm>
            <a:off x="6024563" y="2420938"/>
            <a:ext cx="215900" cy="431800"/>
            <a:chOff x="431" y="2568"/>
            <a:chExt cx="136" cy="272"/>
          </a:xfrm>
        </p:grpSpPr>
        <p:sp>
          <p:nvSpPr>
            <p:cNvPr id="20508" name="Oval 119"/>
            <p:cNvSpPr>
              <a:spLocks noChangeArrowheads="1"/>
            </p:cNvSpPr>
            <p:nvPr/>
          </p:nvSpPr>
          <p:spPr bwMode="auto">
            <a:xfrm>
              <a:off x="431" y="2568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09" name="AutoShape 120"/>
            <p:cNvSpPr>
              <a:spLocks noChangeArrowheads="1"/>
            </p:cNvSpPr>
            <p:nvPr/>
          </p:nvSpPr>
          <p:spPr bwMode="auto">
            <a:xfrm rot="10800000">
              <a:off x="431" y="2704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7533" name="Text Box 125"/>
          <p:cNvSpPr txBox="1">
            <a:spLocks noChangeArrowheads="1"/>
          </p:cNvSpPr>
          <p:nvPr/>
        </p:nvSpPr>
        <p:spPr bwMode="auto">
          <a:xfrm>
            <a:off x="1774825" y="476251"/>
            <a:ext cx="1657350" cy="4359275"/>
          </a:xfrm>
          <a:prstGeom prst="rect">
            <a:avLst/>
          </a:prstGeom>
          <a:solidFill>
            <a:srgbClr val="800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000">
                <a:solidFill>
                  <a:schemeClr val="bg1"/>
                </a:solidFill>
                <a:latin typeface="Tahoma" panose="020B0604030504040204" pitchFamily="34" charset="0"/>
              </a:rPr>
              <a:t>If there are audience all around the performance space we call it ‘In the Round’. This does not mean that the performance space must be a perfect circle!</a:t>
            </a:r>
          </a:p>
        </p:txBody>
      </p:sp>
      <p:sp>
        <p:nvSpPr>
          <p:cNvPr id="17534" name="AutoShape 126"/>
          <p:cNvSpPr>
            <a:spLocks noChangeArrowheads="1"/>
          </p:cNvSpPr>
          <p:nvPr/>
        </p:nvSpPr>
        <p:spPr bwMode="auto">
          <a:xfrm>
            <a:off x="5159375" y="2997200"/>
            <a:ext cx="2089150" cy="10795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1348125879 h 21600"/>
              <a:gd name="T4" fmla="*/ 2147483646 w 21600"/>
              <a:gd name="T5" fmla="*/ 674062939 h 21600"/>
              <a:gd name="T6" fmla="*/ 2147483646 w 21600"/>
              <a:gd name="T7" fmla="*/ 1348125879 h 21600"/>
              <a:gd name="T8" fmla="*/ 2147483646 w 21600"/>
              <a:gd name="T9" fmla="*/ 2022188818 h 21600"/>
              <a:gd name="T10" fmla="*/ 2147483646 w 21600"/>
              <a:gd name="T11" fmla="*/ 134812587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535" name="AutoShape 127"/>
          <p:cNvSpPr>
            <a:spLocks noChangeArrowheads="1"/>
          </p:cNvSpPr>
          <p:nvPr/>
        </p:nvSpPr>
        <p:spPr bwMode="auto">
          <a:xfrm rot="10800000">
            <a:off x="5159375" y="4508500"/>
            <a:ext cx="2089150" cy="10795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1348125879 h 21600"/>
              <a:gd name="T4" fmla="*/ 2147483646 w 21600"/>
              <a:gd name="T5" fmla="*/ 674062939 h 21600"/>
              <a:gd name="T6" fmla="*/ 2147483646 w 21600"/>
              <a:gd name="T7" fmla="*/ 1348125879 h 21600"/>
              <a:gd name="T8" fmla="*/ 2147483646 w 21600"/>
              <a:gd name="T9" fmla="*/ 2022188818 h 21600"/>
              <a:gd name="T10" fmla="*/ 2147483646 w 21600"/>
              <a:gd name="T11" fmla="*/ 134812587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0504" name="Group 128"/>
          <p:cNvGrpSpPr>
            <a:grpSpLocks/>
          </p:cNvGrpSpPr>
          <p:nvPr/>
        </p:nvGrpSpPr>
        <p:grpSpPr bwMode="auto">
          <a:xfrm>
            <a:off x="5159375" y="3644901"/>
            <a:ext cx="215900" cy="720725"/>
            <a:chOff x="657" y="2614"/>
            <a:chExt cx="136" cy="454"/>
          </a:xfrm>
        </p:grpSpPr>
        <p:sp>
          <p:nvSpPr>
            <p:cNvPr id="20505" name="Oval 129"/>
            <p:cNvSpPr>
              <a:spLocks noChangeArrowheads="1"/>
            </p:cNvSpPr>
            <p:nvPr/>
          </p:nvSpPr>
          <p:spPr bwMode="auto">
            <a:xfrm>
              <a:off x="657" y="2614"/>
              <a:ext cx="136" cy="13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anose="020B0604030504040204" pitchFamily="34" charset="0"/>
              </a:endParaRPr>
            </a:p>
          </p:txBody>
        </p:sp>
        <p:sp>
          <p:nvSpPr>
            <p:cNvPr id="20506" name="AutoShape 130"/>
            <p:cNvSpPr>
              <a:spLocks noChangeArrowheads="1"/>
            </p:cNvSpPr>
            <p:nvPr/>
          </p:nvSpPr>
          <p:spPr bwMode="auto">
            <a:xfrm>
              <a:off x="657" y="2886"/>
              <a:ext cx="136" cy="1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510 h 21600"/>
                <a:gd name="T14" fmla="*/ 17153 w 21600"/>
                <a:gd name="T15" fmla="*/ 170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507" name="AutoShape 131"/>
            <p:cNvSpPr>
              <a:spLocks noChangeArrowheads="1"/>
            </p:cNvSpPr>
            <p:nvPr/>
          </p:nvSpPr>
          <p:spPr bwMode="auto">
            <a:xfrm rot="10800000">
              <a:off x="657" y="2750"/>
              <a:ext cx="136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559 w 21600"/>
                <a:gd name="T13" fmla="*/ 5559 h 21600"/>
                <a:gd name="T14" fmla="*/ 16041 w 21600"/>
                <a:gd name="T15" fmla="*/ 160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464" y="21600"/>
                  </a:lnTo>
                  <a:lnTo>
                    <a:pt x="1413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0862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33" grpId="0" animBg="1"/>
      <p:bldP spid="17534" grpId="0" animBg="1"/>
      <p:bldP spid="175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9C6AEC-2FBF-4EBB-A374-EB458F0CA047}"/>
              </a:ext>
            </a:extLst>
          </p:cNvPr>
          <p:cNvSpPr txBox="1"/>
          <p:nvPr/>
        </p:nvSpPr>
        <p:spPr>
          <a:xfrm>
            <a:off x="771525" y="547753"/>
            <a:ext cx="10696575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During your previous practical lessons in drama, you explored essential key skills and developed a knowledge of subject specific vocabulary.   Can you remember…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DD2ADC-6EE6-42FF-B38E-6677F9B0D8EE}"/>
              </a:ext>
            </a:extLst>
          </p:cNvPr>
          <p:cNvSpPr txBox="1"/>
          <p:nvPr/>
        </p:nvSpPr>
        <p:spPr>
          <a:xfrm>
            <a:off x="771525" y="2838450"/>
            <a:ext cx="462915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What were the 4 key points in the story?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3F0B7B-7566-4EDA-8335-DABC275BD2A1}"/>
              </a:ext>
            </a:extLst>
          </p:cNvPr>
          <p:cNvSpPr txBox="1"/>
          <p:nvPr/>
        </p:nvSpPr>
        <p:spPr>
          <a:xfrm>
            <a:off x="828674" y="2062433"/>
            <a:ext cx="2124075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The Rockpile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6633F2-C447-485B-9D02-45A12B0AA667}"/>
              </a:ext>
            </a:extLst>
          </p:cNvPr>
          <p:cNvSpPr txBox="1"/>
          <p:nvPr/>
        </p:nvSpPr>
        <p:spPr>
          <a:xfrm>
            <a:off x="5244100" y="4377547"/>
            <a:ext cx="3556996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What drama convention did you use to show these key points?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4F3FCE-6797-433D-9F5A-836C06072752}"/>
              </a:ext>
            </a:extLst>
          </p:cNvPr>
          <p:cNvSpPr txBox="1"/>
          <p:nvPr/>
        </p:nvSpPr>
        <p:spPr>
          <a:xfrm>
            <a:off x="9486900" y="3790318"/>
            <a:ext cx="19812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Freeze Frames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FA4F27-4E91-482B-892E-AB4A898677AD}"/>
              </a:ext>
            </a:extLst>
          </p:cNvPr>
          <p:cNvSpPr txBox="1"/>
          <p:nvPr/>
        </p:nvSpPr>
        <p:spPr>
          <a:xfrm>
            <a:off x="771525" y="5323754"/>
            <a:ext cx="184785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The accident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B16E17-8CB7-420B-919A-B22B825BC50F}"/>
              </a:ext>
            </a:extLst>
          </p:cNvPr>
          <p:cNvSpPr txBox="1"/>
          <p:nvPr/>
        </p:nvSpPr>
        <p:spPr>
          <a:xfrm>
            <a:off x="771525" y="4718619"/>
            <a:ext cx="14097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The fight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843A4A-6169-43C9-82FE-FAE5DC7D523F}"/>
              </a:ext>
            </a:extLst>
          </p:cNvPr>
          <p:cNvSpPr txBox="1"/>
          <p:nvPr/>
        </p:nvSpPr>
        <p:spPr>
          <a:xfrm>
            <a:off x="771525" y="4113484"/>
            <a:ext cx="315277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The friends coming to call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F25F5A-4BD3-451F-AFC2-2102F15DFA2F}"/>
              </a:ext>
            </a:extLst>
          </p:cNvPr>
          <p:cNvSpPr txBox="1"/>
          <p:nvPr/>
        </p:nvSpPr>
        <p:spPr>
          <a:xfrm>
            <a:off x="771525" y="3508349"/>
            <a:ext cx="223837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Mum saying “No”</a:t>
            </a:r>
          </a:p>
        </p:txBody>
      </p:sp>
      <p:pic>
        <p:nvPicPr>
          <p:cNvPr id="17" name="Picture 2" descr="Image result for rocks">
            <a:extLst>
              <a:ext uri="{FF2B5EF4-FFF2-40B4-BE49-F238E27FC236}">
                <a16:creationId xmlns:a16="http://schemas.microsoft.com/office/drawing/2014/main" id="{A76D1198-5E18-4355-90A3-F969B0F03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251" y="1944244"/>
            <a:ext cx="3556995" cy="189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FDEF899-9394-4250-A09B-58D0D116E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6354" y="4377547"/>
            <a:ext cx="2261746" cy="226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9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2050</TotalTime>
  <Words>1101</Words>
  <Application>Microsoft Office PowerPoint</Application>
  <PresentationFormat>Widescreen</PresentationFormat>
  <Paragraphs>121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Arial Rounded MT Bold</vt:lpstr>
      <vt:lpstr>Calibri</vt:lpstr>
      <vt:lpstr>Calibri Light</vt:lpstr>
      <vt:lpstr>Tahoma</vt:lpstr>
      <vt:lpstr>Office Theme</vt:lpstr>
      <vt:lpstr>Year 9 Assessment Revision Quiz </vt:lpstr>
      <vt:lpstr>Can you name the different areas of the stage</vt:lpstr>
      <vt:lpstr>Areas of the Stage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Write a definition of Describe, Explain, Evaluate in terms of how we use them in drama – Can you use an example from Treasure Island</vt:lpstr>
      <vt:lpstr>Describe, Explain, Evaluate.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Macdougall, L (SHS Teacher)</dc:creator>
  <cp:lastModifiedBy>Armitage, L (SHS Teacher)</cp:lastModifiedBy>
  <cp:revision>178</cp:revision>
  <dcterms:created xsi:type="dcterms:W3CDTF">2020-09-04T13:32:53Z</dcterms:created>
  <dcterms:modified xsi:type="dcterms:W3CDTF">2020-11-02T22:50:06Z</dcterms:modified>
</cp:coreProperties>
</file>