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383" r:id="rId2"/>
    <p:sldId id="427" r:id="rId3"/>
    <p:sldId id="428" r:id="rId4"/>
    <p:sldId id="409" r:id="rId5"/>
    <p:sldId id="403" r:id="rId6"/>
    <p:sldId id="40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9966FF"/>
    <a:srgbClr val="9999FF"/>
    <a:srgbClr val="FF6699"/>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67" d="100"/>
          <a:sy n="67" d="100"/>
        </p:scale>
        <p:origin x="45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A3FA5A-BDD4-4C33-98C2-D4AA379E1BBA}" type="datetimeFigureOut">
              <a:rPr lang="en-GB" smtClean="0"/>
              <a:t>02/11/2020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A75318-99C3-4FB1-B05E-7A276E2B1358}" type="slidenum">
              <a:rPr lang="en-GB" smtClean="0"/>
              <a:t>‹#›</a:t>
            </a:fld>
            <a:endParaRPr lang="en-GB"/>
          </a:p>
        </p:txBody>
      </p:sp>
    </p:spTree>
    <p:extLst>
      <p:ext uri="{BB962C8B-B14F-4D97-AF65-F5344CB8AC3E}">
        <p14:creationId xmlns:p14="http://schemas.microsoft.com/office/powerpoint/2010/main" val="42009762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3" name="Shape 153"/>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1161492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264A6-8E05-4A5F-9C61-FC2F71E38E7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1979BC6-272D-4C8B-871E-6C27DFA4CD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98DE9A7-F2A0-4005-8D9C-27F7B48E91DB}"/>
              </a:ext>
            </a:extLst>
          </p:cNvPr>
          <p:cNvSpPr>
            <a:spLocks noGrp="1"/>
          </p:cNvSpPr>
          <p:nvPr>
            <p:ph type="dt" sz="half" idx="10"/>
          </p:nvPr>
        </p:nvSpPr>
        <p:spPr/>
        <p:txBody>
          <a:bodyPr/>
          <a:lstStyle/>
          <a:p>
            <a:fld id="{0F07D40C-2A4F-4FEB-9CF2-EF3D16ADBCE1}" type="datetimeFigureOut">
              <a:rPr lang="en-GB" smtClean="0"/>
              <a:t>02/11/2020</a:t>
            </a:fld>
            <a:endParaRPr lang="en-GB"/>
          </a:p>
        </p:txBody>
      </p:sp>
      <p:sp>
        <p:nvSpPr>
          <p:cNvPr id="5" name="Footer Placeholder 4">
            <a:extLst>
              <a:ext uri="{FF2B5EF4-FFF2-40B4-BE49-F238E27FC236}">
                <a16:creationId xmlns:a16="http://schemas.microsoft.com/office/drawing/2014/main" id="{7A6A13D4-68C8-40BF-8318-216CDA4754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9B6449-B869-4776-AE56-C855B765207B}"/>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1390312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7FE7B-C4CB-4A15-B355-9A29BED83B1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F7EC0C2-0CC2-4098-BD2D-32605576313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45EF88F-E162-43F2-949C-14D14D0F4AFF}"/>
              </a:ext>
            </a:extLst>
          </p:cNvPr>
          <p:cNvSpPr>
            <a:spLocks noGrp="1"/>
          </p:cNvSpPr>
          <p:nvPr>
            <p:ph type="dt" sz="half" idx="10"/>
          </p:nvPr>
        </p:nvSpPr>
        <p:spPr/>
        <p:txBody>
          <a:bodyPr/>
          <a:lstStyle/>
          <a:p>
            <a:fld id="{0F07D40C-2A4F-4FEB-9CF2-EF3D16ADBCE1}" type="datetimeFigureOut">
              <a:rPr lang="en-GB" smtClean="0"/>
              <a:t>02/11/2020</a:t>
            </a:fld>
            <a:endParaRPr lang="en-GB"/>
          </a:p>
        </p:txBody>
      </p:sp>
      <p:sp>
        <p:nvSpPr>
          <p:cNvPr id="5" name="Footer Placeholder 4">
            <a:extLst>
              <a:ext uri="{FF2B5EF4-FFF2-40B4-BE49-F238E27FC236}">
                <a16:creationId xmlns:a16="http://schemas.microsoft.com/office/drawing/2014/main" id="{8DF2F543-BAB8-40CC-B18A-552DE34465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7751A8B-93A8-42D7-892C-98D43EB329D2}"/>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677818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093703-F97F-476E-9ACD-7F694A58E6B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34A1CB-2D4B-4827-95AE-9C1C8E18CA3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D2005CC-FCC4-4BCF-ABE2-5CD34770BAC2}"/>
              </a:ext>
            </a:extLst>
          </p:cNvPr>
          <p:cNvSpPr>
            <a:spLocks noGrp="1"/>
          </p:cNvSpPr>
          <p:nvPr>
            <p:ph type="dt" sz="half" idx="10"/>
          </p:nvPr>
        </p:nvSpPr>
        <p:spPr/>
        <p:txBody>
          <a:bodyPr/>
          <a:lstStyle/>
          <a:p>
            <a:fld id="{0F07D40C-2A4F-4FEB-9CF2-EF3D16ADBCE1}" type="datetimeFigureOut">
              <a:rPr lang="en-GB" smtClean="0"/>
              <a:t>02/11/2020</a:t>
            </a:fld>
            <a:endParaRPr lang="en-GB"/>
          </a:p>
        </p:txBody>
      </p:sp>
      <p:sp>
        <p:nvSpPr>
          <p:cNvPr id="5" name="Footer Placeholder 4">
            <a:extLst>
              <a:ext uri="{FF2B5EF4-FFF2-40B4-BE49-F238E27FC236}">
                <a16:creationId xmlns:a16="http://schemas.microsoft.com/office/drawing/2014/main" id="{0CE3777F-04C2-4E88-A366-49256D1564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B6317AE-08BD-459B-BE8C-38615FABC7D4}"/>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3852781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0AD7B-FF04-4B96-9ED3-DDD10188730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E0207EF-5F9E-4DE7-BCB8-4D4DC9B16F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CB8367C-E156-4B0A-8A1F-1CB1E4E94725}"/>
              </a:ext>
            </a:extLst>
          </p:cNvPr>
          <p:cNvSpPr>
            <a:spLocks noGrp="1"/>
          </p:cNvSpPr>
          <p:nvPr>
            <p:ph type="dt" sz="half" idx="10"/>
          </p:nvPr>
        </p:nvSpPr>
        <p:spPr/>
        <p:txBody>
          <a:bodyPr/>
          <a:lstStyle/>
          <a:p>
            <a:fld id="{0F07D40C-2A4F-4FEB-9CF2-EF3D16ADBCE1}" type="datetimeFigureOut">
              <a:rPr lang="en-GB" smtClean="0"/>
              <a:t>02/11/2020</a:t>
            </a:fld>
            <a:endParaRPr lang="en-GB"/>
          </a:p>
        </p:txBody>
      </p:sp>
      <p:sp>
        <p:nvSpPr>
          <p:cNvPr id="5" name="Footer Placeholder 4">
            <a:extLst>
              <a:ext uri="{FF2B5EF4-FFF2-40B4-BE49-F238E27FC236}">
                <a16:creationId xmlns:a16="http://schemas.microsoft.com/office/drawing/2014/main" id="{9BE5A8DF-F068-468F-85FF-8D9E4091D23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CCC242C-95DA-401F-9E2E-553F123B5CB7}"/>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13270130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7F1F9-AF4E-48BA-AA77-6876EAE6ED2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64134A0-B721-42DD-B30D-B76A92650A9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5197E08-FE9C-4863-9B1F-17493AA42D43}"/>
              </a:ext>
            </a:extLst>
          </p:cNvPr>
          <p:cNvSpPr>
            <a:spLocks noGrp="1"/>
          </p:cNvSpPr>
          <p:nvPr>
            <p:ph type="dt" sz="half" idx="10"/>
          </p:nvPr>
        </p:nvSpPr>
        <p:spPr/>
        <p:txBody>
          <a:bodyPr/>
          <a:lstStyle/>
          <a:p>
            <a:fld id="{0F07D40C-2A4F-4FEB-9CF2-EF3D16ADBCE1}" type="datetimeFigureOut">
              <a:rPr lang="en-GB" smtClean="0"/>
              <a:t>02/11/2020</a:t>
            </a:fld>
            <a:endParaRPr lang="en-GB"/>
          </a:p>
        </p:txBody>
      </p:sp>
      <p:sp>
        <p:nvSpPr>
          <p:cNvPr id="5" name="Footer Placeholder 4">
            <a:extLst>
              <a:ext uri="{FF2B5EF4-FFF2-40B4-BE49-F238E27FC236}">
                <a16:creationId xmlns:a16="http://schemas.microsoft.com/office/drawing/2014/main" id="{67641866-BE53-4540-85B9-42CD4BBA28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FC687F-1859-4A40-98CA-92F8DF7A6895}"/>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20270205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78B33-A631-4A40-9676-54D8E523D6D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52C7A7F-F5E8-4170-9468-C8CE27D23B7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DD679FF-A80D-43D6-922C-957C5DC0BFD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3A1A390-E8BF-449B-8D45-5198B7FEB43B}"/>
              </a:ext>
            </a:extLst>
          </p:cNvPr>
          <p:cNvSpPr>
            <a:spLocks noGrp="1"/>
          </p:cNvSpPr>
          <p:nvPr>
            <p:ph type="dt" sz="half" idx="10"/>
          </p:nvPr>
        </p:nvSpPr>
        <p:spPr/>
        <p:txBody>
          <a:bodyPr/>
          <a:lstStyle/>
          <a:p>
            <a:fld id="{0F07D40C-2A4F-4FEB-9CF2-EF3D16ADBCE1}" type="datetimeFigureOut">
              <a:rPr lang="en-GB" smtClean="0"/>
              <a:t>02/11/2020</a:t>
            </a:fld>
            <a:endParaRPr lang="en-GB"/>
          </a:p>
        </p:txBody>
      </p:sp>
      <p:sp>
        <p:nvSpPr>
          <p:cNvPr id="6" name="Footer Placeholder 5">
            <a:extLst>
              <a:ext uri="{FF2B5EF4-FFF2-40B4-BE49-F238E27FC236}">
                <a16:creationId xmlns:a16="http://schemas.microsoft.com/office/drawing/2014/main" id="{0AD02B00-430D-447C-BD3F-9F76F17FFF3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BF8A252-BD68-4B59-8315-3AB411916BAE}"/>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4175354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A3C5F-258C-4E01-B70C-9F98369DFD3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2F91B76-B22C-4AB5-B70B-BD148EE447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74F6ACA-96AD-4508-8443-E91A51787D6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E9F6C19-9C8D-461D-9B32-28750E2277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914836F-3B98-4A06-A75E-0C01814206E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09FD276-D6BC-4EE1-A658-FB8460E12CE1}"/>
              </a:ext>
            </a:extLst>
          </p:cNvPr>
          <p:cNvSpPr>
            <a:spLocks noGrp="1"/>
          </p:cNvSpPr>
          <p:nvPr>
            <p:ph type="dt" sz="half" idx="10"/>
          </p:nvPr>
        </p:nvSpPr>
        <p:spPr/>
        <p:txBody>
          <a:bodyPr/>
          <a:lstStyle/>
          <a:p>
            <a:fld id="{0F07D40C-2A4F-4FEB-9CF2-EF3D16ADBCE1}" type="datetimeFigureOut">
              <a:rPr lang="en-GB" smtClean="0"/>
              <a:t>02/11/2020</a:t>
            </a:fld>
            <a:endParaRPr lang="en-GB"/>
          </a:p>
        </p:txBody>
      </p:sp>
      <p:sp>
        <p:nvSpPr>
          <p:cNvPr id="8" name="Footer Placeholder 7">
            <a:extLst>
              <a:ext uri="{FF2B5EF4-FFF2-40B4-BE49-F238E27FC236}">
                <a16:creationId xmlns:a16="http://schemas.microsoft.com/office/drawing/2014/main" id="{3D3E053D-186C-431E-A5D2-690A1DA2AD9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9C2EB7C-0DCD-4B7F-ADCF-567189F24851}"/>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289747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9C413-5AB3-4070-9643-8CF2EC5FA60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02D7E4C-B449-4924-B395-53E4359AA5E1}"/>
              </a:ext>
            </a:extLst>
          </p:cNvPr>
          <p:cNvSpPr>
            <a:spLocks noGrp="1"/>
          </p:cNvSpPr>
          <p:nvPr>
            <p:ph type="dt" sz="half" idx="10"/>
          </p:nvPr>
        </p:nvSpPr>
        <p:spPr/>
        <p:txBody>
          <a:bodyPr/>
          <a:lstStyle/>
          <a:p>
            <a:fld id="{0F07D40C-2A4F-4FEB-9CF2-EF3D16ADBCE1}" type="datetimeFigureOut">
              <a:rPr lang="en-GB" smtClean="0"/>
              <a:t>02/11/2020</a:t>
            </a:fld>
            <a:endParaRPr lang="en-GB"/>
          </a:p>
        </p:txBody>
      </p:sp>
      <p:sp>
        <p:nvSpPr>
          <p:cNvPr id="4" name="Footer Placeholder 3">
            <a:extLst>
              <a:ext uri="{FF2B5EF4-FFF2-40B4-BE49-F238E27FC236}">
                <a16:creationId xmlns:a16="http://schemas.microsoft.com/office/drawing/2014/main" id="{BB71F5A0-D43E-43FF-BF6C-764DBF8DD24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C3CE641-AD30-4BE7-8331-CAD5D7CFD0D0}"/>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19156875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7AD17B-F14C-4091-B821-188FF6008D51}"/>
              </a:ext>
            </a:extLst>
          </p:cNvPr>
          <p:cNvSpPr>
            <a:spLocks noGrp="1"/>
          </p:cNvSpPr>
          <p:nvPr>
            <p:ph type="dt" sz="half" idx="10"/>
          </p:nvPr>
        </p:nvSpPr>
        <p:spPr/>
        <p:txBody>
          <a:bodyPr/>
          <a:lstStyle/>
          <a:p>
            <a:fld id="{0F07D40C-2A4F-4FEB-9CF2-EF3D16ADBCE1}" type="datetimeFigureOut">
              <a:rPr lang="en-GB" smtClean="0"/>
              <a:t>02/11/2020</a:t>
            </a:fld>
            <a:endParaRPr lang="en-GB"/>
          </a:p>
        </p:txBody>
      </p:sp>
      <p:sp>
        <p:nvSpPr>
          <p:cNvPr id="3" name="Footer Placeholder 2">
            <a:extLst>
              <a:ext uri="{FF2B5EF4-FFF2-40B4-BE49-F238E27FC236}">
                <a16:creationId xmlns:a16="http://schemas.microsoft.com/office/drawing/2014/main" id="{14AD4716-B014-42EE-8E25-468A21A11E9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7EE0FA2-AE38-45D3-B872-86E98BB71B68}"/>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850286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03F21-B0B5-4370-A386-D7EA4F94FF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4EA852-493B-41FF-94CE-66DF34A0D0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3F436EF-3325-491E-BB71-8FF685BAB5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F5EA71A-713D-4DB6-A9FC-8F637F9FE8FD}"/>
              </a:ext>
            </a:extLst>
          </p:cNvPr>
          <p:cNvSpPr>
            <a:spLocks noGrp="1"/>
          </p:cNvSpPr>
          <p:nvPr>
            <p:ph type="dt" sz="half" idx="10"/>
          </p:nvPr>
        </p:nvSpPr>
        <p:spPr/>
        <p:txBody>
          <a:bodyPr/>
          <a:lstStyle/>
          <a:p>
            <a:fld id="{0F07D40C-2A4F-4FEB-9CF2-EF3D16ADBCE1}" type="datetimeFigureOut">
              <a:rPr lang="en-GB" smtClean="0"/>
              <a:t>02/11/2020</a:t>
            </a:fld>
            <a:endParaRPr lang="en-GB"/>
          </a:p>
        </p:txBody>
      </p:sp>
      <p:sp>
        <p:nvSpPr>
          <p:cNvPr id="6" name="Footer Placeholder 5">
            <a:extLst>
              <a:ext uri="{FF2B5EF4-FFF2-40B4-BE49-F238E27FC236}">
                <a16:creationId xmlns:a16="http://schemas.microsoft.com/office/drawing/2014/main" id="{63BA6998-B7F5-4DFD-A4D1-FB3A967F27F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490FACF-E59A-4084-8E28-1D4239AE27FE}"/>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3104017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34E83-AD22-4AE2-80BD-BF9E975BB2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84AAB69-FF83-411F-9228-5620D9CE966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76B8804-6DF6-4257-B39B-A464B98992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D24C43F-531A-4B0C-BBA5-500256713916}"/>
              </a:ext>
            </a:extLst>
          </p:cNvPr>
          <p:cNvSpPr>
            <a:spLocks noGrp="1"/>
          </p:cNvSpPr>
          <p:nvPr>
            <p:ph type="dt" sz="half" idx="10"/>
          </p:nvPr>
        </p:nvSpPr>
        <p:spPr/>
        <p:txBody>
          <a:bodyPr/>
          <a:lstStyle/>
          <a:p>
            <a:fld id="{0F07D40C-2A4F-4FEB-9CF2-EF3D16ADBCE1}" type="datetimeFigureOut">
              <a:rPr lang="en-GB" smtClean="0"/>
              <a:t>02/11/2020</a:t>
            </a:fld>
            <a:endParaRPr lang="en-GB"/>
          </a:p>
        </p:txBody>
      </p:sp>
      <p:sp>
        <p:nvSpPr>
          <p:cNvPr id="6" name="Footer Placeholder 5">
            <a:extLst>
              <a:ext uri="{FF2B5EF4-FFF2-40B4-BE49-F238E27FC236}">
                <a16:creationId xmlns:a16="http://schemas.microsoft.com/office/drawing/2014/main" id="{E0C0F3F1-43B4-478C-8C2F-42B2DD7B5D1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7E5266F-6A74-4ED4-9068-58EBBACEC032}"/>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1010979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F15726-2986-4C95-AF78-0E308DE286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2C9199C-F4FA-4D67-B2EA-047298A4C5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83660E-2977-44C6-966D-8198AE7018C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07D40C-2A4F-4FEB-9CF2-EF3D16ADBCE1}" type="datetimeFigureOut">
              <a:rPr lang="en-GB" smtClean="0"/>
              <a:t>02/11/2020</a:t>
            </a:fld>
            <a:endParaRPr lang="en-GB"/>
          </a:p>
        </p:txBody>
      </p:sp>
      <p:sp>
        <p:nvSpPr>
          <p:cNvPr id="5" name="Footer Placeholder 4">
            <a:extLst>
              <a:ext uri="{FF2B5EF4-FFF2-40B4-BE49-F238E27FC236}">
                <a16:creationId xmlns:a16="http://schemas.microsoft.com/office/drawing/2014/main" id="{054BC26C-7F8D-4E7C-A300-DCABE5F777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CBC83B1-08A8-442C-8483-3DE9634D0A2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314710-2946-415D-8652-2A3C8B9297C1}" type="slidenum">
              <a:rPr lang="en-GB" smtClean="0"/>
              <a:t>‹#›</a:t>
            </a:fld>
            <a:endParaRPr lang="en-GB"/>
          </a:p>
        </p:txBody>
      </p:sp>
    </p:spTree>
    <p:extLst>
      <p:ext uri="{BB962C8B-B14F-4D97-AF65-F5344CB8AC3E}">
        <p14:creationId xmlns:p14="http://schemas.microsoft.com/office/powerpoint/2010/main" val="25041991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5.xml"/><Relationship Id="rId5" Type="http://schemas.openxmlformats.org/officeDocument/2006/relationships/image" Target="../media/image4.tmp"/><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5.xml"/><Relationship Id="rId5" Type="http://schemas.openxmlformats.org/officeDocument/2006/relationships/image" Target="../media/image4.tmp"/><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tmp"/><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bing.com/videos/search?q=treasure+island+national+theatre+video&amp;&amp;view=detail&amp;mid=F216236B3E732F3720FCF216236B3E732F3720FC&amp;&amp;FORM=VRDGAR&amp;ru=%2Fvideos%2Fsearch%3Fq%3Dtreasure%2Bisland%2Bnational%2Btheatre%2Bvideo%26docid%3D607990184549026889%26mid%3DF21623683E732F3720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321CD6-1E2F-4094-9CE7-ED6F1437E7E4}"/>
              </a:ext>
            </a:extLst>
          </p:cNvPr>
          <p:cNvSpPr>
            <a:spLocks noGrp="1"/>
          </p:cNvSpPr>
          <p:nvPr>
            <p:ph idx="1"/>
          </p:nvPr>
        </p:nvSpPr>
        <p:spPr/>
        <p:txBody>
          <a:bodyPr>
            <a:normAutofit/>
          </a:bodyPr>
          <a:lstStyle/>
          <a:p>
            <a:pPr marL="0" indent="0" algn="ctr">
              <a:buNone/>
            </a:pPr>
            <a:r>
              <a:rPr lang="en-GB" sz="4000" dirty="0">
                <a:solidFill>
                  <a:schemeClr val="bg1"/>
                </a:solidFill>
                <a:latin typeface="Arial Rounded MT Bold" panose="020F0704030504030204" pitchFamily="34" charset="0"/>
              </a:rPr>
              <a:t>Treasure Island</a:t>
            </a:r>
          </a:p>
          <a:p>
            <a:pPr marL="0" indent="0" algn="ctr">
              <a:buNone/>
            </a:pPr>
            <a:r>
              <a:rPr lang="en-GB" sz="4000" dirty="0">
                <a:solidFill>
                  <a:schemeClr val="bg1"/>
                </a:solidFill>
                <a:latin typeface="Arial Rounded MT Bold" panose="020F0704030504030204" pitchFamily="34" charset="0"/>
              </a:rPr>
              <a:t>Lesson 8</a:t>
            </a:r>
          </a:p>
          <a:p>
            <a:pPr marL="0" indent="0" algn="ctr">
              <a:buNone/>
            </a:pPr>
            <a:r>
              <a:rPr lang="en-GB" sz="4000" dirty="0">
                <a:solidFill>
                  <a:schemeClr val="bg1"/>
                </a:solidFill>
                <a:latin typeface="Arial Rounded MT Bold" panose="020F0704030504030204" pitchFamily="34" charset="0"/>
              </a:rPr>
              <a:t>Week 9</a:t>
            </a:r>
          </a:p>
        </p:txBody>
      </p:sp>
    </p:spTree>
    <p:extLst>
      <p:ext uri="{BB962C8B-B14F-4D97-AF65-F5344CB8AC3E}">
        <p14:creationId xmlns:p14="http://schemas.microsoft.com/office/powerpoint/2010/main" val="27981736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1" cy="1050580"/>
          </a:xfrm>
        </p:spPr>
        <p:txBody>
          <a:bodyPr>
            <a:normAutofit/>
          </a:bodyPr>
          <a:lstStyle/>
          <a:p>
            <a:r>
              <a:rPr lang="en-GB" sz="2400" dirty="0">
                <a:solidFill>
                  <a:schemeClr val="bg1"/>
                </a:solidFill>
                <a:latin typeface="Arial Rounded MT Bold" panose="020F0704030504030204" pitchFamily="34" charset="0"/>
              </a:rPr>
              <a:t>Key Stage Three Drama</a:t>
            </a:r>
          </a:p>
        </p:txBody>
      </p:sp>
      <p:sp>
        <p:nvSpPr>
          <p:cNvPr id="3" name="Content Placeholder 2"/>
          <p:cNvSpPr>
            <a:spLocks noGrp="1"/>
          </p:cNvSpPr>
          <p:nvPr>
            <p:ph type="body" idx="1"/>
          </p:nvPr>
        </p:nvSpPr>
        <p:spPr/>
        <p:txBody>
          <a:bodyPr/>
          <a:lstStyle/>
          <a:p>
            <a:pPr algn="ctr"/>
            <a:r>
              <a:rPr lang="en-GB" dirty="0"/>
              <a:t>Task</a:t>
            </a:r>
          </a:p>
        </p:txBody>
      </p:sp>
      <p:sp>
        <p:nvSpPr>
          <p:cNvPr id="5" name="Text Placeholder 4"/>
          <p:cNvSpPr>
            <a:spLocks noGrp="1"/>
          </p:cNvSpPr>
          <p:nvPr>
            <p:ph type="body" sz="quarter" idx="3"/>
          </p:nvPr>
        </p:nvSpPr>
        <p:spPr/>
        <p:txBody>
          <a:bodyPr/>
          <a:lstStyle/>
          <a:p>
            <a:pPr algn="ctr"/>
            <a:r>
              <a:rPr lang="en-GB" dirty="0"/>
              <a:t>WILF</a:t>
            </a:r>
          </a:p>
        </p:txBody>
      </p:sp>
      <p:pic>
        <p:nvPicPr>
          <p:cNvPr id="9" name="Content Placeholder 8">
            <a:extLst>
              <a:ext uri="{FF2B5EF4-FFF2-40B4-BE49-F238E27FC236}">
                <a16:creationId xmlns:a16="http://schemas.microsoft.com/office/drawing/2014/main" id="{2CB008B3-2D44-48E8-9B53-35CCCDFF1B4E}"/>
              </a:ext>
            </a:extLst>
          </p:cNvPr>
          <p:cNvPicPr>
            <a:picLocks noGrp="1" noChangeAspect="1"/>
          </p:cNvPicPr>
          <p:nvPr>
            <p:ph sz="half" idx="2"/>
          </p:nvPr>
        </p:nvPicPr>
        <p:blipFill>
          <a:blip r:embed="rId2"/>
          <a:stretch>
            <a:fillRect/>
          </a:stretch>
        </p:blipFill>
        <p:spPr>
          <a:xfrm>
            <a:off x="609599" y="1157760"/>
            <a:ext cx="3795053" cy="3399815"/>
          </a:xfrm>
          <a:prstGeom prst="rect">
            <a:avLst/>
          </a:prstGeom>
        </p:spPr>
      </p:pic>
      <p:pic>
        <p:nvPicPr>
          <p:cNvPr id="10" name="Picture 9">
            <a:extLst>
              <a:ext uri="{FF2B5EF4-FFF2-40B4-BE49-F238E27FC236}">
                <a16:creationId xmlns:a16="http://schemas.microsoft.com/office/drawing/2014/main" id="{B8EE4D55-81CD-42D3-B218-053C9026A249}"/>
              </a:ext>
            </a:extLst>
          </p:cNvPr>
          <p:cNvPicPr>
            <a:picLocks noChangeAspect="1"/>
          </p:cNvPicPr>
          <p:nvPr/>
        </p:nvPicPr>
        <p:blipFill>
          <a:blip r:embed="rId3"/>
          <a:stretch>
            <a:fillRect/>
          </a:stretch>
        </p:blipFill>
        <p:spPr>
          <a:xfrm>
            <a:off x="609599" y="4787434"/>
            <a:ext cx="1804684" cy="1616733"/>
          </a:xfrm>
          <a:prstGeom prst="rect">
            <a:avLst/>
          </a:prstGeom>
        </p:spPr>
      </p:pic>
      <p:pic>
        <p:nvPicPr>
          <p:cNvPr id="11" name="Picture 10">
            <a:extLst>
              <a:ext uri="{FF2B5EF4-FFF2-40B4-BE49-F238E27FC236}">
                <a16:creationId xmlns:a16="http://schemas.microsoft.com/office/drawing/2014/main" id="{4184D7E4-BDDF-4D27-AD93-91D1141BC368}"/>
              </a:ext>
            </a:extLst>
          </p:cNvPr>
          <p:cNvPicPr>
            <a:picLocks noChangeAspect="1"/>
          </p:cNvPicPr>
          <p:nvPr/>
        </p:nvPicPr>
        <p:blipFill>
          <a:blip r:embed="rId4"/>
          <a:stretch>
            <a:fillRect/>
          </a:stretch>
        </p:blipFill>
        <p:spPr>
          <a:xfrm>
            <a:off x="2647853" y="4787434"/>
            <a:ext cx="1804684" cy="1616733"/>
          </a:xfrm>
          <a:prstGeom prst="rect">
            <a:avLst/>
          </a:prstGeom>
        </p:spPr>
      </p:pic>
      <p:sp>
        <p:nvSpPr>
          <p:cNvPr id="12" name="TextBox 11">
            <a:extLst>
              <a:ext uri="{FF2B5EF4-FFF2-40B4-BE49-F238E27FC236}">
                <a16:creationId xmlns:a16="http://schemas.microsoft.com/office/drawing/2014/main" id="{671E97A8-D1AB-41B7-AC8A-A3A8571A7518}"/>
              </a:ext>
            </a:extLst>
          </p:cNvPr>
          <p:cNvSpPr txBox="1"/>
          <p:nvPr/>
        </p:nvSpPr>
        <p:spPr>
          <a:xfrm>
            <a:off x="4652544" y="638996"/>
            <a:ext cx="7275443" cy="1384995"/>
          </a:xfrm>
          <a:prstGeom prst="rect">
            <a:avLst/>
          </a:prstGeom>
          <a:solidFill>
            <a:schemeClr val="accent1"/>
          </a:solidFill>
        </p:spPr>
        <p:txBody>
          <a:bodyPr wrap="square" rtlCol="0">
            <a:spAutoFit/>
          </a:bodyPr>
          <a:lstStyle/>
          <a:p>
            <a:r>
              <a:rPr lang="en-GB" sz="2800" dirty="0">
                <a:latin typeface="Comic Sans MS" panose="030F0702030302020204" pitchFamily="66" charset="0"/>
              </a:rPr>
              <a:t>Describe the picture, explain what you think it represents and evaluate how much you like it?</a:t>
            </a:r>
          </a:p>
        </p:txBody>
      </p:sp>
      <p:pic>
        <p:nvPicPr>
          <p:cNvPr id="13" name="Picture 12">
            <a:extLst>
              <a:ext uri="{FF2B5EF4-FFF2-40B4-BE49-F238E27FC236}">
                <a16:creationId xmlns:a16="http://schemas.microsoft.com/office/drawing/2014/main" id="{5DA44F60-7B0B-46AD-82C3-2F69B69BDC44}"/>
              </a:ext>
            </a:extLst>
          </p:cNvPr>
          <p:cNvPicPr>
            <a:picLocks noChangeAspect="1"/>
          </p:cNvPicPr>
          <p:nvPr/>
        </p:nvPicPr>
        <p:blipFill rotWithShape="1">
          <a:blip r:embed="rId5">
            <a:extLst>
              <a:ext uri="{28A0092B-C50C-407E-A947-70E740481C1C}">
                <a14:useLocalDpi xmlns:a14="http://schemas.microsoft.com/office/drawing/2010/main" val="0"/>
              </a:ext>
            </a:extLst>
          </a:blip>
          <a:srcRect r="1221" b="4397"/>
          <a:stretch/>
        </p:blipFill>
        <p:spPr>
          <a:xfrm>
            <a:off x="5245831" y="2192871"/>
            <a:ext cx="6309171" cy="4211296"/>
          </a:xfrm>
          <a:prstGeom prst="rect">
            <a:avLst/>
          </a:prstGeom>
        </p:spPr>
      </p:pic>
    </p:spTree>
    <p:extLst>
      <p:ext uri="{BB962C8B-B14F-4D97-AF65-F5344CB8AC3E}">
        <p14:creationId xmlns:p14="http://schemas.microsoft.com/office/powerpoint/2010/main" val="2613339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1" cy="1050580"/>
          </a:xfrm>
        </p:spPr>
        <p:txBody>
          <a:bodyPr>
            <a:normAutofit/>
          </a:bodyPr>
          <a:lstStyle/>
          <a:p>
            <a:r>
              <a:rPr lang="en-GB" sz="2400" dirty="0">
                <a:solidFill>
                  <a:schemeClr val="bg1"/>
                </a:solidFill>
                <a:latin typeface="Arial Rounded MT Bold" panose="020F0704030504030204" pitchFamily="34" charset="0"/>
              </a:rPr>
              <a:t>Key Stage Three Drama</a:t>
            </a:r>
          </a:p>
        </p:txBody>
      </p:sp>
      <p:sp>
        <p:nvSpPr>
          <p:cNvPr id="3" name="Content Placeholder 2"/>
          <p:cNvSpPr>
            <a:spLocks noGrp="1"/>
          </p:cNvSpPr>
          <p:nvPr>
            <p:ph type="body" idx="1"/>
          </p:nvPr>
        </p:nvSpPr>
        <p:spPr/>
        <p:txBody>
          <a:bodyPr/>
          <a:lstStyle/>
          <a:p>
            <a:pPr algn="ctr"/>
            <a:r>
              <a:rPr lang="en-GB" dirty="0"/>
              <a:t>Task</a:t>
            </a:r>
          </a:p>
        </p:txBody>
      </p:sp>
      <p:sp>
        <p:nvSpPr>
          <p:cNvPr id="5" name="Text Placeholder 4"/>
          <p:cNvSpPr>
            <a:spLocks noGrp="1"/>
          </p:cNvSpPr>
          <p:nvPr>
            <p:ph type="body" sz="quarter" idx="3"/>
          </p:nvPr>
        </p:nvSpPr>
        <p:spPr/>
        <p:txBody>
          <a:bodyPr/>
          <a:lstStyle/>
          <a:p>
            <a:pPr algn="ctr"/>
            <a:r>
              <a:rPr lang="en-GB" dirty="0"/>
              <a:t>WILF</a:t>
            </a:r>
          </a:p>
        </p:txBody>
      </p:sp>
      <p:pic>
        <p:nvPicPr>
          <p:cNvPr id="9" name="Content Placeholder 8">
            <a:extLst>
              <a:ext uri="{FF2B5EF4-FFF2-40B4-BE49-F238E27FC236}">
                <a16:creationId xmlns:a16="http://schemas.microsoft.com/office/drawing/2014/main" id="{2CB008B3-2D44-48E8-9B53-35CCCDFF1B4E}"/>
              </a:ext>
            </a:extLst>
          </p:cNvPr>
          <p:cNvPicPr>
            <a:picLocks noGrp="1" noChangeAspect="1"/>
          </p:cNvPicPr>
          <p:nvPr>
            <p:ph sz="half" idx="2"/>
          </p:nvPr>
        </p:nvPicPr>
        <p:blipFill>
          <a:blip r:embed="rId2"/>
          <a:stretch>
            <a:fillRect/>
          </a:stretch>
        </p:blipFill>
        <p:spPr>
          <a:xfrm>
            <a:off x="609599" y="1157760"/>
            <a:ext cx="3795053" cy="3399815"/>
          </a:xfrm>
          <a:prstGeom prst="rect">
            <a:avLst/>
          </a:prstGeom>
        </p:spPr>
      </p:pic>
      <p:pic>
        <p:nvPicPr>
          <p:cNvPr id="10" name="Picture 9">
            <a:extLst>
              <a:ext uri="{FF2B5EF4-FFF2-40B4-BE49-F238E27FC236}">
                <a16:creationId xmlns:a16="http://schemas.microsoft.com/office/drawing/2014/main" id="{B8EE4D55-81CD-42D3-B218-053C9026A249}"/>
              </a:ext>
            </a:extLst>
          </p:cNvPr>
          <p:cNvPicPr>
            <a:picLocks noChangeAspect="1"/>
          </p:cNvPicPr>
          <p:nvPr/>
        </p:nvPicPr>
        <p:blipFill>
          <a:blip r:embed="rId3"/>
          <a:stretch>
            <a:fillRect/>
          </a:stretch>
        </p:blipFill>
        <p:spPr>
          <a:xfrm>
            <a:off x="609599" y="4787434"/>
            <a:ext cx="1804684" cy="1616733"/>
          </a:xfrm>
          <a:prstGeom prst="rect">
            <a:avLst/>
          </a:prstGeom>
        </p:spPr>
      </p:pic>
      <p:pic>
        <p:nvPicPr>
          <p:cNvPr id="11" name="Picture 10">
            <a:extLst>
              <a:ext uri="{FF2B5EF4-FFF2-40B4-BE49-F238E27FC236}">
                <a16:creationId xmlns:a16="http://schemas.microsoft.com/office/drawing/2014/main" id="{4184D7E4-BDDF-4D27-AD93-91D1141BC368}"/>
              </a:ext>
            </a:extLst>
          </p:cNvPr>
          <p:cNvPicPr>
            <a:picLocks noChangeAspect="1"/>
          </p:cNvPicPr>
          <p:nvPr/>
        </p:nvPicPr>
        <p:blipFill>
          <a:blip r:embed="rId4"/>
          <a:stretch>
            <a:fillRect/>
          </a:stretch>
        </p:blipFill>
        <p:spPr>
          <a:xfrm>
            <a:off x="2647853" y="4787434"/>
            <a:ext cx="1804684" cy="1616733"/>
          </a:xfrm>
          <a:prstGeom prst="rect">
            <a:avLst/>
          </a:prstGeom>
        </p:spPr>
      </p:pic>
      <p:sp>
        <p:nvSpPr>
          <p:cNvPr id="12" name="TextBox 11">
            <a:extLst>
              <a:ext uri="{FF2B5EF4-FFF2-40B4-BE49-F238E27FC236}">
                <a16:creationId xmlns:a16="http://schemas.microsoft.com/office/drawing/2014/main" id="{671E97A8-D1AB-41B7-AC8A-A3A8571A7518}"/>
              </a:ext>
            </a:extLst>
          </p:cNvPr>
          <p:cNvSpPr txBox="1"/>
          <p:nvPr/>
        </p:nvSpPr>
        <p:spPr>
          <a:xfrm>
            <a:off x="4652544" y="638996"/>
            <a:ext cx="7275443" cy="1107996"/>
          </a:xfrm>
          <a:prstGeom prst="rect">
            <a:avLst/>
          </a:prstGeom>
          <a:solidFill>
            <a:schemeClr val="accent1"/>
          </a:solidFill>
        </p:spPr>
        <p:txBody>
          <a:bodyPr wrap="square" rtlCol="0">
            <a:spAutoFit/>
          </a:bodyPr>
          <a:lstStyle/>
          <a:p>
            <a:r>
              <a:rPr lang="en-GB" sz="2200" dirty="0">
                <a:latin typeface="Comic Sans MS" panose="030F0702030302020204" pitchFamily="66" charset="0"/>
              </a:rPr>
              <a:t>The picture represents betrayal.  This is one of the themes in Treasure Island.  Explain why this is one of the themes, where do we see betrayal taking place?</a:t>
            </a:r>
          </a:p>
        </p:txBody>
      </p:sp>
      <p:pic>
        <p:nvPicPr>
          <p:cNvPr id="13" name="Picture 12">
            <a:extLst>
              <a:ext uri="{FF2B5EF4-FFF2-40B4-BE49-F238E27FC236}">
                <a16:creationId xmlns:a16="http://schemas.microsoft.com/office/drawing/2014/main" id="{5DA44F60-7B0B-46AD-82C3-2F69B69BDC44}"/>
              </a:ext>
            </a:extLst>
          </p:cNvPr>
          <p:cNvPicPr>
            <a:picLocks noChangeAspect="1"/>
          </p:cNvPicPr>
          <p:nvPr/>
        </p:nvPicPr>
        <p:blipFill rotWithShape="1">
          <a:blip r:embed="rId5">
            <a:extLst>
              <a:ext uri="{28A0092B-C50C-407E-A947-70E740481C1C}">
                <a14:useLocalDpi xmlns:a14="http://schemas.microsoft.com/office/drawing/2010/main" val="0"/>
              </a:ext>
            </a:extLst>
          </a:blip>
          <a:srcRect r="1221" b="4397"/>
          <a:stretch/>
        </p:blipFill>
        <p:spPr>
          <a:xfrm>
            <a:off x="5245831" y="2192871"/>
            <a:ext cx="6309171" cy="4211296"/>
          </a:xfrm>
          <a:prstGeom prst="rect">
            <a:avLst/>
          </a:prstGeom>
        </p:spPr>
      </p:pic>
    </p:spTree>
    <p:extLst>
      <p:ext uri="{BB962C8B-B14F-4D97-AF65-F5344CB8AC3E}">
        <p14:creationId xmlns:p14="http://schemas.microsoft.com/office/powerpoint/2010/main" val="1180428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7" name="Shape 157"/>
          <p:cNvSpPr/>
          <p:nvPr/>
        </p:nvSpPr>
        <p:spPr>
          <a:xfrm>
            <a:off x="427633" y="2781970"/>
            <a:ext cx="11360800" cy="1188144"/>
          </a:xfrm>
          <a:prstGeom prst="rect">
            <a:avLst/>
          </a:prstGeom>
          <a:solidFill>
            <a:srgbClr val="FF0000"/>
          </a:soli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spcFirstLastPara="1" wrap="square" lIns="121900" tIns="121900" rIns="121900" bIns="121900" anchor="ctr" anchorCtr="0">
            <a:noAutofit/>
          </a:bodyPr>
          <a:lstStyle/>
          <a:p>
            <a:r>
              <a:rPr lang="en-GB" sz="2400" dirty="0">
                <a:effectLst/>
                <a:latin typeface="Arial Rounded MT Bold" panose="020F0704030504030204" pitchFamily="34" charset="0"/>
                <a:ea typeface="Times New Roman" panose="02020603050405020304" pitchFamily="18" charset="0"/>
                <a:cs typeface="Times New Roman" panose="02020603050405020304" pitchFamily="18" charset="0"/>
              </a:rPr>
              <a:t>To </a:t>
            </a:r>
            <a:r>
              <a:rPr lang="en-GB" sz="2400" b="1" i="1" u="sng" dirty="0">
                <a:effectLst/>
                <a:latin typeface="Arial Rounded MT Bold" panose="020F0704030504030204" pitchFamily="34" charset="0"/>
                <a:ea typeface="Times New Roman" panose="02020603050405020304" pitchFamily="18" charset="0"/>
                <a:cs typeface="Times New Roman" panose="02020603050405020304" pitchFamily="18" charset="0"/>
              </a:rPr>
              <a:t>identify</a:t>
            </a:r>
            <a:r>
              <a:rPr lang="en-GB" sz="2400" dirty="0">
                <a:effectLst/>
                <a:latin typeface="Arial Rounded MT Bold" panose="020F0704030504030204" pitchFamily="34" charset="0"/>
                <a:ea typeface="Times New Roman" panose="02020603050405020304" pitchFamily="18" charset="0"/>
                <a:cs typeface="Times New Roman" panose="02020603050405020304" pitchFamily="18" charset="0"/>
              </a:rPr>
              <a:t> key points in the story</a:t>
            </a:r>
            <a:endParaRPr lang="en-GB" sz="2400" b="1" i="1" u="sng" dirty="0">
              <a:effectLst/>
              <a:latin typeface="Arial Rounded MT Bold" panose="020F0704030504030204" pitchFamily="34" charset="0"/>
              <a:ea typeface="Times New Roman" panose="02020603050405020304" pitchFamily="18" charset="0"/>
            </a:endParaRPr>
          </a:p>
        </p:txBody>
      </p:sp>
      <p:sp>
        <p:nvSpPr>
          <p:cNvPr id="158" name="Shape 158"/>
          <p:cNvSpPr/>
          <p:nvPr/>
        </p:nvSpPr>
        <p:spPr>
          <a:xfrm>
            <a:off x="427633" y="4076030"/>
            <a:ext cx="11360800" cy="1188143"/>
          </a:xfrm>
          <a:prstGeom prst="rect">
            <a:avLst/>
          </a:prstGeom>
          <a:solidFill>
            <a:srgbClr val="FF6600"/>
          </a:soli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spcFirstLastPara="1" wrap="square" lIns="121900" tIns="121900" rIns="121900" bIns="121900" anchor="ctr" anchorCtr="0">
            <a:noAutofit/>
          </a:bodyPr>
          <a:lstStyle/>
          <a:p>
            <a:r>
              <a:rPr lang="en-GB" sz="2400" dirty="0">
                <a:effectLst/>
                <a:latin typeface="Arial Rounded MT Bold" panose="020F0704030504030204" pitchFamily="34" charset="0"/>
                <a:ea typeface="Times New Roman" panose="02020603050405020304" pitchFamily="18" charset="0"/>
                <a:cs typeface="Times New Roman" panose="02020603050405020304" pitchFamily="18" charset="0"/>
              </a:rPr>
              <a:t>To </a:t>
            </a:r>
            <a:r>
              <a:rPr lang="en-GB" sz="2400" b="1" i="1" u="sng" dirty="0">
                <a:latin typeface="Arial Rounded MT Bold" panose="020F0704030504030204" pitchFamily="34" charset="0"/>
                <a:ea typeface="Times New Roman" panose="02020603050405020304" pitchFamily="18" charset="0"/>
                <a:cs typeface="Times New Roman" panose="02020603050405020304" pitchFamily="18" charset="0"/>
              </a:rPr>
              <a:t>explain</a:t>
            </a:r>
            <a:r>
              <a:rPr lang="en-GB" sz="2400" dirty="0">
                <a:effectLst/>
                <a:latin typeface="Arial Rounded MT Bold" panose="020F0704030504030204" pitchFamily="34" charset="0"/>
                <a:ea typeface="Times New Roman" panose="02020603050405020304" pitchFamily="18" charset="0"/>
                <a:cs typeface="Times New Roman" panose="02020603050405020304" pitchFamily="18" charset="0"/>
              </a:rPr>
              <a:t> where evidence can be found to </a:t>
            </a:r>
            <a:r>
              <a:rPr lang="en-GB" sz="2400" b="1" i="1" u="sng" dirty="0">
                <a:effectLst/>
                <a:latin typeface="Arial Rounded MT Bold" panose="020F0704030504030204" pitchFamily="34" charset="0"/>
                <a:ea typeface="Times New Roman" panose="02020603050405020304" pitchFamily="18" charset="0"/>
                <a:cs typeface="Times New Roman" panose="02020603050405020304" pitchFamily="18" charset="0"/>
              </a:rPr>
              <a:t>describe</a:t>
            </a:r>
            <a:r>
              <a:rPr lang="en-GB" sz="2400" dirty="0">
                <a:effectLst/>
                <a:latin typeface="Arial Rounded MT Bold" panose="020F0704030504030204" pitchFamily="34" charset="0"/>
                <a:ea typeface="Times New Roman" panose="02020603050405020304" pitchFamily="18" charset="0"/>
                <a:cs typeface="Times New Roman" panose="02020603050405020304" pitchFamily="18" charset="0"/>
              </a:rPr>
              <a:t> characters characteristics</a:t>
            </a:r>
            <a:endParaRPr lang="en-GB" sz="2400" dirty="0">
              <a:effectLst/>
              <a:latin typeface="Arial Rounded MT Bold" panose="020F0704030504030204" pitchFamily="34" charset="0"/>
              <a:ea typeface="Times New Roman" panose="02020603050405020304" pitchFamily="18" charset="0"/>
            </a:endParaRPr>
          </a:p>
        </p:txBody>
      </p:sp>
      <p:sp>
        <p:nvSpPr>
          <p:cNvPr id="2" name="TextBox 1">
            <a:extLst>
              <a:ext uri="{FF2B5EF4-FFF2-40B4-BE49-F238E27FC236}">
                <a16:creationId xmlns:a16="http://schemas.microsoft.com/office/drawing/2014/main" id="{8B269551-C001-44DD-82B5-56C1B00CF12A}"/>
              </a:ext>
            </a:extLst>
          </p:cNvPr>
          <p:cNvSpPr txBox="1"/>
          <p:nvPr/>
        </p:nvSpPr>
        <p:spPr>
          <a:xfrm>
            <a:off x="427633" y="341834"/>
            <a:ext cx="11360800" cy="1384995"/>
          </a:xfrm>
          <a:prstGeom prst="rect">
            <a:avLst/>
          </a:prstGeom>
          <a:solidFill>
            <a:schemeClr val="bg1"/>
          </a:solidFill>
        </p:spPr>
        <p:txBody>
          <a:bodyPr wrap="square" rtlCol="0">
            <a:spAutoFit/>
          </a:bodyPr>
          <a:lstStyle/>
          <a:p>
            <a:pPr algn="ctr"/>
            <a:r>
              <a:rPr lang="en-US" sz="3600" b="1" dirty="0">
                <a:latin typeface="Arial Rounded MT Bold" panose="020F0704030504030204" pitchFamily="34" charset="0"/>
                <a:ea typeface="Comic Sans MS"/>
                <a:cs typeface="Comic Sans MS"/>
                <a:sym typeface="Comic Sans MS"/>
              </a:rPr>
              <a:t>Learning Intent</a:t>
            </a:r>
          </a:p>
          <a:p>
            <a:pPr algn="ctr"/>
            <a:r>
              <a:rPr lang="en-GB" sz="2400" dirty="0">
                <a:effectLst/>
                <a:latin typeface="Arial Rounded MT Bold" panose="020F0704030504030204" pitchFamily="34" charset="0"/>
                <a:ea typeface="Times New Roman" panose="02020603050405020304" pitchFamily="18" charset="0"/>
                <a:cs typeface="Rockwell" panose="02060603020205020403" pitchFamily="18" charset="0"/>
              </a:rPr>
              <a:t>To develop a deeper understanding of the different characters in Treasure Island and complete a synopsis of the story</a:t>
            </a:r>
            <a:endParaRPr lang="en-US" sz="2400" b="1" dirty="0">
              <a:latin typeface="Arial Rounded MT Bold" panose="020F0704030504030204" pitchFamily="34" charset="0"/>
              <a:ea typeface="Comic Sans MS"/>
              <a:cs typeface="Comic Sans MS"/>
              <a:sym typeface="Comic Sans MS"/>
            </a:endParaRPr>
          </a:p>
        </p:txBody>
      </p:sp>
      <p:sp>
        <p:nvSpPr>
          <p:cNvPr id="3" name="TextBox 2">
            <a:extLst>
              <a:ext uri="{FF2B5EF4-FFF2-40B4-BE49-F238E27FC236}">
                <a16:creationId xmlns:a16="http://schemas.microsoft.com/office/drawing/2014/main" id="{C232C54C-B523-4DEE-8A93-5D2E48D38EAB}"/>
              </a:ext>
            </a:extLst>
          </p:cNvPr>
          <p:cNvSpPr txBox="1"/>
          <p:nvPr/>
        </p:nvSpPr>
        <p:spPr>
          <a:xfrm>
            <a:off x="427633" y="2152834"/>
            <a:ext cx="4585238" cy="523220"/>
          </a:xfrm>
          <a:prstGeom prst="rect">
            <a:avLst/>
          </a:prstGeom>
          <a:noFill/>
        </p:spPr>
        <p:txBody>
          <a:bodyPr wrap="square" rtlCol="0">
            <a:spAutoFit/>
          </a:bodyPr>
          <a:lstStyle/>
          <a:p>
            <a:r>
              <a:rPr lang="en-GB" sz="2800" dirty="0">
                <a:solidFill>
                  <a:schemeClr val="bg1"/>
                </a:solidFill>
                <a:latin typeface="Arial Rounded MT Bold" panose="020F0704030504030204" pitchFamily="34" charset="0"/>
              </a:rPr>
              <a:t>Success Criteria</a:t>
            </a:r>
          </a:p>
        </p:txBody>
      </p:sp>
    </p:spTree>
    <p:extLst>
      <p:ext uri="{BB962C8B-B14F-4D97-AF65-F5344CB8AC3E}">
        <p14:creationId xmlns:p14="http://schemas.microsoft.com/office/powerpoint/2010/main" val="2279673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B739B15-4609-4C9D-85AA-6C7EFD0F21A9}"/>
              </a:ext>
            </a:extLst>
          </p:cNvPr>
          <p:cNvSpPr txBox="1"/>
          <p:nvPr/>
        </p:nvSpPr>
        <p:spPr>
          <a:xfrm>
            <a:off x="838198" y="352425"/>
            <a:ext cx="10515599" cy="461665"/>
          </a:xfrm>
          <a:prstGeom prst="rect">
            <a:avLst/>
          </a:prstGeom>
          <a:solidFill>
            <a:schemeClr val="bg1"/>
          </a:solidFill>
        </p:spPr>
        <p:txBody>
          <a:bodyPr wrap="square" rtlCol="0">
            <a:spAutoFit/>
          </a:bodyPr>
          <a:lstStyle/>
          <a:p>
            <a:pPr algn="ctr"/>
            <a:r>
              <a:rPr lang="en-GB" sz="2400" dirty="0">
                <a:latin typeface="Arial Rounded MT Bold" panose="020F0704030504030204" pitchFamily="34" charset="0"/>
              </a:rPr>
              <a:t>While watching act 2 of the performance of Treasure Island…</a:t>
            </a:r>
          </a:p>
        </p:txBody>
      </p:sp>
      <p:sp>
        <p:nvSpPr>
          <p:cNvPr id="5" name="TextBox 4">
            <a:extLst>
              <a:ext uri="{FF2B5EF4-FFF2-40B4-BE49-F238E27FC236}">
                <a16:creationId xmlns:a16="http://schemas.microsoft.com/office/drawing/2014/main" id="{671C9661-4D10-4FE8-8869-A1A116F797F2}"/>
              </a:ext>
            </a:extLst>
          </p:cNvPr>
          <p:cNvSpPr txBox="1"/>
          <p:nvPr/>
        </p:nvSpPr>
        <p:spPr>
          <a:xfrm>
            <a:off x="7169304" y="1182870"/>
            <a:ext cx="4184493" cy="1938992"/>
          </a:xfrm>
          <a:prstGeom prst="rect">
            <a:avLst/>
          </a:prstGeom>
          <a:solidFill>
            <a:srgbClr val="FF6600"/>
          </a:solidFill>
        </p:spPr>
        <p:txBody>
          <a:bodyPr wrap="square" rtlCol="0">
            <a:spAutoFit/>
          </a:bodyPr>
          <a:lstStyle/>
          <a:p>
            <a:r>
              <a:rPr lang="en-GB" sz="2400" dirty="0">
                <a:latin typeface="Arial Rounded MT Bold" panose="020F0704030504030204" pitchFamily="34" charset="0"/>
              </a:rPr>
              <a:t>Create a synopsis of events for act 2.  This means that you need to make a log of the key points as they happen.</a:t>
            </a:r>
          </a:p>
        </p:txBody>
      </p:sp>
      <p:pic>
        <p:nvPicPr>
          <p:cNvPr id="12" name="Picture 11" descr="A picture containing bird&#10;&#10;Description automatically generated">
            <a:extLst>
              <a:ext uri="{FF2B5EF4-FFF2-40B4-BE49-F238E27FC236}">
                <a16:creationId xmlns:a16="http://schemas.microsoft.com/office/drawing/2014/main" id="{13A4FD2E-A3F9-4A41-9D97-4D83C35B848E}"/>
              </a:ext>
            </a:extLst>
          </p:cNvPr>
          <p:cNvPicPr>
            <a:picLocks noChangeAspect="1"/>
          </p:cNvPicPr>
          <p:nvPr/>
        </p:nvPicPr>
        <p:blipFill rotWithShape="1">
          <a:blip r:embed="rId2">
            <a:extLst>
              <a:ext uri="{28A0092B-C50C-407E-A947-70E740481C1C}">
                <a14:useLocalDpi xmlns:a14="http://schemas.microsoft.com/office/drawing/2010/main" val="0"/>
              </a:ext>
            </a:extLst>
          </a:blip>
          <a:srcRect b="38819"/>
          <a:stretch/>
        </p:blipFill>
        <p:spPr>
          <a:xfrm>
            <a:off x="833256" y="1182870"/>
            <a:ext cx="6128065" cy="1453053"/>
          </a:xfrm>
          <a:prstGeom prst="rect">
            <a:avLst/>
          </a:prstGeom>
        </p:spPr>
      </p:pic>
      <p:sp>
        <p:nvSpPr>
          <p:cNvPr id="7" name="TextBox 6">
            <a:extLst>
              <a:ext uri="{FF2B5EF4-FFF2-40B4-BE49-F238E27FC236}">
                <a16:creationId xmlns:a16="http://schemas.microsoft.com/office/drawing/2014/main" id="{541F1160-6AE9-4314-A75E-028B7AB148E3}"/>
              </a:ext>
            </a:extLst>
          </p:cNvPr>
          <p:cNvSpPr txBox="1"/>
          <p:nvPr/>
        </p:nvSpPr>
        <p:spPr>
          <a:xfrm>
            <a:off x="838204" y="2866995"/>
            <a:ext cx="4184493" cy="3416320"/>
          </a:xfrm>
          <a:prstGeom prst="rect">
            <a:avLst/>
          </a:prstGeom>
          <a:solidFill>
            <a:srgbClr val="92D050"/>
          </a:solidFill>
        </p:spPr>
        <p:txBody>
          <a:bodyPr wrap="square" rtlCol="0">
            <a:spAutoFit/>
          </a:bodyPr>
          <a:lstStyle/>
          <a:p>
            <a:r>
              <a:rPr lang="en-GB" sz="2400" dirty="0">
                <a:latin typeface="Arial Rounded MT Bold" panose="020F0704030504030204" pitchFamily="34" charset="0"/>
              </a:rPr>
              <a:t>The other side of the worksheet contains the names of some of the characters and their key characteristics.  Explain something that we see each of the characters do that makes us understand their description.</a:t>
            </a:r>
          </a:p>
        </p:txBody>
      </p:sp>
      <p:pic>
        <p:nvPicPr>
          <p:cNvPr id="8" name="Picture 7" descr="Shape, rectangle&#10;&#10;Description automatically generated">
            <a:extLst>
              <a:ext uri="{FF2B5EF4-FFF2-40B4-BE49-F238E27FC236}">
                <a16:creationId xmlns:a16="http://schemas.microsoft.com/office/drawing/2014/main" id="{F681B36C-99CE-49AD-9E5B-77389898B3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1419" y="4759821"/>
            <a:ext cx="6082378" cy="1569660"/>
          </a:xfrm>
          <a:prstGeom prst="rect">
            <a:avLst/>
          </a:prstGeom>
        </p:spPr>
      </p:pic>
    </p:spTree>
    <p:extLst>
      <p:ext uri="{BB962C8B-B14F-4D97-AF65-F5344CB8AC3E}">
        <p14:creationId xmlns:p14="http://schemas.microsoft.com/office/powerpoint/2010/main" val="406510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D8FA140-81FC-4E83-8A8F-83FA77A77E13}"/>
              </a:ext>
            </a:extLst>
          </p:cNvPr>
          <p:cNvSpPr txBox="1"/>
          <p:nvPr/>
        </p:nvSpPr>
        <p:spPr>
          <a:xfrm>
            <a:off x="2313214" y="2274838"/>
            <a:ext cx="7565571" cy="2308324"/>
          </a:xfrm>
          <a:prstGeom prst="rect">
            <a:avLst/>
          </a:prstGeom>
          <a:noFill/>
        </p:spPr>
        <p:txBody>
          <a:bodyPr wrap="square">
            <a:spAutoFit/>
          </a:bodyPr>
          <a:lstStyle/>
          <a:p>
            <a:r>
              <a:rPr lang="en-GB" sz="2400" dirty="0">
                <a:solidFill>
                  <a:srgbClr val="0000FF"/>
                </a:solidFill>
                <a:effectLst/>
                <a:hlinkClick r:id="rId2"/>
              </a:rPr>
              <a:t>https://www.bing.com/videos/search?q=treasure+island+national+theatre+video&amp;&amp;view=detail&amp;mid=F216236B3E732F3720FCF216236B3E732F3720FC&amp;&amp;FORM=VRDGAR&amp;ru=%2Fvideos%2Fsearch%3Fq%3Dtreasure%2Bisland%2Bnational%2Btheatre%2Bvideo%26docid%3D607990184549026889%26mid%3DF21623683E732F3720F</a:t>
            </a:r>
            <a:endParaRPr lang="en-GB" sz="2400" dirty="0"/>
          </a:p>
        </p:txBody>
      </p:sp>
      <p:sp>
        <p:nvSpPr>
          <p:cNvPr id="2" name="TextBox 1">
            <a:extLst>
              <a:ext uri="{FF2B5EF4-FFF2-40B4-BE49-F238E27FC236}">
                <a16:creationId xmlns:a16="http://schemas.microsoft.com/office/drawing/2014/main" id="{29E267D6-69A4-4121-9F24-7C6F902C7B00}"/>
              </a:ext>
            </a:extLst>
          </p:cNvPr>
          <p:cNvSpPr txBox="1"/>
          <p:nvPr/>
        </p:nvSpPr>
        <p:spPr>
          <a:xfrm>
            <a:off x="7497536" y="5236820"/>
            <a:ext cx="4103914" cy="1200329"/>
          </a:xfrm>
          <a:prstGeom prst="rect">
            <a:avLst/>
          </a:prstGeom>
          <a:solidFill>
            <a:schemeClr val="bg1"/>
          </a:solidFill>
        </p:spPr>
        <p:txBody>
          <a:bodyPr wrap="square" rtlCol="0">
            <a:spAutoFit/>
          </a:bodyPr>
          <a:lstStyle/>
          <a:p>
            <a:r>
              <a:rPr lang="en-US" dirty="0"/>
              <a:t>Watch from the start of act 2, this is just a little bit before the 1 hour mark up to 1 hour 21 minute, just after Benn Gunn’s monologue.</a:t>
            </a:r>
            <a:endParaRPr lang="en-GB" dirty="0"/>
          </a:p>
        </p:txBody>
      </p:sp>
      <p:sp>
        <p:nvSpPr>
          <p:cNvPr id="3" name="TextBox 2">
            <a:extLst>
              <a:ext uri="{FF2B5EF4-FFF2-40B4-BE49-F238E27FC236}">
                <a16:creationId xmlns:a16="http://schemas.microsoft.com/office/drawing/2014/main" id="{70ACDCBD-6D87-48C2-9E49-9BF07204AFCA}"/>
              </a:ext>
            </a:extLst>
          </p:cNvPr>
          <p:cNvSpPr txBox="1"/>
          <p:nvPr/>
        </p:nvSpPr>
        <p:spPr>
          <a:xfrm>
            <a:off x="687161" y="436210"/>
            <a:ext cx="4103914" cy="923330"/>
          </a:xfrm>
          <a:prstGeom prst="rect">
            <a:avLst/>
          </a:prstGeom>
          <a:solidFill>
            <a:schemeClr val="bg1"/>
          </a:solidFill>
        </p:spPr>
        <p:txBody>
          <a:bodyPr wrap="square" rtlCol="0">
            <a:spAutoFit/>
          </a:bodyPr>
          <a:lstStyle/>
          <a:p>
            <a:r>
              <a:rPr lang="en-US" dirty="0"/>
              <a:t>To watch the video, copy the link below and paste it into the address bar at the top of an internet search engine.</a:t>
            </a:r>
            <a:endParaRPr lang="en-GB" dirty="0"/>
          </a:p>
        </p:txBody>
      </p:sp>
    </p:spTree>
    <p:extLst>
      <p:ext uri="{BB962C8B-B14F-4D97-AF65-F5344CB8AC3E}">
        <p14:creationId xmlns:p14="http://schemas.microsoft.com/office/powerpoint/2010/main" val="3250382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2036</TotalTime>
  <Words>298</Words>
  <Application>Microsoft Office PowerPoint</Application>
  <PresentationFormat>Widescreen</PresentationFormat>
  <Paragraphs>22</Paragraphs>
  <Slides>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Arial Rounded MT Bold</vt:lpstr>
      <vt:lpstr>Calibri</vt:lpstr>
      <vt:lpstr>Calibri Light</vt:lpstr>
      <vt:lpstr>Comic Sans MS</vt:lpstr>
      <vt:lpstr>Office Theme</vt:lpstr>
      <vt:lpstr>PowerPoint Presentation</vt:lpstr>
      <vt:lpstr>Key Stage Three Drama</vt:lpstr>
      <vt:lpstr>Key Stage Three Drama</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Macdougall, L (SHS Teacher)</dc:creator>
  <cp:lastModifiedBy>Armitage, L (SHS Teacher)</cp:lastModifiedBy>
  <cp:revision>173</cp:revision>
  <dcterms:created xsi:type="dcterms:W3CDTF">2020-09-04T13:32:53Z</dcterms:created>
  <dcterms:modified xsi:type="dcterms:W3CDTF">2020-11-02T22:19:21Z</dcterms:modified>
</cp:coreProperties>
</file>