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9" r:id="rId2"/>
    <p:sldId id="544" r:id="rId3"/>
    <p:sldId id="553" r:id="rId4"/>
    <p:sldId id="554" r:id="rId5"/>
    <p:sldId id="552" r:id="rId6"/>
    <p:sldId id="563" r:id="rId7"/>
    <p:sldId id="557" r:id="rId8"/>
    <p:sldId id="558" r:id="rId9"/>
    <p:sldId id="562" r:id="rId10"/>
    <p:sldId id="560" r:id="rId11"/>
    <p:sldId id="5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5DC9E-F732-4999-9EB4-3961DCF53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F9B33-2561-4634-B282-019BFD93DF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0EC0-2CF7-4418-A112-BE2ACE1FB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C5106-677A-4E24-955D-544E78A51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F1007-C6D7-4611-912C-05B1D9B7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53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354-04E7-4438-A1A5-CD5C3536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2BC85-532A-40F6-A729-AEB867D97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C443F-10BF-4FA4-9497-AC179A121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B7-05B7-4563-91AD-7870E4AC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55E9C-E12E-479A-B0D5-B7CC8238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549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E56FED-9D22-424A-870D-A9CC0C332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1426C4-1F75-4D89-9AE6-8940A7C1E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3C98-992C-4534-8C9A-E9C74512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82B6-A415-48CE-98E8-A70A260A9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F9848-DB08-49E2-A310-C8D77F23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740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Bio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FD8B3763-B782-4160-B86C-E847DD4761DF}"/>
              </a:ext>
            </a:extLst>
          </p:cNvPr>
          <p:cNvSpPr txBox="1">
            <a:spLocks/>
          </p:cNvSpPr>
          <p:nvPr/>
        </p:nvSpPr>
        <p:spPr>
          <a:xfrm>
            <a:off x="116418" y="2114551"/>
            <a:ext cx="11906249" cy="60642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D19089A-7F2E-45B9-8A9A-BDAB1B972C07}"/>
              </a:ext>
            </a:extLst>
          </p:cNvPr>
          <p:cNvSpPr txBox="1">
            <a:spLocks/>
          </p:cNvSpPr>
          <p:nvPr/>
        </p:nvSpPr>
        <p:spPr>
          <a:xfrm>
            <a:off x="116418" y="801689"/>
            <a:ext cx="11944349" cy="57467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Learning Intent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14" name="Rounded Rectangle 23">
            <a:extLst>
              <a:ext uri="{FF2B5EF4-FFF2-40B4-BE49-F238E27FC236}">
                <a16:creationId xmlns:a16="http://schemas.microsoft.com/office/drawing/2014/main" id="{97C6A782-B48F-4969-949A-B9ACC09443B3}"/>
              </a:ext>
            </a:extLst>
          </p:cNvPr>
          <p:cNvSpPr/>
          <p:nvPr userDrawn="1"/>
        </p:nvSpPr>
        <p:spPr>
          <a:xfrm>
            <a:off x="245534" y="2320926"/>
            <a:ext cx="1195917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 dirty="0"/>
          </a:p>
        </p:txBody>
      </p:sp>
      <p:sp>
        <p:nvSpPr>
          <p:cNvPr id="16" name="AutoShape 4" descr="Image result for knowledge clipart no background">
            <a:extLst>
              <a:ext uri="{FF2B5EF4-FFF2-40B4-BE49-F238E27FC236}">
                <a16:creationId xmlns:a16="http://schemas.microsoft.com/office/drawing/2014/main" id="{FB4E870B-6E8A-4A17-AF7A-112EB761236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54517" y="-144463"/>
            <a:ext cx="3048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 dirty="0"/>
          </a:p>
        </p:txBody>
      </p:sp>
      <p:sp>
        <p:nvSpPr>
          <p:cNvPr id="17" name="AutoShape 6" descr="Image result for knowledge clipart no background">
            <a:extLst>
              <a:ext uri="{FF2B5EF4-FFF2-40B4-BE49-F238E27FC236}">
                <a16:creationId xmlns:a16="http://schemas.microsoft.com/office/drawing/2014/main" id="{237643AF-4930-4E9E-927D-378B524B0CF5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306917" y="7938"/>
            <a:ext cx="3048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 dirty="0"/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EE0A80F8-1B71-4472-BEC7-512188C29E1D}"/>
              </a:ext>
            </a:extLst>
          </p:cNvPr>
          <p:cNvSpPr txBox="1">
            <a:spLocks/>
          </p:cNvSpPr>
          <p:nvPr userDrawn="1"/>
        </p:nvSpPr>
        <p:spPr>
          <a:xfrm>
            <a:off x="116417" y="63501"/>
            <a:ext cx="2286000" cy="58896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Lesson Title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7229" y="1457482"/>
            <a:ext cx="11905323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2555633" y="63640"/>
            <a:ext cx="7197969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0"/>
          </p:nvPr>
        </p:nvSpPr>
        <p:spPr>
          <a:xfrm>
            <a:off x="2414203" y="2984429"/>
            <a:ext cx="8754003" cy="5691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1"/>
          </p:nvPr>
        </p:nvSpPr>
        <p:spPr>
          <a:xfrm>
            <a:off x="2403232" y="3667472"/>
            <a:ext cx="8754003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/>
          </p:nvPr>
        </p:nvSpPr>
        <p:spPr>
          <a:xfrm>
            <a:off x="2414203" y="4456437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11203375" y="2952496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8"/>
          </p:nvPr>
        </p:nvSpPr>
        <p:spPr>
          <a:xfrm>
            <a:off x="11231057" y="3700952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19"/>
          </p:nvPr>
        </p:nvSpPr>
        <p:spPr>
          <a:xfrm>
            <a:off x="11253699" y="4449412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0"/>
          </p:nvPr>
        </p:nvSpPr>
        <p:spPr>
          <a:xfrm>
            <a:off x="2414203" y="5475263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21"/>
          </p:nvPr>
        </p:nvSpPr>
        <p:spPr>
          <a:xfrm>
            <a:off x="11242727" y="5468238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0FE29CFB-391E-49FE-8971-DB09DDC506DE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9812867" y="44450"/>
            <a:ext cx="2286000" cy="6032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11126A-6136-4891-91BD-C7364FD5E4F5}" type="datetime1">
              <a:rPr lang="en-GB"/>
              <a:pPr>
                <a:defRPr/>
              </a:pPr>
              <a:t>05/11/2020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572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D77DA-E315-4C64-9255-DF96698A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2B589-AAA1-4B23-9FC8-17B924835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30892-D1D4-4DD0-8D53-59A5654BE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E4413-CE77-49C4-A3A1-38C0796E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A936C-3D9D-4568-94B6-E1427E07F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59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B9DCF-23F4-43B1-8213-8BF63E0B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ECBDA-1507-4071-A5D6-02A72D32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5D6F3-6A89-4179-A3E8-242889D2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7A638-0D8A-4326-9036-EA5D878D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1B4D9-A5CC-466F-B5BC-2F152650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73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C0909-5615-491E-964F-5C810FA0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D2178-D5A9-4CCA-8D74-E7FF108A9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AB491-6879-4876-8AEF-4F78F5E09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308985-92FB-4957-BF87-B0EACFB9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18489-0849-4F55-8772-5CE3F66F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10318-EB84-470C-A980-92828E433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23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3283-5688-4667-A2CE-ED594236C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01FEA-103F-4F71-816E-BB29EA2DF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2D0C3-63CC-4D06-80D0-F01B425BF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74E856-B608-447E-A9B6-CE9141180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97C472-AC52-4989-8F0E-26A9B212FD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6E6554-3EDF-4CD0-A6E3-E95E0C87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C3655-4EA4-4FEF-9B90-B311587BE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DE19B6-4A68-4205-923B-9AD69FE43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94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A4B89-2003-460F-A67E-4B70BA5A8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267E2-2D15-462A-8706-CBA10E4E0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C700A-BCAF-4773-95B2-8D35F834A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5BD2E8-9725-4F56-890D-3C448CA7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233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A7E4B8-E4F2-4EB7-9D88-C56AF465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80EBA-0440-4CF8-82AB-58C5D15B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C1A85-92E3-4AB9-8F6D-FF5B2387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97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68E7-9F74-440E-AF03-58CE2A74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8085A-32C6-47F5-A062-C3AD49CC4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21305-894A-4E4C-BF81-72BC40E39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4FFB5-495A-4B0F-9C8B-8C3AE416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BAB08-F386-42BF-A1E5-C408735D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53FB4-0D9A-4DDD-B431-B5145A8C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29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5CF0-D094-4E11-8F8B-1F1846D3F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FEE8C-3D2B-4877-A33A-F9E00673A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B3D2C-4BAE-46AD-BA89-73A9A0BE7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8A3FC-750B-495D-BBD2-E5144728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19FD5-0D04-4BF7-8DE9-CE424A14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FB444-330A-45FB-A583-5BC1F328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5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FDE53A-B54D-4C36-BFAE-4DBA52950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5F922-9566-4D8F-AE65-B5283568D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59EEE-8476-4F89-B6B5-C0EDD119C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63169-E6DB-4132-A36B-7F0155BE1292}" type="datetimeFigureOut">
              <a:rPr lang="en-GB" smtClean="0"/>
              <a:t>05/11/2020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8A0C-750C-4515-8004-C9BAFFF7F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1525C-E09C-43D7-8324-C8E15E0A3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EE32E-39F2-4476-B07B-6368399E09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0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0IWy_hdgKJM" TargetMode="Externa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svg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image" Target="../media/image27.jpeg"/><Relationship Id="rId7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hyperlink" Target="https://www.youtube.com/watch?v=OVQC-6qIq-Y" TargetMode="External"/><Relationship Id="rId4" Type="http://schemas.openxmlformats.org/officeDocument/2006/relationships/image" Target="../media/image28.jpe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B67ED9-2E3B-4CFD-81BC-E105781A08BA}"/>
              </a:ext>
            </a:extLst>
          </p:cNvPr>
          <p:cNvSpPr txBox="1"/>
          <p:nvPr/>
        </p:nvSpPr>
        <p:spPr>
          <a:xfrm>
            <a:off x="343949" y="435458"/>
            <a:ext cx="9328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Title: Chromatography and Distillation 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4DB29D4-09DB-4B5A-90C7-79FC2556236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9068500" y="545284"/>
            <a:ext cx="324933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A05A2B-D82E-4076-BB34-A49F2D923756}" type="datetime1">
              <a:rPr kumimoji="0" lang="en-GB" altLang="en-US" sz="4000" b="0" i="0" u="sng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05/11/2020</a:t>
            </a:fld>
            <a:endParaRPr kumimoji="0" lang="en-GB" altLang="en-US" sz="4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7" name="Graphic 6" descr="Mute speaker">
            <a:extLst>
              <a:ext uri="{FF2B5EF4-FFF2-40B4-BE49-F238E27FC236}">
                <a16:creationId xmlns:a16="http://schemas.microsoft.com/office/drawing/2014/main" id="{F75B3646-763F-4245-B875-F468552B034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29787" y="1222465"/>
            <a:ext cx="796430" cy="796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018675-DE7F-4152-8351-9840FF700422}"/>
              </a:ext>
            </a:extLst>
          </p:cNvPr>
          <p:cNvSpPr txBox="1"/>
          <p:nvPr/>
        </p:nvSpPr>
        <p:spPr>
          <a:xfrm>
            <a:off x="210563" y="1038201"/>
            <a:ext cx="1135568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Do-now: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What is the equation for density?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Which of these is an element, compound and mixture?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Why can mixtures/impure substances be easily separated?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7DB2BB-8DA5-4513-80F1-927566B7F4BA}"/>
              </a:ext>
            </a:extLst>
          </p:cNvPr>
          <p:cNvSpPr txBox="1"/>
          <p:nvPr/>
        </p:nvSpPr>
        <p:spPr>
          <a:xfrm>
            <a:off x="580369" y="3929552"/>
            <a:ext cx="10947633" cy="2554545"/>
          </a:xfrm>
          <a:custGeom>
            <a:avLst/>
            <a:gdLst>
              <a:gd name="connsiteX0" fmla="*/ 0 w 10947633"/>
              <a:gd name="connsiteY0" fmla="*/ 0 h 2554545"/>
              <a:gd name="connsiteX1" fmla="*/ 795144 w 10947633"/>
              <a:gd name="connsiteY1" fmla="*/ 0 h 2554545"/>
              <a:gd name="connsiteX2" fmla="*/ 1590288 w 10947633"/>
              <a:gd name="connsiteY2" fmla="*/ 0 h 2554545"/>
              <a:gd name="connsiteX3" fmla="*/ 1947526 w 10947633"/>
              <a:gd name="connsiteY3" fmla="*/ 0 h 2554545"/>
              <a:gd name="connsiteX4" fmla="*/ 2633194 w 10947633"/>
              <a:gd name="connsiteY4" fmla="*/ 0 h 2554545"/>
              <a:gd name="connsiteX5" fmla="*/ 3209385 w 10947633"/>
              <a:gd name="connsiteY5" fmla="*/ 0 h 2554545"/>
              <a:gd name="connsiteX6" fmla="*/ 3566624 w 10947633"/>
              <a:gd name="connsiteY6" fmla="*/ 0 h 2554545"/>
              <a:gd name="connsiteX7" fmla="*/ 4142815 w 10947633"/>
              <a:gd name="connsiteY7" fmla="*/ 0 h 2554545"/>
              <a:gd name="connsiteX8" fmla="*/ 4719006 w 10947633"/>
              <a:gd name="connsiteY8" fmla="*/ 0 h 2554545"/>
              <a:gd name="connsiteX9" fmla="*/ 5185721 w 10947633"/>
              <a:gd name="connsiteY9" fmla="*/ 0 h 2554545"/>
              <a:gd name="connsiteX10" fmla="*/ 5652436 w 10947633"/>
              <a:gd name="connsiteY10" fmla="*/ 0 h 2554545"/>
              <a:gd name="connsiteX11" fmla="*/ 6119151 w 10947633"/>
              <a:gd name="connsiteY11" fmla="*/ 0 h 2554545"/>
              <a:gd name="connsiteX12" fmla="*/ 6804818 w 10947633"/>
              <a:gd name="connsiteY12" fmla="*/ 0 h 2554545"/>
              <a:gd name="connsiteX13" fmla="*/ 7490486 w 10947633"/>
              <a:gd name="connsiteY13" fmla="*/ 0 h 2554545"/>
              <a:gd name="connsiteX14" fmla="*/ 7847724 w 10947633"/>
              <a:gd name="connsiteY14" fmla="*/ 0 h 2554545"/>
              <a:gd name="connsiteX15" fmla="*/ 8204963 w 10947633"/>
              <a:gd name="connsiteY15" fmla="*/ 0 h 2554545"/>
              <a:gd name="connsiteX16" fmla="*/ 8890630 w 10947633"/>
              <a:gd name="connsiteY16" fmla="*/ 0 h 2554545"/>
              <a:gd name="connsiteX17" fmla="*/ 9576298 w 10947633"/>
              <a:gd name="connsiteY17" fmla="*/ 0 h 2554545"/>
              <a:gd name="connsiteX18" fmla="*/ 10152489 w 10947633"/>
              <a:gd name="connsiteY18" fmla="*/ 0 h 2554545"/>
              <a:gd name="connsiteX19" fmla="*/ 10947633 w 10947633"/>
              <a:gd name="connsiteY19" fmla="*/ 0 h 2554545"/>
              <a:gd name="connsiteX20" fmla="*/ 10947633 w 10947633"/>
              <a:gd name="connsiteY20" fmla="*/ 485364 h 2554545"/>
              <a:gd name="connsiteX21" fmla="*/ 10947633 w 10947633"/>
              <a:gd name="connsiteY21" fmla="*/ 996273 h 2554545"/>
              <a:gd name="connsiteX22" fmla="*/ 10947633 w 10947633"/>
              <a:gd name="connsiteY22" fmla="*/ 1532727 h 2554545"/>
              <a:gd name="connsiteX23" fmla="*/ 10947633 w 10947633"/>
              <a:gd name="connsiteY23" fmla="*/ 2069181 h 2554545"/>
              <a:gd name="connsiteX24" fmla="*/ 10947633 w 10947633"/>
              <a:gd name="connsiteY24" fmla="*/ 2554545 h 2554545"/>
              <a:gd name="connsiteX25" fmla="*/ 10699871 w 10947633"/>
              <a:gd name="connsiteY25" fmla="*/ 2554545 h 2554545"/>
              <a:gd name="connsiteX26" fmla="*/ 10123680 w 10947633"/>
              <a:gd name="connsiteY26" fmla="*/ 2554545 h 2554545"/>
              <a:gd name="connsiteX27" fmla="*/ 9656965 w 10947633"/>
              <a:gd name="connsiteY27" fmla="*/ 2554545 h 2554545"/>
              <a:gd name="connsiteX28" fmla="*/ 8971297 w 10947633"/>
              <a:gd name="connsiteY28" fmla="*/ 2554545 h 2554545"/>
              <a:gd name="connsiteX29" fmla="*/ 8504582 w 10947633"/>
              <a:gd name="connsiteY29" fmla="*/ 2554545 h 2554545"/>
              <a:gd name="connsiteX30" fmla="*/ 8037867 w 10947633"/>
              <a:gd name="connsiteY30" fmla="*/ 2554545 h 2554545"/>
              <a:gd name="connsiteX31" fmla="*/ 7352200 w 10947633"/>
              <a:gd name="connsiteY31" fmla="*/ 2554545 h 2554545"/>
              <a:gd name="connsiteX32" fmla="*/ 6666532 w 10947633"/>
              <a:gd name="connsiteY32" fmla="*/ 2554545 h 2554545"/>
              <a:gd name="connsiteX33" fmla="*/ 6418770 w 10947633"/>
              <a:gd name="connsiteY33" fmla="*/ 2554545 h 2554545"/>
              <a:gd name="connsiteX34" fmla="*/ 5733103 w 10947633"/>
              <a:gd name="connsiteY34" fmla="*/ 2554545 h 2554545"/>
              <a:gd name="connsiteX35" fmla="*/ 5375864 w 10947633"/>
              <a:gd name="connsiteY35" fmla="*/ 2554545 h 2554545"/>
              <a:gd name="connsiteX36" fmla="*/ 5128102 w 10947633"/>
              <a:gd name="connsiteY36" fmla="*/ 2554545 h 2554545"/>
              <a:gd name="connsiteX37" fmla="*/ 4551911 w 10947633"/>
              <a:gd name="connsiteY37" fmla="*/ 2554545 h 2554545"/>
              <a:gd name="connsiteX38" fmla="*/ 3756767 w 10947633"/>
              <a:gd name="connsiteY38" fmla="*/ 2554545 h 2554545"/>
              <a:gd name="connsiteX39" fmla="*/ 3180575 w 10947633"/>
              <a:gd name="connsiteY39" fmla="*/ 2554545 h 2554545"/>
              <a:gd name="connsiteX40" fmla="*/ 2385432 w 10947633"/>
              <a:gd name="connsiteY40" fmla="*/ 2554545 h 2554545"/>
              <a:gd name="connsiteX41" fmla="*/ 1918717 w 10947633"/>
              <a:gd name="connsiteY41" fmla="*/ 2554545 h 2554545"/>
              <a:gd name="connsiteX42" fmla="*/ 1670955 w 10947633"/>
              <a:gd name="connsiteY42" fmla="*/ 2554545 h 2554545"/>
              <a:gd name="connsiteX43" fmla="*/ 1313716 w 10947633"/>
              <a:gd name="connsiteY43" fmla="*/ 2554545 h 2554545"/>
              <a:gd name="connsiteX44" fmla="*/ 737525 w 10947633"/>
              <a:gd name="connsiteY44" fmla="*/ 2554545 h 2554545"/>
              <a:gd name="connsiteX45" fmla="*/ 0 w 10947633"/>
              <a:gd name="connsiteY45" fmla="*/ 2554545 h 2554545"/>
              <a:gd name="connsiteX46" fmla="*/ 0 w 10947633"/>
              <a:gd name="connsiteY46" fmla="*/ 2018091 h 2554545"/>
              <a:gd name="connsiteX47" fmla="*/ 0 w 10947633"/>
              <a:gd name="connsiteY47" fmla="*/ 1583818 h 2554545"/>
              <a:gd name="connsiteX48" fmla="*/ 0 w 10947633"/>
              <a:gd name="connsiteY48" fmla="*/ 1124000 h 2554545"/>
              <a:gd name="connsiteX49" fmla="*/ 0 w 10947633"/>
              <a:gd name="connsiteY49" fmla="*/ 562000 h 2554545"/>
              <a:gd name="connsiteX50" fmla="*/ 0 w 10947633"/>
              <a:gd name="connsiteY50" fmla="*/ 0 h 2554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947633" h="2554545" extrusionOk="0">
                <a:moveTo>
                  <a:pt x="0" y="0"/>
                </a:moveTo>
                <a:cubicBezTo>
                  <a:pt x="301446" y="-27346"/>
                  <a:pt x="533117" y="45524"/>
                  <a:pt x="795144" y="0"/>
                </a:cubicBezTo>
                <a:cubicBezTo>
                  <a:pt x="1057171" y="-45524"/>
                  <a:pt x="1416273" y="72130"/>
                  <a:pt x="1590288" y="0"/>
                </a:cubicBezTo>
                <a:cubicBezTo>
                  <a:pt x="1764303" y="-72130"/>
                  <a:pt x="1803423" y="42009"/>
                  <a:pt x="1947526" y="0"/>
                </a:cubicBezTo>
                <a:cubicBezTo>
                  <a:pt x="2091629" y="-42009"/>
                  <a:pt x="2369501" y="6647"/>
                  <a:pt x="2633194" y="0"/>
                </a:cubicBezTo>
                <a:cubicBezTo>
                  <a:pt x="2896887" y="-6647"/>
                  <a:pt x="2994517" y="41820"/>
                  <a:pt x="3209385" y="0"/>
                </a:cubicBezTo>
                <a:cubicBezTo>
                  <a:pt x="3424253" y="-41820"/>
                  <a:pt x="3439195" y="4732"/>
                  <a:pt x="3566624" y="0"/>
                </a:cubicBezTo>
                <a:cubicBezTo>
                  <a:pt x="3694053" y="-4732"/>
                  <a:pt x="4012206" y="6726"/>
                  <a:pt x="4142815" y="0"/>
                </a:cubicBezTo>
                <a:cubicBezTo>
                  <a:pt x="4273424" y="-6726"/>
                  <a:pt x="4458805" y="43350"/>
                  <a:pt x="4719006" y="0"/>
                </a:cubicBezTo>
                <a:cubicBezTo>
                  <a:pt x="4979207" y="-43350"/>
                  <a:pt x="5070961" y="53391"/>
                  <a:pt x="5185721" y="0"/>
                </a:cubicBezTo>
                <a:cubicBezTo>
                  <a:pt x="5300481" y="-53391"/>
                  <a:pt x="5462519" y="4527"/>
                  <a:pt x="5652436" y="0"/>
                </a:cubicBezTo>
                <a:cubicBezTo>
                  <a:pt x="5842353" y="-4527"/>
                  <a:pt x="5908040" y="24528"/>
                  <a:pt x="6119151" y="0"/>
                </a:cubicBezTo>
                <a:cubicBezTo>
                  <a:pt x="6330263" y="-24528"/>
                  <a:pt x="6543794" y="42844"/>
                  <a:pt x="6804818" y="0"/>
                </a:cubicBezTo>
                <a:cubicBezTo>
                  <a:pt x="7065842" y="-42844"/>
                  <a:pt x="7162070" y="22480"/>
                  <a:pt x="7490486" y="0"/>
                </a:cubicBezTo>
                <a:cubicBezTo>
                  <a:pt x="7818902" y="-22480"/>
                  <a:pt x="7685716" y="32927"/>
                  <a:pt x="7847724" y="0"/>
                </a:cubicBezTo>
                <a:cubicBezTo>
                  <a:pt x="8009732" y="-32927"/>
                  <a:pt x="8075648" y="21294"/>
                  <a:pt x="8204963" y="0"/>
                </a:cubicBezTo>
                <a:cubicBezTo>
                  <a:pt x="8334278" y="-21294"/>
                  <a:pt x="8628313" y="68052"/>
                  <a:pt x="8890630" y="0"/>
                </a:cubicBezTo>
                <a:cubicBezTo>
                  <a:pt x="9152947" y="-68052"/>
                  <a:pt x="9386377" y="81570"/>
                  <a:pt x="9576298" y="0"/>
                </a:cubicBezTo>
                <a:cubicBezTo>
                  <a:pt x="9766219" y="-81570"/>
                  <a:pt x="9935919" y="21505"/>
                  <a:pt x="10152489" y="0"/>
                </a:cubicBezTo>
                <a:cubicBezTo>
                  <a:pt x="10369059" y="-21505"/>
                  <a:pt x="10656775" y="23480"/>
                  <a:pt x="10947633" y="0"/>
                </a:cubicBezTo>
                <a:cubicBezTo>
                  <a:pt x="10960562" y="161069"/>
                  <a:pt x="10918924" y="375844"/>
                  <a:pt x="10947633" y="485364"/>
                </a:cubicBezTo>
                <a:cubicBezTo>
                  <a:pt x="10976342" y="594884"/>
                  <a:pt x="10928954" y="875157"/>
                  <a:pt x="10947633" y="996273"/>
                </a:cubicBezTo>
                <a:cubicBezTo>
                  <a:pt x="10966312" y="1117389"/>
                  <a:pt x="10946214" y="1371598"/>
                  <a:pt x="10947633" y="1532727"/>
                </a:cubicBezTo>
                <a:cubicBezTo>
                  <a:pt x="10949052" y="1693856"/>
                  <a:pt x="10888893" y="1901254"/>
                  <a:pt x="10947633" y="2069181"/>
                </a:cubicBezTo>
                <a:cubicBezTo>
                  <a:pt x="11006373" y="2237108"/>
                  <a:pt x="10919432" y="2325332"/>
                  <a:pt x="10947633" y="2554545"/>
                </a:cubicBezTo>
                <a:cubicBezTo>
                  <a:pt x="10877579" y="2567995"/>
                  <a:pt x="10783431" y="2548316"/>
                  <a:pt x="10699871" y="2554545"/>
                </a:cubicBezTo>
                <a:cubicBezTo>
                  <a:pt x="10616311" y="2560774"/>
                  <a:pt x="10352759" y="2546005"/>
                  <a:pt x="10123680" y="2554545"/>
                </a:cubicBezTo>
                <a:cubicBezTo>
                  <a:pt x="9894601" y="2563085"/>
                  <a:pt x="9752048" y="2509512"/>
                  <a:pt x="9656965" y="2554545"/>
                </a:cubicBezTo>
                <a:cubicBezTo>
                  <a:pt x="9561883" y="2599578"/>
                  <a:pt x="9262359" y="2524890"/>
                  <a:pt x="8971297" y="2554545"/>
                </a:cubicBezTo>
                <a:cubicBezTo>
                  <a:pt x="8680235" y="2584200"/>
                  <a:pt x="8652478" y="2526494"/>
                  <a:pt x="8504582" y="2554545"/>
                </a:cubicBezTo>
                <a:cubicBezTo>
                  <a:pt x="8356686" y="2582596"/>
                  <a:pt x="8214030" y="2507375"/>
                  <a:pt x="8037867" y="2554545"/>
                </a:cubicBezTo>
                <a:cubicBezTo>
                  <a:pt x="7861704" y="2601715"/>
                  <a:pt x="7598770" y="2501901"/>
                  <a:pt x="7352200" y="2554545"/>
                </a:cubicBezTo>
                <a:cubicBezTo>
                  <a:pt x="7105630" y="2607189"/>
                  <a:pt x="6894749" y="2526712"/>
                  <a:pt x="6666532" y="2554545"/>
                </a:cubicBezTo>
                <a:cubicBezTo>
                  <a:pt x="6438315" y="2582378"/>
                  <a:pt x="6541968" y="2530658"/>
                  <a:pt x="6418770" y="2554545"/>
                </a:cubicBezTo>
                <a:cubicBezTo>
                  <a:pt x="6295572" y="2578432"/>
                  <a:pt x="6028788" y="2538834"/>
                  <a:pt x="5733103" y="2554545"/>
                </a:cubicBezTo>
                <a:cubicBezTo>
                  <a:pt x="5437418" y="2570256"/>
                  <a:pt x="5470114" y="2515602"/>
                  <a:pt x="5375864" y="2554545"/>
                </a:cubicBezTo>
                <a:cubicBezTo>
                  <a:pt x="5281614" y="2593488"/>
                  <a:pt x="5204079" y="2539015"/>
                  <a:pt x="5128102" y="2554545"/>
                </a:cubicBezTo>
                <a:cubicBezTo>
                  <a:pt x="5052125" y="2570075"/>
                  <a:pt x="4833704" y="2532554"/>
                  <a:pt x="4551911" y="2554545"/>
                </a:cubicBezTo>
                <a:cubicBezTo>
                  <a:pt x="4270118" y="2576536"/>
                  <a:pt x="4062267" y="2528240"/>
                  <a:pt x="3756767" y="2554545"/>
                </a:cubicBezTo>
                <a:cubicBezTo>
                  <a:pt x="3451267" y="2580850"/>
                  <a:pt x="3361040" y="2506538"/>
                  <a:pt x="3180575" y="2554545"/>
                </a:cubicBezTo>
                <a:cubicBezTo>
                  <a:pt x="3000110" y="2602552"/>
                  <a:pt x="2780156" y="2460945"/>
                  <a:pt x="2385432" y="2554545"/>
                </a:cubicBezTo>
                <a:cubicBezTo>
                  <a:pt x="1990708" y="2648145"/>
                  <a:pt x="2133636" y="2545480"/>
                  <a:pt x="1918717" y="2554545"/>
                </a:cubicBezTo>
                <a:cubicBezTo>
                  <a:pt x="1703798" y="2563610"/>
                  <a:pt x="1752863" y="2545425"/>
                  <a:pt x="1670955" y="2554545"/>
                </a:cubicBezTo>
                <a:cubicBezTo>
                  <a:pt x="1589047" y="2563665"/>
                  <a:pt x="1399434" y="2539826"/>
                  <a:pt x="1313716" y="2554545"/>
                </a:cubicBezTo>
                <a:cubicBezTo>
                  <a:pt x="1227998" y="2569264"/>
                  <a:pt x="858917" y="2506339"/>
                  <a:pt x="737525" y="2554545"/>
                </a:cubicBezTo>
                <a:cubicBezTo>
                  <a:pt x="616133" y="2602751"/>
                  <a:pt x="170569" y="2492450"/>
                  <a:pt x="0" y="2554545"/>
                </a:cubicBezTo>
                <a:cubicBezTo>
                  <a:pt x="-46501" y="2430761"/>
                  <a:pt x="44113" y="2223055"/>
                  <a:pt x="0" y="2018091"/>
                </a:cubicBezTo>
                <a:cubicBezTo>
                  <a:pt x="-44113" y="1813127"/>
                  <a:pt x="26603" y="1716484"/>
                  <a:pt x="0" y="1583818"/>
                </a:cubicBezTo>
                <a:cubicBezTo>
                  <a:pt x="-26603" y="1451152"/>
                  <a:pt x="11630" y="1248885"/>
                  <a:pt x="0" y="1124000"/>
                </a:cubicBezTo>
                <a:cubicBezTo>
                  <a:pt x="-11630" y="999115"/>
                  <a:pt x="27815" y="771853"/>
                  <a:pt x="0" y="562000"/>
                </a:cubicBezTo>
                <a:cubicBezTo>
                  <a:pt x="-27815" y="352147"/>
                  <a:pt x="23456" y="219706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162937992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D6CCA6-71D4-40CC-B4DD-AE150D52F8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2" t="30645" b="33506"/>
          <a:stretch/>
        </p:blipFill>
        <p:spPr>
          <a:xfrm>
            <a:off x="7048196" y="1227326"/>
            <a:ext cx="3011123" cy="94546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C0BA47-5126-402D-AF33-E2AE322AA3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7" t="66069" r="36540" b="13503"/>
          <a:stretch/>
        </p:blipFill>
        <p:spPr>
          <a:xfrm>
            <a:off x="1443805" y="4034320"/>
            <a:ext cx="2270484" cy="22610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1CEFF6-92DA-40BE-BDDD-EE1E755D0A2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7" t="36753" r="36540" b="42819"/>
          <a:stretch/>
        </p:blipFill>
        <p:spPr>
          <a:xfrm>
            <a:off x="8052863" y="4034324"/>
            <a:ext cx="2233465" cy="22241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19AC72-2BE9-44B4-8C12-B7E602B8AC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8" t="7692" r="36539" b="71880"/>
          <a:stretch/>
        </p:blipFill>
        <p:spPr>
          <a:xfrm>
            <a:off x="4577725" y="4034320"/>
            <a:ext cx="2233465" cy="2224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1982A2-16BC-4477-B4B0-562C7A1D70FF}"/>
              </a:ext>
            </a:extLst>
          </p:cNvPr>
          <p:cNvSpPr txBox="1"/>
          <p:nvPr/>
        </p:nvSpPr>
        <p:spPr>
          <a:xfrm>
            <a:off x="210563" y="2405228"/>
            <a:ext cx="7842300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 – Mixture, B – Element, C - Compound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77C866-7F50-4D06-94C0-9596D653151B}"/>
              </a:ext>
            </a:extLst>
          </p:cNvPr>
          <p:cNvSpPr txBox="1"/>
          <p:nvPr/>
        </p:nvSpPr>
        <p:spPr>
          <a:xfrm>
            <a:off x="210562" y="2956746"/>
            <a:ext cx="1131743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Particles are not chemically bonded, no forces of attraction to overcome.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AECC1D-23E9-4674-BB38-366830E18606}"/>
              </a:ext>
            </a:extLst>
          </p:cNvPr>
          <p:cNvSpPr txBox="1"/>
          <p:nvPr/>
        </p:nvSpPr>
        <p:spPr>
          <a:xfrm>
            <a:off x="874643" y="5645426"/>
            <a:ext cx="569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320CA6-4069-4310-AFDC-2DFC114C6911}"/>
              </a:ext>
            </a:extLst>
          </p:cNvPr>
          <p:cNvSpPr txBox="1"/>
          <p:nvPr/>
        </p:nvSpPr>
        <p:spPr>
          <a:xfrm>
            <a:off x="4050544" y="5673708"/>
            <a:ext cx="569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BBA04C-177D-4451-B1D5-07478E32D294}"/>
              </a:ext>
            </a:extLst>
          </p:cNvPr>
          <p:cNvSpPr txBox="1"/>
          <p:nvPr/>
        </p:nvSpPr>
        <p:spPr>
          <a:xfrm>
            <a:off x="7653847" y="5673707"/>
            <a:ext cx="569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78983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654312-FBCA-442B-8DDB-12B8DD4ED029}"/>
              </a:ext>
            </a:extLst>
          </p:cNvPr>
          <p:cNvSpPr txBox="1"/>
          <p:nvPr/>
        </p:nvSpPr>
        <p:spPr>
          <a:xfrm>
            <a:off x="93784" y="4919008"/>
            <a:ext cx="10644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Put these in the correct order: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A. Water particles cooled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B. Heat makes the water boil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C. Water evaporates to form water vapour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D. Water vapour condenses to form a liquid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B22D8F8A-059B-4D07-9D79-FC20200F606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74278" y="849202"/>
            <a:ext cx="7162800" cy="4029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4851D9-497B-4AB7-B85F-06E4D902B737}"/>
              </a:ext>
            </a:extLst>
          </p:cNvPr>
          <p:cNvSpPr txBox="1"/>
          <p:nvPr/>
        </p:nvSpPr>
        <p:spPr>
          <a:xfrm>
            <a:off x="368566" y="323060"/>
            <a:ext cx="5012904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L3: Explain how distillation works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96702C-1D64-400A-941E-FED8CC5E1E02}"/>
              </a:ext>
            </a:extLst>
          </p:cNvPr>
          <p:cNvSpPr txBox="1"/>
          <p:nvPr/>
        </p:nvSpPr>
        <p:spPr>
          <a:xfrm>
            <a:off x="9089848" y="13000"/>
            <a:ext cx="273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Thinking time</a:t>
            </a:r>
          </a:p>
        </p:txBody>
      </p:sp>
      <p:pic>
        <p:nvPicPr>
          <p:cNvPr id="10" name="Graphic 9" descr="Thought">
            <a:extLst>
              <a:ext uri="{FF2B5EF4-FFF2-40B4-BE49-F238E27FC236}">
                <a16:creationId xmlns:a16="http://schemas.microsoft.com/office/drawing/2014/main" id="{0E3A421D-0BCB-40C0-AA90-D48FC27D28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10216" y="14919"/>
            <a:ext cx="1081784" cy="10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52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B4C6FF5-4E4F-48AD-97CD-7BEC4B6AB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997" y="1077056"/>
            <a:ext cx="7306349" cy="60566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678478-4869-4651-B4F4-70F88235823E}"/>
              </a:ext>
            </a:extLst>
          </p:cNvPr>
          <p:cNvSpPr txBox="1"/>
          <p:nvPr/>
        </p:nvSpPr>
        <p:spPr>
          <a:xfrm>
            <a:off x="6632269" y="2020099"/>
            <a:ext cx="5450823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Describe what happens at each stage, use these key words: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Condensation, Evaporation, Kinetic energy, Liquid, Pure, Impure, Water, Boiling point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 distillation flask is …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0EF778-D7DF-4A04-B03D-1C0B9F334224}"/>
              </a:ext>
            </a:extLst>
          </p:cNvPr>
          <p:cNvSpPr/>
          <p:nvPr/>
        </p:nvSpPr>
        <p:spPr>
          <a:xfrm>
            <a:off x="6874144" y="5546374"/>
            <a:ext cx="3758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rPr>
              <a:t>Boiling point of acetone 56.05 °C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57A648-3924-4464-BFD6-4C52D699C7C4}"/>
              </a:ext>
            </a:extLst>
          </p:cNvPr>
          <p:cNvSpPr txBox="1"/>
          <p:nvPr/>
        </p:nvSpPr>
        <p:spPr>
          <a:xfrm>
            <a:off x="368566" y="323060"/>
            <a:ext cx="5012904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L3: Explain how distillation works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E03185-E864-4D5E-BBCA-E1C63DF62D7A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14" name="Picture 13" descr="Whisper Icons - Download Free Vector Icons | Noun Project">
            <a:extLst>
              <a:ext uri="{FF2B5EF4-FFF2-40B4-BE49-F238E27FC236}">
                <a16:creationId xmlns:a16="http://schemas.microsoft.com/office/drawing/2014/main" id="{09A0E449-7DDD-461D-BFBF-273EF1105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9C9B57-C573-49E4-B44F-B15B238D4885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</p:spTree>
    <p:extLst>
      <p:ext uri="{BB962C8B-B14F-4D97-AF65-F5344CB8AC3E}">
        <p14:creationId xmlns:p14="http://schemas.microsoft.com/office/powerpoint/2010/main" val="360036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B91D9FC-141F-43DD-915E-837F1020E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56" y="1462709"/>
            <a:ext cx="10836287" cy="576264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2800" dirty="0">
                <a:latin typeface="Century Gothic" panose="020B0502020202020204" pitchFamily="34" charset="0"/>
              </a:rPr>
              <a:t>How can we separate impure and pure substances? 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FD671B1-014C-4FA0-A10B-7772BD4ED90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691607" y="64295"/>
            <a:ext cx="5775936" cy="690714"/>
          </a:xfrm>
          <a:solidFill>
            <a:srgbClr val="92D050"/>
          </a:solidFill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GB" sz="3600" b="1" dirty="0">
                <a:latin typeface="Century Gothic" panose="020B0502020202020204" pitchFamily="34" charset="0"/>
              </a:rPr>
              <a:t>Chromatography and Distillation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6B020E7D-FFDD-4CE2-BE7C-D26DDE0BBA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488049" y="2851150"/>
            <a:ext cx="7679407" cy="868363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Describe how to carry out distillation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9C4F840E-1F21-4A3A-BE41-9EDA1D2514B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486462" y="3918994"/>
            <a:ext cx="7679406" cy="870931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Interpret chromatograms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7F8E26D9-4EEA-4882-AB38-6DD979D24B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473025" y="5013849"/>
            <a:ext cx="7663531" cy="1333941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Explain how distillation works</a:t>
            </a: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18EF3928-6DA8-42FA-8717-8DD30538673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10381880" y="2885750"/>
            <a:ext cx="838362" cy="764412"/>
          </a:xfrm>
          <a:solidFill>
            <a:srgbClr val="92D050"/>
          </a:solidFill>
        </p:spPr>
        <p:txBody>
          <a:bodyPr/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647FD12F-7377-452C-9FA1-78C65730D1AE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10381880" y="4008639"/>
            <a:ext cx="823500" cy="781285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CA79EB7F-EF7A-4CCF-B19E-D4DC8EB8F7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381880" y="5116513"/>
            <a:ext cx="838362" cy="8382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5-6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EC8A893-7996-48D9-8758-051FC4836019}"/>
              </a:ext>
            </a:extLst>
          </p:cNvPr>
          <p:cNvSpPr txBox="1">
            <a:spLocks/>
          </p:cNvSpPr>
          <p:nvPr/>
        </p:nvSpPr>
        <p:spPr bwMode="auto">
          <a:xfrm>
            <a:off x="8681915" y="85223"/>
            <a:ext cx="3238062" cy="576263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 marL="0" indent="0" algn="ctr" defTabSz="914400" rtl="0" eaLnBrk="0" latinLnBrk="0" hangingPunct="0">
              <a:spcBef>
                <a:spcPct val="20000"/>
              </a:spcBef>
              <a:buFont typeface="Arial" pitchFamily="34" charset="0"/>
              <a:buNone/>
              <a:defRPr sz="2400" b="0" u="sng" kern="1200" baseline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154BC072-B87D-420C-BE21-F599E06CF5F8}" type="datetime1">
              <a:rPr kumimoji="0" lang="en-GB" sz="40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ＭＳ Ｐゴシック" pitchFamily="1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05/11/2020</a:t>
            </a:fld>
            <a:endParaRPr kumimoji="0" lang="en-GB" sz="4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ＭＳ Ｐゴシック" pitchFamily="1" charset="-128"/>
              <a:cs typeface="+mn-cs"/>
            </a:endParaRPr>
          </a:p>
        </p:txBody>
      </p:sp>
      <p:sp>
        <p:nvSpPr>
          <p:cNvPr id="65547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B5CBA62-9E67-4535-8759-73A8303EF9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6276" y="28876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48" name="Picture 18" descr="http://www.gifs.net/Animation11/Nature/Stars/Sun_star.gif">
            <a:extLst>
              <a:ext uri="{FF2B5EF4-FFF2-40B4-BE49-F238E27FC236}">
                <a16:creationId xmlns:a16="http://schemas.microsoft.com/office/drawing/2014/main" id="{BED84ABE-BBFB-43F5-A742-36BFEDB786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35126" y="371951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49" name="Picture 19" descr="http://www.gifs.net/Animation11/Nature/Stars/Sun_star.gif">
            <a:extLst>
              <a:ext uri="{FF2B5EF4-FFF2-40B4-BE49-F238E27FC236}">
                <a16:creationId xmlns:a16="http://schemas.microsoft.com/office/drawing/2014/main" id="{7D225860-10CA-4349-B157-8A9E054171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6326" y="36877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0" name="Picture 20" descr="http://www.gifs.net/Animation11/Nature/Stars/Sun_star.gif">
            <a:extLst>
              <a:ext uri="{FF2B5EF4-FFF2-40B4-BE49-F238E27FC236}">
                <a16:creationId xmlns:a16="http://schemas.microsoft.com/office/drawing/2014/main" id="{5FAB2380-AFC4-4D47-BEDE-F840DFECA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1" y="48688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1" name="Picture 21" descr="http://www.gifs.net/Animation11/Nature/Stars/Sun_star.gif">
            <a:extLst>
              <a:ext uri="{FF2B5EF4-FFF2-40B4-BE49-F238E27FC236}">
                <a16:creationId xmlns:a16="http://schemas.microsoft.com/office/drawing/2014/main" id="{7DA19734-39E0-44CE-AAD6-98E66F5CCC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12988" y="4837113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2" name="Picture 22" descr="http://www.gifs.net/Animation11/Nature/Stars/Sun_star.gif">
            <a:extLst>
              <a:ext uri="{FF2B5EF4-FFF2-40B4-BE49-F238E27FC236}">
                <a16:creationId xmlns:a16="http://schemas.microsoft.com/office/drawing/2014/main" id="{A1003F8D-698B-43F2-9130-31D17A8BEF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57388" y="5405438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555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482D53E-64E7-4781-BD7C-86A40F13420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44" y="2885750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83B52B8-BF54-4BC5-A6CA-6AF71851BA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3" y="391899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7AFA38AD-EF10-4050-BA95-F7A40A1F79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90" y="389694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B48987F7-CA60-46C3-A609-3E76D2407B1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61" y="5148592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066839C0-6343-4D12-A921-7D9C68EFE9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5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4BFAB6B-42D7-4A41-A2CC-67D5C70725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940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427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ED711D-8927-4863-99AD-C3E9495FC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46" y="2054571"/>
            <a:ext cx="2785989" cy="48034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17AA7A-BA1D-4815-837A-9AE841E95987}"/>
              </a:ext>
            </a:extLst>
          </p:cNvPr>
          <p:cNvSpPr txBox="1"/>
          <p:nvPr/>
        </p:nvSpPr>
        <p:spPr>
          <a:xfrm>
            <a:off x="368565" y="323060"/>
            <a:ext cx="6275495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L1: Carry out chromatography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9CDA08-20F8-4E47-836B-17111F196021}"/>
              </a:ext>
            </a:extLst>
          </p:cNvPr>
          <p:cNvSpPr txBox="1"/>
          <p:nvPr/>
        </p:nvSpPr>
        <p:spPr>
          <a:xfrm>
            <a:off x="9358447" y="0"/>
            <a:ext cx="273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Thinking time</a:t>
            </a:r>
          </a:p>
        </p:txBody>
      </p:sp>
      <p:pic>
        <p:nvPicPr>
          <p:cNvPr id="6" name="Graphic 5" descr="Thought">
            <a:extLst>
              <a:ext uri="{FF2B5EF4-FFF2-40B4-BE49-F238E27FC236}">
                <a16:creationId xmlns:a16="http://schemas.microsoft.com/office/drawing/2014/main" id="{39D0CD72-A3AB-4895-9A91-796953C2F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68788" y="453276"/>
            <a:ext cx="1081784" cy="10817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66E8D2-1F2C-40FF-9988-5E49CC54E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496039"/>
            <a:ext cx="3810000" cy="292100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93815BDD-AB40-4EE1-8E1A-AF53EBE16789}"/>
              </a:ext>
            </a:extLst>
          </p:cNvPr>
          <p:cNvSpPr/>
          <p:nvPr/>
        </p:nvSpPr>
        <p:spPr>
          <a:xfrm rot="20686742">
            <a:off x="1958808" y="5110722"/>
            <a:ext cx="2529320" cy="6126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6217D58F-9D80-42D4-B4E8-ED126507B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95" y="3298460"/>
            <a:ext cx="3848109" cy="311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5E69A3-27F6-4EF8-B6AB-2BFDA0916972}"/>
              </a:ext>
            </a:extLst>
          </p:cNvPr>
          <p:cNvSpPr txBox="1"/>
          <p:nvPr/>
        </p:nvSpPr>
        <p:spPr>
          <a:xfrm>
            <a:off x="8399265" y="2054571"/>
            <a:ext cx="3692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Water is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solvent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allowing the pigments to dissolve.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1BEA62-7FF1-4B41-8E38-984721CB8400}"/>
              </a:ext>
            </a:extLst>
          </p:cNvPr>
          <p:cNvSpPr txBox="1"/>
          <p:nvPr/>
        </p:nvSpPr>
        <p:spPr>
          <a:xfrm>
            <a:off x="235389" y="1119561"/>
            <a:ext cx="3692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Is the ink pure, or is it an mixture (impure)?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CE56A9-9378-4543-A540-28F9897CB5A8}"/>
              </a:ext>
            </a:extLst>
          </p:cNvPr>
          <p:cNvSpPr txBox="1"/>
          <p:nvPr/>
        </p:nvSpPr>
        <p:spPr>
          <a:xfrm>
            <a:off x="4198620" y="5580308"/>
            <a:ext cx="369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Mixture of many dyes.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6B59A1-B8A4-4EC7-9143-47441D2D370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521" y="1119561"/>
            <a:ext cx="1590233" cy="1192675"/>
          </a:xfrm>
          <a:prstGeom prst="rect">
            <a:avLst/>
          </a:prstGeom>
        </p:spPr>
      </p:pic>
      <p:pic>
        <p:nvPicPr>
          <p:cNvPr id="1028" name="Picture 4" descr="See the source image">
            <a:extLst>
              <a:ext uri="{FF2B5EF4-FFF2-40B4-BE49-F238E27FC236}">
                <a16:creationId xmlns:a16="http://schemas.microsoft.com/office/drawing/2014/main" id="{F84799BB-9859-4826-84F7-FF993C8FC3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9" r="30575"/>
          <a:stretch/>
        </p:blipFill>
        <p:spPr bwMode="auto">
          <a:xfrm>
            <a:off x="7380759" y="266151"/>
            <a:ext cx="827431" cy="214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4728CE7-20C0-47C4-8B9A-9A3AA60448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764" y="3956539"/>
            <a:ext cx="353377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3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CB2353-49C3-4A5D-8032-436A4AC04C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98" t="19581"/>
          <a:stretch/>
        </p:blipFill>
        <p:spPr>
          <a:xfrm>
            <a:off x="-10611" y="1709615"/>
            <a:ext cx="5057931" cy="4245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18FAC8-3925-4BE9-9254-CFBD967CE704}"/>
              </a:ext>
            </a:extLst>
          </p:cNvPr>
          <p:cNvSpPr txBox="1"/>
          <p:nvPr/>
        </p:nvSpPr>
        <p:spPr>
          <a:xfrm>
            <a:off x="368565" y="323060"/>
            <a:ext cx="6275495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L1: Carry out chromatography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A6865-3C7D-46C7-A877-AEC23D804317}"/>
              </a:ext>
            </a:extLst>
          </p:cNvPr>
          <p:cNvSpPr txBox="1"/>
          <p:nvPr/>
        </p:nvSpPr>
        <p:spPr>
          <a:xfrm>
            <a:off x="9089848" y="13000"/>
            <a:ext cx="273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Thinking time</a:t>
            </a:r>
          </a:p>
        </p:txBody>
      </p:sp>
      <p:pic>
        <p:nvPicPr>
          <p:cNvPr id="8" name="Graphic 7" descr="Thought">
            <a:extLst>
              <a:ext uri="{FF2B5EF4-FFF2-40B4-BE49-F238E27FC236}">
                <a16:creationId xmlns:a16="http://schemas.microsoft.com/office/drawing/2014/main" id="{28980823-7FA1-4732-9215-CE21E8363E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10216" y="14919"/>
            <a:ext cx="1081784" cy="10817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F62EA2-7B41-4B85-94E2-9536161E88A2}"/>
              </a:ext>
            </a:extLst>
          </p:cNvPr>
          <p:cNvSpPr txBox="1"/>
          <p:nvPr/>
        </p:nvSpPr>
        <p:spPr>
          <a:xfrm>
            <a:off x="4988705" y="1164134"/>
            <a:ext cx="658218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If the particles are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strongly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attracted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to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the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water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where would they be?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 predict that if the particles are strongly attracted to the water, they will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If particles are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strongly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attracted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to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the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paper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where would they be?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 predict that if the particles are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strongly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attracted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to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the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paper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they will … </a:t>
            </a:r>
          </a:p>
        </p:txBody>
      </p:sp>
    </p:spTree>
    <p:extLst>
      <p:ext uri="{BB962C8B-B14F-4D97-AF65-F5344CB8AC3E}">
        <p14:creationId xmlns:p14="http://schemas.microsoft.com/office/powerpoint/2010/main" val="147842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8E4A91-0595-4D08-8988-ACAD67F56BEC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3" name="Picture 2" descr="Whisper Icons - Download Free Vector Icons | Noun Project">
            <a:extLst>
              <a:ext uri="{FF2B5EF4-FFF2-40B4-BE49-F238E27FC236}">
                <a16:creationId xmlns:a16="http://schemas.microsoft.com/office/drawing/2014/main" id="{3939DDE9-EFD2-4392-85B3-E25ACC272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B8E427-BEF0-4F23-B491-0B2CBC4204D1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DC5DA-30E7-4AD0-A0C8-294F62299237}"/>
              </a:ext>
            </a:extLst>
          </p:cNvPr>
          <p:cNvSpPr txBox="1"/>
          <p:nvPr/>
        </p:nvSpPr>
        <p:spPr>
          <a:xfrm>
            <a:off x="368565" y="323060"/>
            <a:ext cx="6275495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L1: Calculate the retention factor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B17BE2-2EEB-472C-94DD-88052B4DE39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6664" y="872910"/>
          <a:ext cx="6585445" cy="5069389"/>
        </p:xfrm>
        <a:graphic>
          <a:graphicData uri="http://schemas.openxmlformats.org/drawingml/2006/table">
            <a:tbl>
              <a:tblPr firstRow="1" firstCol="1" bandRow="1"/>
              <a:tblGrid>
                <a:gridCol w="6585445">
                  <a:extLst>
                    <a:ext uri="{9D8B030D-6E8A-4147-A177-3AD203B41FA5}">
                      <a16:colId xmlns:a16="http://schemas.microsoft.com/office/drawing/2014/main" val="2227411535"/>
                    </a:ext>
                  </a:extLst>
                </a:gridCol>
              </a:tblGrid>
              <a:tr h="2896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552575" algn="l"/>
                        </a:tabLst>
                      </a:pPr>
                      <a:r>
                        <a:rPr lang="en-GB" sz="18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Step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361199"/>
                  </a:ext>
                </a:extLst>
              </a:tr>
              <a:tr h="383899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552575" algn="l"/>
                        </a:tabLst>
                        <a:defRPr/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 a line on the bottom of your piece of paper.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552575" algn="l"/>
                        </a:tabLst>
                        <a:defRPr/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Place three spots of ink on the chromatography paper.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552575" algn="l"/>
                        </a:tabLst>
                        <a:defRPr/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Attach the paper to the splint with a paper clip. 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552575" algn="l"/>
                        </a:tabLst>
                        <a:defRPr/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 the beaker with water enough to touch the bottom of the paper, but not the ink.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1552575" algn="l"/>
                        </a:tabLst>
                        <a:defRPr/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Observe what happen to the different pigment.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59816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3F2ABED0-54EA-41D9-B57B-BD2E5D5BC7F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825" y="3750070"/>
            <a:ext cx="1251318" cy="125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F104C8-67BA-421F-A43A-F6151F1578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825" y="2408786"/>
            <a:ext cx="1290232" cy="128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39F5E1-1C58-48E4-968E-D275736930A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935" y="1234417"/>
            <a:ext cx="1289538" cy="12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9BBE0074-0752-4328-B4BA-C89A3CEB6C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1415" y="2020100"/>
            <a:ext cx="1081392" cy="100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801E8BF2-BAEA-4C57-80DA-221424EC4A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815" y="3226383"/>
            <a:ext cx="942870" cy="94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Screen Clipping">
            <a:extLst>
              <a:ext uri="{FF2B5EF4-FFF2-40B4-BE49-F238E27FC236}">
                <a16:creationId xmlns:a16="http://schemas.microsoft.com/office/drawing/2014/main" id="{4EFE2D33-8BCD-4020-87C8-17C6DF2681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6211" y="5801218"/>
            <a:ext cx="30194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5">
            <a:extLst>
              <a:ext uri="{FF2B5EF4-FFF2-40B4-BE49-F238E27FC236}">
                <a16:creationId xmlns:a16="http://schemas.microsoft.com/office/drawing/2014/main" id="{E5C2BD3A-0A5E-4E8C-9F42-B84B705B7D43}"/>
              </a:ext>
            </a:extLst>
          </p:cNvPr>
          <p:cNvGrpSpPr>
            <a:grpSpLocks/>
          </p:cNvGrpSpPr>
          <p:nvPr/>
        </p:nvGrpSpPr>
        <p:grpSpPr bwMode="auto">
          <a:xfrm>
            <a:off x="10350872" y="4846539"/>
            <a:ext cx="1841128" cy="782944"/>
            <a:chOff x="4104274" y="4373420"/>
            <a:chExt cx="2857579" cy="1333541"/>
          </a:xfrm>
        </p:grpSpPr>
        <p:pic>
          <p:nvPicPr>
            <p:cNvPr id="15" name="Picture 1" descr="Screen Clipping">
              <a:extLst>
                <a:ext uri="{FF2B5EF4-FFF2-40B4-BE49-F238E27FC236}">
                  <a16:creationId xmlns:a16="http://schemas.microsoft.com/office/drawing/2014/main" id="{0265B505-9872-4E29-AB72-EECECA5FF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465000">
              <a:off x="4995089" y="3881975"/>
              <a:ext cx="742346" cy="25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 descr="Screen Clipping">
              <a:extLst>
                <a:ext uri="{FF2B5EF4-FFF2-40B4-BE49-F238E27FC236}">
                  <a16:creationId xmlns:a16="http://schemas.microsoft.com/office/drawing/2014/main" id="{0D693617-337C-4789-AAAF-231466445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400809" y="4399715"/>
              <a:ext cx="561044" cy="469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&quot;No&quot; Symbol 3">
              <a:extLst>
                <a:ext uri="{FF2B5EF4-FFF2-40B4-BE49-F238E27FC236}">
                  <a16:creationId xmlns:a16="http://schemas.microsoft.com/office/drawing/2014/main" id="{A2DECF57-D105-4519-BC18-AE9B1BF19985}"/>
                </a:ext>
              </a:extLst>
            </p:cNvPr>
            <p:cNvSpPr/>
            <p:nvPr/>
          </p:nvSpPr>
          <p:spPr>
            <a:xfrm>
              <a:off x="4613875" y="4373420"/>
              <a:ext cx="1404977" cy="1333541"/>
            </a:xfrm>
            <a:prstGeom prst="noSmoking">
              <a:avLst>
                <a:gd name="adj" fmla="val 811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A6E6629-7EC5-43DA-B6B2-3BC9D26B408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7" t="29631" r="39846"/>
          <a:stretch/>
        </p:blipFill>
        <p:spPr>
          <a:xfrm>
            <a:off x="6826579" y="872910"/>
            <a:ext cx="1289538" cy="10891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03504F4-AC70-43AC-8452-2B5A9BFEB1E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7" t="29631" r="39846"/>
          <a:stretch/>
        </p:blipFill>
        <p:spPr>
          <a:xfrm>
            <a:off x="6826579" y="1998920"/>
            <a:ext cx="1289538" cy="108918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4CA543F-7512-41E0-8A49-43BD713B4C7C}"/>
              </a:ext>
            </a:extLst>
          </p:cNvPr>
          <p:cNvSpPr/>
          <p:nvPr/>
        </p:nvSpPr>
        <p:spPr>
          <a:xfrm>
            <a:off x="7393285" y="2610272"/>
            <a:ext cx="139504" cy="879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DB48EC0-BD00-4AB7-98D5-9D1A343BE90E}"/>
              </a:ext>
            </a:extLst>
          </p:cNvPr>
          <p:cNvGrpSpPr/>
          <p:nvPr/>
        </p:nvGrpSpPr>
        <p:grpSpPr>
          <a:xfrm>
            <a:off x="6875809" y="3088100"/>
            <a:ext cx="1289538" cy="1487941"/>
            <a:chOff x="6796391" y="3598145"/>
            <a:chExt cx="1289538" cy="1487941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7C6F84C-A3CC-4EC1-9A96-C78F9C9D7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77" t="3868" r="39846"/>
            <a:stretch/>
          </p:blipFill>
          <p:spPr>
            <a:xfrm>
              <a:off x="6796391" y="3598145"/>
              <a:ext cx="1289538" cy="1487941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1889551-D443-4A5B-908A-DE36A05C0E9D}"/>
                </a:ext>
              </a:extLst>
            </p:cNvPr>
            <p:cNvSpPr/>
            <p:nvPr/>
          </p:nvSpPr>
          <p:spPr>
            <a:xfrm>
              <a:off x="7345247" y="4599402"/>
              <a:ext cx="139504" cy="8792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1974EC3-05C7-47D3-8AA1-9173A89AF2B8}"/>
              </a:ext>
            </a:extLst>
          </p:cNvPr>
          <p:cNvGrpSpPr/>
          <p:nvPr/>
        </p:nvGrpSpPr>
        <p:grpSpPr>
          <a:xfrm>
            <a:off x="6928410" y="4706715"/>
            <a:ext cx="1290232" cy="1470283"/>
            <a:chOff x="6848992" y="5216760"/>
            <a:chExt cx="1290232" cy="1470283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845478D-68E5-4635-9432-9A689990CF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59" t="5009" r="149"/>
            <a:stretch/>
          </p:blipFill>
          <p:spPr>
            <a:xfrm>
              <a:off x="6848992" y="5216760"/>
              <a:ext cx="1290232" cy="1470283"/>
            </a:xfrm>
            <a:prstGeom prst="rect">
              <a:avLst/>
            </a:prstGeom>
          </p:spPr>
        </p:pic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6DE8260-4503-4F60-AE85-B9D4D3959D9B}"/>
                </a:ext>
              </a:extLst>
            </p:cNvPr>
            <p:cNvSpPr/>
            <p:nvPr/>
          </p:nvSpPr>
          <p:spPr>
            <a:xfrm>
              <a:off x="7371169" y="6212096"/>
              <a:ext cx="139504" cy="8792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BFB76C3-E0C2-4216-9E07-31C4A4357439}"/>
              </a:ext>
            </a:extLst>
          </p:cNvPr>
          <p:cNvSpPr txBox="1"/>
          <p:nvPr/>
        </p:nvSpPr>
        <p:spPr>
          <a:xfrm>
            <a:off x="45161" y="5979129"/>
            <a:ext cx="9091049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Calculate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retention factor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Rf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Distance the colour moved from the base line/distance moved by the solvent. </a:t>
            </a:r>
          </a:p>
        </p:txBody>
      </p:sp>
    </p:spTree>
    <p:extLst>
      <p:ext uri="{BB962C8B-B14F-4D97-AF65-F5344CB8AC3E}">
        <p14:creationId xmlns:p14="http://schemas.microsoft.com/office/powerpoint/2010/main" val="115019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7BEB0A-B2E8-41FA-A007-1C647C809E80}"/>
              </a:ext>
            </a:extLst>
          </p:cNvPr>
          <p:cNvSpPr txBox="1"/>
          <p:nvPr/>
        </p:nvSpPr>
        <p:spPr>
          <a:xfrm>
            <a:off x="1224605" y="2460247"/>
            <a:ext cx="9416891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Calculate the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retention factor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Rf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Distance the colour moved from the base line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distance moved by the solvent.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C89AB-9EA2-4F94-B8A4-D624068E2FF6}"/>
              </a:ext>
            </a:extLst>
          </p:cNvPr>
          <p:cNvSpPr txBox="1"/>
          <p:nvPr/>
        </p:nvSpPr>
        <p:spPr>
          <a:xfrm>
            <a:off x="368565" y="323060"/>
            <a:ext cx="6275495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L1: Calculate the retention factor</a:t>
            </a:r>
          </a:p>
        </p:txBody>
      </p:sp>
    </p:spTree>
    <p:extLst>
      <p:ext uri="{BB962C8B-B14F-4D97-AF65-F5344CB8AC3E}">
        <p14:creationId xmlns:p14="http://schemas.microsoft.com/office/powerpoint/2010/main" val="360139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0191AB-1505-45A1-AF29-6369A0068A98}"/>
              </a:ext>
            </a:extLst>
          </p:cNvPr>
          <p:cNvSpPr txBox="1"/>
          <p:nvPr/>
        </p:nvSpPr>
        <p:spPr>
          <a:xfrm>
            <a:off x="368565" y="323060"/>
            <a:ext cx="6275495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L2: Calculate the retention factor and Interpret chromatograms. </a:t>
            </a:r>
          </a:p>
        </p:txBody>
      </p:sp>
      <p:pic>
        <p:nvPicPr>
          <p:cNvPr id="3" name="Picture 2" descr="See the source image">
            <a:extLst>
              <a:ext uri="{FF2B5EF4-FFF2-40B4-BE49-F238E27FC236}">
                <a16:creationId xmlns:a16="http://schemas.microsoft.com/office/drawing/2014/main" id="{AEE45660-42AA-4C1A-95D8-4A18BF34319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1" r="24616"/>
          <a:stretch/>
        </p:blipFill>
        <p:spPr bwMode="auto">
          <a:xfrm>
            <a:off x="9572715" y="2332827"/>
            <a:ext cx="2167255" cy="2505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0DA233-95CD-43B1-987C-E4EA30748BF1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5" name="Picture 4" descr="Whisper Icons - Download Free Vector Icons | Noun Project">
            <a:extLst>
              <a:ext uri="{FF2B5EF4-FFF2-40B4-BE49-F238E27FC236}">
                <a16:creationId xmlns:a16="http://schemas.microsoft.com/office/drawing/2014/main" id="{0160208B-FD32-4A0C-9C41-5CB651A3A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F77687-3B36-4DF9-BC83-0C992750D341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E5B5BF-DAFE-4558-A234-45752D631F93}"/>
              </a:ext>
            </a:extLst>
          </p:cNvPr>
          <p:cNvSpPr txBox="1"/>
          <p:nvPr/>
        </p:nvSpPr>
        <p:spPr>
          <a:xfrm>
            <a:off x="300122" y="1619989"/>
            <a:ext cx="7816065" cy="4832092"/>
          </a:xfrm>
          <a:prstGeom prst="rect">
            <a:avLst/>
          </a:prstGeom>
          <a:solidFill>
            <a:srgbClr val="F6FBB3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Task: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Calculate the retention factor for your pigments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Label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your chromatograms with the key words.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Complete the questions in your book, in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full sentences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A39FBB-2659-4EC9-B34A-1DECD7BD89B3}"/>
              </a:ext>
            </a:extLst>
          </p:cNvPr>
          <p:cNvSpPr txBox="1"/>
          <p:nvPr/>
        </p:nvSpPr>
        <p:spPr>
          <a:xfrm>
            <a:off x="1723377" y="1619989"/>
            <a:ext cx="7598958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Distance the colour moved from the base line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distance moved by the solvent. </a:t>
            </a:r>
          </a:p>
        </p:txBody>
      </p:sp>
    </p:spTree>
    <p:extLst>
      <p:ext uri="{BB962C8B-B14F-4D97-AF65-F5344CB8AC3E}">
        <p14:creationId xmlns:p14="http://schemas.microsoft.com/office/powerpoint/2010/main" val="207109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4F6730-EA17-4AE2-9E29-2146CFFDB3D0}"/>
              </a:ext>
            </a:extLst>
          </p:cNvPr>
          <p:cNvSpPr txBox="1"/>
          <p:nvPr/>
        </p:nvSpPr>
        <p:spPr>
          <a:xfrm>
            <a:off x="9264315" y="92008"/>
            <a:ext cx="2733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Review of learning</a:t>
            </a:r>
          </a:p>
        </p:txBody>
      </p:sp>
      <p:pic>
        <p:nvPicPr>
          <p:cNvPr id="3" name="Graphic 2" descr="Reflection">
            <a:extLst>
              <a:ext uri="{FF2B5EF4-FFF2-40B4-BE49-F238E27FC236}">
                <a16:creationId xmlns:a16="http://schemas.microsoft.com/office/drawing/2014/main" id="{D2C7CF0B-69C4-493E-92AE-2742251DF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2B629D-7DBC-4DEA-AAD5-0E2AF48AAF13}"/>
              </a:ext>
            </a:extLst>
          </p:cNvPr>
          <p:cNvSpPr txBox="1"/>
          <p:nvPr/>
        </p:nvSpPr>
        <p:spPr>
          <a:xfrm>
            <a:off x="368566" y="323060"/>
            <a:ext cx="5012904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L2: Interpret chromatograms. </a:t>
            </a:r>
          </a:p>
        </p:txBody>
      </p:sp>
      <p:pic>
        <p:nvPicPr>
          <p:cNvPr id="5" name="Picture 4" descr="See the source image">
            <a:extLst>
              <a:ext uri="{FF2B5EF4-FFF2-40B4-BE49-F238E27FC236}">
                <a16:creationId xmlns:a16="http://schemas.microsoft.com/office/drawing/2014/main" id="{E9B13F54-0731-4E23-98B1-BDF0323BEED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1" r="24616"/>
          <a:stretch/>
        </p:blipFill>
        <p:spPr bwMode="auto">
          <a:xfrm>
            <a:off x="7575690" y="2221432"/>
            <a:ext cx="3936756" cy="37746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D6566A-D42F-47DA-9B09-7D3FAA21B2A1}"/>
              </a:ext>
            </a:extLst>
          </p:cNvPr>
          <p:cNvSpPr txBox="1"/>
          <p:nvPr/>
        </p:nvSpPr>
        <p:spPr>
          <a:xfrm>
            <a:off x="5855204" y="2295361"/>
            <a:ext cx="2194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Solvent front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89627-6A79-4A9B-B3F1-86585EAEBE47}"/>
              </a:ext>
            </a:extLst>
          </p:cNvPr>
          <p:cNvSpPr txBox="1"/>
          <p:nvPr/>
        </p:nvSpPr>
        <p:spPr>
          <a:xfrm>
            <a:off x="5618337" y="3307054"/>
            <a:ext cx="2194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Separated dyes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4F7530-637C-49C6-A1DD-757D16643865}"/>
              </a:ext>
            </a:extLst>
          </p:cNvPr>
          <p:cNvSpPr txBox="1"/>
          <p:nvPr/>
        </p:nvSpPr>
        <p:spPr>
          <a:xfrm>
            <a:off x="4793401" y="4268937"/>
            <a:ext cx="3310327" cy="954107"/>
          </a:xfrm>
          <a:prstGeom prst="rect">
            <a:avLst/>
          </a:prstGeom>
          <a:solidFill>
            <a:srgbClr val="E7FDED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Chromatography paper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50DAE6-413A-4EEE-B18A-67058AC52F5F}"/>
              </a:ext>
            </a:extLst>
          </p:cNvPr>
          <p:cNvSpPr txBox="1"/>
          <p:nvPr/>
        </p:nvSpPr>
        <p:spPr>
          <a:xfrm>
            <a:off x="6328938" y="4903232"/>
            <a:ext cx="2194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Samples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0A61DD-C204-49A3-A077-57C907FB8B57}"/>
              </a:ext>
            </a:extLst>
          </p:cNvPr>
          <p:cNvSpPr txBox="1"/>
          <p:nvPr/>
        </p:nvSpPr>
        <p:spPr>
          <a:xfrm>
            <a:off x="6383242" y="5296973"/>
            <a:ext cx="1720486" cy="523220"/>
          </a:xfrm>
          <a:prstGeom prst="rect">
            <a:avLst/>
          </a:prstGeom>
          <a:solidFill>
            <a:srgbClr val="E7FDED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Solvent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2BBDAE-ADD1-415C-BE5C-7957A3832951}"/>
              </a:ext>
            </a:extLst>
          </p:cNvPr>
          <p:cNvSpPr txBox="1"/>
          <p:nvPr/>
        </p:nvSpPr>
        <p:spPr>
          <a:xfrm>
            <a:off x="329638" y="1759767"/>
            <a:ext cx="479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8 samples were separated. (1)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4E66B-6CEB-4866-837D-C897EC062310}"/>
              </a:ext>
            </a:extLst>
          </p:cNvPr>
          <p:cNvSpPr txBox="1"/>
          <p:nvPr/>
        </p:nvSpPr>
        <p:spPr>
          <a:xfrm>
            <a:off x="263579" y="2541581"/>
            <a:ext cx="4257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 was the purest because it only contained one pigment. (2)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5D882A-3091-4DEF-852B-28FAC6481C2E}"/>
              </a:ext>
            </a:extLst>
          </p:cNvPr>
          <p:cNvSpPr txBox="1"/>
          <p:nvPr/>
        </p:nvSpPr>
        <p:spPr>
          <a:xfrm>
            <a:off x="231930" y="4268937"/>
            <a:ext cx="4257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Ii was the most impure as it contained the most number of pigments. (2)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CB3B97D-7EC9-471B-ABA3-36893C8A1E08}"/>
              </a:ext>
            </a:extLst>
          </p:cNvPr>
          <p:cNvSpPr/>
          <p:nvPr/>
        </p:nvSpPr>
        <p:spPr>
          <a:xfrm>
            <a:off x="6565692" y="323060"/>
            <a:ext cx="1483732" cy="150463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</a:t>
            </a:r>
            <a:r>
              <a:rPr kumimoji="0" lang="en-GB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222132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Related image">
            <a:extLst>
              <a:ext uri="{FF2B5EF4-FFF2-40B4-BE49-F238E27FC236}">
                <a16:creationId xmlns:a16="http://schemas.microsoft.com/office/drawing/2014/main" id="{F111BFF1-D794-406B-9688-2B9A3B888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019" y="1276775"/>
            <a:ext cx="2697854" cy="356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Image result for distillation for food flavourings">
            <a:extLst>
              <a:ext uri="{FF2B5EF4-FFF2-40B4-BE49-F238E27FC236}">
                <a16:creationId xmlns:a16="http://schemas.microsoft.com/office/drawing/2014/main" id="{3F9C4CFA-62DA-4CAB-83D0-B8478EB02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941" y="5015995"/>
            <a:ext cx="3168352" cy="155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Related image">
            <a:extLst>
              <a:ext uri="{FF2B5EF4-FFF2-40B4-BE49-F238E27FC236}">
                <a16:creationId xmlns:a16="http://schemas.microsoft.com/office/drawing/2014/main" id="{4AC08287-732F-4E21-A1D1-1E4D91E0F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472" y="1065759"/>
            <a:ext cx="39624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Image result for perfume distillation">
            <a:hlinkClick r:id="rId5"/>
            <a:extLst>
              <a:ext uri="{FF2B5EF4-FFF2-40B4-BE49-F238E27FC236}">
                <a16:creationId xmlns:a16="http://schemas.microsoft.com/office/drawing/2014/main" id="{C485A5C7-D479-4A0A-B657-BA5BAE315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963" y="4077859"/>
            <a:ext cx="3598018" cy="241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CAE34F-9A3F-4F46-A0D3-EDA3930A9305}"/>
              </a:ext>
            </a:extLst>
          </p:cNvPr>
          <p:cNvSpPr txBox="1"/>
          <p:nvPr/>
        </p:nvSpPr>
        <p:spPr>
          <a:xfrm>
            <a:off x="368566" y="323060"/>
            <a:ext cx="5012904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L3: Explain how distillation works</a:t>
            </a:r>
          </a:p>
        </p:txBody>
      </p:sp>
      <p:pic>
        <p:nvPicPr>
          <p:cNvPr id="7" name="Graphic 6" descr="Mute speaker">
            <a:extLst>
              <a:ext uri="{FF2B5EF4-FFF2-40B4-BE49-F238E27FC236}">
                <a16:creationId xmlns:a16="http://schemas.microsoft.com/office/drawing/2014/main" id="{771B9B83-9DD0-4507-B6BC-EB8979A0FA3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6389" y="501012"/>
            <a:ext cx="796430" cy="796430"/>
          </a:xfrm>
          <a:prstGeom prst="rect">
            <a:avLst/>
          </a:prstGeom>
        </p:spPr>
      </p:pic>
      <p:pic>
        <p:nvPicPr>
          <p:cNvPr id="8" name="Picture 2" descr="Listen Icons - Download Free Vector Icons | Noun Project">
            <a:extLst>
              <a:ext uri="{FF2B5EF4-FFF2-40B4-BE49-F238E27FC236}">
                <a16:creationId xmlns:a16="http://schemas.microsoft.com/office/drawing/2014/main" id="{C1166956-CC23-4792-8BDA-298CC2C47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6" y="469015"/>
            <a:ext cx="904697" cy="9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532430-DB1C-4EF9-B329-B325D85C35C2}"/>
              </a:ext>
            </a:extLst>
          </p:cNvPr>
          <p:cNvSpPr txBox="1"/>
          <p:nvPr/>
        </p:nvSpPr>
        <p:spPr>
          <a:xfrm>
            <a:off x="9447649" y="92008"/>
            <a:ext cx="25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New learning</a:t>
            </a:r>
          </a:p>
        </p:txBody>
      </p:sp>
    </p:spTree>
    <p:extLst>
      <p:ext uri="{BB962C8B-B14F-4D97-AF65-F5344CB8AC3E}">
        <p14:creationId xmlns:p14="http://schemas.microsoft.com/office/powerpoint/2010/main" val="22434053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Widescreen</PresentationFormat>
  <Paragraphs>96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Ｐゴシック</vt:lpstr>
      <vt:lpstr>ＭＳ Ｐゴシック</vt:lpstr>
      <vt:lpstr>Arial</vt:lpstr>
      <vt:lpstr>Calibri</vt:lpstr>
      <vt:lpstr>Calibri Light</vt:lpstr>
      <vt:lpstr>Century Gothic</vt:lpstr>
      <vt:lpstr>Segoe UI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Halmay, A (SHS Teacher)</dc:creator>
  <cp:lastModifiedBy>Halmay, A (SHS Teacher)</cp:lastModifiedBy>
  <cp:revision>1</cp:revision>
  <dcterms:created xsi:type="dcterms:W3CDTF">2020-11-05T17:06:41Z</dcterms:created>
  <dcterms:modified xsi:type="dcterms:W3CDTF">2020-11-05T17:07:18Z</dcterms:modified>
</cp:coreProperties>
</file>