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9"/>
  </p:notesMasterIdLst>
  <p:sldIdLst>
    <p:sldId id="562" r:id="rId3"/>
    <p:sldId id="563" r:id="rId4"/>
    <p:sldId id="511" r:id="rId5"/>
    <p:sldId id="557" r:id="rId6"/>
    <p:sldId id="559" r:id="rId7"/>
    <p:sldId id="5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E7FDED"/>
    <a:srgbClr val="F6FBB3"/>
    <a:srgbClr val="CE6700"/>
    <a:srgbClr val="815022"/>
    <a:srgbClr val="FFDA7E"/>
    <a:srgbClr val="FFCCFF"/>
    <a:srgbClr val="FFE4C9"/>
    <a:srgbClr val="FFB8A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0DEF0-3CB5-47D6-9A8D-7597B5A5625D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8C791-CC58-4D6D-A699-367C870DB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04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5DC9E-F732-4999-9EB4-3961DCF53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F9B33-2561-4634-B282-019BFD93DF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0EC0-2CF7-4418-A112-BE2ACE1FB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C5106-677A-4E24-955D-544E78A51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F1007-C6D7-4611-912C-05B1D9B7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33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354-04E7-4438-A1A5-CD5C3536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2BC85-532A-40F6-A729-AEB867D97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C443F-10BF-4FA4-9497-AC179A121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B7-05B7-4563-91AD-7870E4AC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55E9C-E12E-479A-B0D5-B7CC8238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78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E56FED-9D22-424A-870D-A9CC0C332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1426C4-1F75-4D89-9AE6-8940A7C1E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3C98-992C-4534-8C9A-E9C74512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82B6-A415-48CE-98E8-A70A260A9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F9848-DB08-49E2-A310-C8D77F23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48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AD1A-D85A-4870-8B71-B370F3C73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7D7BB8-B58B-4F44-ACDC-777AB5342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5C598-76B1-43E1-A094-3DE5C42E5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8D907-9752-41E1-AE0D-39997E70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67869-5122-4260-9B85-ABE15DB43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41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7E0F0-07B6-4DF8-9606-F365A965A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25AA5-7AE1-40FB-9715-0F73C9839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4B0C3-B594-473F-B1F0-DC06CA633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AA6D6-295E-41DB-ABF1-0FC3E70C0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817B-3F7D-4A1C-98A1-22F045A81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535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136F6-2E54-4669-BB6C-21D1685BE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8DFCA-9DA9-457C-AC1A-B24AAEA19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B54FF-DA43-49D3-A373-7C0A8D76D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5F7EF-A2E1-4539-84EB-4274BAC3D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D93CA-6C14-4086-9154-9966AFD2A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21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D5895-95ED-4A0C-ACAD-B17274702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44C81-2546-400D-8229-8974FAAD5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9DF2E-EAC2-4082-97D0-62909C31B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3BB20-13DC-45D4-A6C3-E79D7037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7AB78-84EA-4EF9-BFC2-0074CDD9D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58E73-0F6F-4F53-8FA7-F91E5CBA3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60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F2A22-37E6-4D95-8248-AC89E63DB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72CBA-068A-4588-AACE-20C388F81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6B3FB4-147A-4E5A-B160-06F76277ED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6CC206-C970-436C-8412-9B36F66D47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ABBBA3-E0E1-45B4-ABB2-AE93542E6F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808BE8-E355-4FD1-A76C-1A218B49F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BEB622-4569-4368-8DE4-391608F3D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4C0D-CADD-4A79-8420-E2760473B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616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E838C-A491-49F7-82C2-21DCA1365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C1F0F-8A96-4048-8451-BF3C6AF38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6FB81-7401-451D-9D74-D83BE5F0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64EB8-D5FF-42D4-8E9C-8A00DFCD6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269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65BFF7-FB8A-4300-8746-9D631102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0953F-389D-42F5-9010-9009056BC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8DE3C-848E-48FA-9628-5F9C79923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023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0DE67-5A88-4C88-8446-E47971847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C7EDC-EF80-4F15-AE6B-6887C5391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260DD-FE61-4B14-82FF-E387C3F46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E0047D-2818-4D09-86B9-1E8ACFC42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E37C4-8ADA-4237-8F20-158977FDA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D2C9E-9F10-42B9-9A17-3793583B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82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D77DA-E315-4C64-9255-DF96698A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2B589-AAA1-4B23-9FC8-17B924835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30892-D1D4-4DD0-8D53-59A5654BE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E4413-CE77-49C4-A3A1-38C0796E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A936C-3D9D-4568-94B6-E1427E07F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486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8E56C-6CFB-4029-A661-24E002F7A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60C989-5F50-43C6-B581-FC5539305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5001B5-BCC1-45E6-8F80-77A7771DA8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E24E3-6EFC-41B1-8186-8AE12939F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A85F46-5B82-4B8E-B115-48C02D9E0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EACB3-7EA4-423D-8579-C44789A9B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753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A6880-4E67-4458-BFB9-1B923BEBA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908BE0-2412-4B02-BBCA-C042FD04C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82BF2-8C67-40CC-8340-D834EEE5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F01AD-2721-40EE-A828-B7FA7E5A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EDECC-D6F2-41BA-8575-8CAD52609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502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CE3917-F741-4EA6-AE7D-2BE6EFE6A2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6363C8-8D69-41C2-978A-98DB56087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F9FD-46DB-4368-B0F0-67FA2AED0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EC42F-20B6-4038-8C75-4D71C8D01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ABA04-2008-4E7C-9B4F-CC8C9396B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404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Bio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FD8B3763-B782-4160-B86C-E847DD4761DF}"/>
              </a:ext>
            </a:extLst>
          </p:cNvPr>
          <p:cNvSpPr txBox="1">
            <a:spLocks/>
          </p:cNvSpPr>
          <p:nvPr/>
        </p:nvSpPr>
        <p:spPr>
          <a:xfrm>
            <a:off x="116418" y="2114551"/>
            <a:ext cx="11906249" cy="60642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D19089A-7F2E-45B9-8A9A-BDAB1B972C07}"/>
              </a:ext>
            </a:extLst>
          </p:cNvPr>
          <p:cNvSpPr txBox="1">
            <a:spLocks/>
          </p:cNvSpPr>
          <p:nvPr/>
        </p:nvSpPr>
        <p:spPr>
          <a:xfrm>
            <a:off x="116418" y="801689"/>
            <a:ext cx="11944349" cy="57467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Learning Intent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14" name="Rounded Rectangle 23">
            <a:extLst>
              <a:ext uri="{FF2B5EF4-FFF2-40B4-BE49-F238E27FC236}">
                <a16:creationId xmlns:a16="http://schemas.microsoft.com/office/drawing/2014/main" id="{97C6A782-B48F-4969-949A-B9ACC09443B3}"/>
              </a:ext>
            </a:extLst>
          </p:cNvPr>
          <p:cNvSpPr/>
          <p:nvPr userDrawn="1"/>
        </p:nvSpPr>
        <p:spPr>
          <a:xfrm>
            <a:off x="245534" y="2320926"/>
            <a:ext cx="1195917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 dirty="0"/>
          </a:p>
        </p:txBody>
      </p:sp>
      <p:sp>
        <p:nvSpPr>
          <p:cNvPr id="16" name="AutoShape 4" descr="Image result for knowledge clipart no background">
            <a:extLst>
              <a:ext uri="{FF2B5EF4-FFF2-40B4-BE49-F238E27FC236}">
                <a16:creationId xmlns:a16="http://schemas.microsoft.com/office/drawing/2014/main" id="{FB4E870B-6E8A-4A17-AF7A-112EB761236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54517" y="-144463"/>
            <a:ext cx="3048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 dirty="0"/>
          </a:p>
        </p:txBody>
      </p:sp>
      <p:sp>
        <p:nvSpPr>
          <p:cNvPr id="17" name="AutoShape 6" descr="Image result for knowledge clipart no background">
            <a:extLst>
              <a:ext uri="{FF2B5EF4-FFF2-40B4-BE49-F238E27FC236}">
                <a16:creationId xmlns:a16="http://schemas.microsoft.com/office/drawing/2014/main" id="{237643AF-4930-4E9E-927D-378B524B0CF5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306917" y="7938"/>
            <a:ext cx="3048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 dirty="0"/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EE0A80F8-1B71-4472-BEC7-512188C29E1D}"/>
              </a:ext>
            </a:extLst>
          </p:cNvPr>
          <p:cNvSpPr txBox="1">
            <a:spLocks/>
          </p:cNvSpPr>
          <p:nvPr userDrawn="1"/>
        </p:nvSpPr>
        <p:spPr>
          <a:xfrm>
            <a:off x="116417" y="63501"/>
            <a:ext cx="2286000" cy="58896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Lesson Title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7229" y="1457482"/>
            <a:ext cx="11905323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2555633" y="63640"/>
            <a:ext cx="7197969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0"/>
          </p:nvPr>
        </p:nvSpPr>
        <p:spPr>
          <a:xfrm>
            <a:off x="2414203" y="2984429"/>
            <a:ext cx="8754003" cy="5691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1"/>
          </p:nvPr>
        </p:nvSpPr>
        <p:spPr>
          <a:xfrm>
            <a:off x="2403232" y="3667472"/>
            <a:ext cx="8754003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/>
          </p:nvPr>
        </p:nvSpPr>
        <p:spPr>
          <a:xfrm>
            <a:off x="2414203" y="4456437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11203375" y="2952496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8"/>
          </p:nvPr>
        </p:nvSpPr>
        <p:spPr>
          <a:xfrm>
            <a:off x="11231057" y="3700952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19"/>
          </p:nvPr>
        </p:nvSpPr>
        <p:spPr>
          <a:xfrm>
            <a:off x="11253699" y="4449412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0"/>
          </p:nvPr>
        </p:nvSpPr>
        <p:spPr>
          <a:xfrm>
            <a:off x="2414203" y="5475263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21"/>
          </p:nvPr>
        </p:nvSpPr>
        <p:spPr>
          <a:xfrm>
            <a:off x="11242727" y="5468238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0FE29CFB-391E-49FE-8971-DB09DDC506DE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9812867" y="44450"/>
            <a:ext cx="2286000" cy="6032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11126A-6136-4891-91BD-C7364FD5E4F5}" type="datetime1">
              <a:rPr lang="en-GB"/>
              <a:pPr>
                <a:defRPr/>
              </a:pPr>
              <a:t>06/11/2020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B9DCF-23F4-43B1-8213-8BF63E0B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ECBDA-1507-4071-A5D6-02A72D32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5D6F3-6A89-4179-A3E8-242889D2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7A638-0D8A-4326-9036-EA5D878D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1B4D9-A5CC-466F-B5BC-2F152650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167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C0909-5615-491E-964F-5C810FA0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D2178-D5A9-4CCA-8D74-E7FF108A9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AB491-6879-4876-8AEF-4F78F5E09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308985-92FB-4957-BF87-B0EACFB9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18489-0849-4F55-8772-5CE3F66F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10318-EB84-470C-A980-92828E433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52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3283-5688-4667-A2CE-ED594236C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01FEA-103F-4F71-816E-BB29EA2DF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2D0C3-63CC-4D06-80D0-F01B425BF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74E856-B608-447E-A9B6-CE9141180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97C472-AC52-4989-8F0E-26A9B212FD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6E6554-3EDF-4CD0-A6E3-E95E0C87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C3655-4EA4-4FEF-9B90-B311587BE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DE19B6-4A68-4205-923B-9AD69FE43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66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A4B89-2003-460F-A67E-4B70BA5A8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267E2-2D15-462A-8706-CBA10E4E0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C700A-BCAF-4773-95B2-8D35F834A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5BD2E8-9725-4F56-890D-3C448CA7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14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A7E4B8-E4F2-4EB7-9D88-C56AF465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80EBA-0440-4CF8-82AB-58C5D15B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C1A85-92E3-4AB9-8F6D-FF5B2387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12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68E7-9F74-440E-AF03-58CE2A74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8085A-32C6-47F5-A062-C3AD49CC4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21305-894A-4E4C-BF81-72BC40E39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4FFB5-495A-4B0F-9C8B-8C3AE416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BAB08-F386-42BF-A1E5-C408735D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53FB4-0D9A-4DDD-B431-B5145A8C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58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5CF0-D094-4E11-8F8B-1F1846D3F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FEE8C-3D2B-4877-A33A-F9E00673A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B3D2C-4BAE-46AD-BA89-73A9A0BE7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8A3FC-750B-495D-BBD2-E5144728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19FD5-0D04-4BF7-8DE9-CE424A14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FB444-330A-45FB-A583-5BC1F328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16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FDE53A-B54D-4C36-BFAE-4DBA52950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5F922-9566-4D8F-AE65-B5283568D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59EEE-8476-4F89-B6B5-C0EDD119C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63169-E6DB-4132-A36B-7F0155BE1292}" type="datetimeFigureOut">
              <a:rPr lang="en-GB" smtClean="0"/>
              <a:t>06/11/2020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8A0C-750C-4515-8004-C9BAFFF7F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1525C-E09C-43D7-8324-C8E15E0A3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44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D310A4-2DDF-42DC-A438-97CC07BB2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2F69E-9702-4E0D-9C90-9DA21871F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C5B21-E56D-4BA5-8490-B87FB0F2B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BAE67-07CE-4280-B1C3-9485FB06B981}" type="datetimeFigureOut">
              <a:rPr lang="en-GB" smtClean="0"/>
              <a:t>06/11/2020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8CF8E-0D19-4C48-BBBA-4AFAF1F78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2906F-FC40-4C7F-BB13-66212B9393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3402D-289B-4E91-AB1C-B828A54DD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2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A9D69-FF10-4026-8A5E-F5FD998A3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98634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Knowledge Test 2 - diagrams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2AF121-0997-4880-936F-189F95EF4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98634"/>
            <a:ext cx="12192000" cy="5959366"/>
          </a:xfrm>
          <a:solidFill>
            <a:srgbClr val="FFFFCC"/>
          </a:solidFill>
        </p:spPr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3E09B3-FB09-4FD6-AFAF-C8C134231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469" y="961697"/>
            <a:ext cx="9207062" cy="581360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AC4591-33E2-47D7-80FA-C02BF2833A1E}"/>
              </a:ext>
            </a:extLst>
          </p:cNvPr>
          <p:cNvSpPr/>
          <p:nvPr/>
        </p:nvSpPr>
        <p:spPr>
          <a:xfrm>
            <a:off x="4997667" y="2672255"/>
            <a:ext cx="197069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AAA3EB-54A2-47AC-9881-96AE50FDA7DC}"/>
              </a:ext>
            </a:extLst>
          </p:cNvPr>
          <p:cNvSpPr/>
          <p:nvPr/>
        </p:nvSpPr>
        <p:spPr>
          <a:xfrm>
            <a:off x="4997667" y="3523593"/>
            <a:ext cx="1970691" cy="484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370883-C8DD-4BCE-AE16-066BC01654E4}"/>
              </a:ext>
            </a:extLst>
          </p:cNvPr>
          <p:cNvSpPr/>
          <p:nvPr/>
        </p:nvSpPr>
        <p:spPr>
          <a:xfrm>
            <a:off x="4997667" y="4367051"/>
            <a:ext cx="1970691" cy="437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592945-7732-41AE-8562-89233DC13C76}"/>
              </a:ext>
            </a:extLst>
          </p:cNvPr>
          <p:cNvSpPr/>
          <p:nvPr/>
        </p:nvSpPr>
        <p:spPr>
          <a:xfrm>
            <a:off x="4997667" y="5214509"/>
            <a:ext cx="1970691" cy="437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09EEB3-3AF6-4421-8F88-5792E34D29CB}"/>
              </a:ext>
            </a:extLst>
          </p:cNvPr>
          <p:cNvSpPr/>
          <p:nvPr/>
        </p:nvSpPr>
        <p:spPr>
          <a:xfrm>
            <a:off x="7241628" y="6286568"/>
            <a:ext cx="11666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DDF73B-06A7-4005-8DDE-294787799837}"/>
              </a:ext>
            </a:extLst>
          </p:cNvPr>
          <p:cNvSpPr/>
          <p:nvPr/>
        </p:nvSpPr>
        <p:spPr>
          <a:xfrm>
            <a:off x="8970579" y="6266657"/>
            <a:ext cx="1166648" cy="421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C3E537-2A06-4A48-AA76-3D57DE25996C}"/>
              </a:ext>
            </a:extLst>
          </p:cNvPr>
          <p:cNvSpPr/>
          <p:nvPr/>
        </p:nvSpPr>
        <p:spPr>
          <a:xfrm>
            <a:off x="10699531" y="4776951"/>
            <a:ext cx="1329559" cy="437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47456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5B885-07B2-47B0-800B-2D80AEBB5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rgbClr val="FFFFCC"/>
          </a:solidFill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Periodic table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Protons and neutrons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Resultant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Atomic (Proton Number)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Vector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All identical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Take them away / subtract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Add them together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Nucleus 		b) Cytoplasm	c) Cell Membrane		d) Mitochondria </a:t>
            </a:r>
            <a:r>
              <a:rPr lang="en-GB" sz="3200" dirty="0"/>
              <a:t>2mks</a:t>
            </a:r>
          </a:p>
          <a:p>
            <a:pPr marL="0" indent="0">
              <a:buNone/>
            </a:pPr>
            <a:r>
              <a:rPr lang="en-GB" dirty="0"/>
              <a:t>Accept either all 4 names in wrong place or 2 in the correct place for 1 </a:t>
            </a:r>
            <a:r>
              <a:rPr lang="en-GB" dirty="0" err="1"/>
              <a:t>mk</a:t>
            </a:r>
            <a:endParaRPr lang="en-GB" dirty="0"/>
          </a:p>
          <a:p>
            <a:pPr marL="514350" indent="-514350">
              <a:buAutoNum type="alphaLcParenR" startAt="5"/>
            </a:pPr>
            <a:r>
              <a:rPr lang="en-GB" dirty="0"/>
              <a:t>Cell Wall		f) Chloroplasts	g) Vacuole</a:t>
            </a:r>
          </a:p>
          <a:p>
            <a:pPr marL="0" indent="0">
              <a:buNone/>
            </a:pPr>
            <a:r>
              <a:rPr lang="en-GB" dirty="0"/>
              <a:t>Allow 1 </a:t>
            </a:r>
            <a:r>
              <a:rPr lang="en-GB" dirty="0" err="1"/>
              <a:t>mk</a:t>
            </a:r>
            <a:r>
              <a:rPr lang="en-GB" dirty="0"/>
              <a:t> for 2/3 – must be in correct place.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77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B91D9FC-141F-43DD-915E-837F1020E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08" y="1462709"/>
            <a:ext cx="11992707" cy="576264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2800" dirty="0">
                <a:latin typeface="Century Gothic" panose="020B0502020202020204" pitchFamily="34" charset="0"/>
              </a:rPr>
              <a:t>Understand and explain particle theory and separation techniques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FD671B1-014C-4FA0-A10B-7772BD4ED90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691607" y="64295"/>
            <a:ext cx="5775936" cy="690714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sz="3600" b="1" dirty="0">
                <a:latin typeface="Century Gothic" panose="020B0502020202020204" pitchFamily="34" charset="0"/>
              </a:rPr>
              <a:t>Revision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6B020E7D-FFDD-4CE2-BE7C-D26DDE0BBA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488049" y="2851150"/>
            <a:ext cx="7679407" cy="868363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Recall the definition of key terms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9C4F840E-1F21-4A3A-BE41-9EDA1D2514B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486462" y="3918994"/>
            <a:ext cx="7679406" cy="870931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Describe the motion of particles in different scenarios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7F8E26D9-4EEA-4882-AB38-6DD979D24B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473025" y="5013849"/>
            <a:ext cx="7663531" cy="1333941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Interpret data and apply understanding of particles to separation techniques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18EF3928-6DA8-42FA-8717-8DD30538673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10381880" y="2885750"/>
            <a:ext cx="838362" cy="764412"/>
          </a:xfrm>
          <a:solidFill>
            <a:srgbClr val="92D050"/>
          </a:solidFill>
        </p:spPr>
        <p:txBody>
          <a:bodyPr/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647FD12F-7377-452C-9FA1-78C65730D1AE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10381880" y="4008639"/>
            <a:ext cx="823500" cy="781285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CA79EB7F-EF7A-4CCF-B19E-D4DC8EB8F7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381880" y="5116513"/>
            <a:ext cx="838362" cy="8382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5-6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EC8A893-7996-48D9-8758-051FC4836019}"/>
              </a:ext>
            </a:extLst>
          </p:cNvPr>
          <p:cNvSpPr txBox="1">
            <a:spLocks/>
          </p:cNvSpPr>
          <p:nvPr/>
        </p:nvSpPr>
        <p:spPr bwMode="auto">
          <a:xfrm>
            <a:off x="8681915" y="85223"/>
            <a:ext cx="3238062" cy="576263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 marL="0" indent="0" algn="ctr" defTabSz="914400" rtl="0" eaLnBrk="0" latinLnBrk="0" hangingPunct="0">
              <a:spcBef>
                <a:spcPct val="20000"/>
              </a:spcBef>
              <a:buFont typeface="Arial" pitchFamily="34" charset="0"/>
              <a:buNone/>
              <a:defRPr sz="2400" b="0" u="sng" kern="1200" baseline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eaLnBrk="1" hangingPunct="1">
              <a:defRPr/>
            </a:pPr>
            <a:fld id="{154BC072-B87D-420C-BE21-F599E06CF5F8}" type="datetime1">
              <a:rPr lang="en-GB" sz="4000">
                <a:latin typeface="Century Gothic" panose="020B0502020202020204" pitchFamily="34" charset="0"/>
              </a:rPr>
              <a:pPr eaLnBrk="1" hangingPunct="1">
                <a:defRPr/>
              </a:pPr>
              <a:t>06/11/2020</a:t>
            </a:fld>
            <a:endParaRPr lang="en-GB" sz="4000" dirty="0">
              <a:latin typeface="Century Gothic" panose="020B0502020202020204" pitchFamily="34" charset="0"/>
            </a:endParaRPr>
          </a:p>
        </p:txBody>
      </p:sp>
      <p:sp>
        <p:nvSpPr>
          <p:cNvPr id="65547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B5CBA62-9E67-4535-8759-73A8303EF9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6276" y="28876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65548" name="Picture 18" descr="http://www.gifs.net/Animation11/Nature/Stars/Sun_star.gif">
            <a:extLst>
              <a:ext uri="{FF2B5EF4-FFF2-40B4-BE49-F238E27FC236}">
                <a16:creationId xmlns:a16="http://schemas.microsoft.com/office/drawing/2014/main" id="{BED84ABE-BBFB-43F5-A742-36BFEDB786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35126" y="371951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65549" name="Picture 19" descr="http://www.gifs.net/Animation11/Nature/Stars/Sun_star.gif">
            <a:extLst>
              <a:ext uri="{FF2B5EF4-FFF2-40B4-BE49-F238E27FC236}">
                <a16:creationId xmlns:a16="http://schemas.microsoft.com/office/drawing/2014/main" id="{7D225860-10CA-4349-B157-8A9E054171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6326" y="36877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65550" name="Picture 20" descr="http://www.gifs.net/Animation11/Nature/Stars/Sun_star.gif">
            <a:extLst>
              <a:ext uri="{FF2B5EF4-FFF2-40B4-BE49-F238E27FC236}">
                <a16:creationId xmlns:a16="http://schemas.microsoft.com/office/drawing/2014/main" id="{5FAB2380-AFC4-4D47-BEDE-F840DFECA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1" y="48688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65551" name="Picture 21" descr="http://www.gifs.net/Animation11/Nature/Stars/Sun_star.gif">
            <a:extLst>
              <a:ext uri="{FF2B5EF4-FFF2-40B4-BE49-F238E27FC236}">
                <a16:creationId xmlns:a16="http://schemas.microsoft.com/office/drawing/2014/main" id="{7DA19734-39E0-44CE-AAD6-98E66F5CCC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12988" y="4837113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sp>
        <p:nvSpPr>
          <p:cNvPr id="65552" name="Picture 22" descr="http://www.gifs.net/Animation11/Nature/Stars/Sun_star.gif">
            <a:extLst>
              <a:ext uri="{FF2B5EF4-FFF2-40B4-BE49-F238E27FC236}">
                <a16:creationId xmlns:a16="http://schemas.microsoft.com/office/drawing/2014/main" id="{A1003F8D-698B-43F2-9130-31D17A8BEF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57388" y="5405438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GB" altLang="en-US" dirty="0"/>
          </a:p>
        </p:txBody>
      </p:sp>
      <p:pic>
        <p:nvPicPr>
          <p:cNvPr id="6555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482D53E-64E7-4781-BD7C-86A40F13420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44" y="2885750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83B52B8-BF54-4BC5-A6CA-6AF71851BA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3" y="391899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7AFA38AD-EF10-4050-BA95-F7A40A1F79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90" y="389694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B48987F7-CA60-46C3-A609-3E76D2407B1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61" y="5148592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066839C0-6343-4D12-A921-7D9C68EFE9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5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4BFAB6B-42D7-4A41-A2CC-67D5C70725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940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47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191AB-1505-45A1-AF29-6369A0068A98}"/>
              </a:ext>
            </a:extLst>
          </p:cNvPr>
          <p:cNvSpPr txBox="1"/>
          <p:nvPr/>
        </p:nvSpPr>
        <p:spPr>
          <a:xfrm>
            <a:off x="368565" y="323060"/>
            <a:ext cx="6275495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L1: Recall the definition of key terms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0DA233-95CD-43B1-987C-E4EA30748BF1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5" name="Picture 4" descr="Whisper Icons - Download Free Vector Icons | Noun Project">
            <a:extLst>
              <a:ext uri="{FF2B5EF4-FFF2-40B4-BE49-F238E27FC236}">
                <a16:creationId xmlns:a16="http://schemas.microsoft.com/office/drawing/2014/main" id="{0160208B-FD32-4A0C-9C41-5CB651A3A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F77687-3B36-4DF9-BC83-0C992750D341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E5B5BF-DAFE-4558-A234-45752D631F93}"/>
              </a:ext>
            </a:extLst>
          </p:cNvPr>
          <p:cNvSpPr txBox="1"/>
          <p:nvPr/>
        </p:nvSpPr>
        <p:spPr>
          <a:xfrm>
            <a:off x="108908" y="924964"/>
            <a:ext cx="5395599" cy="5262979"/>
          </a:xfrm>
          <a:prstGeom prst="rect">
            <a:avLst/>
          </a:prstGeom>
          <a:solidFill>
            <a:srgbClr val="F6FBB3"/>
          </a:solidFill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 1: </a:t>
            </a:r>
          </a:p>
          <a:p>
            <a:r>
              <a:rPr lang="en-GB" sz="2800" u="sng" dirty="0">
                <a:latin typeface="Century Gothic" panose="020B0502020202020204" pitchFamily="34" charset="0"/>
              </a:rPr>
              <a:t>Write the definition of these terms on your flashcards: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Solute: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Solvent: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Solution: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Filtrate: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Distillate: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Residue: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Pressure: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Diffusion:</a:t>
            </a:r>
          </a:p>
          <a:p>
            <a:r>
              <a:rPr lang="en-GB" sz="2800" dirty="0">
                <a:latin typeface="Century Gothic" panose="020B0502020202020204" pitchFamily="34" charset="0"/>
              </a:rPr>
              <a:t>Density: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61BEB2-4E25-444B-BA6D-55D0D16EEA1B}"/>
              </a:ext>
            </a:extLst>
          </p:cNvPr>
          <p:cNvSpPr txBox="1"/>
          <p:nvPr/>
        </p:nvSpPr>
        <p:spPr>
          <a:xfrm>
            <a:off x="108908" y="6011720"/>
            <a:ext cx="3119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Pure substance: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DBCA73-19F5-4EAC-9611-5B49AFDBB315}"/>
              </a:ext>
            </a:extLst>
          </p:cNvPr>
          <p:cNvSpPr txBox="1"/>
          <p:nvPr/>
        </p:nvSpPr>
        <p:spPr>
          <a:xfrm>
            <a:off x="108908" y="6361388"/>
            <a:ext cx="4025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anose="020B0502020202020204" pitchFamily="34" charset="0"/>
              </a:rPr>
              <a:t>Impure substance: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05E9B1-62C5-4F83-A1FB-4168113609DF}"/>
              </a:ext>
            </a:extLst>
          </p:cNvPr>
          <p:cNvSpPr txBox="1"/>
          <p:nvPr/>
        </p:nvSpPr>
        <p:spPr>
          <a:xfrm>
            <a:off x="1668762" y="2326741"/>
            <a:ext cx="4011927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Solid that is being dissolved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3C42A8-01A1-486C-99F1-F4664EAB7DCA}"/>
              </a:ext>
            </a:extLst>
          </p:cNvPr>
          <p:cNvSpPr txBox="1"/>
          <p:nvPr/>
        </p:nvSpPr>
        <p:spPr>
          <a:xfrm>
            <a:off x="1739681" y="2762161"/>
            <a:ext cx="472449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Liquid in which the solid is dissolved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8E9368-C6A1-4209-A59C-B06127BF16C1}"/>
              </a:ext>
            </a:extLst>
          </p:cNvPr>
          <p:cNvSpPr txBox="1"/>
          <p:nvPr/>
        </p:nvSpPr>
        <p:spPr>
          <a:xfrm>
            <a:off x="1769766" y="3144997"/>
            <a:ext cx="567218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Liquid mixture containing a dissolved solid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61F378-B1E6-4F56-94F8-634549F8B4B4}"/>
              </a:ext>
            </a:extLst>
          </p:cNvPr>
          <p:cNvSpPr txBox="1"/>
          <p:nvPr/>
        </p:nvSpPr>
        <p:spPr>
          <a:xfrm>
            <a:off x="1596241" y="3582188"/>
            <a:ext cx="539559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Liquid that passes through the filter paper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462DA5-E1AF-4698-BE00-58779E356B60}"/>
              </a:ext>
            </a:extLst>
          </p:cNvPr>
          <p:cNvSpPr txBox="1"/>
          <p:nvPr/>
        </p:nvSpPr>
        <p:spPr>
          <a:xfrm>
            <a:off x="1769765" y="4400444"/>
            <a:ext cx="719316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Insoluble/Solid substance collected in the filter paper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EF0EFA-8484-4724-810F-0DFC5C714724}"/>
              </a:ext>
            </a:extLst>
          </p:cNvPr>
          <p:cNvSpPr txBox="1"/>
          <p:nvPr/>
        </p:nvSpPr>
        <p:spPr>
          <a:xfrm>
            <a:off x="1769764" y="3991619"/>
            <a:ext cx="453144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Liquid collected after distillation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AD6BA5-084E-4210-8A9A-B723F7B83A75}"/>
              </a:ext>
            </a:extLst>
          </p:cNvPr>
          <p:cNvSpPr txBox="1"/>
          <p:nvPr/>
        </p:nvSpPr>
        <p:spPr>
          <a:xfrm>
            <a:off x="1729025" y="4748160"/>
            <a:ext cx="2870136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Force per unit area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312154-72E4-458E-B5ED-90B4C10593AE}"/>
              </a:ext>
            </a:extLst>
          </p:cNvPr>
          <p:cNvSpPr txBox="1"/>
          <p:nvPr/>
        </p:nvSpPr>
        <p:spPr>
          <a:xfrm>
            <a:off x="1739681" y="5085998"/>
            <a:ext cx="10636406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Movement of particles from a high to a low concentration, down the concentration gradient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BED589-43D3-479D-9CDB-57BBE1F1DE30}"/>
              </a:ext>
            </a:extLst>
          </p:cNvPr>
          <p:cNvSpPr txBox="1"/>
          <p:nvPr/>
        </p:nvSpPr>
        <p:spPr>
          <a:xfrm>
            <a:off x="1596241" y="5700120"/>
            <a:ext cx="233296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Mass/Volume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BDDDA9-5C93-44EA-8327-DD51C166C068}"/>
              </a:ext>
            </a:extLst>
          </p:cNvPr>
          <p:cNvSpPr txBox="1"/>
          <p:nvPr/>
        </p:nvSpPr>
        <p:spPr>
          <a:xfrm>
            <a:off x="3030317" y="6053050"/>
            <a:ext cx="637623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Made up of one type of element or compound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03A485-0D37-4FA2-82EC-A2433F6781A4}"/>
              </a:ext>
            </a:extLst>
          </p:cNvPr>
          <p:cNvSpPr txBox="1"/>
          <p:nvPr/>
        </p:nvSpPr>
        <p:spPr>
          <a:xfrm>
            <a:off x="3515820" y="6457890"/>
            <a:ext cx="685132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entury Gothic" panose="020B0502020202020204" pitchFamily="34" charset="0"/>
              </a:rPr>
              <a:t>Made up of two or more elements or compounds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50BCAC8-0CE0-4CAD-A6F2-617C980E7EFB}"/>
              </a:ext>
            </a:extLst>
          </p:cNvPr>
          <p:cNvSpPr txBox="1"/>
          <p:nvPr/>
        </p:nvSpPr>
        <p:spPr>
          <a:xfrm>
            <a:off x="5410337" y="1367973"/>
            <a:ext cx="4956807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 2: </a:t>
            </a:r>
            <a:r>
              <a:rPr lang="en-GB" sz="2800" dirty="0">
                <a:latin typeface="Century Gothic" panose="020B0502020202020204" pitchFamily="34" charset="0"/>
              </a:rPr>
              <a:t>Give an example of each definition.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77DC95-EF4B-45C3-ABF0-81ADC2AEAD70}"/>
              </a:ext>
            </a:extLst>
          </p:cNvPr>
          <p:cNvSpPr txBox="1"/>
          <p:nvPr/>
        </p:nvSpPr>
        <p:spPr>
          <a:xfrm>
            <a:off x="7758183" y="2249797"/>
            <a:ext cx="4324909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 3: </a:t>
            </a:r>
            <a:r>
              <a:rPr lang="en-GB" sz="2800" dirty="0">
                <a:latin typeface="Century Gothic" panose="020B0502020202020204" pitchFamily="34" charset="0"/>
              </a:rPr>
              <a:t>Test each other on the definitions</a:t>
            </a:r>
          </a:p>
        </p:txBody>
      </p:sp>
    </p:spTree>
    <p:extLst>
      <p:ext uri="{BB962C8B-B14F-4D97-AF65-F5344CB8AC3E}">
        <p14:creationId xmlns:p14="http://schemas.microsoft.com/office/powerpoint/2010/main" val="207109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325472-DE9E-4EB2-BD70-9819DC0722B6}"/>
              </a:ext>
            </a:extLst>
          </p:cNvPr>
          <p:cNvSpPr txBox="1"/>
          <p:nvPr/>
        </p:nvSpPr>
        <p:spPr>
          <a:xfrm>
            <a:off x="368565" y="1219456"/>
            <a:ext cx="10041771" cy="2246769"/>
          </a:xfrm>
          <a:prstGeom prst="rect">
            <a:avLst/>
          </a:prstGeom>
          <a:solidFill>
            <a:srgbClr val="F6FBB3"/>
          </a:solidFill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Task: </a:t>
            </a:r>
          </a:p>
          <a:p>
            <a:endParaRPr lang="en-GB" sz="2800" u="sng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Work through the questions on the revision mat. 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Try some exam questions to practice exam technique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D2743F-103F-46C1-8750-ABB91DD047B4}"/>
              </a:ext>
            </a:extLst>
          </p:cNvPr>
          <p:cNvSpPr txBox="1"/>
          <p:nvPr/>
        </p:nvSpPr>
        <p:spPr>
          <a:xfrm>
            <a:off x="9264315" y="92008"/>
            <a:ext cx="2733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Application of learning</a:t>
            </a:r>
          </a:p>
        </p:txBody>
      </p:sp>
      <p:pic>
        <p:nvPicPr>
          <p:cNvPr id="7" name="Graphic 6" descr="Artificial Intelligence">
            <a:extLst>
              <a:ext uri="{FF2B5EF4-FFF2-40B4-BE49-F238E27FC236}">
                <a16:creationId xmlns:a16="http://schemas.microsoft.com/office/drawing/2014/main" id="{7FB59276-C90F-44B6-8788-1D22EC5237D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51822" y="545284"/>
            <a:ext cx="914400" cy="914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953863-3FF6-4138-9A2D-4AF1D8573FFC}"/>
              </a:ext>
            </a:extLst>
          </p:cNvPr>
          <p:cNvSpPr txBox="1"/>
          <p:nvPr/>
        </p:nvSpPr>
        <p:spPr>
          <a:xfrm>
            <a:off x="9469349" y="1459684"/>
            <a:ext cx="2733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Independent whisper</a:t>
            </a:r>
          </a:p>
        </p:txBody>
      </p:sp>
      <p:pic>
        <p:nvPicPr>
          <p:cNvPr id="1026" name="Picture 2" descr="Methods of Separation of Mixtures (Learn) : Chemistry : Class 9 : Amrita  Vidyalayam eLearning Network">
            <a:extLst>
              <a:ext uri="{FF2B5EF4-FFF2-40B4-BE49-F238E27FC236}">
                <a16:creationId xmlns:a16="http://schemas.microsoft.com/office/drawing/2014/main" id="{8B41AF0E-2B91-4582-8561-546DBE19F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1595"/>
            <a:ext cx="2798855" cy="183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istillation, Filtration, Evaporation and paper chromatography -  1E3_Merline Ang">
            <a:extLst>
              <a:ext uri="{FF2B5EF4-FFF2-40B4-BE49-F238E27FC236}">
                <a16:creationId xmlns:a16="http://schemas.microsoft.com/office/drawing/2014/main" id="{305AF755-A240-43EA-ADF8-1A603FA2C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38" y="3706453"/>
            <a:ext cx="3018857" cy="265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at do you mean by filtration? Explain with diagram. - Brainly.in">
            <a:extLst>
              <a:ext uri="{FF2B5EF4-FFF2-40B4-BE49-F238E27FC236}">
                <a16:creationId xmlns:a16="http://schemas.microsoft.com/office/drawing/2014/main" id="{71EF47F0-69F5-4D9B-8F8F-C8D3F61C76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5" b="2077"/>
          <a:stretch/>
        </p:blipFill>
        <p:spPr bwMode="auto">
          <a:xfrm>
            <a:off x="6021073" y="3821595"/>
            <a:ext cx="3146364" cy="228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per Chromatography | Instrumentation | Microbe Notes">
            <a:extLst>
              <a:ext uri="{FF2B5EF4-FFF2-40B4-BE49-F238E27FC236}">
                <a16:creationId xmlns:a16="http://schemas.microsoft.com/office/drawing/2014/main" id="{32F2AF2A-79A4-4768-A84B-1830BEE7BA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1" r="8838"/>
          <a:stretch/>
        </p:blipFill>
        <p:spPr bwMode="auto">
          <a:xfrm>
            <a:off x="9476460" y="3946885"/>
            <a:ext cx="2521442" cy="15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3CD622-AA3D-4C31-BFCB-E5D06433A85B}"/>
              </a:ext>
            </a:extLst>
          </p:cNvPr>
          <p:cNvSpPr txBox="1"/>
          <p:nvPr/>
        </p:nvSpPr>
        <p:spPr>
          <a:xfrm>
            <a:off x="368565" y="323060"/>
            <a:ext cx="8659036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L2/3: Describe particle motion and relate to separation techniques</a:t>
            </a:r>
          </a:p>
        </p:txBody>
      </p:sp>
    </p:spTree>
    <p:extLst>
      <p:ext uri="{BB962C8B-B14F-4D97-AF65-F5344CB8AC3E}">
        <p14:creationId xmlns:p14="http://schemas.microsoft.com/office/powerpoint/2010/main" val="3235926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7304C3-E9B0-4A3C-A7E6-1A51D879A7C4}"/>
              </a:ext>
            </a:extLst>
          </p:cNvPr>
          <p:cNvSpPr txBox="1"/>
          <p:nvPr/>
        </p:nvSpPr>
        <p:spPr>
          <a:xfrm>
            <a:off x="9264315" y="92008"/>
            <a:ext cx="2733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entury Gothic" panose="020B0502020202020204" pitchFamily="34" charset="0"/>
              </a:rPr>
              <a:t>Review of learning</a:t>
            </a:r>
          </a:p>
        </p:txBody>
      </p:sp>
      <p:pic>
        <p:nvPicPr>
          <p:cNvPr id="5" name="Graphic 4" descr="Reflection">
            <a:extLst>
              <a:ext uri="{FF2B5EF4-FFF2-40B4-BE49-F238E27FC236}">
                <a16:creationId xmlns:a16="http://schemas.microsoft.com/office/drawing/2014/main" id="{0F4D5A44-3813-4491-A1A4-5CC1CF8B4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36BD8B-0553-41DB-8345-AAA1124CB88C}"/>
              </a:ext>
            </a:extLst>
          </p:cNvPr>
          <p:cNvSpPr txBox="1"/>
          <p:nvPr/>
        </p:nvSpPr>
        <p:spPr>
          <a:xfrm>
            <a:off x="612396" y="545284"/>
            <a:ext cx="8355435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entury Gothic" panose="020B0502020202020204" pitchFamily="34" charset="0"/>
              </a:rPr>
              <a:t>Key word Bingo!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656327C-74B9-4CC4-8558-5B68F11D1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334588"/>
              </p:ext>
            </p:extLst>
          </p:nvPr>
        </p:nvGraphicFramePr>
        <p:xfrm>
          <a:off x="726113" y="1288020"/>
          <a:ext cx="8127999" cy="2140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4563209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01822252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16403921"/>
                    </a:ext>
                  </a:extLst>
                </a:gridCol>
              </a:tblGrid>
              <a:tr h="7136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113726"/>
                  </a:ext>
                </a:extLst>
              </a:tr>
              <a:tr h="71366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063782"/>
                  </a:ext>
                </a:extLst>
              </a:tr>
              <a:tr h="71366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75989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012AA28-2E67-41A9-9AE9-2CF85B99FD4F}"/>
              </a:ext>
            </a:extLst>
          </p:cNvPr>
          <p:cNvSpPr txBox="1"/>
          <p:nvPr/>
        </p:nvSpPr>
        <p:spPr>
          <a:xfrm>
            <a:off x="1476462" y="3766657"/>
            <a:ext cx="28354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Solute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Solvent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Pure substance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Impure substance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Filtrate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Distillation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Diffusion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9391F0-6A3B-4BCC-B762-E8877F73D736}"/>
              </a:ext>
            </a:extLst>
          </p:cNvPr>
          <p:cNvSpPr txBox="1"/>
          <p:nvPr/>
        </p:nvSpPr>
        <p:spPr>
          <a:xfrm>
            <a:off x="5603846" y="3766657"/>
            <a:ext cx="28354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anose="020B0502020202020204" pitchFamily="34" charset="0"/>
              </a:rPr>
              <a:t>Solid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Liquid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Gas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Residue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Solution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Density</a:t>
            </a:r>
          </a:p>
          <a:p>
            <a:r>
              <a:rPr lang="en-GB" sz="2400" dirty="0">
                <a:latin typeface="Century Gothic" panose="020B0502020202020204" pitchFamily="34" charset="0"/>
              </a:rPr>
              <a:t>Temperature </a:t>
            </a:r>
          </a:p>
        </p:txBody>
      </p:sp>
    </p:spTree>
    <p:extLst>
      <p:ext uri="{BB962C8B-B14F-4D97-AF65-F5344CB8AC3E}">
        <p14:creationId xmlns:p14="http://schemas.microsoft.com/office/powerpoint/2010/main" val="179979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332</Words>
  <Application>Microsoft Office PowerPoint</Application>
  <PresentationFormat>Widescreen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Century Gothic</vt:lpstr>
      <vt:lpstr>Office Theme</vt:lpstr>
      <vt:lpstr>1_Office Theme</vt:lpstr>
      <vt:lpstr>Knowledge Test 2 - diagrams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Halmay</dc:creator>
  <cp:lastModifiedBy>Halmay, A (SHS Teacher)</cp:lastModifiedBy>
  <cp:revision>108</cp:revision>
  <dcterms:created xsi:type="dcterms:W3CDTF">2020-04-27T12:02:03Z</dcterms:created>
  <dcterms:modified xsi:type="dcterms:W3CDTF">2020-11-06T07:44:00Z</dcterms:modified>
</cp:coreProperties>
</file>