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91" r:id="rId2"/>
    <p:sldId id="296" r:id="rId3"/>
    <p:sldId id="297" r:id="rId4"/>
    <p:sldId id="264" r:id="rId5"/>
    <p:sldId id="284" r:id="rId6"/>
    <p:sldId id="279" r:id="rId7"/>
    <p:sldId id="261" r:id="rId8"/>
    <p:sldId id="257" r:id="rId9"/>
    <p:sldId id="293" r:id="rId10"/>
    <p:sldId id="29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17440A-9CC2-46DF-B7D0-D2ED19205BB0}" v="109" dt="2020-10-19T17:31:32.4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MITH, Claire (SHS Science Teacher)" userId="a1cc2ba7-a591-4b05-adc7-f9294c3a563f" providerId="ADAL" clId="{3517440A-9CC2-46DF-B7D0-D2ED19205BB0}"/>
    <pc:docChg chg="custSel addSld delSld modSld sldOrd">
      <pc:chgData name="SMITH, Claire (SHS Science Teacher)" userId="a1cc2ba7-a591-4b05-adc7-f9294c3a563f" providerId="ADAL" clId="{3517440A-9CC2-46DF-B7D0-D2ED19205BB0}" dt="2020-10-19T17:31:32.562" v="301" actId="27636"/>
      <pc:docMkLst>
        <pc:docMk/>
      </pc:docMkLst>
      <pc:sldChg chg="ord">
        <pc:chgData name="SMITH, Claire (SHS Science Teacher)" userId="a1cc2ba7-a591-4b05-adc7-f9294c3a563f" providerId="ADAL" clId="{3517440A-9CC2-46DF-B7D0-D2ED19205BB0}" dt="2020-10-19T17:21:34.417" v="13"/>
        <pc:sldMkLst>
          <pc:docMk/>
          <pc:sldMk cId="451370080" sldId="257"/>
        </pc:sldMkLst>
      </pc:sldChg>
      <pc:sldChg chg="add">
        <pc:chgData name="SMITH, Claire (SHS Science Teacher)" userId="a1cc2ba7-a591-4b05-adc7-f9294c3a563f" providerId="ADAL" clId="{3517440A-9CC2-46DF-B7D0-D2ED19205BB0}" dt="2020-10-19T17:21:31.218" v="10"/>
        <pc:sldMkLst>
          <pc:docMk/>
          <pc:sldMk cId="0" sldId="261"/>
        </pc:sldMkLst>
      </pc:sldChg>
      <pc:sldChg chg="delSp modSp add mod">
        <pc:chgData name="SMITH, Claire (SHS Science Teacher)" userId="a1cc2ba7-a591-4b05-adc7-f9294c3a563f" providerId="ADAL" clId="{3517440A-9CC2-46DF-B7D0-D2ED19205BB0}" dt="2020-10-19T17:22:52.198" v="22" actId="1076"/>
        <pc:sldMkLst>
          <pc:docMk/>
          <pc:sldMk cId="0" sldId="264"/>
        </pc:sldMkLst>
        <pc:spChg chg="mod">
          <ac:chgData name="SMITH, Claire (SHS Science Teacher)" userId="a1cc2ba7-a591-4b05-adc7-f9294c3a563f" providerId="ADAL" clId="{3517440A-9CC2-46DF-B7D0-D2ED19205BB0}" dt="2020-10-19T17:22:52.198" v="22" actId="1076"/>
          <ac:spMkLst>
            <pc:docMk/>
            <pc:sldMk cId="0" sldId="264"/>
            <ac:spMk id="32770" creationId="{94CED241-AA02-4189-82A4-215A63894E2C}"/>
          </ac:spMkLst>
        </pc:spChg>
        <pc:spChg chg="del">
          <ac:chgData name="SMITH, Claire (SHS Science Teacher)" userId="a1cc2ba7-a591-4b05-adc7-f9294c3a563f" providerId="ADAL" clId="{3517440A-9CC2-46DF-B7D0-D2ED19205BB0}" dt="2020-10-19T17:22:32.092" v="21" actId="478"/>
          <ac:spMkLst>
            <pc:docMk/>
            <pc:sldMk cId="0" sldId="264"/>
            <ac:spMk id="32776" creationId="{8EC18B62-EDFD-4EA2-939F-AE0059F8DCC8}"/>
          </ac:spMkLst>
        </pc:spChg>
      </pc:sldChg>
      <pc:sldChg chg="del">
        <pc:chgData name="SMITH, Claire (SHS Science Teacher)" userId="a1cc2ba7-a591-4b05-adc7-f9294c3a563f" providerId="ADAL" clId="{3517440A-9CC2-46DF-B7D0-D2ED19205BB0}" dt="2020-10-19T17:21:42.336" v="19" actId="47"/>
        <pc:sldMkLst>
          <pc:docMk/>
          <pc:sldMk cId="3023822312" sldId="272"/>
        </pc:sldMkLst>
      </pc:sldChg>
      <pc:sldChg chg="del">
        <pc:chgData name="SMITH, Claire (SHS Science Teacher)" userId="a1cc2ba7-a591-4b05-adc7-f9294c3a563f" providerId="ADAL" clId="{3517440A-9CC2-46DF-B7D0-D2ED19205BB0}" dt="2020-10-19T17:21:37.147" v="14" actId="47"/>
        <pc:sldMkLst>
          <pc:docMk/>
          <pc:sldMk cId="2365801552" sldId="275"/>
        </pc:sldMkLst>
      </pc:sldChg>
      <pc:sldChg chg="modSp add mod">
        <pc:chgData name="SMITH, Claire (SHS Science Teacher)" userId="a1cc2ba7-a591-4b05-adc7-f9294c3a563f" providerId="ADAL" clId="{3517440A-9CC2-46DF-B7D0-D2ED19205BB0}" dt="2020-10-19T17:21:54.762" v="20" actId="1076"/>
        <pc:sldMkLst>
          <pc:docMk/>
          <pc:sldMk cId="0" sldId="279"/>
        </pc:sldMkLst>
        <pc:spChg chg="mod">
          <ac:chgData name="SMITH, Claire (SHS Science Teacher)" userId="a1cc2ba7-a591-4b05-adc7-f9294c3a563f" providerId="ADAL" clId="{3517440A-9CC2-46DF-B7D0-D2ED19205BB0}" dt="2020-10-19T17:21:54.762" v="20" actId="1076"/>
          <ac:spMkLst>
            <pc:docMk/>
            <pc:sldMk cId="0" sldId="279"/>
            <ac:spMk id="35843" creationId="{14C2786D-78AD-45A3-9AC1-B48C73710FD7}"/>
          </ac:spMkLst>
        </pc:spChg>
      </pc:sldChg>
      <pc:sldChg chg="add">
        <pc:chgData name="SMITH, Claire (SHS Science Teacher)" userId="a1cc2ba7-a591-4b05-adc7-f9294c3a563f" providerId="ADAL" clId="{3517440A-9CC2-46DF-B7D0-D2ED19205BB0}" dt="2020-10-19T17:21:31.218" v="10"/>
        <pc:sldMkLst>
          <pc:docMk/>
          <pc:sldMk cId="0" sldId="284"/>
        </pc:sldMkLst>
      </pc:sldChg>
      <pc:sldChg chg="modSp mod">
        <pc:chgData name="SMITH, Claire (SHS Science Teacher)" userId="a1cc2ba7-a591-4b05-adc7-f9294c3a563f" providerId="ADAL" clId="{3517440A-9CC2-46DF-B7D0-D2ED19205BB0}" dt="2020-10-19T16:48:20.493" v="8" actId="20577"/>
        <pc:sldMkLst>
          <pc:docMk/>
          <pc:sldMk cId="3593841092" sldId="291"/>
        </pc:sldMkLst>
        <pc:spChg chg="mod">
          <ac:chgData name="SMITH, Claire (SHS Science Teacher)" userId="a1cc2ba7-a591-4b05-adc7-f9294c3a563f" providerId="ADAL" clId="{3517440A-9CC2-46DF-B7D0-D2ED19205BB0}" dt="2020-10-19T16:48:20.493" v="8" actId="20577"/>
          <ac:spMkLst>
            <pc:docMk/>
            <pc:sldMk cId="3593841092" sldId="291"/>
            <ac:spMk id="2" creationId="{00000000-0000-0000-0000-000000000000}"/>
          </ac:spMkLst>
        </pc:spChg>
      </pc:sldChg>
      <pc:sldChg chg="del">
        <pc:chgData name="SMITH, Claire (SHS Science Teacher)" userId="a1cc2ba7-a591-4b05-adc7-f9294c3a563f" providerId="ADAL" clId="{3517440A-9CC2-46DF-B7D0-D2ED19205BB0}" dt="2020-10-19T17:24:14.540" v="25" actId="47"/>
        <pc:sldMkLst>
          <pc:docMk/>
          <pc:sldMk cId="3470626548" sldId="292"/>
        </pc:sldMkLst>
      </pc:sldChg>
      <pc:sldChg chg="modSp add mod">
        <pc:chgData name="SMITH, Claire (SHS Science Teacher)" userId="a1cc2ba7-a591-4b05-adc7-f9294c3a563f" providerId="ADAL" clId="{3517440A-9CC2-46DF-B7D0-D2ED19205BB0}" dt="2020-10-19T17:31:32.562" v="301" actId="27636"/>
        <pc:sldMkLst>
          <pc:docMk/>
          <pc:sldMk cId="1166340472" sldId="293"/>
        </pc:sldMkLst>
        <pc:spChg chg="mod">
          <ac:chgData name="SMITH, Claire (SHS Science Teacher)" userId="a1cc2ba7-a591-4b05-adc7-f9294c3a563f" providerId="ADAL" clId="{3517440A-9CC2-46DF-B7D0-D2ED19205BB0}" dt="2020-10-19T17:31:32.562" v="301" actId="27636"/>
          <ac:spMkLst>
            <pc:docMk/>
            <pc:sldMk cId="1166340472" sldId="293"/>
            <ac:spMk id="3" creationId="{00000000-0000-0000-0000-000000000000}"/>
          </ac:spMkLst>
        </pc:spChg>
      </pc:sldChg>
      <pc:sldChg chg="del">
        <pc:chgData name="SMITH, Claire (SHS Science Teacher)" userId="a1cc2ba7-a591-4b05-adc7-f9294c3a563f" providerId="ADAL" clId="{3517440A-9CC2-46DF-B7D0-D2ED19205BB0}" dt="2020-10-19T17:21:39.164" v="16" actId="47"/>
        <pc:sldMkLst>
          <pc:docMk/>
          <pc:sldMk cId="1886953881" sldId="293"/>
        </pc:sldMkLst>
      </pc:sldChg>
      <pc:sldChg chg="del">
        <pc:chgData name="SMITH, Claire (SHS Science Teacher)" userId="a1cc2ba7-a591-4b05-adc7-f9294c3a563f" providerId="ADAL" clId="{3517440A-9CC2-46DF-B7D0-D2ED19205BB0}" dt="2020-10-19T17:21:37.982" v="15" actId="47"/>
        <pc:sldMkLst>
          <pc:docMk/>
          <pc:sldMk cId="399750448" sldId="294"/>
        </pc:sldMkLst>
      </pc:sldChg>
      <pc:sldChg chg="del">
        <pc:chgData name="SMITH, Claire (SHS Science Teacher)" userId="a1cc2ba7-a591-4b05-adc7-f9294c3a563f" providerId="ADAL" clId="{3517440A-9CC2-46DF-B7D0-D2ED19205BB0}" dt="2020-10-19T17:21:40.072" v="17" actId="47"/>
        <pc:sldMkLst>
          <pc:docMk/>
          <pc:sldMk cId="512176396" sldId="295"/>
        </pc:sldMkLst>
      </pc:sldChg>
      <pc:sldChg chg="modSp add mod">
        <pc:chgData name="SMITH, Claire (SHS Science Teacher)" userId="a1cc2ba7-a591-4b05-adc7-f9294c3a563f" providerId="ADAL" clId="{3517440A-9CC2-46DF-B7D0-D2ED19205BB0}" dt="2020-10-19T17:26:24.112" v="195" actId="20577"/>
        <pc:sldMkLst>
          <pc:docMk/>
          <pc:sldMk cId="0" sldId="296"/>
        </pc:sldMkLst>
        <pc:spChg chg="mod">
          <ac:chgData name="SMITH, Claire (SHS Science Teacher)" userId="a1cc2ba7-a591-4b05-adc7-f9294c3a563f" providerId="ADAL" clId="{3517440A-9CC2-46DF-B7D0-D2ED19205BB0}" dt="2020-10-19T17:25:10.432" v="70" actId="20577"/>
          <ac:spMkLst>
            <pc:docMk/>
            <pc:sldMk cId="0" sldId="296"/>
            <ac:spMk id="4" creationId="{E11A4A2C-D6CD-44B0-8D19-72DC829FA134}"/>
          </ac:spMkLst>
        </pc:spChg>
        <pc:spChg chg="mod">
          <ac:chgData name="SMITH, Claire (SHS Science Teacher)" userId="a1cc2ba7-a591-4b05-adc7-f9294c3a563f" providerId="ADAL" clId="{3517440A-9CC2-46DF-B7D0-D2ED19205BB0}" dt="2020-10-19T17:24:52.833" v="47" actId="20577"/>
          <ac:spMkLst>
            <pc:docMk/>
            <pc:sldMk cId="0" sldId="296"/>
            <ac:spMk id="8" creationId="{FFBF5F77-E24D-4D3B-9E9B-7DC953F8532B}"/>
          </ac:spMkLst>
        </pc:spChg>
        <pc:spChg chg="mod">
          <ac:chgData name="SMITH, Claire (SHS Science Teacher)" userId="a1cc2ba7-a591-4b05-adc7-f9294c3a563f" providerId="ADAL" clId="{3517440A-9CC2-46DF-B7D0-D2ED19205BB0}" dt="2020-10-19T17:24:12.892" v="24" actId="27636"/>
          <ac:spMkLst>
            <pc:docMk/>
            <pc:sldMk cId="0" sldId="296"/>
            <ac:spMk id="9" creationId="{79B10C95-14D8-4734-B461-642C8A3F4523}"/>
          </ac:spMkLst>
        </pc:spChg>
        <pc:spChg chg="mod">
          <ac:chgData name="SMITH, Claire (SHS Science Teacher)" userId="a1cc2ba7-a591-4b05-adc7-f9294c3a563f" providerId="ADAL" clId="{3517440A-9CC2-46DF-B7D0-D2ED19205BB0}" dt="2020-10-19T17:25:25.378" v="98" actId="20577"/>
          <ac:spMkLst>
            <pc:docMk/>
            <pc:sldMk cId="0" sldId="296"/>
            <ac:spMk id="11" creationId="{BFF4D8D1-54F6-4083-96FD-69A840BA8555}"/>
          </ac:spMkLst>
        </pc:spChg>
        <pc:spChg chg="mod">
          <ac:chgData name="SMITH, Claire (SHS Science Teacher)" userId="a1cc2ba7-a591-4b05-adc7-f9294c3a563f" providerId="ADAL" clId="{3517440A-9CC2-46DF-B7D0-D2ED19205BB0}" dt="2020-10-19T17:25:47.378" v="134" actId="20577"/>
          <ac:spMkLst>
            <pc:docMk/>
            <pc:sldMk cId="0" sldId="296"/>
            <ac:spMk id="12" creationId="{CC8BABE6-D6D9-4330-8216-8D61E1E6D454}"/>
          </ac:spMkLst>
        </pc:spChg>
        <pc:spChg chg="mod">
          <ac:chgData name="SMITH, Claire (SHS Science Teacher)" userId="a1cc2ba7-a591-4b05-adc7-f9294c3a563f" providerId="ADAL" clId="{3517440A-9CC2-46DF-B7D0-D2ED19205BB0}" dt="2020-10-19T17:26:24.112" v="195" actId="20577"/>
          <ac:spMkLst>
            <pc:docMk/>
            <pc:sldMk cId="0" sldId="296"/>
            <ac:spMk id="13" creationId="{98BA413B-5A91-492C-A7F1-9DCE4359C881}"/>
          </ac:spMkLst>
        </pc:spChg>
      </pc:sldChg>
      <pc:sldChg chg="del">
        <pc:chgData name="SMITH, Claire (SHS Science Teacher)" userId="a1cc2ba7-a591-4b05-adc7-f9294c3a563f" providerId="ADAL" clId="{3517440A-9CC2-46DF-B7D0-D2ED19205BB0}" dt="2020-10-19T17:21:41.114" v="18" actId="47"/>
        <pc:sldMkLst>
          <pc:docMk/>
          <pc:sldMk cId="3427870333" sldId="296"/>
        </pc:sldMkLst>
      </pc:sldChg>
      <pc:sldChg chg="add">
        <pc:chgData name="SMITH, Claire (SHS Science Teacher)" userId="a1cc2ba7-a591-4b05-adc7-f9294c3a563f" providerId="ADAL" clId="{3517440A-9CC2-46DF-B7D0-D2ED19205BB0}" dt="2020-10-19T17:21:07.482" v="9"/>
        <pc:sldMkLst>
          <pc:docMk/>
          <pc:sldMk cId="0" sldId="297"/>
        </pc:sldMkLst>
      </pc:sldChg>
      <pc:sldChg chg="modSp add">
        <pc:chgData name="SMITH, Claire (SHS Science Teacher)" userId="a1cc2ba7-a591-4b05-adc7-f9294c3a563f" providerId="ADAL" clId="{3517440A-9CC2-46DF-B7D0-D2ED19205BB0}" dt="2020-10-19T17:28:42.204" v="299" actId="14100"/>
        <pc:sldMkLst>
          <pc:docMk/>
          <pc:sldMk cId="1007706993" sldId="298"/>
        </pc:sldMkLst>
        <pc:spChg chg="mod">
          <ac:chgData name="SMITH, Claire (SHS Science Teacher)" userId="a1cc2ba7-a591-4b05-adc7-f9294c3a563f" providerId="ADAL" clId="{3517440A-9CC2-46DF-B7D0-D2ED19205BB0}" dt="2020-10-19T17:28:42.204" v="299" actId="14100"/>
          <ac:spMkLst>
            <pc:docMk/>
            <pc:sldMk cId="1007706993" sldId="298"/>
            <ac:spMk id="2" creationId="{026709C6-0F68-48C5-8C8C-45E35F0EDA7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4CBAF6-CA98-492F-BABD-7DC8100AFF14}" type="datetimeFigureOut">
              <a:rPr lang="en-GB" smtClean="0"/>
              <a:pPr/>
              <a:t>19/10/2020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3CF95F-8E3C-4966-9453-B60AA8CD2C8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412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A0102065-94D7-42E6-AC73-95F4CD06542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D02756D-08AC-47A7-9D83-86A1594D1B5D}" type="slidenum">
              <a:rPr lang="en-GB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4</a:t>
            </a:fld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26627" name="Rectangle 8">
            <a:extLst>
              <a:ext uri="{FF2B5EF4-FFF2-40B4-BE49-F238E27FC236}">
                <a16:creationId xmlns:a16="http://schemas.microsoft.com/office/drawing/2014/main" id="{35D5BD42-48AB-49C0-A2F0-9F9104A39C7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>
                <a:solidFill>
                  <a:srgbClr val="000000"/>
                </a:solidFill>
                <a:cs typeface="Arial" charset="0"/>
              </a:rPr>
              <a:t>Boardworks KS3 Science 2008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>
                <a:solidFill>
                  <a:srgbClr val="000000"/>
                </a:solidFill>
                <a:cs typeface="Arial" charset="0"/>
              </a:rPr>
              <a:t>Plants and Photosynthesis</a:t>
            </a:r>
          </a:p>
        </p:txBody>
      </p:sp>
      <p:sp>
        <p:nvSpPr>
          <p:cNvPr id="33796" name="Rectangle 2">
            <a:extLst>
              <a:ext uri="{FF2B5EF4-FFF2-40B4-BE49-F238E27FC236}">
                <a16:creationId xmlns:a16="http://schemas.microsoft.com/office/drawing/2014/main" id="{453D2313-7B31-40FE-8BE5-4A9C66D5E59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3">
            <a:extLst>
              <a:ext uri="{FF2B5EF4-FFF2-40B4-BE49-F238E27FC236}">
                <a16:creationId xmlns:a16="http://schemas.microsoft.com/office/drawing/2014/main" id="{E3CCA7EF-50BC-4282-A18D-2FBCCDCE80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6463"/>
            <a:ext cx="4984750" cy="4467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 b="1"/>
              <a:t>Photo credit: </a:t>
            </a:r>
            <a:r>
              <a:rPr lang="en-GB" altLang="en-US"/>
              <a:t>Jupiterimages Corporation</a:t>
            </a:r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72E5B35D-B81D-4191-881B-539340DFA07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AFD06F0-9B8E-40A8-B9B3-F2E13958EFC9}" type="slidenum">
              <a:rPr lang="en-GB" altLang="en-US">
                <a:latin typeface="Calibri" panose="020F0502020204030204" pitchFamily="34" charset="0"/>
              </a:rPr>
              <a:pPr/>
              <a:t>6</a:t>
            </a:fld>
            <a:endParaRPr lang="en-GB" altLang="en-US">
              <a:latin typeface="Calibri" panose="020F0502020204030204" pitchFamily="34" charset="0"/>
            </a:endParaRPr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01D2BF36-AE65-4EFA-8EC1-B479CE85C5E5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BB0BD2C1-ED04-4418-A401-B86D5D855E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7342-E6A3-4420-AED2-2E3032E7C5D8}" type="datetimeFigureOut">
              <a:rPr lang="en-GB" smtClean="0"/>
              <a:pPr/>
              <a:t>19/10/2020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A592-9535-4273-811C-06A7CC9AEAB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2019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7342-E6A3-4420-AED2-2E3032E7C5D8}" type="datetimeFigureOut">
              <a:rPr lang="en-GB" smtClean="0"/>
              <a:pPr/>
              <a:t>19/10/2020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A592-9535-4273-811C-06A7CC9AEAB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727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7342-E6A3-4420-AED2-2E3032E7C5D8}" type="datetimeFigureOut">
              <a:rPr lang="en-GB" smtClean="0"/>
              <a:pPr/>
              <a:t>19/10/2020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A592-9535-4273-811C-06A7CC9AEAB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928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938" y="53975"/>
            <a:ext cx="7240587" cy="5492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933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7342-E6A3-4420-AED2-2E3032E7C5D8}" type="datetimeFigureOut">
              <a:rPr lang="en-GB" smtClean="0"/>
              <a:pPr/>
              <a:t>19/10/2020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A592-9535-4273-811C-06A7CC9AEAB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548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7342-E6A3-4420-AED2-2E3032E7C5D8}" type="datetimeFigureOut">
              <a:rPr lang="en-GB" smtClean="0"/>
              <a:pPr/>
              <a:t>19/10/2020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A592-9535-4273-811C-06A7CC9AEAB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184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7342-E6A3-4420-AED2-2E3032E7C5D8}" type="datetimeFigureOut">
              <a:rPr lang="en-GB" smtClean="0"/>
              <a:pPr/>
              <a:t>19/10/2020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A592-9535-4273-811C-06A7CC9AEAB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624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7342-E6A3-4420-AED2-2E3032E7C5D8}" type="datetimeFigureOut">
              <a:rPr lang="en-GB" smtClean="0"/>
              <a:pPr/>
              <a:t>19/10/2020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A592-9535-4273-811C-06A7CC9AEAB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843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7342-E6A3-4420-AED2-2E3032E7C5D8}" type="datetimeFigureOut">
              <a:rPr lang="en-GB" smtClean="0"/>
              <a:pPr/>
              <a:t>19/10/2020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A592-9535-4273-811C-06A7CC9AEAB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480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7342-E6A3-4420-AED2-2E3032E7C5D8}" type="datetimeFigureOut">
              <a:rPr lang="en-GB" smtClean="0"/>
              <a:pPr/>
              <a:t>19/10/2020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A592-9535-4273-811C-06A7CC9AEAB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003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7342-E6A3-4420-AED2-2E3032E7C5D8}" type="datetimeFigureOut">
              <a:rPr lang="en-GB" smtClean="0"/>
              <a:pPr/>
              <a:t>19/10/2020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A592-9535-4273-811C-06A7CC9AEAB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947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7342-E6A3-4420-AED2-2E3032E7C5D8}" type="datetimeFigureOut">
              <a:rPr lang="en-GB" smtClean="0"/>
              <a:pPr/>
              <a:t>19/10/2020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A592-9535-4273-811C-06A7CC9AEAB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868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67342-E6A3-4420-AED2-2E3032E7C5D8}" type="datetimeFigureOut">
              <a:rPr lang="en-GB" smtClean="0"/>
              <a:pPr/>
              <a:t>19/10/2020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1A592-9535-4273-811C-06A7CC9AEAB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05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youtube.com/watch?v=N8P1OT-3R6o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DO NOW:  Where does gas exchange happen in a plant?</a:t>
            </a:r>
          </a:p>
        </p:txBody>
      </p:sp>
      <p:pic>
        <p:nvPicPr>
          <p:cNvPr id="3080" name="Picture 8" descr="Image result for lea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1417638"/>
            <a:ext cx="9229725" cy="444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622995" y="410418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omic Sans MS" panose="030F0702030302020204" pitchFamily="66" charset="0"/>
              </a:rPr>
              <a:t>Oxygen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758541" y="2189412"/>
            <a:ext cx="217135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omic Sans MS" panose="030F0702030302020204" pitchFamily="66" charset="0"/>
              </a:rPr>
              <a:t>Carbon dioxide</a:t>
            </a:r>
          </a:p>
        </p:txBody>
      </p:sp>
      <p:sp>
        <p:nvSpPr>
          <p:cNvPr id="3" name="Left Arrow 2"/>
          <p:cNvSpPr/>
          <p:nvPr/>
        </p:nvSpPr>
        <p:spPr>
          <a:xfrm>
            <a:off x="4560560" y="2354162"/>
            <a:ext cx="1368152" cy="7675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Left Arrow 6"/>
          <p:cNvSpPr/>
          <p:nvPr/>
        </p:nvSpPr>
        <p:spPr>
          <a:xfrm rot="12355631">
            <a:off x="4291452" y="3880916"/>
            <a:ext cx="1368152" cy="7675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41338" y="532447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0070C0"/>
                </a:solidFill>
                <a:latin typeface="Comic Sans MS" panose="030F0702030302020204" pitchFamily="66" charset="0"/>
              </a:rPr>
              <a:t>How do the gases get in and out of the leaf?</a:t>
            </a:r>
          </a:p>
        </p:txBody>
      </p:sp>
    </p:spTree>
    <p:extLst>
      <p:ext uri="{BB962C8B-B14F-4D97-AF65-F5344CB8AC3E}">
        <p14:creationId xmlns:p14="http://schemas.microsoft.com/office/powerpoint/2010/main" val="3593841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" grpId="0" animBg="1"/>
      <p:bldP spid="7" grpId="0" animBg="1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>
            <a:extLst>
              <a:ext uri="{FF2B5EF4-FFF2-40B4-BE49-F238E27FC236}">
                <a16:creationId xmlns:a16="http://schemas.microsoft.com/office/drawing/2014/main" id="{026709C6-0F68-48C5-8C8C-45E35F0EDA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332656"/>
            <a:ext cx="7848872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600" b="1" dirty="0">
                <a:solidFill>
                  <a:srgbClr val="00B050"/>
                </a:solidFill>
                <a:latin typeface="Comic Sans MS" panose="030F0702030302020204" pitchFamily="66" charset="0"/>
              </a:rPr>
              <a:t>How does the density of stomata vary on the top of the bottom of the leaf?</a:t>
            </a:r>
          </a:p>
          <a:p>
            <a:pPr eaLnBrk="1" hangingPunct="1"/>
            <a:endParaRPr lang="en-GB" altLang="en-US" sz="36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eaLnBrk="1" hangingPunct="1"/>
            <a:r>
              <a:rPr lang="en-GB" altLang="en-US" sz="3600" b="1" dirty="0">
                <a:solidFill>
                  <a:srgbClr val="00B050"/>
                </a:solidFill>
                <a:latin typeface="Comic Sans MS" panose="030F0702030302020204" pitchFamily="66" charset="0"/>
              </a:rPr>
              <a:t>Why is this?</a:t>
            </a:r>
          </a:p>
        </p:txBody>
      </p:sp>
    </p:spTree>
    <p:extLst>
      <p:ext uri="{BB962C8B-B14F-4D97-AF65-F5344CB8AC3E}">
        <p14:creationId xmlns:p14="http://schemas.microsoft.com/office/powerpoint/2010/main" val="1007706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5644B29E-A8C3-40FF-86DD-5AD8A1413ABE}"/>
              </a:ext>
            </a:extLst>
          </p:cNvPr>
          <p:cNvSpPr txBox="1">
            <a:spLocks/>
          </p:cNvSpPr>
          <p:nvPr/>
        </p:nvSpPr>
        <p:spPr>
          <a:xfrm>
            <a:off x="87313" y="2114550"/>
            <a:ext cx="8929687" cy="606425"/>
          </a:xfrm>
          <a:prstGeom prst="roundRect">
            <a:avLst/>
          </a:prstGeom>
          <a:solidFill>
            <a:srgbClr val="FFFF81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GB" sz="3300" b="1" dirty="0"/>
              <a:t>Success Criteria </a:t>
            </a: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EF4B8A69-BE6F-4AF9-A251-B2C645C47ED4}"/>
              </a:ext>
            </a:extLst>
          </p:cNvPr>
          <p:cNvSpPr txBox="1">
            <a:spLocks/>
          </p:cNvSpPr>
          <p:nvPr/>
        </p:nvSpPr>
        <p:spPr>
          <a:xfrm>
            <a:off x="87313" y="801688"/>
            <a:ext cx="8958262" cy="574675"/>
          </a:xfrm>
          <a:prstGeom prst="roundRect">
            <a:avLst/>
          </a:prstGeom>
          <a:solidFill>
            <a:srgbClr val="FFFF81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US" sz="3300" b="1" dirty="0"/>
              <a:t>Learning Intent</a:t>
            </a:r>
            <a:endParaRPr lang="en-GB" sz="3300" b="1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11A4A2C-D6CD-44B0-8D19-72DC829FA134}"/>
              </a:ext>
            </a:extLst>
          </p:cNvPr>
          <p:cNvSpPr txBox="1">
            <a:spLocks/>
          </p:cNvSpPr>
          <p:nvPr/>
        </p:nvSpPr>
        <p:spPr>
          <a:xfrm>
            <a:off x="87313" y="1376363"/>
            <a:ext cx="8929687" cy="657225"/>
          </a:xfrm>
          <a:prstGeom prst="roundRect">
            <a:avLst/>
          </a:prstGeom>
          <a:solidFill>
            <a:srgbClr val="CAE3BB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/>
            </a:pPr>
            <a:r>
              <a:rPr lang="en-US" altLang="en-US" sz="2600" dirty="0"/>
              <a:t>How are leaves adapted for gas exchange?</a:t>
            </a:r>
          </a:p>
        </p:txBody>
      </p:sp>
      <p:sp>
        <p:nvSpPr>
          <p:cNvPr id="5" name="Rounded Rectangle 23">
            <a:extLst>
              <a:ext uri="{FF2B5EF4-FFF2-40B4-BE49-F238E27FC236}">
                <a16:creationId xmlns:a16="http://schemas.microsoft.com/office/drawing/2014/main" id="{A337FA34-450A-458E-BE93-4B4CFDAE7FC9}"/>
              </a:ext>
            </a:extLst>
          </p:cNvPr>
          <p:cNvSpPr/>
          <p:nvPr/>
        </p:nvSpPr>
        <p:spPr>
          <a:xfrm>
            <a:off x="184150" y="2320925"/>
            <a:ext cx="896938" cy="57467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sp>
        <p:nvSpPr>
          <p:cNvPr id="6" name="AutoShape 4" descr="Image result for knowledge clipart no background">
            <a:extLst>
              <a:ext uri="{FF2B5EF4-FFF2-40B4-BE49-F238E27FC236}">
                <a16:creationId xmlns:a16="http://schemas.microsoft.com/office/drawing/2014/main" id="{51C91D35-2D3D-484D-9FC0-47FD2A0B431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5888" y="-144463"/>
            <a:ext cx="228600" cy="304801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>
              <a:defRPr/>
            </a:pPr>
            <a:endParaRPr lang="en-GB" sz="1350"/>
          </a:p>
        </p:txBody>
      </p:sp>
      <p:sp>
        <p:nvSpPr>
          <p:cNvPr id="7" name="AutoShape 6" descr="Image result for knowledge clipart no background">
            <a:extLst>
              <a:ext uri="{FF2B5EF4-FFF2-40B4-BE49-F238E27FC236}">
                <a16:creationId xmlns:a16="http://schemas.microsoft.com/office/drawing/2014/main" id="{2B2F240F-FFE0-4E22-AF67-2DE17C9EAC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0188" y="7938"/>
            <a:ext cx="228600" cy="304800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>
              <a:defRPr/>
            </a:pPr>
            <a:endParaRPr lang="en-GB" sz="135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FBF5F77-E24D-4D3B-9E9B-7DC953F8532B}"/>
              </a:ext>
            </a:extLst>
          </p:cNvPr>
          <p:cNvSpPr txBox="1">
            <a:spLocks/>
          </p:cNvSpPr>
          <p:nvPr/>
        </p:nvSpPr>
        <p:spPr>
          <a:xfrm>
            <a:off x="1916113" y="63500"/>
            <a:ext cx="5399087" cy="576263"/>
          </a:xfrm>
          <a:prstGeom prst="roundRect">
            <a:avLst/>
          </a:prstGeom>
          <a:solidFill>
            <a:srgbClr val="CAE3BB"/>
          </a:solidFill>
          <a:ln w="6350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/>
            </a:pPr>
            <a:r>
              <a:rPr lang="en-US" altLang="en-US" sz="2600" u="sng" dirty="0"/>
              <a:t>Gas exchange in plants</a:t>
            </a:r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79B10C95-14D8-4734-B461-642C8A3F4523}"/>
              </a:ext>
            </a:extLst>
          </p:cNvPr>
          <p:cNvSpPr txBox="1">
            <a:spLocks/>
          </p:cNvSpPr>
          <p:nvPr/>
        </p:nvSpPr>
        <p:spPr>
          <a:xfrm>
            <a:off x="87313" y="63500"/>
            <a:ext cx="1714500" cy="588963"/>
          </a:xfrm>
          <a:prstGeom prst="roundRect">
            <a:avLst/>
          </a:prstGeom>
          <a:solidFill>
            <a:srgbClr val="FFFF81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US" sz="3300" dirty="0"/>
              <a:t>Lesson Title</a:t>
            </a:r>
            <a:endParaRPr lang="en-GB" sz="3300" dirty="0"/>
          </a:p>
        </p:txBody>
      </p:sp>
      <p:sp>
        <p:nvSpPr>
          <p:cNvPr id="15370" name="Date Placeholder 2">
            <a:extLst>
              <a:ext uri="{FF2B5EF4-FFF2-40B4-BE49-F238E27FC236}">
                <a16:creationId xmlns:a16="http://schemas.microsoft.com/office/drawing/2014/main" id="{4DB83B89-69AE-4D99-804D-B9DD9184F2E5}"/>
              </a:ext>
            </a:extLst>
          </p:cNvPr>
          <p:cNvSpPr>
            <a:spLocks/>
          </p:cNvSpPr>
          <p:nvPr/>
        </p:nvSpPr>
        <p:spPr bwMode="auto">
          <a:xfrm>
            <a:off x="7359650" y="44450"/>
            <a:ext cx="1714500" cy="603250"/>
          </a:xfrm>
          <a:prstGeom prst="roundRect">
            <a:avLst>
              <a:gd name="adj" fmla="val 16667"/>
            </a:avLst>
          </a:prstGeom>
          <a:solidFill>
            <a:srgbClr val="CAE3B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19BDEC1-225E-4D40-9BED-A9E17C2E070C}" type="datetime1">
              <a:rPr lang="en-GB" altLang="en-US" sz="2200" u="sng">
                <a:solidFill>
                  <a:schemeClr val="tx2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19/10/2020</a:t>
            </a:fld>
            <a:endParaRPr lang="en-GB" altLang="en-US" sz="2200" u="sng">
              <a:solidFill>
                <a:schemeClr val="tx2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FF4D8D1-54F6-4083-96FD-69A840BA8555}"/>
              </a:ext>
            </a:extLst>
          </p:cNvPr>
          <p:cNvSpPr txBox="1">
            <a:spLocks/>
          </p:cNvSpPr>
          <p:nvPr/>
        </p:nvSpPr>
        <p:spPr>
          <a:xfrm>
            <a:off x="1811338" y="2984500"/>
            <a:ext cx="7223125" cy="876300"/>
          </a:xfrm>
          <a:prstGeom prst="roundRect">
            <a:avLst/>
          </a:prstGeom>
          <a:solidFill>
            <a:srgbClr val="CAE3BB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defPPr>
              <a:defRPr lang="en-US"/>
            </a:defPPr>
            <a:lvl1pPr marL="0" indent="0" algn="ctr" defTabSz="457200" rtl="0" eaLnBrk="1" latinLnBrk="0" hangingPunct="1">
              <a:buNone/>
              <a:defRPr sz="2250" b="0" u="none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600" dirty="0">
                <a:solidFill>
                  <a:schemeClr val="tx1"/>
                </a:solidFill>
              </a:rPr>
              <a:t>Recall the photosynthesis word equation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C8BABE6-D6D9-4330-8216-8D61E1E6D454}"/>
              </a:ext>
            </a:extLst>
          </p:cNvPr>
          <p:cNvSpPr txBox="1">
            <a:spLocks/>
          </p:cNvSpPr>
          <p:nvPr/>
        </p:nvSpPr>
        <p:spPr>
          <a:xfrm>
            <a:off x="1801813" y="4110038"/>
            <a:ext cx="7224712" cy="1155700"/>
          </a:xfrm>
          <a:prstGeom prst="roundRect">
            <a:avLst/>
          </a:prstGeom>
          <a:solidFill>
            <a:srgbClr val="CAE3BB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defTabSz="6842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-285750" defTabSz="68421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indent="-228600" defTabSz="68421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indent="-228600" defTabSz="68421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indent="-228600" defTabSz="68421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indent="-228600" defTabSz="6842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indent="-228600" defTabSz="6842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indent="-228600" defTabSz="6842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indent="-228600" defTabSz="6842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750"/>
              </a:spcBef>
              <a:buFontTx/>
              <a:buNone/>
              <a:defRPr/>
            </a:pPr>
            <a:r>
              <a:rPr lang="en-US" altLang="en-US" sz="2600" dirty="0"/>
              <a:t>Describe where gas exchange happens in plants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8BA413B-5A91-492C-A7F1-9DCE4359C881}"/>
              </a:ext>
            </a:extLst>
          </p:cNvPr>
          <p:cNvSpPr txBox="1">
            <a:spLocks/>
          </p:cNvSpPr>
          <p:nvPr/>
        </p:nvSpPr>
        <p:spPr>
          <a:xfrm>
            <a:off x="1811338" y="5516563"/>
            <a:ext cx="7205662" cy="995362"/>
          </a:xfrm>
          <a:prstGeom prst="roundRect">
            <a:avLst/>
          </a:prstGeom>
          <a:solidFill>
            <a:srgbClr val="CAE3BB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defPPr>
              <a:defRPr lang="en-US"/>
            </a:defPPr>
            <a:lvl1pPr marL="0" indent="0" algn="ctr" defTabSz="457200" rtl="0" eaLnBrk="1" latinLnBrk="0" hangingPunct="1">
              <a:buNone/>
              <a:defRPr sz="2250" b="0" u="none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600" dirty="0">
                <a:solidFill>
                  <a:schemeClr val="tx1"/>
                </a:solidFill>
              </a:rPr>
              <a:t>Make observations and draw conclusions about stomata identity</a:t>
            </a:r>
          </a:p>
        </p:txBody>
      </p:sp>
      <p:pic>
        <p:nvPicPr>
          <p:cNvPr id="15374" name="Picture 4" descr="Related image">
            <a:extLst>
              <a:ext uri="{FF2B5EF4-FFF2-40B4-BE49-F238E27FC236}">
                <a16:creationId xmlns:a16="http://schemas.microsoft.com/office/drawing/2014/main" id="{10E14503-7050-40D3-AC05-0FFDC8AAB90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952750"/>
            <a:ext cx="1614488" cy="358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Image result for leaf cross section microscope">
            <a:extLst>
              <a:ext uri="{FF2B5EF4-FFF2-40B4-BE49-F238E27FC236}">
                <a16:creationId xmlns:a16="http://schemas.microsoft.com/office/drawing/2014/main" id="{F56608DF-EC83-4290-B72A-DFAD0E83F4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908050"/>
            <a:ext cx="7620000" cy="539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Box 1">
            <a:extLst>
              <a:ext uri="{FF2B5EF4-FFF2-40B4-BE49-F238E27FC236}">
                <a16:creationId xmlns:a16="http://schemas.microsoft.com/office/drawing/2014/main" id="{B4785E46-77FF-4FF2-8101-044DF1797C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525" y="354013"/>
            <a:ext cx="88566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3000">
                <a:latin typeface="Comic Sans MS" panose="030F0702030302020204" pitchFamily="66" charset="0"/>
              </a:rPr>
              <a:t>What do you think this is under the microscope?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94CED241-AA02-4189-82A4-215A63894E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4313" y="179388"/>
            <a:ext cx="8847137" cy="5492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3200" dirty="0">
                <a:latin typeface="Comic Sans MS" panose="030F0702030302020204" pitchFamily="66" charset="0"/>
              </a:rPr>
              <a:t>How are leaves adapted for their function?</a:t>
            </a:r>
          </a:p>
        </p:txBody>
      </p:sp>
      <p:sp>
        <p:nvSpPr>
          <p:cNvPr id="32771" name="Text Box 3">
            <a:extLst>
              <a:ext uri="{FF2B5EF4-FFF2-40B4-BE49-F238E27FC236}">
                <a16:creationId xmlns:a16="http://schemas.microsoft.com/office/drawing/2014/main" id="{5D1ADDBC-EEAC-42F2-BCC1-5F6B0D951C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1276350"/>
            <a:ext cx="84931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solidFill>
                  <a:srgbClr val="010066"/>
                </a:solidFill>
                <a:latin typeface="Comic Sans MS" panose="030F0702030302020204" pitchFamily="66" charset="0"/>
              </a:rPr>
              <a:t>Leaves can be thought of as small ‘factories’ that produce food for plants by photosynthesis. </a:t>
            </a:r>
          </a:p>
        </p:txBody>
      </p:sp>
      <p:sp>
        <p:nvSpPr>
          <p:cNvPr id="318468" name="Text Box 4">
            <a:extLst>
              <a:ext uri="{FF2B5EF4-FFF2-40B4-BE49-F238E27FC236}">
                <a16:creationId xmlns:a16="http://schemas.microsoft.com/office/drawing/2014/main" id="{6C4C1324-F15C-4217-BAA6-3C8DB68592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1738" y="2460625"/>
            <a:ext cx="531971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solidFill>
                  <a:srgbClr val="010066"/>
                </a:solidFill>
                <a:latin typeface="Comic Sans MS" panose="030F0702030302020204" pitchFamily="66" charset="0"/>
              </a:rPr>
              <a:t>Leaves are adapted so that photosynthesis can take place.</a:t>
            </a:r>
            <a:endParaRPr lang="en-GB" altLang="en-US" sz="280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318469" name="Text Box 5">
            <a:extLst>
              <a:ext uri="{FF2B5EF4-FFF2-40B4-BE49-F238E27FC236}">
                <a16:creationId xmlns:a16="http://schemas.microsoft.com/office/drawing/2014/main" id="{2471FBEB-23C4-4D05-8824-9409EC1EF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5863" y="3644900"/>
            <a:ext cx="5284787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>
                <a:solidFill>
                  <a:srgbClr val="010066"/>
                </a:solidFill>
                <a:latin typeface="Comic Sans MS" panose="030F0702030302020204" pitchFamily="66" charset="0"/>
              </a:rPr>
              <a:t>Plants need carbon dioxide, water, sunlight and chlorophyll to carry out photosynthesis to make glucose.</a:t>
            </a:r>
            <a:endParaRPr lang="en-GB" altLang="en-US" sz="280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pic>
        <p:nvPicPr>
          <p:cNvPr id="32774" name="Picture 18" descr="9909726_credit">
            <a:extLst>
              <a:ext uri="{FF2B5EF4-FFF2-40B4-BE49-F238E27FC236}">
                <a16:creationId xmlns:a16="http://schemas.microsoft.com/office/drawing/2014/main" id="{E4388D69-17B3-4201-AB31-A7BCD1353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0" b="4533"/>
          <a:stretch>
            <a:fillRect/>
          </a:stretch>
        </p:blipFill>
        <p:spPr bwMode="auto">
          <a:xfrm>
            <a:off x="393700" y="2470150"/>
            <a:ext cx="3171825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Picture 19" descr="easy_6">
            <a:extLst>
              <a:ext uri="{FF2B5EF4-FFF2-40B4-BE49-F238E27FC236}">
                <a16:creationId xmlns:a16="http://schemas.microsoft.com/office/drawing/2014/main" id="{AB1ED026-4759-433F-A083-17033E416F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968375"/>
            <a:ext cx="1514475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8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8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468" grpId="0"/>
      <p:bldP spid="3184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>
            <a:extLst>
              <a:ext uri="{FF2B5EF4-FFF2-40B4-BE49-F238E27FC236}">
                <a16:creationId xmlns:a16="http://schemas.microsoft.com/office/drawing/2014/main" id="{026709C6-0F68-48C5-8C8C-45E35F0EDA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863" y="333375"/>
            <a:ext cx="8847137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600" b="1">
                <a:solidFill>
                  <a:srgbClr val="00B050"/>
                </a:solidFill>
                <a:latin typeface="Comic Sans MS" panose="030F0702030302020204" pitchFamily="66" charset="0"/>
              </a:rPr>
              <a:t>What adaptations do most leaves have that enable a fast rate of photosynthesis?</a:t>
            </a:r>
          </a:p>
          <a:p>
            <a:pPr eaLnBrk="1" hangingPunct="1"/>
            <a:endParaRPr lang="en-GB" altLang="en-US" sz="3600" b="1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eaLnBrk="1" hangingPunct="1"/>
            <a:r>
              <a:rPr lang="en-GB" altLang="en-US" sz="3600" b="1">
                <a:solidFill>
                  <a:srgbClr val="00B050"/>
                </a:solidFill>
                <a:latin typeface="Comic Sans MS" panose="030F0702030302020204" pitchFamily="66" charset="0"/>
              </a:rPr>
              <a:t>At least 2 ideas on your whiteboard please.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56" name="Picture 12" descr="TEST_single leaf">
            <a:extLst>
              <a:ext uri="{FF2B5EF4-FFF2-40B4-BE49-F238E27FC236}">
                <a16:creationId xmlns:a16="http://schemas.microsoft.com/office/drawing/2014/main" id="{37EAA4FA-52C3-42CC-B539-24F348A4F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60000">
            <a:off x="2068513" y="1473200"/>
            <a:ext cx="57578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Rectangle 2">
            <a:extLst>
              <a:ext uri="{FF2B5EF4-FFF2-40B4-BE49-F238E27FC236}">
                <a16:creationId xmlns:a16="http://schemas.microsoft.com/office/drawing/2014/main" id="{14C2786D-78AD-45A3-9AC1-B48C73710F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9723" y="-180181"/>
            <a:ext cx="8229600" cy="1143000"/>
          </a:xfrm>
        </p:spPr>
        <p:txBody>
          <a:bodyPr/>
          <a:lstStyle/>
          <a:p>
            <a:r>
              <a:rPr lang="en-GB" altLang="en-US" dirty="0"/>
              <a:t>      Structure of a leaf</a:t>
            </a:r>
          </a:p>
        </p:txBody>
      </p:sp>
      <p:sp>
        <p:nvSpPr>
          <p:cNvPr id="159749" name="Rectangle 5">
            <a:extLst>
              <a:ext uri="{FF2B5EF4-FFF2-40B4-BE49-F238E27FC236}">
                <a16:creationId xmlns:a16="http://schemas.microsoft.com/office/drawing/2014/main" id="{83E89A90-405A-4B00-87AD-F4BCAF747B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775" y="706438"/>
            <a:ext cx="8793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en-US" sz="2400">
                <a:solidFill>
                  <a:srgbClr val="010066"/>
                </a:solidFill>
              </a:rPr>
              <a:t>How are leaves designed to maximize photosynthesis?</a:t>
            </a:r>
            <a:endParaRPr lang="en-GB" altLang="en-US" sz="1200">
              <a:solidFill>
                <a:srgbClr val="010066"/>
              </a:solidFill>
            </a:endParaRPr>
          </a:p>
        </p:txBody>
      </p:sp>
      <p:sp>
        <p:nvSpPr>
          <p:cNvPr id="159757" name="Oval 13">
            <a:extLst>
              <a:ext uri="{FF2B5EF4-FFF2-40B4-BE49-F238E27FC236}">
                <a16:creationId xmlns:a16="http://schemas.microsoft.com/office/drawing/2014/main" id="{98902E53-DCB8-4301-AA91-AF9594BC124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30200" y="836613"/>
            <a:ext cx="252413" cy="25241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9900CC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dist="35921" dir="2700000" algn="ctr" rotWithShape="0">
              <a:srgbClr val="B2B2B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59758" name="Text Box 14">
            <a:extLst>
              <a:ext uri="{FF2B5EF4-FFF2-40B4-BE49-F238E27FC236}">
                <a16:creationId xmlns:a16="http://schemas.microsoft.com/office/drawing/2014/main" id="{09C1E100-BA65-4B74-B72D-2B4E02945B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613" y="1196975"/>
            <a:ext cx="367665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GB" altLang="en-US" sz="2400">
                <a:solidFill>
                  <a:srgbClr val="010066"/>
                </a:solidFill>
              </a:rPr>
              <a:t>Leaves are </a:t>
            </a:r>
            <a:r>
              <a:rPr lang="en-GB" altLang="en-US" sz="2400">
                <a:solidFill>
                  <a:srgbClr val="FF3300"/>
                </a:solidFill>
              </a:rPr>
              <a:t>wide and flat</a:t>
            </a:r>
          </a:p>
          <a:p>
            <a:pPr algn="ctr"/>
            <a:r>
              <a:rPr lang="en-GB" altLang="en-US" sz="2400">
                <a:solidFill>
                  <a:srgbClr val="010066"/>
                </a:solidFill>
              </a:rPr>
              <a:t>to create a large surface </a:t>
            </a:r>
          </a:p>
          <a:p>
            <a:pPr algn="ctr"/>
            <a:r>
              <a:rPr lang="en-GB" altLang="en-US" sz="2400">
                <a:solidFill>
                  <a:srgbClr val="010066"/>
                </a:solidFill>
              </a:rPr>
              <a:t>area and to absorb </a:t>
            </a:r>
          </a:p>
          <a:p>
            <a:pPr algn="ctr"/>
            <a:r>
              <a:rPr lang="en-GB" altLang="en-US" sz="2400">
                <a:solidFill>
                  <a:srgbClr val="010066"/>
                </a:solidFill>
              </a:rPr>
              <a:t>as much light as possible.</a:t>
            </a:r>
          </a:p>
        </p:txBody>
      </p:sp>
      <p:sp>
        <p:nvSpPr>
          <p:cNvPr id="159759" name="Text Box 15">
            <a:extLst>
              <a:ext uri="{FF2B5EF4-FFF2-40B4-BE49-F238E27FC236}">
                <a16:creationId xmlns:a16="http://schemas.microsoft.com/office/drawing/2014/main" id="{DEA929CF-C0E6-4335-8CB5-22552DA382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7100" y="1196975"/>
            <a:ext cx="37242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GB" altLang="en-US" sz="2400">
                <a:solidFill>
                  <a:srgbClr val="010066"/>
                </a:solidFill>
              </a:rPr>
              <a:t>Leaves are </a:t>
            </a:r>
            <a:r>
              <a:rPr lang="en-GB" altLang="en-US" sz="2400">
                <a:solidFill>
                  <a:srgbClr val="FF3300"/>
                </a:solidFill>
              </a:rPr>
              <a:t>thin</a:t>
            </a:r>
            <a:r>
              <a:rPr lang="en-GB" altLang="en-US" sz="2400">
                <a:solidFill>
                  <a:srgbClr val="010066"/>
                </a:solidFill>
              </a:rPr>
              <a:t> so gases </a:t>
            </a:r>
          </a:p>
          <a:p>
            <a:pPr algn="ctr"/>
            <a:r>
              <a:rPr lang="en-GB" altLang="en-US" sz="2400">
                <a:solidFill>
                  <a:srgbClr val="010066"/>
                </a:solidFill>
              </a:rPr>
              <a:t>can reach cells easily.</a:t>
            </a:r>
          </a:p>
        </p:txBody>
      </p:sp>
      <p:sp>
        <p:nvSpPr>
          <p:cNvPr id="159760" name="Text Box 16">
            <a:extLst>
              <a:ext uri="{FF2B5EF4-FFF2-40B4-BE49-F238E27FC236}">
                <a16:creationId xmlns:a16="http://schemas.microsoft.com/office/drawing/2014/main" id="{A298E40D-CCD4-46C0-991B-791A59BA07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6463" y="4756150"/>
            <a:ext cx="372427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GB" altLang="en-US" sz="2400">
                <a:solidFill>
                  <a:srgbClr val="010066"/>
                </a:solidFill>
              </a:rPr>
              <a:t>Leaves have holes, called </a:t>
            </a:r>
            <a:r>
              <a:rPr lang="en-GB" altLang="en-US" sz="2400">
                <a:solidFill>
                  <a:srgbClr val="FF3300"/>
                </a:solidFill>
              </a:rPr>
              <a:t>stomata</a:t>
            </a:r>
            <a:r>
              <a:rPr lang="en-GB" altLang="en-US" sz="2400">
                <a:solidFill>
                  <a:srgbClr val="010066"/>
                </a:solidFill>
              </a:rPr>
              <a:t>, on their underside through which gases move in and out. </a:t>
            </a:r>
          </a:p>
        </p:txBody>
      </p:sp>
      <p:sp>
        <p:nvSpPr>
          <p:cNvPr id="159761" name="Text Box 17">
            <a:extLst>
              <a:ext uri="{FF2B5EF4-FFF2-40B4-BE49-F238E27FC236}">
                <a16:creationId xmlns:a16="http://schemas.microsoft.com/office/drawing/2014/main" id="{592DD61E-D9F4-4B7F-A466-875DB535B9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288" y="5049838"/>
            <a:ext cx="372427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GB" altLang="en-US" sz="2400">
                <a:solidFill>
                  <a:srgbClr val="010066"/>
                </a:solidFill>
              </a:rPr>
              <a:t>Leaves have lots of </a:t>
            </a:r>
            <a:r>
              <a:rPr lang="en-GB" altLang="en-US" sz="2400">
                <a:solidFill>
                  <a:srgbClr val="FF3300"/>
                </a:solidFill>
              </a:rPr>
              <a:t>veins</a:t>
            </a:r>
            <a:r>
              <a:rPr lang="en-GB" altLang="en-US" sz="2400">
                <a:solidFill>
                  <a:srgbClr val="010066"/>
                </a:solidFill>
              </a:rPr>
              <a:t> to carry water to the cells and carry glucose away. </a:t>
            </a:r>
          </a:p>
        </p:txBody>
      </p:sp>
      <p:sp>
        <p:nvSpPr>
          <p:cNvPr id="159763" name="AutoShape 19">
            <a:extLst>
              <a:ext uri="{FF2B5EF4-FFF2-40B4-BE49-F238E27FC236}">
                <a16:creationId xmlns:a16="http://schemas.microsoft.com/office/drawing/2014/main" id="{45A63FBD-9009-4A1D-B9BE-AAC61B7B69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775" y="1196975"/>
            <a:ext cx="3743325" cy="1557338"/>
          </a:xfrm>
          <a:prstGeom prst="roundRect">
            <a:avLst>
              <a:gd name="adj" fmla="val 5528"/>
            </a:avLst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n-US" altLang="en-US" sz="2800">
              <a:solidFill>
                <a:schemeClr val="bg1"/>
              </a:solidFill>
            </a:endParaRPr>
          </a:p>
        </p:txBody>
      </p:sp>
      <p:sp>
        <p:nvSpPr>
          <p:cNvPr id="159764" name="AutoShape 20">
            <a:extLst>
              <a:ext uri="{FF2B5EF4-FFF2-40B4-BE49-F238E27FC236}">
                <a16:creationId xmlns:a16="http://schemas.microsoft.com/office/drawing/2014/main" id="{F0649BC4-187D-41F0-8AE3-55E5277F13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238" y="5013325"/>
            <a:ext cx="3743325" cy="1268413"/>
          </a:xfrm>
          <a:prstGeom prst="roundRect">
            <a:avLst>
              <a:gd name="adj" fmla="val 5528"/>
            </a:avLst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n-US" altLang="en-US" sz="2800">
              <a:solidFill>
                <a:schemeClr val="bg1"/>
              </a:solidFill>
            </a:endParaRPr>
          </a:p>
        </p:txBody>
      </p:sp>
      <p:sp>
        <p:nvSpPr>
          <p:cNvPr id="159765" name="AutoShape 21">
            <a:extLst>
              <a:ext uri="{FF2B5EF4-FFF2-40B4-BE49-F238E27FC236}">
                <a16:creationId xmlns:a16="http://schemas.microsoft.com/office/drawing/2014/main" id="{0859D296-BE66-424C-8EEB-65B22AB889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1196975"/>
            <a:ext cx="3743325" cy="863600"/>
          </a:xfrm>
          <a:prstGeom prst="roundRect">
            <a:avLst>
              <a:gd name="adj" fmla="val 5528"/>
            </a:avLst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n-US" altLang="en-US" sz="2800">
              <a:solidFill>
                <a:schemeClr val="bg1"/>
              </a:solidFill>
            </a:endParaRPr>
          </a:p>
        </p:txBody>
      </p:sp>
      <p:sp>
        <p:nvSpPr>
          <p:cNvPr id="159766" name="AutoShape 22">
            <a:extLst>
              <a:ext uri="{FF2B5EF4-FFF2-40B4-BE49-F238E27FC236}">
                <a16:creationId xmlns:a16="http://schemas.microsoft.com/office/drawing/2014/main" id="{6597BDED-86BE-469E-AEFF-23AFC38C72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4797425"/>
            <a:ext cx="3743325" cy="1511300"/>
          </a:xfrm>
          <a:prstGeom prst="roundRect">
            <a:avLst>
              <a:gd name="adj" fmla="val 5528"/>
            </a:avLst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n-US" altLang="en-US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59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59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9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9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97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97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9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9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97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97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9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9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97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97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97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97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97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97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97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97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9" grpId="0" build="p"/>
      <p:bldP spid="159757" grpId="0" animBg="1"/>
      <p:bldP spid="159758" grpId="0"/>
      <p:bldP spid="159759" grpId="0"/>
      <p:bldP spid="159760" grpId="0"/>
      <p:bldP spid="159761" grpId="0"/>
      <p:bldP spid="159763" grpId="0" animBg="1"/>
      <p:bldP spid="159764" grpId="0" animBg="1"/>
      <p:bldP spid="159765" grpId="0" animBg="1"/>
      <p:bldP spid="15976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ellerbruch.nmu.edu/classes/cs255w03/cs255students/teabbott/p4/pics/photosynthesis.jpg">
            <a:hlinkClick r:id="rId2"/>
            <a:extLst>
              <a:ext uri="{FF2B5EF4-FFF2-40B4-BE49-F238E27FC236}">
                <a16:creationId xmlns:a16="http://schemas.microsoft.com/office/drawing/2014/main" id="{1F08FBAE-0114-4483-92F9-6B69C5B6C2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268413"/>
            <a:ext cx="8928100" cy="5329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1" name="TextBox 1">
            <a:extLst>
              <a:ext uri="{FF2B5EF4-FFF2-40B4-BE49-F238E27FC236}">
                <a16:creationId xmlns:a16="http://schemas.microsoft.com/office/drawing/2014/main" id="{E20EFC45-0A0A-4A47-A5BC-D05E3D96E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115888"/>
            <a:ext cx="903605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latin typeface="Comic Sans MS" panose="030F0702030302020204" pitchFamily="66" charset="0"/>
              </a:rPr>
              <a:t>How are leaves adapted so photosynthesis can take place effectively?   (</a:t>
            </a:r>
            <a:r>
              <a:rPr lang="en-GB" altLang="en-US">
                <a:latin typeface="Comic Sans MS" panose="030F0702030302020204" pitchFamily="66" charset="0"/>
                <a:hlinkClick r:id="rId2"/>
              </a:rPr>
              <a:t>Video time</a:t>
            </a:r>
            <a:r>
              <a:rPr lang="en-GB" altLang="en-US">
                <a:latin typeface="Comic Sans MS" panose="030F0702030302020204" pitchFamily="66" charset="0"/>
              </a:rPr>
              <a:t>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What are these?  Why are they important for photosynthesis?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04" y="1404151"/>
            <a:ext cx="7128792" cy="5339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1370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970" y="4625752"/>
            <a:ext cx="189103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502" y="274414"/>
            <a:ext cx="7886700" cy="688422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Using microscopes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502" y="962836"/>
            <a:ext cx="7886700" cy="4351338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mic Sans MS" panose="030F0702030302020204" pitchFamily="66" charset="0"/>
              </a:rPr>
              <a:t>Always start using the low power magnification lens.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mic Sans MS" panose="030F0702030302020204" pitchFamily="66" charset="0"/>
              </a:rPr>
              <a:t>Centre the sample so it appears in the middle of the lens. Remember down is up as what you see is upside down.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mic Sans MS" panose="030F0702030302020204" pitchFamily="66" charset="0"/>
              </a:rPr>
              <a:t>Focus object in lens.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mic Sans MS" panose="030F0702030302020204" pitchFamily="66" charset="0"/>
              </a:rPr>
              <a:t>Carefully change to higher power lens.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omic Sans MS" panose="030F0702030302020204" pitchFamily="66" charset="0"/>
              </a:rPr>
              <a:t>DO NOT BREAK MICROSCOPE SLIDE </a:t>
            </a:r>
          </a:p>
        </p:txBody>
      </p:sp>
    </p:spTree>
    <p:extLst>
      <p:ext uri="{BB962C8B-B14F-4D97-AF65-F5344CB8AC3E}">
        <p14:creationId xmlns:p14="http://schemas.microsoft.com/office/powerpoint/2010/main" val="1166340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1608</TotalTime>
  <Words>344</Words>
  <Application>Microsoft Office PowerPoint</Application>
  <PresentationFormat>On-screen Show (4:3)</PresentationFormat>
  <Paragraphs>47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Comic Sans MS</vt:lpstr>
      <vt:lpstr>Office Theme</vt:lpstr>
      <vt:lpstr>DO NOW:  Where does gas exchange happen in a plant?</vt:lpstr>
      <vt:lpstr>PowerPoint Presentation</vt:lpstr>
      <vt:lpstr>PowerPoint Presentation</vt:lpstr>
      <vt:lpstr>How are leaves adapted for their function?</vt:lpstr>
      <vt:lpstr>PowerPoint Presentation</vt:lpstr>
      <vt:lpstr>      Structure of a leaf</vt:lpstr>
      <vt:lpstr>PowerPoint Presentation</vt:lpstr>
      <vt:lpstr>What are these?  Why are they important for photosynthesis? </vt:lpstr>
      <vt:lpstr>Using microscopes</vt:lpstr>
      <vt:lpstr>PowerPoint Presentation</vt:lpstr>
    </vt:vector>
  </TitlesOfParts>
  <Company>SHS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Photosynthesis</dc:title>
  <dc:creator>The Deakins</dc:creator>
  <cp:lastModifiedBy>SMITH, Claire (SHS Science Teacher)</cp:lastModifiedBy>
  <cp:revision>79</cp:revision>
  <dcterms:created xsi:type="dcterms:W3CDTF">2012-06-23T20:45:18Z</dcterms:created>
  <dcterms:modified xsi:type="dcterms:W3CDTF">2020-10-19T17:31:58Z</dcterms:modified>
</cp:coreProperties>
</file>