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62" r:id="rId5"/>
    <p:sldId id="263" r:id="rId6"/>
    <p:sldId id="264" r:id="rId7"/>
    <p:sldId id="265" r:id="rId8"/>
    <p:sldId id="266" r:id="rId9"/>
    <p:sldId id="268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43" d="100"/>
          <a:sy n="43" d="100"/>
        </p:scale>
        <p:origin x="72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E1E007-7E82-46AA-9FA5-576569C79AFF}" type="datetimeFigureOut">
              <a:rPr lang="en-GB" smtClean="0"/>
              <a:t>07/10/2020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A174E3-7BF7-4F7E-98C7-2789BF3BBC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8250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/>
              <a:t>Boardworks Science for Scotland: S1 and S2 </a:t>
            </a:r>
          </a:p>
          <a:p>
            <a:r>
              <a:rPr lang="en-GB"/>
              <a:t>Atoms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E17F98-C2A7-4AE7-870C-575DA13A0301}" type="slidenum">
              <a:rPr lang="en-GB"/>
              <a:pPr/>
              <a:t>4</a:t>
            </a:fld>
            <a:endParaRPr lang="en-GB"/>
          </a:p>
        </p:txBody>
      </p:sp>
      <p:sp>
        <p:nvSpPr>
          <p:cNvPr id="121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9149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36A48-0BE9-4F4D-A1EB-E3E517435528}" type="datetimeFigureOut">
              <a:rPr lang="en-GB" smtClean="0"/>
              <a:t>07/10/2020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60A7A-9EFC-44B1-B5E9-5F41625892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8615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36A48-0BE9-4F4D-A1EB-E3E517435528}" type="datetimeFigureOut">
              <a:rPr lang="en-GB" smtClean="0"/>
              <a:t>07/10/2020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60A7A-9EFC-44B1-B5E9-5F41625892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1505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36A48-0BE9-4F4D-A1EB-E3E517435528}" type="datetimeFigureOut">
              <a:rPr lang="en-GB" smtClean="0"/>
              <a:t>07/10/2020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60A7A-9EFC-44B1-B5E9-5F41625892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03421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S4 Bio Learning I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6">
            <a:extLst>
              <a:ext uri="{FF2B5EF4-FFF2-40B4-BE49-F238E27FC236}">
                <a16:creationId xmlns:a16="http://schemas.microsoft.com/office/drawing/2014/main" id="{FD8B3763-B782-4160-B86C-E847DD4761DF}"/>
              </a:ext>
            </a:extLst>
          </p:cNvPr>
          <p:cNvSpPr txBox="1">
            <a:spLocks/>
          </p:cNvSpPr>
          <p:nvPr/>
        </p:nvSpPr>
        <p:spPr>
          <a:xfrm>
            <a:off x="116418" y="2114551"/>
            <a:ext cx="11906249" cy="606425"/>
          </a:xfrm>
          <a:prstGeom prst="roundRect">
            <a:avLst/>
          </a:prstGeom>
          <a:solidFill>
            <a:srgbClr val="FFFF00"/>
          </a:solidFill>
          <a:ln w="25400" cap="flat" cmpd="sng" algn="ctr">
            <a:solidFill>
              <a:schemeClr val="dk1"/>
            </a:solidFill>
            <a:prstDash val="solid"/>
          </a:ln>
          <a:effectLst/>
        </p:spPr>
        <p:txBody>
          <a:bodyPr lIns="68580" tIns="34290" rIns="68580" bIns="3429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>
              <a:defRPr/>
            </a:pPr>
            <a:r>
              <a:rPr lang="en-GB" sz="3300" dirty="0">
                <a:latin typeface="Century Gothic" panose="020B0502020202020204" pitchFamily="34" charset="0"/>
              </a:rPr>
              <a:t>Success Criteria </a:t>
            </a:r>
          </a:p>
        </p:txBody>
      </p:sp>
      <p:sp>
        <p:nvSpPr>
          <p:cNvPr id="13" name="Title 6">
            <a:extLst>
              <a:ext uri="{FF2B5EF4-FFF2-40B4-BE49-F238E27FC236}">
                <a16:creationId xmlns:a16="http://schemas.microsoft.com/office/drawing/2014/main" id="{DD19089A-7F2E-45B9-8A9A-BDAB1B972C07}"/>
              </a:ext>
            </a:extLst>
          </p:cNvPr>
          <p:cNvSpPr txBox="1">
            <a:spLocks/>
          </p:cNvSpPr>
          <p:nvPr/>
        </p:nvSpPr>
        <p:spPr>
          <a:xfrm>
            <a:off x="116418" y="801689"/>
            <a:ext cx="11944349" cy="574675"/>
          </a:xfrm>
          <a:prstGeom prst="roundRect">
            <a:avLst/>
          </a:prstGeom>
          <a:solidFill>
            <a:srgbClr val="FFFF00"/>
          </a:solidFill>
          <a:ln w="25400" cap="flat" cmpd="sng" algn="ctr">
            <a:solidFill>
              <a:schemeClr val="dk1"/>
            </a:solidFill>
            <a:prstDash val="solid"/>
          </a:ln>
          <a:effectLst/>
        </p:spPr>
        <p:txBody>
          <a:bodyPr lIns="68580" tIns="34290" rIns="68580" bIns="3429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>
              <a:defRPr/>
            </a:pPr>
            <a:r>
              <a:rPr lang="en-US" sz="3300" dirty="0">
                <a:latin typeface="Century Gothic" panose="020B0502020202020204" pitchFamily="34" charset="0"/>
              </a:rPr>
              <a:t>Learning Intent</a:t>
            </a:r>
            <a:endParaRPr lang="en-GB" sz="3300" dirty="0">
              <a:latin typeface="Century Gothic" panose="020B0502020202020204" pitchFamily="34" charset="0"/>
            </a:endParaRPr>
          </a:p>
        </p:txBody>
      </p:sp>
      <p:sp>
        <p:nvSpPr>
          <p:cNvPr id="14" name="Rounded Rectangle 23">
            <a:extLst>
              <a:ext uri="{FF2B5EF4-FFF2-40B4-BE49-F238E27FC236}">
                <a16:creationId xmlns:a16="http://schemas.microsoft.com/office/drawing/2014/main" id="{97C6A782-B48F-4969-949A-B9ACC09443B3}"/>
              </a:ext>
            </a:extLst>
          </p:cNvPr>
          <p:cNvSpPr/>
          <p:nvPr userDrawn="1"/>
        </p:nvSpPr>
        <p:spPr>
          <a:xfrm>
            <a:off x="245534" y="2320926"/>
            <a:ext cx="1195917" cy="57467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350"/>
          </a:p>
        </p:txBody>
      </p:sp>
      <p:sp>
        <p:nvSpPr>
          <p:cNvPr id="16" name="AutoShape 4" descr="Image result for knowledge clipart no background">
            <a:extLst>
              <a:ext uri="{FF2B5EF4-FFF2-40B4-BE49-F238E27FC236}">
                <a16:creationId xmlns:a16="http://schemas.microsoft.com/office/drawing/2014/main" id="{FB4E870B-6E8A-4A17-AF7A-112EB7612361}"/>
              </a:ext>
            </a:extLst>
          </p:cNvPr>
          <p:cNvSpPr>
            <a:spLocks noChangeAspect="1" noChangeArrowheads="1"/>
          </p:cNvSpPr>
          <p:nvPr userDrawn="1"/>
        </p:nvSpPr>
        <p:spPr bwMode="auto">
          <a:xfrm>
            <a:off x="154517" y="-144463"/>
            <a:ext cx="304800" cy="304801"/>
          </a:xfrm>
          <a:prstGeom prst="rect">
            <a:avLst/>
          </a:prstGeom>
          <a:noFill/>
        </p:spPr>
        <p:txBody>
          <a:bodyPr lIns="68580" tIns="34290" rIns="68580" bIns="34290"/>
          <a:lstStyle/>
          <a:p>
            <a:pPr>
              <a:defRPr/>
            </a:pPr>
            <a:endParaRPr lang="en-GB" sz="1350"/>
          </a:p>
        </p:txBody>
      </p:sp>
      <p:sp>
        <p:nvSpPr>
          <p:cNvPr id="17" name="AutoShape 6" descr="Image result for knowledge clipart no background">
            <a:extLst>
              <a:ext uri="{FF2B5EF4-FFF2-40B4-BE49-F238E27FC236}">
                <a16:creationId xmlns:a16="http://schemas.microsoft.com/office/drawing/2014/main" id="{237643AF-4930-4E9E-927D-378B524B0CF5}"/>
              </a:ext>
            </a:extLst>
          </p:cNvPr>
          <p:cNvSpPr>
            <a:spLocks noChangeAspect="1" noChangeArrowheads="1"/>
          </p:cNvSpPr>
          <p:nvPr userDrawn="1"/>
        </p:nvSpPr>
        <p:spPr bwMode="auto">
          <a:xfrm>
            <a:off x="306917" y="7938"/>
            <a:ext cx="304800" cy="304800"/>
          </a:xfrm>
          <a:prstGeom prst="rect">
            <a:avLst/>
          </a:prstGeom>
          <a:noFill/>
        </p:spPr>
        <p:txBody>
          <a:bodyPr lIns="68580" tIns="34290" rIns="68580" bIns="34290"/>
          <a:lstStyle/>
          <a:p>
            <a:pPr>
              <a:defRPr/>
            </a:pPr>
            <a:endParaRPr lang="en-GB" sz="1350"/>
          </a:p>
        </p:txBody>
      </p:sp>
      <p:sp>
        <p:nvSpPr>
          <p:cNvPr id="18" name="Title 6">
            <a:extLst>
              <a:ext uri="{FF2B5EF4-FFF2-40B4-BE49-F238E27FC236}">
                <a16:creationId xmlns:a16="http://schemas.microsoft.com/office/drawing/2014/main" id="{EE0A80F8-1B71-4472-BEC7-512188C29E1D}"/>
              </a:ext>
            </a:extLst>
          </p:cNvPr>
          <p:cNvSpPr txBox="1">
            <a:spLocks/>
          </p:cNvSpPr>
          <p:nvPr userDrawn="1"/>
        </p:nvSpPr>
        <p:spPr>
          <a:xfrm>
            <a:off x="116417" y="63501"/>
            <a:ext cx="2286000" cy="588963"/>
          </a:xfrm>
          <a:prstGeom prst="roundRect">
            <a:avLst/>
          </a:prstGeom>
          <a:solidFill>
            <a:srgbClr val="FFFF00"/>
          </a:solidFill>
          <a:ln w="25400" cap="flat" cmpd="sng" algn="ctr">
            <a:solidFill>
              <a:schemeClr val="dk1"/>
            </a:solidFill>
            <a:prstDash val="solid"/>
          </a:ln>
          <a:effectLst/>
        </p:spPr>
        <p:txBody>
          <a:bodyPr lIns="68580" tIns="34290" rIns="68580" bIns="3429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>
              <a:defRPr/>
            </a:pPr>
            <a:r>
              <a:rPr lang="en-US" sz="3300" dirty="0">
                <a:latin typeface="Century Gothic" panose="020B0502020202020204" pitchFamily="34" charset="0"/>
              </a:rPr>
              <a:t>Lesson Title</a:t>
            </a:r>
            <a:endParaRPr lang="en-GB" sz="3300" dirty="0">
              <a:latin typeface="Century Gothic" panose="020B0502020202020204" pitchFamily="34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17229" y="1457482"/>
            <a:ext cx="11905323" cy="57606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4"/>
          </p:nvPr>
        </p:nvSpPr>
        <p:spPr>
          <a:xfrm>
            <a:off x="2555633" y="63640"/>
            <a:ext cx="7197969" cy="57606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idx="10"/>
          </p:nvPr>
        </p:nvSpPr>
        <p:spPr>
          <a:xfrm>
            <a:off x="2414203" y="2984429"/>
            <a:ext cx="8754003" cy="56915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Content Placeholder 2"/>
          <p:cNvSpPr>
            <a:spLocks noGrp="1"/>
          </p:cNvSpPr>
          <p:nvPr>
            <p:ph idx="11"/>
          </p:nvPr>
        </p:nvSpPr>
        <p:spPr>
          <a:xfrm>
            <a:off x="2403232" y="3667472"/>
            <a:ext cx="8754003" cy="63301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Content Placeholder 2"/>
          <p:cNvSpPr>
            <a:spLocks noGrp="1"/>
          </p:cNvSpPr>
          <p:nvPr>
            <p:ph idx="12"/>
          </p:nvPr>
        </p:nvSpPr>
        <p:spPr>
          <a:xfrm>
            <a:off x="2414203" y="4456437"/>
            <a:ext cx="8732060" cy="83135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Content Placeholder 2"/>
          <p:cNvSpPr>
            <a:spLocks noGrp="1"/>
          </p:cNvSpPr>
          <p:nvPr>
            <p:ph idx="17"/>
          </p:nvPr>
        </p:nvSpPr>
        <p:spPr>
          <a:xfrm>
            <a:off x="11203375" y="2952496"/>
            <a:ext cx="920887" cy="63301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8"/>
          </p:nvPr>
        </p:nvSpPr>
        <p:spPr>
          <a:xfrm>
            <a:off x="11231057" y="3700952"/>
            <a:ext cx="920887" cy="63301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Content Placeholder 2"/>
          <p:cNvSpPr>
            <a:spLocks noGrp="1"/>
          </p:cNvSpPr>
          <p:nvPr>
            <p:ph idx="19"/>
          </p:nvPr>
        </p:nvSpPr>
        <p:spPr>
          <a:xfrm>
            <a:off x="11253699" y="4449412"/>
            <a:ext cx="920887" cy="83837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Content Placeholder 2"/>
          <p:cNvSpPr>
            <a:spLocks noGrp="1"/>
          </p:cNvSpPr>
          <p:nvPr>
            <p:ph idx="20"/>
          </p:nvPr>
        </p:nvSpPr>
        <p:spPr>
          <a:xfrm>
            <a:off x="2414203" y="5475263"/>
            <a:ext cx="8732060" cy="83135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Content Placeholder 2"/>
          <p:cNvSpPr>
            <a:spLocks noGrp="1"/>
          </p:cNvSpPr>
          <p:nvPr>
            <p:ph idx="21"/>
          </p:nvPr>
        </p:nvSpPr>
        <p:spPr>
          <a:xfrm>
            <a:off x="11242727" y="5468238"/>
            <a:ext cx="920887" cy="83837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Date Placeholder 2">
            <a:extLst>
              <a:ext uri="{FF2B5EF4-FFF2-40B4-BE49-F238E27FC236}">
                <a16:creationId xmlns:a16="http://schemas.microsoft.com/office/drawing/2014/main" id="{0FE29CFB-391E-49FE-8971-DB09DDC506DE}"/>
              </a:ext>
            </a:extLst>
          </p:cNvPr>
          <p:cNvSpPr>
            <a:spLocks noGrp="1"/>
          </p:cNvSpPr>
          <p:nvPr>
            <p:ph type="dt" sz="half" idx="22"/>
          </p:nvPr>
        </p:nvSpPr>
        <p:spPr>
          <a:xfrm>
            <a:off x="9812867" y="44450"/>
            <a:ext cx="2286000" cy="60325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/>
          <a:lstStyle>
            <a:lvl1pPr>
              <a:defRPr sz="18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111126A-6136-4891-91BD-C7364FD5E4F5}" type="datetime1">
              <a:rPr lang="en-GB"/>
              <a:pPr>
                <a:defRPr/>
              </a:pPr>
              <a:t>07/10/2020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3832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</p:bldLst>
  </p:timing>
  <p:hf sldNum="0"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251" y="53976"/>
            <a:ext cx="8688916" cy="5492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MX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17855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36A48-0BE9-4F4D-A1EB-E3E517435528}" type="datetimeFigureOut">
              <a:rPr lang="en-GB" smtClean="0"/>
              <a:t>07/10/2020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60A7A-9EFC-44B1-B5E9-5F41625892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1513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36A48-0BE9-4F4D-A1EB-E3E517435528}" type="datetimeFigureOut">
              <a:rPr lang="en-GB" smtClean="0"/>
              <a:t>07/10/2020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60A7A-9EFC-44B1-B5E9-5F41625892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48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36A48-0BE9-4F4D-A1EB-E3E517435528}" type="datetimeFigureOut">
              <a:rPr lang="en-GB" smtClean="0"/>
              <a:t>07/10/2020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60A7A-9EFC-44B1-B5E9-5F41625892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461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36A48-0BE9-4F4D-A1EB-E3E517435528}" type="datetimeFigureOut">
              <a:rPr lang="en-GB" smtClean="0"/>
              <a:t>07/10/2020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60A7A-9EFC-44B1-B5E9-5F41625892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6695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36A48-0BE9-4F4D-A1EB-E3E517435528}" type="datetimeFigureOut">
              <a:rPr lang="en-GB" smtClean="0"/>
              <a:t>07/10/2020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60A7A-9EFC-44B1-B5E9-5F41625892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575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36A48-0BE9-4F4D-A1EB-E3E517435528}" type="datetimeFigureOut">
              <a:rPr lang="en-GB" smtClean="0"/>
              <a:t>07/10/2020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60A7A-9EFC-44B1-B5E9-5F41625892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6581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36A48-0BE9-4F4D-A1EB-E3E517435528}" type="datetimeFigureOut">
              <a:rPr lang="en-GB" smtClean="0"/>
              <a:t>07/10/2020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60A7A-9EFC-44B1-B5E9-5F41625892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6454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36A48-0BE9-4F4D-A1EB-E3E517435528}" type="datetimeFigureOut">
              <a:rPr lang="en-GB" smtClean="0"/>
              <a:t>07/10/2020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60A7A-9EFC-44B1-B5E9-5F41625892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2799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536A48-0BE9-4F4D-A1EB-E3E517435528}" type="datetimeFigureOut">
              <a:rPr lang="en-GB" smtClean="0"/>
              <a:t>07/10/2020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60A7A-9EFC-44B1-B5E9-5F41625892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7310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image" Target="../media/image5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2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19.sv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0B67ED9-2E3B-4CFD-81BC-E105781A08BA}"/>
              </a:ext>
            </a:extLst>
          </p:cNvPr>
          <p:cNvSpPr txBox="1"/>
          <p:nvPr/>
        </p:nvSpPr>
        <p:spPr>
          <a:xfrm>
            <a:off x="268448" y="373903"/>
            <a:ext cx="80036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u="sng" dirty="0">
                <a:latin typeface="Century Gothic" panose="020B0502020202020204" pitchFamily="34" charset="0"/>
              </a:rPr>
              <a:t>Title: </a:t>
            </a:r>
            <a:r>
              <a:rPr lang="en-GB" sz="4000" u="sng" dirty="0" smtClean="0">
                <a:latin typeface="Century Gothic" panose="020B0502020202020204" pitchFamily="34" charset="0"/>
              </a:rPr>
              <a:t>Relative atomic mass</a:t>
            </a:r>
            <a:endParaRPr lang="en-GB" sz="4000" u="sng" dirty="0">
              <a:latin typeface="Century Gothic" panose="020B0502020202020204" pitchFamily="34" charset="0"/>
            </a:endParaRPr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74DB29D4-09DB-4B5A-90C7-79FC2556236C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xfrm>
            <a:off x="9068500" y="545284"/>
            <a:ext cx="3249335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98A05A2B-D82E-4076-BB34-A49F2D923756}" type="datetime1">
              <a:rPr lang="en-GB" altLang="en-US" sz="4000" u="sng" smtClean="0">
                <a:latin typeface="Century Gothic" panose="020B0502020202020204" pitchFamily="34" charset="0"/>
                <a:ea typeface="MS PGothic" panose="020B0600070205080204" pitchFamily="34" charset="-128"/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07/10/2020</a:t>
            </a:fld>
            <a:endParaRPr lang="en-GB" altLang="en-US" sz="4000" u="sng" dirty="0">
              <a:latin typeface="Century Gothic" panose="020B0502020202020204" pitchFamily="34" charset="0"/>
              <a:ea typeface="MS PGothic" panose="020B0600070205080204" pitchFamily="34" charset="-128"/>
            </a:endParaRPr>
          </a:p>
        </p:txBody>
      </p:sp>
      <p:pic>
        <p:nvPicPr>
          <p:cNvPr id="7" name="Graphic 6" descr="Mute speaker">
            <a:extLst>
              <a:ext uri="{FF2B5EF4-FFF2-40B4-BE49-F238E27FC236}">
                <a16:creationId xmlns:a16="http://schemas.microsoft.com/office/drawing/2014/main" id="{F75B3646-763F-4245-B875-F468552B034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1129787" y="1222465"/>
            <a:ext cx="796430" cy="79643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8018675-DE7F-4152-8351-9840FF700422}"/>
              </a:ext>
            </a:extLst>
          </p:cNvPr>
          <p:cNvSpPr txBox="1"/>
          <p:nvPr/>
        </p:nvSpPr>
        <p:spPr>
          <a:xfrm>
            <a:off x="343949" y="1282089"/>
            <a:ext cx="107858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u="sng" dirty="0">
                <a:latin typeface="Century Gothic" panose="020B0502020202020204" pitchFamily="34" charset="0"/>
              </a:rPr>
              <a:t>Do-Now on Whiteboards:</a:t>
            </a:r>
          </a:p>
          <a:p>
            <a:endParaRPr lang="en-GB" sz="2400" u="sng" dirty="0">
              <a:latin typeface="Century Gothic" panose="020B0502020202020204" pitchFamily="34" charset="0"/>
            </a:endParaRPr>
          </a:p>
          <a:p>
            <a:r>
              <a:rPr lang="en-GB" sz="2400" u="sng" dirty="0"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6CD5CB6-2CA9-49F4-8A5B-F75291A8D041}"/>
              </a:ext>
            </a:extLst>
          </p:cNvPr>
          <p:cNvSpPr txBox="1"/>
          <p:nvPr/>
        </p:nvSpPr>
        <p:spPr>
          <a:xfrm>
            <a:off x="343949" y="2151418"/>
            <a:ext cx="5936536" cy="1077218"/>
          </a:xfrm>
          <a:custGeom>
            <a:avLst/>
            <a:gdLst>
              <a:gd name="connsiteX0" fmla="*/ 0 w 4314737"/>
              <a:gd name="connsiteY0" fmla="*/ 0 h 1569660"/>
              <a:gd name="connsiteX1" fmla="*/ 625637 w 4314737"/>
              <a:gd name="connsiteY1" fmla="*/ 0 h 1569660"/>
              <a:gd name="connsiteX2" fmla="*/ 1251274 w 4314737"/>
              <a:gd name="connsiteY2" fmla="*/ 0 h 1569660"/>
              <a:gd name="connsiteX3" fmla="*/ 1704321 w 4314737"/>
              <a:gd name="connsiteY3" fmla="*/ 0 h 1569660"/>
              <a:gd name="connsiteX4" fmla="*/ 2286811 w 4314737"/>
              <a:gd name="connsiteY4" fmla="*/ 0 h 1569660"/>
              <a:gd name="connsiteX5" fmla="*/ 2826153 w 4314737"/>
              <a:gd name="connsiteY5" fmla="*/ 0 h 1569660"/>
              <a:gd name="connsiteX6" fmla="*/ 3279200 w 4314737"/>
              <a:gd name="connsiteY6" fmla="*/ 0 h 1569660"/>
              <a:gd name="connsiteX7" fmla="*/ 3818542 w 4314737"/>
              <a:gd name="connsiteY7" fmla="*/ 0 h 1569660"/>
              <a:gd name="connsiteX8" fmla="*/ 4314737 w 4314737"/>
              <a:gd name="connsiteY8" fmla="*/ 0 h 1569660"/>
              <a:gd name="connsiteX9" fmla="*/ 4314737 w 4314737"/>
              <a:gd name="connsiteY9" fmla="*/ 507523 h 1569660"/>
              <a:gd name="connsiteX10" fmla="*/ 4314737 w 4314737"/>
              <a:gd name="connsiteY10" fmla="*/ 999350 h 1569660"/>
              <a:gd name="connsiteX11" fmla="*/ 4314737 w 4314737"/>
              <a:gd name="connsiteY11" fmla="*/ 1569660 h 1569660"/>
              <a:gd name="connsiteX12" fmla="*/ 3732248 w 4314737"/>
              <a:gd name="connsiteY12" fmla="*/ 1569660 h 1569660"/>
              <a:gd name="connsiteX13" fmla="*/ 3106611 w 4314737"/>
              <a:gd name="connsiteY13" fmla="*/ 1569660 h 1569660"/>
              <a:gd name="connsiteX14" fmla="*/ 2696711 w 4314737"/>
              <a:gd name="connsiteY14" fmla="*/ 1569660 h 1569660"/>
              <a:gd name="connsiteX15" fmla="*/ 2157369 w 4314737"/>
              <a:gd name="connsiteY15" fmla="*/ 1569660 h 1569660"/>
              <a:gd name="connsiteX16" fmla="*/ 1574879 w 4314737"/>
              <a:gd name="connsiteY16" fmla="*/ 1569660 h 1569660"/>
              <a:gd name="connsiteX17" fmla="*/ 1121832 w 4314737"/>
              <a:gd name="connsiteY17" fmla="*/ 1569660 h 1569660"/>
              <a:gd name="connsiteX18" fmla="*/ 496195 w 4314737"/>
              <a:gd name="connsiteY18" fmla="*/ 1569660 h 1569660"/>
              <a:gd name="connsiteX19" fmla="*/ 0 w 4314737"/>
              <a:gd name="connsiteY19" fmla="*/ 1569660 h 1569660"/>
              <a:gd name="connsiteX20" fmla="*/ 0 w 4314737"/>
              <a:gd name="connsiteY20" fmla="*/ 1046440 h 1569660"/>
              <a:gd name="connsiteX21" fmla="*/ 0 w 4314737"/>
              <a:gd name="connsiteY21" fmla="*/ 507523 h 1569660"/>
              <a:gd name="connsiteX22" fmla="*/ 0 w 4314737"/>
              <a:gd name="connsiteY22" fmla="*/ 0 h 1569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314737" h="1569660" extrusionOk="0">
                <a:moveTo>
                  <a:pt x="0" y="0"/>
                </a:moveTo>
                <a:cubicBezTo>
                  <a:pt x="210224" y="-22736"/>
                  <a:pt x="395115" y="6943"/>
                  <a:pt x="625637" y="0"/>
                </a:cubicBezTo>
                <a:cubicBezTo>
                  <a:pt x="856159" y="-6943"/>
                  <a:pt x="1084381" y="34072"/>
                  <a:pt x="1251274" y="0"/>
                </a:cubicBezTo>
                <a:cubicBezTo>
                  <a:pt x="1418167" y="-34072"/>
                  <a:pt x="1585883" y="18682"/>
                  <a:pt x="1704321" y="0"/>
                </a:cubicBezTo>
                <a:cubicBezTo>
                  <a:pt x="1822759" y="-18682"/>
                  <a:pt x="2107082" y="37837"/>
                  <a:pt x="2286811" y="0"/>
                </a:cubicBezTo>
                <a:cubicBezTo>
                  <a:pt x="2466540" y="-37837"/>
                  <a:pt x="2574875" y="64548"/>
                  <a:pt x="2826153" y="0"/>
                </a:cubicBezTo>
                <a:cubicBezTo>
                  <a:pt x="3077431" y="-64548"/>
                  <a:pt x="3079593" y="13716"/>
                  <a:pt x="3279200" y="0"/>
                </a:cubicBezTo>
                <a:cubicBezTo>
                  <a:pt x="3478807" y="-13716"/>
                  <a:pt x="3637735" y="43800"/>
                  <a:pt x="3818542" y="0"/>
                </a:cubicBezTo>
                <a:cubicBezTo>
                  <a:pt x="3999349" y="-43800"/>
                  <a:pt x="4168900" y="25959"/>
                  <a:pt x="4314737" y="0"/>
                </a:cubicBezTo>
                <a:cubicBezTo>
                  <a:pt x="4359822" y="213158"/>
                  <a:pt x="4271155" y="345035"/>
                  <a:pt x="4314737" y="507523"/>
                </a:cubicBezTo>
                <a:cubicBezTo>
                  <a:pt x="4358319" y="670011"/>
                  <a:pt x="4269161" y="802408"/>
                  <a:pt x="4314737" y="999350"/>
                </a:cubicBezTo>
                <a:cubicBezTo>
                  <a:pt x="4360313" y="1196292"/>
                  <a:pt x="4273279" y="1350585"/>
                  <a:pt x="4314737" y="1569660"/>
                </a:cubicBezTo>
                <a:cubicBezTo>
                  <a:pt x="4096597" y="1616070"/>
                  <a:pt x="3863351" y="1527878"/>
                  <a:pt x="3732248" y="1569660"/>
                </a:cubicBezTo>
                <a:cubicBezTo>
                  <a:pt x="3601145" y="1611442"/>
                  <a:pt x="3233447" y="1518003"/>
                  <a:pt x="3106611" y="1569660"/>
                </a:cubicBezTo>
                <a:cubicBezTo>
                  <a:pt x="2979775" y="1621317"/>
                  <a:pt x="2788907" y="1558532"/>
                  <a:pt x="2696711" y="1569660"/>
                </a:cubicBezTo>
                <a:cubicBezTo>
                  <a:pt x="2604515" y="1580788"/>
                  <a:pt x="2340541" y="1539301"/>
                  <a:pt x="2157369" y="1569660"/>
                </a:cubicBezTo>
                <a:cubicBezTo>
                  <a:pt x="1974197" y="1600019"/>
                  <a:pt x="1737052" y="1506625"/>
                  <a:pt x="1574879" y="1569660"/>
                </a:cubicBezTo>
                <a:cubicBezTo>
                  <a:pt x="1412706" y="1632695"/>
                  <a:pt x="1214938" y="1569491"/>
                  <a:pt x="1121832" y="1569660"/>
                </a:cubicBezTo>
                <a:cubicBezTo>
                  <a:pt x="1028726" y="1569829"/>
                  <a:pt x="800093" y="1507595"/>
                  <a:pt x="496195" y="1569660"/>
                </a:cubicBezTo>
                <a:cubicBezTo>
                  <a:pt x="192297" y="1631725"/>
                  <a:pt x="238031" y="1566495"/>
                  <a:pt x="0" y="1569660"/>
                </a:cubicBezTo>
                <a:cubicBezTo>
                  <a:pt x="-32568" y="1432794"/>
                  <a:pt x="21636" y="1267696"/>
                  <a:pt x="0" y="1046440"/>
                </a:cubicBezTo>
                <a:cubicBezTo>
                  <a:pt x="-21636" y="825184"/>
                  <a:pt x="3284" y="761310"/>
                  <a:pt x="0" y="507523"/>
                </a:cubicBezTo>
                <a:cubicBezTo>
                  <a:pt x="-3284" y="253736"/>
                  <a:pt x="40929" y="215430"/>
                  <a:pt x="0" y="0"/>
                </a:cubicBezTo>
                <a:close/>
              </a:path>
            </a:pathLst>
          </a:custGeom>
          <a:noFill/>
          <a:ln w="28575">
            <a:solidFill>
              <a:srgbClr val="92D050"/>
            </a:solidFill>
            <a:extLst>
              <a:ext uri="{C807C97D-BFC1-408E-A445-0C87EB9F89A2}">
                <ask:lineSketchStyleProps xmlns="" xmlns:ask="http://schemas.microsoft.com/office/drawing/2018/sketchyshapes" sd="162937992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n-GB" sz="3200" dirty="0" smtClean="0">
                <a:latin typeface="Century Gothic" panose="020B0502020202020204" pitchFamily="34" charset="0"/>
              </a:rPr>
              <a:t>Draw a diagram of an atom on your whiteboard</a:t>
            </a:r>
            <a:endParaRPr lang="en-GB" sz="3200" dirty="0">
              <a:latin typeface="Century Gothic" panose="020B0502020202020204" pitchFamily="34" charset="0"/>
              <a:sym typeface="Wingdings" panose="05000000000000000000" pitchFamily="2" charset="2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3389882-B88B-4EF5-89AE-C809E20DDB1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599" y="4090656"/>
            <a:ext cx="3452037" cy="238622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0CE9ACF-FD36-4CC6-9A5F-C661A8351F18}"/>
              </a:ext>
            </a:extLst>
          </p:cNvPr>
          <p:cNvSpPr txBox="1"/>
          <p:nvPr/>
        </p:nvSpPr>
        <p:spPr>
          <a:xfrm>
            <a:off x="6858792" y="2561946"/>
            <a:ext cx="4669210" cy="1569660"/>
          </a:xfrm>
          <a:custGeom>
            <a:avLst/>
            <a:gdLst>
              <a:gd name="connsiteX0" fmla="*/ 0 w 4314737"/>
              <a:gd name="connsiteY0" fmla="*/ 0 h 1569660"/>
              <a:gd name="connsiteX1" fmla="*/ 625637 w 4314737"/>
              <a:gd name="connsiteY1" fmla="*/ 0 h 1569660"/>
              <a:gd name="connsiteX2" fmla="*/ 1251274 w 4314737"/>
              <a:gd name="connsiteY2" fmla="*/ 0 h 1569660"/>
              <a:gd name="connsiteX3" fmla="*/ 1704321 w 4314737"/>
              <a:gd name="connsiteY3" fmla="*/ 0 h 1569660"/>
              <a:gd name="connsiteX4" fmla="*/ 2286811 w 4314737"/>
              <a:gd name="connsiteY4" fmla="*/ 0 h 1569660"/>
              <a:gd name="connsiteX5" fmla="*/ 2826153 w 4314737"/>
              <a:gd name="connsiteY5" fmla="*/ 0 h 1569660"/>
              <a:gd name="connsiteX6" fmla="*/ 3279200 w 4314737"/>
              <a:gd name="connsiteY6" fmla="*/ 0 h 1569660"/>
              <a:gd name="connsiteX7" fmla="*/ 3818542 w 4314737"/>
              <a:gd name="connsiteY7" fmla="*/ 0 h 1569660"/>
              <a:gd name="connsiteX8" fmla="*/ 4314737 w 4314737"/>
              <a:gd name="connsiteY8" fmla="*/ 0 h 1569660"/>
              <a:gd name="connsiteX9" fmla="*/ 4314737 w 4314737"/>
              <a:gd name="connsiteY9" fmla="*/ 507523 h 1569660"/>
              <a:gd name="connsiteX10" fmla="*/ 4314737 w 4314737"/>
              <a:gd name="connsiteY10" fmla="*/ 999350 h 1569660"/>
              <a:gd name="connsiteX11" fmla="*/ 4314737 w 4314737"/>
              <a:gd name="connsiteY11" fmla="*/ 1569660 h 1569660"/>
              <a:gd name="connsiteX12" fmla="*/ 3732248 w 4314737"/>
              <a:gd name="connsiteY12" fmla="*/ 1569660 h 1569660"/>
              <a:gd name="connsiteX13" fmla="*/ 3106611 w 4314737"/>
              <a:gd name="connsiteY13" fmla="*/ 1569660 h 1569660"/>
              <a:gd name="connsiteX14" fmla="*/ 2696711 w 4314737"/>
              <a:gd name="connsiteY14" fmla="*/ 1569660 h 1569660"/>
              <a:gd name="connsiteX15" fmla="*/ 2157369 w 4314737"/>
              <a:gd name="connsiteY15" fmla="*/ 1569660 h 1569660"/>
              <a:gd name="connsiteX16" fmla="*/ 1574879 w 4314737"/>
              <a:gd name="connsiteY16" fmla="*/ 1569660 h 1569660"/>
              <a:gd name="connsiteX17" fmla="*/ 1121832 w 4314737"/>
              <a:gd name="connsiteY17" fmla="*/ 1569660 h 1569660"/>
              <a:gd name="connsiteX18" fmla="*/ 496195 w 4314737"/>
              <a:gd name="connsiteY18" fmla="*/ 1569660 h 1569660"/>
              <a:gd name="connsiteX19" fmla="*/ 0 w 4314737"/>
              <a:gd name="connsiteY19" fmla="*/ 1569660 h 1569660"/>
              <a:gd name="connsiteX20" fmla="*/ 0 w 4314737"/>
              <a:gd name="connsiteY20" fmla="*/ 1046440 h 1569660"/>
              <a:gd name="connsiteX21" fmla="*/ 0 w 4314737"/>
              <a:gd name="connsiteY21" fmla="*/ 507523 h 1569660"/>
              <a:gd name="connsiteX22" fmla="*/ 0 w 4314737"/>
              <a:gd name="connsiteY22" fmla="*/ 0 h 1569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314737" h="1569660" extrusionOk="0">
                <a:moveTo>
                  <a:pt x="0" y="0"/>
                </a:moveTo>
                <a:cubicBezTo>
                  <a:pt x="210224" y="-22736"/>
                  <a:pt x="395115" y="6943"/>
                  <a:pt x="625637" y="0"/>
                </a:cubicBezTo>
                <a:cubicBezTo>
                  <a:pt x="856159" y="-6943"/>
                  <a:pt x="1084381" y="34072"/>
                  <a:pt x="1251274" y="0"/>
                </a:cubicBezTo>
                <a:cubicBezTo>
                  <a:pt x="1418167" y="-34072"/>
                  <a:pt x="1585883" y="18682"/>
                  <a:pt x="1704321" y="0"/>
                </a:cubicBezTo>
                <a:cubicBezTo>
                  <a:pt x="1822759" y="-18682"/>
                  <a:pt x="2107082" y="37837"/>
                  <a:pt x="2286811" y="0"/>
                </a:cubicBezTo>
                <a:cubicBezTo>
                  <a:pt x="2466540" y="-37837"/>
                  <a:pt x="2574875" y="64548"/>
                  <a:pt x="2826153" y="0"/>
                </a:cubicBezTo>
                <a:cubicBezTo>
                  <a:pt x="3077431" y="-64548"/>
                  <a:pt x="3079593" y="13716"/>
                  <a:pt x="3279200" y="0"/>
                </a:cubicBezTo>
                <a:cubicBezTo>
                  <a:pt x="3478807" y="-13716"/>
                  <a:pt x="3637735" y="43800"/>
                  <a:pt x="3818542" y="0"/>
                </a:cubicBezTo>
                <a:cubicBezTo>
                  <a:pt x="3999349" y="-43800"/>
                  <a:pt x="4168900" y="25959"/>
                  <a:pt x="4314737" y="0"/>
                </a:cubicBezTo>
                <a:cubicBezTo>
                  <a:pt x="4359822" y="213158"/>
                  <a:pt x="4271155" y="345035"/>
                  <a:pt x="4314737" y="507523"/>
                </a:cubicBezTo>
                <a:cubicBezTo>
                  <a:pt x="4358319" y="670011"/>
                  <a:pt x="4269161" y="802408"/>
                  <a:pt x="4314737" y="999350"/>
                </a:cubicBezTo>
                <a:cubicBezTo>
                  <a:pt x="4360313" y="1196292"/>
                  <a:pt x="4273279" y="1350585"/>
                  <a:pt x="4314737" y="1569660"/>
                </a:cubicBezTo>
                <a:cubicBezTo>
                  <a:pt x="4096597" y="1616070"/>
                  <a:pt x="3863351" y="1527878"/>
                  <a:pt x="3732248" y="1569660"/>
                </a:cubicBezTo>
                <a:cubicBezTo>
                  <a:pt x="3601145" y="1611442"/>
                  <a:pt x="3233447" y="1518003"/>
                  <a:pt x="3106611" y="1569660"/>
                </a:cubicBezTo>
                <a:cubicBezTo>
                  <a:pt x="2979775" y="1621317"/>
                  <a:pt x="2788907" y="1558532"/>
                  <a:pt x="2696711" y="1569660"/>
                </a:cubicBezTo>
                <a:cubicBezTo>
                  <a:pt x="2604515" y="1580788"/>
                  <a:pt x="2340541" y="1539301"/>
                  <a:pt x="2157369" y="1569660"/>
                </a:cubicBezTo>
                <a:cubicBezTo>
                  <a:pt x="1974197" y="1600019"/>
                  <a:pt x="1737052" y="1506625"/>
                  <a:pt x="1574879" y="1569660"/>
                </a:cubicBezTo>
                <a:cubicBezTo>
                  <a:pt x="1412706" y="1632695"/>
                  <a:pt x="1214938" y="1569491"/>
                  <a:pt x="1121832" y="1569660"/>
                </a:cubicBezTo>
                <a:cubicBezTo>
                  <a:pt x="1028726" y="1569829"/>
                  <a:pt x="800093" y="1507595"/>
                  <a:pt x="496195" y="1569660"/>
                </a:cubicBezTo>
                <a:cubicBezTo>
                  <a:pt x="192297" y="1631725"/>
                  <a:pt x="238031" y="1566495"/>
                  <a:pt x="0" y="1569660"/>
                </a:cubicBezTo>
                <a:cubicBezTo>
                  <a:pt x="-32568" y="1432794"/>
                  <a:pt x="21636" y="1267696"/>
                  <a:pt x="0" y="1046440"/>
                </a:cubicBezTo>
                <a:cubicBezTo>
                  <a:pt x="-21636" y="825184"/>
                  <a:pt x="3284" y="761310"/>
                  <a:pt x="0" y="507523"/>
                </a:cubicBezTo>
                <a:cubicBezTo>
                  <a:pt x="-3284" y="253736"/>
                  <a:pt x="40929" y="215430"/>
                  <a:pt x="0" y="0"/>
                </a:cubicBezTo>
                <a:close/>
              </a:path>
            </a:pathLst>
          </a:custGeom>
          <a:noFill/>
          <a:ln w="28575">
            <a:solidFill>
              <a:srgbClr val="FFC000"/>
            </a:solidFill>
            <a:extLst>
              <a:ext uri="{C807C97D-BFC1-408E-A445-0C87EB9F89A2}">
                <ask:lineSketchStyleProps xmlns="" xmlns:ask="http://schemas.microsoft.com/office/drawing/2018/sketchyshapes" sd="162937992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Century Gothic" panose="020B0502020202020204" pitchFamily="34" charset="0"/>
              </a:rPr>
              <a:t>2. What happens to particle energy when we </a:t>
            </a:r>
            <a:r>
              <a:rPr lang="en-GB" sz="3200" dirty="0" smtClean="0">
                <a:latin typeface="Century Gothic" panose="020B0502020202020204" pitchFamily="34" charset="0"/>
              </a:rPr>
              <a:t>condense a gas?</a:t>
            </a:r>
            <a:endParaRPr lang="en-GB" sz="32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533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5964091"/>
              </p:ext>
            </p:extLst>
          </p:nvPr>
        </p:nvGraphicFramePr>
        <p:xfrm>
          <a:off x="3143861" y="3246764"/>
          <a:ext cx="5085348" cy="25754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1337">
                  <a:extLst>
                    <a:ext uri="{9D8B030D-6E8A-4147-A177-3AD203B41FA5}">
                      <a16:colId xmlns:a16="http://schemas.microsoft.com/office/drawing/2014/main" val="3614054444"/>
                    </a:ext>
                  </a:extLst>
                </a:gridCol>
                <a:gridCol w="1271337">
                  <a:extLst>
                    <a:ext uri="{9D8B030D-6E8A-4147-A177-3AD203B41FA5}">
                      <a16:colId xmlns:a16="http://schemas.microsoft.com/office/drawing/2014/main" val="185018967"/>
                    </a:ext>
                  </a:extLst>
                </a:gridCol>
                <a:gridCol w="1271337">
                  <a:extLst>
                    <a:ext uri="{9D8B030D-6E8A-4147-A177-3AD203B41FA5}">
                      <a16:colId xmlns:a16="http://schemas.microsoft.com/office/drawing/2014/main" val="1116281796"/>
                    </a:ext>
                  </a:extLst>
                </a:gridCol>
                <a:gridCol w="1271337">
                  <a:extLst>
                    <a:ext uri="{9D8B030D-6E8A-4147-A177-3AD203B41FA5}">
                      <a16:colId xmlns:a16="http://schemas.microsoft.com/office/drawing/2014/main" val="2562118972"/>
                    </a:ext>
                  </a:extLst>
                </a:gridCol>
              </a:tblGrid>
              <a:tr h="85848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6828960"/>
                  </a:ext>
                </a:extLst>
              </a:tr>
              <a:tr h="85848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4170944"/>
                  </a:ext>
                </a:extLst>
              </a:tr>
              <a:tr h="85848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6975630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88758" y="352926"/>
            <a:ext cx="1163052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Century Gothic" panose="020B0502020202020204" pitchFamily="34" charset="0"/>
              </a:rPr>
              <a:t>BINGO! </a:t>
            </a:r>
          </a:p>
          <a:p>
            <a:r>
              <a:rPr lang="en-US" sz="3200" dirty="0" smtClean="0">
                <a:latin typeface="Century Gothic" panose="020B0502020202020204" pitchFamily="34" charset="0"/>
              </a:rPr>
              <a:t>Select 12 </a:t>
            </a:r>
            <a:r>
              <a:rPr lang="en-US" sz="3200" b="1" dirty="0" smtClean="0">
                <a:latin typeface="Century Gothic" panose="020B0502020202020204" pitchFamily="34" charset="0"/>
              </a:rPr>
              <a:t>numbers</a:t>
            </a:r>
            <a:r>
              <a:rPr lang="en-US" sz="3200" dirty="0" smtClean="0">
                <a:latin typeface="Century Gothic" panose="020B0502020202020204" pitchFamily="34" charset="0"/>
              </a:rPr>
              <a:t> between </a:t>
            </a:r>
            <a:r>
              <a:rPr lang="en-US" sz="3200" b="1" dirty="0" smtClean="0">
                <a:latin typeface="Century Gothic" panose="020B0502020202020204" pitchFamily="34" charset="0"/>
              </a:rPr>
              <a:t>1-20</a:t>
            </a:r>
            <a:r>
              <a:rPr lang="en-US" sz="3200" dirty="0" smtClean="0">
                <a:latin typeface="Century Gothic" panose="020B0502020202020204" pitchFamily="34" charset="0"/>
              </a:rPr>
              <a:t>. </a:t>
            </a:r>
          </a:p>
          <a:p>
            <a:r>
              <a:rPr lang="en-US" sz="3200" dirty="0" smtClean="0">
                <a:latin typeface="Century Gothic" panose="020B0502020202020204" pitchFamily="34" charset="0"/>
              </a:rPr>
              <a:t>When the </a:t>
            </a:r>
            <a:r>
              <a:rPr lang="en-US" sz="3200" b="1" dirty="0" smtClean="0">
                <a:latin typeface="Century Gothic" panose="020B0502020202020204" pitchFamily="34" charset="0"/>
              </a:rPr>
              <a:t>element name is read out</a:t>
            </a:r>
            <a:r>
              <a:rPr lang="en-US" sz="3200" dirty="0" smtClean="0">
                <a:latin typeface="Century Gothic" panose="020B0502020202020204" pitchFamily="34" charset="0"/>
              </a:rPr>
              <a:t>, you must cross off the </a:t>
            </a:r>
            <a:r>
              <a:rPr lang="en-US" sz="3200" b="1" dirty="0" smtClean="0">
                <a:latin typeface="Century Gothic" panose="020B0502020202020204" pitchFamily="34" charset="0"/>
              </a:rPr>
              <a:t>atomic number </a:t>
            </a:r>
            <a:r>
              <a:rPr lang="en-US" sz="3200" dirty="0" smtClean="0">
                <a:latin typeface="Century Gothic" panose="020B0502020202020204" pitchFamily="34" charset="0"/>
              </a:rPr>
              <a:t>that matches that element. </a:t>
            </a:r>
            <a:endParaRPr lang="en-GB" sz="32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804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0B91D9FC-141F-43DD-915E-837F1020E3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8547" y="1466110"/>
            <a:ext cx="11711430" cy="661727"/>
          </a:xfrm>
          <a:solidFill>
            <a:srgbClr val="92D050"/>
          </a:solidFill>
        </p:spPr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en-US" sz="2800" dirty="0" smtClean="0">
                <a:latin typeface="Century Gothic" panose="020B0502020202020204" pitchFamily="34" charset="0"/>
              </a:rPr>
              <a:t>Use the mass number and atomic number to identify P, N and E number</a:t>
            </a:r>
            <a:endParaRPr lang="en-GB" sz="2800" dirty="0">
              <a:latin typeface="Century Gothic" panose="020B0502020202020204" pitchFamily="34" charset="0"/>
            </a:endParaRPr>
          </a:p>
        </p:txBody>
      </p:sp>
      <p:sp>
        <p:nvSpPr>
          <p:cNvPr id="28" name="Content Placeholder 27">
            <a:extLst>
              <a:ext uri="{FF2B5EF4-FFF2-40B4-BE49-F238E27FC236}">
                <a16:creationId xmlns:a16="http://schemas.microsoft.com/office/drawing/2014/main" id="{AFD671B1-014C-4FA0-A10B-7772BD4ED90E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2691607" y="64295"/>
            <a:ext cx="5775936" cy="690714"/>
          </a:xfrm>
          <a:solidFill>
            <a:srgbClr val="92D050"/>
          </a:solidFill>
        </p:spPr>
        <p:txBody>
          <a:bodyPr>
            <a:normAutofit/>
          </a:bodyPr>
          <a:lstStyle/>
          <a:p>
            <a:pPr>
              <a:defRPr/>
            </a:pPr>
            <a:r>
              <a:rPr lang="en-GB" sz="3600" b="1" dirty="0" smtClean="0">
                <a:latin typeface="Century Gothic" panose="020B0502020202020204" pitchFamily="34" charset="0"/>
              </a:rPr>
              <a:t>Relative atomic mass</a:t>
            </a:r>
            <a:endParaRPr lang="en-GB" sz="3600" b="1" dirty="0">
              <a:latin typeface="Century Gothic" panose="020B0502020202020204" pitchFamily="34" charset="0"/>
            </a:endParaRPr>
          </a:p>
        </p:txBody>
      </p:sp>
      <p:sp>
        <p:nvSpPr>
          <p:cNvPr id="25" name="Content Placeholder 24">
            <a:extLst>
              <a:ext uri="{FF2B5EF4-FFF2-40B4-BE49-F238E27FC236}">
                <a16:creationId xmlns:a16="http://schemas.microsoft.com/office/drawing/2014/main" id="{6B020E7D-FFDD-4CE2-BE7C-D26DDE0BBAE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2488049" y="2851150"/>
            <a:ext cx="7679407" cy="868363"/>
          </a:xfrm>
          <a:solidFill>
            <a:srgbClr val="92D050"/>
          </a:solidFill>
        </p:spPr>
        <p:txBody>
          <a:bodyPr>
            <a:noAutofit/>
          </a:bodyPr>
          <a:lstStyle/>
          <a:p>
            <a:pPr>
              <a:defRPr/>
            </a:pPr>
            <a:r>
              <a:rPr lang="en-GB" sz="3200" u="none" dirty="0">
                <a:latin typeface="Century Gothic" panose="020B0502020202020204" pitchFamily="34" charset="0"/>
              </a:rPr>
              <a:t>Draw the structure of an atom</a:t>
            </a:r>
          </a:p>
        </p:txBody>
      </p:sp>
      <p:sp>
        <p:nvSpPr>
          <p:cNvPr id="26" name="Content Placeholder 25">
            <a:extLst>
              <a:ext uri="{FF2B5EF4-FFF2-40B4-BE49-F238E27FC236}">
                <a16:creationId xmlns:a16="http://schemas.microsoft.com/office/drawing/2014/main" id="{9C4F840E-1F21-4A3A-BE41-9EDA1D2514B1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2486462" y="4008640"/>
            <a:ext cx="7679406" cy="781285"/>
          </a:xfrm>
          <a:solidFill>
            <a:srgbClr val="92D050"/>
          </a:solidFill>
        </p:spPr>
        <p:txBody>
          <a:bodyPr>
            <a:noAutofit/>
          </a:bodyPr>
          <a:lstStyle/>
          <a:p>
            <a:pPr>
              <a:defRPr/>
            </a:pPr>
            <a:r>
              <a:rPr lang="en-GB" sz="3200" u="none" dirty="0">
                <a:latin typeface="Century Gothic" panose="020B0502020202020204" pitchFamily="34" charset="0"/>
              </a:rPr>
              <a:t>Know the mass and charge of protons, neutrons and electrons</a:t>
            </a:r>
          </a:p>
        </p:txBody>
      </p:sp>
      <p:sp>
        <p:nvSpPr>
          <p:cNvPr id="27" name="Content Placeholder 26">
            <a:extLst>
              <a:ext uri="{FF2B5EF4-FFF2-40B4-BE49-F238E27FC236}">
                <a16:creationId xmlns:a16="http://schemas.microsoft.com/office/drawing/2014/main" id="{7F8E26D9-4EEA-4882-AB38-6DD979D24BB4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2473025" y="5013850"/>
            <a:ext cx="7663531" cy="1137902"/>
          </a:xfrm>
          <a:solidFill>
            <a:srgbClr val="92D050"/>
          </a:solidFill>
        </p:spPr>
        <p:txBody>
          <a:bodyPr>
            <a:noAutofit/>
          </a:bodyPr>
          <a:lstStyle/>
          <a:p>
            <a:pPr>
              <a:defRPr/>
            </a:pPr>
            <a:r>
              <a:rPr lang="en-US" sz="3200" u="none" dirty="0">
                <a:latin typeface="Century Gothic" panose="020B0502020202020204" pitchFamily="34" charset="0"/>
              </a:rPr>
              <a:t>Determine the </a:t>
            </a:r>
            <a:r>
              <a:rPr lang="en-US" sz="3200" u="none" dirty="0" smtClean="0">
                <a:latin typeface="Century Gothic" panose="020B0502020202020204" pitchFamily="34" charset="0"/>
              </a:rPr>
              <a:t>proton, neutron and electron number</a:t>
            </a:r>
            <a:endParaRPr lang="en-GB" sz="3200" u="none" dirty="0">
              <a:latin typeface="Century Gothic" panose="020B0502020202020204" pitchFamily="34" charset="0"/>
            </a:endParaRPr>
          </a:p>
        </p:txBody>
      </p:sp>
      <p:sp>
        <p:nvSpPr>
          <p:cNvPr id="29" name="Content Placeholder 28">
            <a:extLst>
              <a:ext uri="{FF2B5EF4-FFF2-40B4-BE49-F238E27FC236}">
                <a16:creationId xmlns:a16="http://schemas.microsoft.com/office/drawing/2014/main" id="{18EF3928-6DA8-42FA-8717-8DD305386739}"/>
              </a:ext>
            </a:extLst>
          </p:cNvPr>
          <p:cNvSpPr>
            <a:spLocks noGrp="1"/>
          </p:cNvSpPr>
          <p:nvPr>
            <p:ph idx="17"/>
          </p:nvPr>
        </p:nvSpPr>
        <p:spPr>
          <a:xfrm>
            <a:off x="10381880" y="2885750"/>
            <a:ext cx="838362" cy="764412"/>
          </a:xfrm>
          <a:solidFill>
            <a:srgbClr val="92D050"/>
          </a:solidFill>
        </p:spPr>
        <p:txBody>
          <a:bodyPr/>
          <a:lstStyle/>
          <a:p>
            <a:pPr>
              <a:defRPr/>
            </a:pPr>
            <a:r>
              <a:rPr lang="en-GB" dirty="0">
                <a:latin typeface="Century Gothic" panose="020B0502020202020204" pitchFamily="34" charset="0"/>
              </a:rPr>
              <a:t>3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647FD12F-7377-452C-9FA1-78C65730D1AE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10381880" y="4008639"/>
            <a:ext cx="823500" cy="781285"/>
          </a:xfrm>
          <a:solidFill>
            <a:srgbClr val="92D050"/>
          </a:solidFill>
        </p:spPr>
        <p:txBody>
          <a:bodyPr>
            <a:normAutofit/>
          </a:bodyPr>
          <a:lstStyle/>
          <a:p>
            <a:pPr>
              <a:defRPr/>
            </a:pPr>
            <a:r>
              <a:rPr lang="en-GB" dirty="0">
                <a:latin typeface="Century Gothic" panose="020B0502020202020204" pitchFamily="34" charset="0"/>
              </a:rPr>
              <a:t>4</a:t>
            </a:r>
          </a:p>
        </p:txBody>
      </p:sp>
      <p:sp>
        <p:nvSpPr>
          <p:cNvPr id="31" name="Content Placeholder 30">
            <a:extLst>
              <a:ext uri="{FF2B5EF4-FFF2-40B4-BE49-F238E27FC236}">
                <a16:creationId xmlns:a16="http://schemas.microsoft.com/office/drawing/2014/main" id="{CA79EB7F-EF7A-4CCF-B19E-D4DC8EB8F7FE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10381880" y="5116513"/>
            <a:ext cx="838362" cy="838200"/>
          </a:xfrm>
          <a:solidFill>
            <a:srgbClr val="92D050"/>
          </a:solidFill>
        </p:spPr>
        <p:txBody>
          <a:bodyPr>
            <a:normAutofit/>
          </a:bodyPr>
          <a:lstStyle/>
          <a:p>
            <a:pPr>
              <a:defRPr/>
            </a:pPr>
            <a:r>
              <a:rPr lang="en-GB" dirty="0">
                <a:latin typeface="Century Gothic" panose="020B0502020202020204" pitchFamily="34" charset="0"/>
              </a:rPr>
              <a:t>5-6</a:t>
            </a:r>
          </a:p>
        </p:txBody>
      </p:sp>
      <p:sp>
        <p:nvSpPr>
          <p:cNvPr id="13" name="Date Placeholder 1">
            <a:extLst>
              <a:ext uri="{FF2B5EF4-FFF2-40B4-BE49-F238E27FC236}">
                <a16:creationId xmlns:a16="http://schemas.microsoft.com/office/drawing/2014/main" id="{1EC8A893-7996-48D9-8758-051FC4836019}"/>
              </a:ext>
            </a:extLst>
          </p:cNvPr>
          <p:cNvSpPr txBox="1">
            <a:spLocks/>
          </p:cNvSpPr>
          <p:nvPr/>
        </p:nvSpPr>
        <p:spPr bwMode="auto">
          <a:xfrm>
            <a:off x="8681915" y="85223"/>
            <a:ext cx="3238062" cy="576263"/>
          </a:xfrm>
          <a:prstGeom prst="roundRect">
            <a:avLst/>
          </a:prstGeom>
          <a:solidFill>
            <a:srgbClr val="92D050"/>
          </a:solidFill>
          <a:ln w="9525" cap="flat" cmpd="sng" algn="ctr">
            <a:solidFill>
              <a:schemeClr val="accent3">
                <a:shade val="95000"/>
                <a:satMod val="105000"/>
              </a:scheme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>
            <a:lvl1pPr marL="0" indent="0" algn="ctr" defTabSz="914400" rtl="0" eaLnBrk="0" latinLnBrk="0" hangingPunct="0">
              <a:spcBef>
                <a:spcPct val="20000"/>
              </a:spcBef>
              <a:buFont typeface="Arial" pitchFamily="34" charset="0"/>
              <a:buNone/>
              <a:defRPr sz="2400" b="0" u="sng" kern="1200" baseline="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1pPr>
            <a:lvl2pPr marL="742950" indent="-285750" algn="l" defTabSz="914400" rtl="0" eaLnBrk="0" latinLnBrk="0" hangingPunct="0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2pPr>
            <a:lvl3pPr marL="1143000" indent="-228600" algn="l" defTabSz="914400" rtl="0" eaLnBrk="0" latinLnBrk="0" hangingPunct="0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3pPr>
            <a:lvl4pPr marL="1600200" indent="-228600" algn="l" defTabSz="914400" rtl="0" eaLnBrk="0" latinLnBrk="0" hangingPunct="0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4pPr>
            <a:lvl5pPr marL="2057400" indent="-228600" algn="l" defTabSz="914400" rtl="0" eaLnBrk="0" latinLnBrk="0" hangingPunct="0">
              <a:spcBef>
                <a:spcPct val="20000"/>
              </a:spcBef>
              <a:buFont typeface="Arial" pitchFamily="34" charset="0"/>
              <a:buChar char="»"/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9pPr>
          </a:lstStyle>
          <a:p>
            <a:pPr eaLnBrk="1" hangingPunct="1">
              <a:defRPr/>
            </a:pPr>
            <a:fld id="{154BC072-B87D-420C-BE21-F599E06CF5F8}" type="datetime1">
              <a:rPr lang="en-GB" sz="4000">
                <a:latin typeface="Century Gothic" panose="020B0502020202020204" pitchFamily="34" charset="0"/>
              </a:rPr>
              <a:pPr eaLnBrk="1" hangingPunct="1">
                <a:defRPr/>
              </a:pPr>
              <a:t>07/10/2020</a:t>
            </a:fld>
            <a:endParaRPr lang="en-GB" sz="4000" dirty="0">
              <a:latin typeface="Century Gothic" panose="020B0502020202020204" pitchFamily="34" charset="0"/>
            </a:endParaRPr>
          </a:p>
        </p:txBody>
      </p:sp>
      <p:sp>
        <p:nvSpPr>
          <p:cNvPr id="65547" name="Picture 17" descr="http://www.gifs.net/Animation11/Nature/Stars/Sun_star.gif">
            <a:extLst>
              <a:ext uri="{FF2B5EF4-FFF2-40B4-BE49-F238E27FC236}">
                <a16:creationId xmlns:a16="http://schemas.microsoft.com/office/drawing/2014/main" id="{DB5CBA62-9E67-4535-8759-73A8303EF93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46276" y="2887663"/>
            <a:ext cx="690563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65548" name="Picture 18" descr="http://www.gifs.net/Animation11/Nature/Stars/Sun_star.gif">
            <a:extLst>
              <a:ext uri="{FF2B5EF4-FFF2-40B4-BE49-F238E27FC236}">
                <a16:creationId xmlns:a16="http://schemas.microsoft.com/office/drawing/2014/main" id="{BED84ABE-BBFB-43F5-A742-36BFEDB7868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35126" y="3719513"/>
            <a:ext cx="690563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65549" name="Picture 19" descr="http://www.gifs.net/Animation11/Nature/Stars/Sun_star.gif">
            <a:extLst>
              <a:ext uri="{FF2B5EF4-FFF2-40B4-BE49-F238E27FC236}">
                <a16:creationId xmlns:a16="http://schemas.microsoft.com/office/drawing/2014/main" id="{7D225860-10CA-4349-B157-8A9E0541713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346326" y="3687763"/>
            <a:ext cx="690563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65550" name="Picture 20" descr="http://www.gifs.net/Animation11/Nature/Stars/Sun_star.gif">
            <a:extLst>
              <a:ext uri="{FF2B5EF4-FFF2-40B4-BE49-F238E27FC236}">
                <a16:creationId xmlns:a16="http://schemas.microsoft.com/office/drawing/2014/main" id="{5FAB2380-AFC4-4D47-BEDE-F840DFECA0F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00201" y="4868863"/>
            <a:ext cx="690563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65551" name="Picture 21" descr="http://www.gifs.net/Animation11/Nature/Stars/Sun_star.gif">
            <a:extLst>
              <a:ext uri="{FF2B5EF4-FFF2-40B4-BE49-F238E27FC236}">
                <a16:creationId xmlns:a16="http://schemas.microsoft.com/office/drawing/2014/main" id="{7DA19734-39E0-44CE-AAD6-98E66F5CCCC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312988" y="4837113"/>
            <a:ext cx="690562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65552" name="Picture 22" descr="http://www.gifs.net/Animation11/Nature/Stars/Sun_star.gif">
            <a:extLst>
              <a:ext uri="{FF2B5EF4-FFF2-40B4-BE49-F238E27FC236}">
                <a16:creationId xmlns:a16="http://schemas.microsoft.com/office/drawing/2014/main" id="{A1003F8D-698B-43F2-9130-31D17A8BEFC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57388" y="5405438"/>
            <a:ext cx="690562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n-GB" altLang="en-US"/>
          </a:p>
        </p:txBody>
      </p:sp>
      <p:pic>
        <p:nvPicPr>
          <p:cNvPr id="65554" name="Picture 17" descr="http://www.gifs.net/Animation11/Nature/Stars/Sun_star.gif">
            <a:extLst>
              <a:ext uri="{FF2B5EF4-FFF2-40B4-BE49-F238E27FC236}">
                <a16:creationId xmlns:a16="http://schemas.microsoft.com/office/drawing/2014/main" id="{D482D53E-64E7-4781-BD7C-86A40F13420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944" y="2885750"/>
            <a:ext cx="690562" cy="697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17" descr="http://www.gifs.net/Animation11/Nature/Stars/Sun_star.gif">
            <a:extLst>
              <a:ext uri="{FF2B5EF4-FFF2-40B4-BE49-F238E27FC236}">
                <a16:creationId xmlns:a16="http://schemas.microsoft.com/office/drawing/2014/main" id="{383B52B8-BF54-4BC5-A6CA-6AF71851BA9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663" y="3918994"/>
            <a:ext cx="690562" cy="697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17" descr="http://www.gifs.net/Animation11/Nature/Stars/Sun_star.gif">
            <a:extLst>
              <a:ext uri="{FF2B5EF4-FFF2-40B4-BE49-F238E27FC236}">
                <a16:creationId xmlns:a16="http://schemas.microsoft.com/office/drawing/2014/main" id="{7AFA38AD-EF10-4050-BA95-F7A40A1F797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690" y="3896944"/>
            <a:ext cx="690562" cy="697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17" descr="http://www.gifs.net/Animation11/Nature/Stars/Sun_star.gif">
            <a:extLst>
              <a:ext uri="{FF2B5EF4-FFF2-40B4-BE49-F238E27FC236}">
                <a16:creationId xmlns:a16="http://schemas.microsoft.com/office/drawing/2014/main" id="{B48987F7-CA60-46C3-A609-3E76D2407B12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561" y="5148592"/>
            <a:ext cx="690562" cy="697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17" descr="http://www.gifs.net/Animation11/Nature/Stars/Sun_star.gif">
            <a:extLst>
              <a:ext uri="{FF2B5EF4-FFF2-40B4-BE49-F238E27FC236}">
                <a16:creationId xmlns:a16="http://schemas.microsoft.com/office/drawing/2014/main" id="{066839C0-6343-4D12-A921-7D9C68EFE95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225" y="5148591"/>
            <a:ext cx="690562" cy="697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17" descr="http://www.gifs.net/Animation11/Nature/Stars/Sun_star.gif">
            <a:extLst>
              <a:ext uri="{FF2B5EF4-FFF2-40B4-BE49-F238E27FC236}">
                <a16:creationId xmlns:a16="http://schemas.microsoft.com/office/drawing/2014/main" id="{34BFAB6B-42D7-4A41-A2CC-67D5C70725B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7940" y="5148591"/>
            <a:ext cx="690562" cy="697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404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6983482-41C5-4210-8679-AC10D2CA0A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0016" y="836712"/>
            <a:ext cx="3744416" cy="422560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E73B654-AFD6-43EC-928E-C694D9680CF2}"/>
              </a:ext>
            </a:extLst>
          </p:cNvPr>
          <p:cNvSpPr txBox="1"/>
          <p:nvPr/>
        </p:nvSpPr>
        <p:spPr>
          <a:xfrm>
            <a:off x="4439816" y="846004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00B050"/>
                </a:solidFill>
                <a:latin typeface="Comic Sans MS" panose="030F0702030302020204" pitchFamily="66" charset="0"/>
              </a:rPr>
              <a:t>Electron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E0EF5E-8839-4186-89CB-244141E90D39}"/>
              </a:ext>
            </a:extLst>
          </p:cNvPr>
          <p:cNvSpPr txBox="1"/>
          <p:nvPr/>
        </p:nvSpPr>
        <p:spPr>
          <a:xfrm>
            <a:off x="3863752" y="2222578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00B050"/>
                </a:solidFill>
                <a:latin typeface="Comic Sans MS" panose="030F0702030302020204" pitchFamily="66" charset="0"/>
              </a:rPr>
              <a:t>Proton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15A9EB-D0BE-45C2-9308-9BCC69611D1B}"/>
              </a:ext>
            </a:extLst>
          </p:cNvPr>
          <p:cNvSpPr txBox="1"/>
          <p:nvPr/>
        </p:nvSpPr>
        <p:spPr>
          <a:xfrm>
            <a:off x="3857831" y="2660012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00B050"/>
                </a:solidFill>
                <a:latin typeface="Comic Sans MS" panose="030F0702030302020204" pitchFamily="66" charset="0"/>
              </a:rPr>
              <a:t>Neutron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1B1C42-77DD-4781-A5AB-51E2640AB534}"/>
              </a:ext>
            </a:extLst>
          </p:cNvPr>
          <p:cNvSpPr txBox="1"/>
          <p:nvPr/>
        </p:nvSpPr>
        <p:spPr>
          <a:xfrm>
            <a:off x="1703512" y="2385896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00B050"/>
                </a:solidFill>
                <a:latin typeface="Comic Sans MS" panose="030F0702030302020204" pitchFamily="66" charset="0"/>
              </a:rPr>
              <a:t>Nucleus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8EFD5A5-EA87-4A52-909E-0D7C4DF3CA89}"/>
              </a:ext>
            </a:extLst>
          </p:cNvPr>
          <p:cNvSpPr txBox="1"/>
          <p:nvPr/>
        </p:nvSpPr>
        <p:spPr>
          <a:xfrm>
            <a:off x="1663064" y="4694866"/>
            <a:ext cx="80631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u="sng" dirty="0">
                <a:solidFill>
                  <a:srgbClr val="00B050"/>
                </a:solidFill>
                <a:latin typeface="Comic Sans MS" panose="030F0702030302020204" pitchFamily="66" charset="0"/>
              </a:rPr>
              <a:t>Extension: </a:t>
            </a:r>
          </a:p>
          <a:p>
            <a:r>
              <a:rPr lang="en-GB" sz="2800" dirty="0">
                <a:solidFill>
                  <a:srgbClr val="00B050"/>
                </a:solidFill>
                <a:latin typeface="Comic Sans MS" panose="030F0702030302020204" pitchFamily="66" charset="0"/>
              </a:rPr>
              <a:t>Protons: 2x1 = 2</a:t>
            </a:r>
          </a:p>
          <a:p>
            <a:r>
              <a:rPr lang="en-GB" sz="2800" dirty="0">
                <a:solidFill>
                  <a:srgbClr val="00B050"/>
                </a:solidFill>
                <a:latin typeface="Comic Sans MS" panose="030F0702030302020204" pitchFamily="66" charset="0"/>
              </a:rPr>
              <a:t>Neutrons 2x1 = 2</a:t>
            </a:r>
          </a:p>
          <a:p>
            <a:r>
              <a:rPr lang="en-GB" sz="2800" dirty="0">
                <a:solidFill>
                  <a:srgbClr val="00B050"/>
                </a:solidFill>
                <a:latin typeface="Comic Sans MS" panose="030F0702030302020204" pitchFamily="66" charset="0"/>
              </a:rPr>
              <a:t>2 + 2 = 4 </a:t>
            </a: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057F1E33-E8B2-40D5-AFEF-BF0139444E0D}"/>
              </a:ext>
            </a:extLst>
          </p:cNvPr>
          <p:cNvSpPr/>
          <p:nvPr/>
        </p:nvSpPr>
        <p:spPr>
          <a:xfrm>
            <a:off x="6011172" y="937464"/>
            <a:ext cx="1800199" cy="18728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D0252CF1-550C-4D92-B32E-CC7990E9B08F}"/>
              </a:ext>
            </a:extLst>
          </p:cNvPr>
          <p:cNvSpPr/>
          <p:nvPr/>
        </p:nvSpPr>
        <p:spPr>
          <a:xfrm>
            <a:off x="5225494" y="2292256"/>
            <a:ext cx="2664296" cy="18728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28E5137B-8928-47FA-9052-089D043D237E}"/>
              </a:ext>
            </a:extLst>
          </p:cNvPr>
          <p:cNvSpPr/>
          <p:nvPr/>
        </p:nvSpPr>
        <p:spPr>
          <a:xfrm>
            <a:off x="5382330" y="2801125"/>
            <a:ext cx="2081822" cy="18728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Left Brace 12">
            <a:extLst>
              <a:ext uri="{FF2B5EF4-FFF2-40B4-BE49-F238E27FC236}">
                <a16:creationId xmlns:a16="http://schemas.microsoft.com/office/drawing/2014/main" id="{D3882C94-92B0-494F-AFA7-AC7ECF9B35E0}"/>
              </a:ext>
            </a:extLst>
          </p:cNvPr>
          <p:cNvSpPr/>
          <p:nvPr/>
        </p:nvSpPr>
        <p:spPr>
          <a:xfrm>
            <a:off x="3359697" y="2060848"/>
            <a:ext cx="498135" cy="1224136"/>
          </a:xfrm>
          <a:prstGeom prst="leftBrac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EB01D78-BA03-4AA6-BC6E-BFF51A7042F1}"/>
              </a:ext>
            </a:extLst>
          </p:cNvPr>
          <p:cNvSpPr/>
          <p:nvPr/>
        </p:nvSpPr>
        <p:spPr>
          <a:xfrm>
            <a:off x="1835198" y="275098"/>
            <a:ext cx="1524499" cy="140988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>
                <a:solidFill>
                  <a:schemeClr val="tx1"/>
                </a:solidFill>
                <a:latin typeface="Comic Sans MS" panose="030F0702030302020204" pitchFamily="66" charset="0"/>
              </a:rPr>
              <a:t>PA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E0FCDC6-8A78-493B-9DB1-C598BB56F786}"/>
              </a:ext>
            </a:extLst>
          </p:cNvPr>
          <p:cNvSpPr txBox="1"/>
          <p:nvPr/>
        </p:nvSpPr>
        <p:spPr>
          <a:xfrm>
            <a:off x="5157541" y="5306638"/>
            <a:ext cx="51869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7030A0"/>
                </a:solidFill>
                <a:latin typeface="Comic Sans MS" panose="030F0702030302020204" pitchFamily="66" charset="0"/>
              </a:rPr>
              <a:t>Protons have a mass of 1</a:t>
            </a:r>
          </a:p>
          <a:p>
            <a:r>
              <a:rPr lang="en-GB" sz="3200" dirty="0">
                <a:solidFill>
                  <a:srgbClr val="7030A0"/>
                </a:solidFill>
                <a:latin typeface="Comic Sans MS" panose="030F0702030302020204" pitchFamily="66" charset="0"/>
              </a:rPr>
              <a:t>Neutrons have a mass of 1 </a:t>
            </a:r>
          </a:p>
        </p:txBody>
      </p:sp>
    </p:spTree>
    <p:extLst>
      <p:ext uri="{BB962C8B-B14F-4D97-AF65-F5344CB8AC3E}">
        <p14:creationId xmlns:p14="http://schemas.microsoft.com/office/powerpoint/2010/main" val="286872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9" name="Rectangle 29"/>
          <p:cNvSpPr>
            <a:spLocks noChangeArrowheads="1"/>
          </p:cNvSpPr>
          <p:nvPr/>
        </p:nvSpPr>
        <p:spPr bwMode="auto">
          <a:xfrm>
            <a:off x="595647" y="939218"/>
            <a:ext cx="10248815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1" hangingPunct="1"/>
            <a:r>
              <a:rPr lang="en-GB" sz="2800" dirty="0">
                <a:latin typeface="Century Gothic" panose="020B0502020202020204" pitchFamily="34" charset="0"/>
              </a:rPr>
              <a:t>There are two </a:t>
            </a:r>
            <a:r>
              <a:rPr lang="en-GB" sz="2800" b="1" dirty="0">
                <a:latin typeface="Century Gothic" panose="020B0502020202020204" pitchFamily="34" charset="0"/>
              </a:rPr>
              <a:t>properties</a:t>
            </a:r>
            <a:r>
              <a:rPr lang="en-GB" sz="2800" dirty="0">
                <a:latin typeface="Century Gothic" panose="020B0502020202020204" pitchFamily="34" charset="0"/>
              </a:rPr>
              <a:t> of protons, neutrons and electrons that are especially important:</a:t>
            </a:r>
          </a:p>
        </p:txBody>
      </p:sp>
      <p:sp>
        <p:nvSpPr>
          <p:cNvPr id="15391" name="Rectangle 31"/>
          <p:cNvSpPr>
            <a:spLocks noChangeArrowheads="1"/>
          </p:cNvSpPr>
          <p:nvPr/>
        </p:nvSpPr>
        <p:spPr bwMode="auto">
          <a:xfrm>
            <a:off x="595649" y="1796467"/>
            <a:ext cx="3521075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55600" indent="-355600">
              <a:buClr>
                <a:srgbClr val="FF6600"/>
              </a:buClr>
              <a:buFont typeface="Wingdings" pitchFamily="2" charset="2"/>
              <a:buChar char="l"/>
            </a:pPr>
            <a:r>
              <a:rPr lang="en-GB" sz="2800">
                <a:latin typeface="Century Gothic" panose="020B0502020202020204" pitchFamily="34" charset="0"/>
              </a:rPr>
              <a:t>mass</a:t>
            </a:r>
          </a:p>
        </p:txBody>
      </p:sp>
      <p:sp>
        <p:nvSpPr>
          <p:cNvPr id="15392" name="Rectangle 32"/>
          <p:cNvSpPr>
            <a:spLocks noChangeArrowheads="1"/>
          </p:cNvSpPr>
          <p:nvPr/>
        </p:nvSpPr>
        <p:spPr bwMode="auto">
          <a:xfrm>
            <a:off x="595648" y="2333042"/>
            <a:ext cx="368300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55600" indent="-355600">
              <a:buClr>
                <a:srgbClr val="FF6600"/>
              </a:buClr>
              <a:buFont typeface="Wingdings" pitchFamily="2" charset="2"/>
              <a:buChar char="l"/>
            </a:pPr>
            <a:r>
              <a:rPr lang="en-GB" sz="2800">
                <a:latin typeface="Century Gothic" panose="020B0502020202020204" pitchFamily="34" charset="0"/>
              </a:rPr>
              <a:t>electrical charge.</a:t>
            </a:r>
          </a:p>
        </p:txBody>
      </p:sp>
      <p:sp>
        <p:nvSpPr>
          <p:cNvPr id="15386" name="Text Box 26"/>
          <p:cNvSpPr txBox="1">
            <a:spLocks noChangeArrowheads="1"/>
          </p:cNvSpPr>
          <p:nvPr/>
        </p:nvSpPr>
        <p:spPr bwMode="auto">
          <a:xfrm>
            <a:off x="595647" y="5802093"/>
            <a:ext cx="1113254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2800" dirty="0">
                <a:latin typeface="Century Gothic" panose="020B0502020202020204" pitchFamily="34" charset="0"/>
              </a:rPr>
              <a:t>The atoms of an element contain </a:t>
            </a:r>
            <a:r>
              <a:rPr lang="en-GB" sz="2800" b="1" dirty="0">
                <a:latin typeface="Century Gothic" panose="020B0502020202020204" pitchFamily="34" charset="0"/>
              </a:rPr>
              <a:t>equal numbers of protons and electrons </a:t>
            </a:r>
            <a:r>
              <a:rPr lang="en-GB" sz="2800" dirty="0">
                <a:latin typeface="Century Gothic" panose="020B0502020202020204" pitchFamily="34" charset="0"/>
              </a:rPr>
              <a:t>and so have no overall charge.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356186" y="2856262"/>
            <a:ext cx="7021181" cy="2873428"/>
            <a:chOff x="2299282" y="3059350"/>
            <a:chExt cx="4821238" cy="2143125"/>
          </a:xfrm>
        </p:grpSpPr>
        <p:grpSp>
          <p:nvGrpSpPr>
            <p:cNvPr id="2" name="Group 442"/>
            <p:cNvGrpSpPr>
              <a:grpSpLocks/>
            </p:cNvGrpSpPr>
            <p:nvPr/>
          </p:nvGrpSpPr>
          <p:grpSpPr bwMode="auto">
            <a:xfrm>
              <a:off x="2299282" y="3059350"/>
              <a:ext cx="4821238" cy="2143125"/>
              <a:chOff x="1416" y="1960"/>
              <a:chExt cx="3037" cy="1350"/>
            </a:xfrm>
          </p:grpSpPr>
          <p:sp>
            <p:nvSpPr>
              <p:cNvPr id="15764" name="AutoShape 404"/>
              <p:cNvSpPr>
                <a:spLocks noChangeArrowheads="1"/>
              </p:cNvSpPr>
              <p:nvPr/>
            </p:nvSpPr>
            <p:spPr bwMode="auto">
              <a:xfrm>
                <a:off x="1422" y="1999"/>
                <a:ext cx="3030" cy="288"/>
              </a:xfrm>
              <a:prstGeom prst="roundRect">
                <a:avLst>
                  <a:gd name="adj" fmla="val 8958"/>
                </a:avLst>
              </a:prstGeom>
              <a:solidFill>
                <a:srgbClr val="FFC197"/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s-MX" sz="320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5765" name="Line 405"/>
              <p:cNvSpPr>
                <a:spLocks noChangeShapeType="1"/>
              </p:cNvSpPr>
              <p:nvPr/>
            </p:nvSpPr>
            <p:spPr bwMode="auto">
              <a:xfrm>
                <a:off x="3494" y="1960"/>
                <a:ext cx="0" cy="1346"/>
              </a:xfrm>
              <a:prstGeom prst="line">
                <a:avLst/>
              </a:prstGeom>
              <a:noFill/>
              <a:ln w="2540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es-MX" sz="320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5767" name="Line 407"/>
              <p:cNvSpPr>
                <a:spLocks noChangeShapeType="1"/>
              </p:cNvSpPr>
              <p:nvPr/>
            </p:nvSpPr>
            <p:spPr bwMode="auto">
              <a:xfrm rot="-5400000">
                <a:off x="2934" y="811"/>
                <a:ext cx="0" cy="3035"/>
              </a:xfrm>
              <a:prstGeom prst="line">
                <a:avLst/>
              </a:prstGeom>
              <a:noFill/>
              <a:ln w="2540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es-MX" sz="320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5768" name="Line 408"/>
              <p:cNvSpPr>
                <a:spLocks noChangeShapeType="1"/>
              </p:cNvSpPr>
              <p:nvPr/>
            </p:nvSpPr>
            <p:spPr bwMode="auto">
              <a:xfrm rot="-5400000">
                <a:off x="2935" y="1146"/>
                <a:ext cx="0" cy="3022"/>
              </a:xfrm>
              <a:prstGeom prst="line">
                <a:avLst/>
              </a:prstGeom>
              <a:noFill/>
              <a:ln w="2540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es-MX" sz="320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5769" name="Line 409"/>
              <p:cNvSpPr>
                <a:spLocks noChangeShapeType="1"/>
              </p:cNvSpPr>
              <p:nvPr/>
            </p:nvSpPr>
            <p:spPr bwMode="auto">
              <a:xfrm rot="-5400000">
                <a:off x="2938" y="1487"/>
                <a:ext cx="1" cy="3029"/>
              </a:xfrm>
              <a:prstGeom prst="line">
                <a:avLst/>
              </a:prstGeom>
              <a:noFill/>
              <a:ln w="2540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es-MX" sz="320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5771" name="Line 411"/>
              <p:cNvSpPr>
                <a:spLocks noChangeShapeType="1"/>
              </p:cNvSpPr>
              <p:nvPr/>
            </p:nvSpPr>
            <p:spPr bwMode="auto">
              <a:xfrm>
                <a:off x="2485" y="1964"/>
                <a:ext cx="0" cy="1346"/>
              </a:xfrm>
              <a:prstGeom prst="line">
                <a:avLst/>
              </a:prstGeom>
              <a:noFill/>
              <a:ln w="2540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es-MX" sz="3200">
                  <a:latin typeface="Century Gothic" panose="020B0502020202020204" pitchFamily="34" charset="0"/>
                </a:endParaRPr>
              </a:p>
            </p:txBody>
          </p:sp>
        </p:grpSp>
        <p:sp>
          <p:nvSpPr>
            <p:cNvPr id="15772" name="Rectangle 412"/>
            <p:cNvSpPr>
              <a:spLocks noChangeArrowheads="1"/>
            </p:cNvSpPr>
            <p:nvPr/>
          </p:nvSpPr>
          <p:spPr bwMode="auto">
            <a:xfrm>
              <a:off x="5616910" y="4731755"/>
              <a:ext cx="1233488" cy="4572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126000" tIns="46800" rIns="126000" bIns="46800" anchor="ctr"/>
            <a:lstStyle/>
            <a:p>
              <a:pPr marL="361950">
                <a:spcBef>
                  <a:spcPct val="20000"/>
                </a:spcBef>
              </a:pPr>
              <a:r>
                <a:rPr lang="en-GB" sz="3200" b="1">
                  <a:latin typeface="Century Gothic" panose="020B0502020202020204" pitchFamily="34" charset="0"/>
                </a:rPr>
                <a:t>-1</a:t>
              </a:r>
            </a:p>
          </p:txBody>
        </p:sp>
        <p:sp>
          <p:nvSpPr>
            <p:cNvPr id="15773" name="Rectangle 413"/>
            <p:cNvSpPr>
              <a:spLocks noChangeArrowheads="1"/>
            </p:cNvSpPr>
            <p:nvPr/>
          </p:nvSpPr>
          <p:spPr bwMode="auto">
            <a:xfrm>
              <a:off x="4026235" y="4731755"/>
              <a:ext cx="1593850" cy="4572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126000" tIns="46800" rIns="126000" bIns="46800" anchor="ctr"/>
            <a:lstStyle/>
            <a:p>
              <a:pPr algn="l" eaLnBrk="1" hangingPunct="1">
                <a:spcBef>
                  <a:spcPct val="20000"/>
                </a:spcBef>
              </a:pPr>
              <a:r>
                <a:rPr lang="en-GB" sz="3200" b="1">
                  <a:latin typeface="Century Gothic" panose="020B0502020202020204" pitchFamily="34" charset="0"/>
                </a:rPr>
                <a:t>almost 0</a:t>
              </a:r>
            </a:p>
          </p:txBody>
        </p:sp>
        <p:sp>
          <p:nvSpPr>
            <p:cNvPr id="15774" name="Rectangle 414"/>
            <p:cNvSpPr>
              <a:spLocks noChangeArrowheads="1"/>
            </p:cNvSpPr>
            <p:nvPr/>
          </p:nvSpPr>
          <p:spPr bwMode="auto">
            <a:xfrm>
              <a:off x="2340310" y="4731755"/>
              <a:ext cx="1409700" cy="4572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126000" tIns="46800" rIns="126000" bIns="46800" anchor="ctr"/>
            <a:lstStyle/>
            <a:p>
              <a:pPr algn="l" eaLnBrk="1" hangingPunct="1">
                <a:spcBef>
                  <a:spcPct val="20000"/>
                </a:spcBef>
              </a:pPr>
              <a:r>
                <a:rPr lang="en-GB" sz="3200">
                  <a:latin typeface="Century Gothic" panose="020B0502020202020204" pitchFamily="34" charset="0"/>
                </a:rPr>
                <a:t>electron</a:t>
              </a:r>
            </a:p>
          </p:txBody>
        </p:sp>
        <p:sp>
          <p:nvSpPr>
            <p:cNvPr id="15775" name="Rectangle 415"/>
            <p:cNvSpPr>
              <a:spLocks noChangeArrowheads="1"/>
            </p:cNvSpPr>
            <p:nvPr/>
          </p:nvSpPr>
          <p:spPr bwMode="auto">
            <a:xfrm>
              <a:off x="5632786" y="4179305"/>
              <a:ext cx="1127125" cy="5016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126000" tIns="46800" rIns="126000" bIns="46800" anchor="ctr"/>
            <a:lstStyle/>
            <a:p>
              <a:pPr marL="450850">
                <a:spcBef>
                  <a:spcPct val="20000"/>
                </a:spcBef>
              </a:pPr>
              <a:r>
                <a:rPr lang="en-GB" sz="3200" b="1">
                  <a:latin typeface="Century Gothic" panose="020B0502020202020204" pitchFamily="34" charset="0"/>
                </a:rPr>
                <a:t>0</a:t>
              </a:r>
            </a:p>
          </p:txBody>
        </p:sp>
        <p:sp>
          <p:nvSpPr>
            <p:cNvPr id="15776" name="Rectangle 416"/>
            <p:cNvSpPr>
              <a:spLocks noChangeArrowheads="1"/>
            </p:cNvSpPr>
            <p:nvPr/>
          </p:nvSpPr>
          <p:spPr bwMode="auto">
            <a:xfrm>
              <a:off x="4026235" y="4179305"/>
              <a:ext cx="1606550" cy="5016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126000" tIns="46800" rIns="126000" bIns="46800" anchor="ctr"/>
            <a:lstStyle/>
            <a:p>
              <a:pPr marL="539750">
                <a:spcBef>
                  <a:spcPct val="20000"/>
                </a:spcBef>
              </a:pPr>
              <a:r>
                <a:rPr lang="en-GB" sz="3200" b="1">
                  <a:latin typeface="Century Gothic" panose="020B0502020202020204" pitchFamily="34" charset="0"/>
                </a:rPr>
                <a:t>1</a:t>
              </a:r>
            </a:p>
          </p:txBody>
        </p:sp>
        <p:sp>
          <p:nvSpPr>
            <p:cNvPr id="15777" name="Rectangle 417"/>
            <p:cNvSpPr>
              <a:spLocks noChangeArrowheads="1"/>
            </p:cNvSpPr>
            <p:nvPr/>
          </p:nvSpPr>
          <p:spPr bwMode="auto">
            <a:xfrm>
              <a:off x="2349835" y="4179305"/>
              <a:ext cx="1460500" cy="5016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126000" tIns="46800" rIns="126000" bIns="46800" anchor="ctr"/>
            <a:lstStyle/>
            <a:p>
              <a:pPr algn="l" eaLnBrk="1" hangingPunct="1">
                <a:spcBef>
                  <a:spcPct val="20000"/>
                </a:spcBef>
              </a:pPr>
              <a:r>
                <a:rPr lang="en-GB" sz="3200">
                  <a:latin typeface="Century Gothic" panose="020B0502020202020204" pitchFamily="34" charset="0"/>
                </a:rPr>
                <a:t>neutron</a:t>
              </a:r>
            </a:p>
          </p:txBody>
        </p:sp>
        <p:sp>
          <p:nvSpPr>
            <p:cNvPr id="15778" name="Rectangle 418"/>
            <p:cNvSpPr>
              <a:spLocks noChangeArrowheads="1"/>
            </p:cNvSpPr>
            <p:nvPr/>
          </p:nvSpPr>
          <p:spPr bwMode="auto">
            <a:xfrm>
              <a:off x="5632786" y="3672893"/>
              <a:ext cx="1139825" cy="4810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126000" tIns="46800" rIns="126000" bIns="46800" anchor="ctr"/>
            <a:lstStyle/>
            <a:p>
              <a:pPr marL="266700">
                <a:spcBef>
                  <a:spcPct val="20000"/>
                </a:spcBef>
              </a:pPr>
              <a:r>
                <a:rPr lang="en-GB" sz="3200" b="1">
                  <a:latin typeface="Century Gothic" panose="020B0502020202020204" pitchFamily="34" charset="0"/>
                </a:rPr>
                <a:t>+1</a:t>
              </a:r>
            </a:p>
          </p:txBody>
        </p:sp>
        <p:sp>
          <p:nvSpPr>
            <p:cNvPr id="15779" name="Rectangle 419"/>
            <p:cNvSpPr>
              <a:spLocks noChangeArrowheads="1"/>
            </p:cNvSpPr>
            <p:nvPr/>
          </p:nvSpPr>
          <p:spPr bwMode="auto">
            <a:xfrm>
              <a:off x="4026235" y="3672893"/>
              <a:ext cx="1606550" cy="4810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126000" tIns="46800" rIns="126000" bIns="46800" anchor="ctr"/>
            <a:lstStyle/>
            <a:p>
              <a:pPr marL="628650" indent="-88900">
                <a:spcBef>
                  <a:spcPct val="20000"/>
                </a:spcBef>
              </a:pPr>
              <a:r>
                <a:rPr lang="en-GB" sz="3200" b="1">
                  <a:latin typeface="Century Gothic" panose="020B0502020202020204" pitchFamily="34" charset="0"/>
                </a:rPr>
                <a:t>1</a:t>
              </a:r>
            </a:p>
          </p:txBody>
        </p:sp>
        <p:sp>
          <p:nvSpPr>
            <p:cNvPr id="15780" name="Rectangle 420"/>
            <p:cNvSpPr>
              <a:spLocks noChangeArrowheads="1"/>
            </p:cNvSpPr>
            <p:nvPr/>
          </p:nvSpPr>
          <p:spPr bwMode="auto">
            <a:xfrm>
              <a:off x="2349835" y="3672893"/>
              <a:ext cx="1409700" cy="4810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126000" tIns="46800" rIns="126000" bIns="46800" anchor="ctr"/>
            <a:lstStyle/>
            <a:p>
              <a:pPr algn="l" eaLnBrk="1" hangingPunct="1">
                <a:spcBef>
                  <a:spcPct val="20000"/>
                </a:spcBef>
              </a:pPr>
              <a:r>
                <a:rPr lang="en-GB" sz="3200">
                  <a:latin typeface="Century Gothic" panose="020B0502020202020204" pitchFamily="34" charset="0"/>
                </a:rPr>
                <a:t>proton</a:t>
              </a:r>
            </a:p>
          </p:txBody>
        </p:sp>
        <p:sp>
          <p:nvSpPr>
            <p:cNvPr id="15781" name="Rectangle 421"/>
            <p:cNvSpPr>
              <a:spLocks noChangeArrowheads="1"/>
            </p:cNvSpPr>
            <p:nvPr/>
          </p:nvSpPr>
          <p:spPr bwMode="auto">
            <a:xfrm>
              <a:off x="5632786" y="3133142"/>
              <a:ext cx="1304925" cy="4572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126000" tIns="46800" rIns="126000" bIns="46800" anchor="ctr"/>
            <a:lstStyle/>
            <a:p>
              <a:pPr eaLnBrk="1" hangingPunct="1">
                <a:spcBef>
                  <a:spcPct val="20000"/>
                </a:spcBef>
              </a:pPr>
              <a:r>
                <a:rPr lang="en-GB" sz="3200" b="1">
                  <a:latin typeface="Century Gothic" panose="020B0502020202020204" pitchFamily="34" charset="0"/>
                </a:rPr>
                <a:t>Charge</a:t>
              </a:r>
            </a:p>
          </p:txBody>
        </p:sp>
        <p:sp>
          <p:nvSpPr>
            <p:cNvPr id="15782" name="Rectangle 422"/>
            <p:cNvSpPr>
              <a:spLocks noChangeArrowheads="1"/>
            </p:cNvSpPr>
            <p:nvPr/>
          </p:nvSpPr>
          <p:spPr bwMode="auto">
            <a:xfrm>
              <a:off x="4026235" y="3133142"/>
              <a:ext cx="1530350" cy="4572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126000" tIns="46800" rIns="126000" bIns="46800" anchor="ctr"/>
            <a:lstStyle/>
            <a:p>
              <a:pPr eaLnBrk="1" hangingPunct="1">
                <a:spcBef>
                  <a:spcPct val="20000"/>
                </a:spcBef>
              </a:pPr>
              <a:r>
                <a:rPr lang="en-GB" sz="3200" b="1">
                  <a:latin typeface="Century Gothic" panose="020B0502020202020204" pitchFamily="34" charset="0"/>
                </a:rPr>
                <a:t>Mass</a:t>
              </a:r>
            </a:p>
          </p:txBody>
        </p:sp>
        <p:sp>
          <p:nvSpPr>
            <p:cNvPr id="15783" name="Rectangle 423"/>
            <p:cNvSpPr>
              <a:spLocks noChangeArrowheads="1"/>
            </p:cNvSpPr>
            <p:nvPr/>
          </p:nvSpPr>
          <p:spPr bwMode="auto">
            <a:xfrm>
              <a:off x="2349835" y="3133142"/>
              <a:ext cx="1397000" cy="4572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126000" tIns="46800" rIns="126000" bIns="46800" anchor="ctr"/>
            <a:lstStyle/>
            <a:p>
              <a:pPr algn="l" eaLnBrk="1" hangingPunct="1">
                <a:spcBef>
                  <a:spcPct val="20000"/>
                </a:spcBef>
              </a:pPr>
              <a:r>
                <a:rPr lang="en-GB" sz="3200" b="1">
                  <a:latin typeface="Century Gothic" panose="020B0502020202020204" pitchFamily="34" charset="0"/>
                </a:rPr>
                <a:t>Particle</a:t>
              </a:r>
            </a:p>
          </p:txBody>
        </p:sp>
      </p:grpSp>
      <p:grpSp>
        <p:nvGrpSpPr>
          <p:cNvPr id="4" name="Group 439"/>
          <p:cNvGrpSpPr>
            <a:grpSpLocks/>
          </p:cNvGrpSpPr>
          <p:nvPr/>
        </p:nvGrpSpPr>
        <p:grpSpPr bwMode="auto">
          <a:xfrm>
            <a:off x="10110402" y="3029072"/>
            <a:ext cx="1666875" cy="1692275"/>
            <a:chOff x="3216" y="755"/>
            <a:chExt cx="1050" cy="1066"/>
          </a:xfrm>
        </p:grpSpPr>
        <p:pic>
          <p:nvPicPr>
            <p:cNvPr id="15794" name="Picture 434" descr="atom_1_shel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216" y="768"/>
              <a:ext cx="1050" cy="1050"/>
            </a:xfrm>
            <a:prstGeom prst="rect">
              <a:avLst/>
            </a:prstGeom>
            <a:noFill/>
          </p:spPr>
        </p:pic>
        <p:pic>
          <p:nvPicPr>
            <p:cNvPr id="15791" name="Picture 431" descr="neu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40" y="1194"/>
              <a:ext cx="125" cy="125"/>
            </a:xfrm>
            <a:prstGeom prst="rect">
              <a:avLst/>
            </a:prstGeom>
            <a:noFill/>
          </p:spPr>
        </p:pic>
        <p:pic>
          <p:nvPicPr>
            <p:cNvPr id="15792" name="Picture 432" descr="proton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693" y="1263"/>
              <a:ext cx="138" cy="138"/>
            </a:xfrm>
            <a:prstGeom prst="rect">
              <a:avLst/>
            </a:prstGeom>
            <a:noFill/>
          </p:spPr>
        </p:pic>
        <p:pic>
          <p:nvPicPr>
            <p:cNvPr id="15795" name="Picture 435" descr="proton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649" y="1159"/>
              <a:ext cx="138" cy="138"/>
            </a:xfrm>
            <a:prstGeom prst="rect">
              <a:avLst/>
            </a:prstGeom>
            <a:noFill/>
          </p:spPr>
        </p:pic>
        <p:pic>
          <p:nvPicPr>
            <p:cNvPr id="15796" name="Picture 436" descr="neu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14" y="1242"/>
              <a:ext cx="125" cy="125"/>
            </a:xfrm>
            <a:prstGeom prst="rect">
              <a:avLst/>
            </a:prstGeom>
            <a:noFill/>
          </p:spPr>
        </p:pic>
        <p:pic>
          <p:nvPicPr>
            <p:cNvPr id="15797" name="Picture 437" descr="electron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698" y="755"/>
              <a:ext cx="82" cy="82"/>
            </a:xfrm>
            <a:prstGeom prst="rect">
              <a:avLst/>
            </a:prstGeom>
            <a:noFill/>
          </p:spPr>
        </p:pic>
        <p:pic>
          <p:nvPicPr>
            <p:cNvPr id="15798" name="Picture 438" descr="electron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734" y="1739"/>
              <a:ext cx="82" cy="82"/>
            </a:xfrm>
            <a:prstGeom prst="rect">
              <a:avLst/>
            </a:prstGeom>
            <a:noFill/>
          </p:spPr>
        </p:pic>
      </p:grpSp>
      <p:pic>
        <p:nvPicPr>
          <p:cNvPr id="35" name="Graphic 4" descr="Mute speaker">
            <a:extLst>
              <a:ext uri="{FF2B5EF4-FFF2-40B4-BE49-F238E27FC236}">
                <a16:creationId xmlns:a16="http://schemas.microsoft.com/office/drawing/2014/main" id="{47FB4F6A-1B68-42A0-BA69-C1337382094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10366389" y="501012"/>
            <a:ext cx="796430" cy="796430"/>
          </a:xfrm>
          <a:prstGeom prst="rect">
            <a:avLst/>
          </a:prstGeom>
        </p:spPr>
      </p:pic>
      <p:pic>
        <p:nvPicPr>
          <p:cNvPr id="36" name="Picture 2" descr="Listen Icons - Download Free Vector Icons | Noun Project">
            <a:extLst>
              <a:ext uri="{FF2B5EF4-FFF2-40B4-BE49-F238E27FC236}">
                <a16:creationId xmlns:a16="http://schemas.microsoft.com/office/drawing/2014/main" id="{AB3B9DF3-61BD-415F-B5B6-579F64D624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206" y="469015"/>
            <a:ext cx="904697" cy="904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7F37CF79-0503-433D-8A86-6F9C692301C2}"/>
              </a:ext>
            </a:extLst>
          </p:cNvPr>
          <p:cNvSpPr txBox="1"/>
          <p:nvPr/>
        </p:nvSpPr>
        <p:spPr>
          <a:xfrm>
            <a:off x="368565" y="323060"/>
            <a:ext cx="11170292" cy="461665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entury Gothic" panose="020B0502020202020204" pitchFamily="34" charset="0"/>
              </a:rPr>
              <a:t>L2: Know the mass and charge of electrons, protons and neutrons</a:t>
            </a:r>
            <a:endParaRPr lang="en-GB" sz="2400" dirty="0">
              <a:latin typeface="Century Gothic" panose="020B0502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F4C443E-DBB2-494B-B0A5-4523391518AE}"/>
              </a:ext>
            </a:extLst>
          </p:cNvPr>
          <p:cNvSpPr txBox="1"/>
          <p:nvPr/>
        </p:nvSpPr>
        <p:spPr>
          <a:xfrm>
            <a:off x="9447649" y="92008"/>
            <a:ext cx="25502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Century Gothic" panose="020B0502020202020204" pitchFamily="34" charset="0"/>
              </a:rPr>
              <a:t>New learning</a:t>
            </a:r>
          </a:p>
        </p:txBody>
      </p:sp>
    </p:spTree>
    <p:extLst>
      <p:ext uri="{BB962C8B-B14F-4D97-AF65-F5344CB8AC3E}">
        <p14:creationId xmlns:p14="http://schemas.microsoft.com/office/powerpoint/2010/main" val="1919394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5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91" grpId="0"/>
      <p:bldP spid="15392" grpId="0"/>
      <p:bldP spid="1538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mage result for Helium&quot;">
            <a:extLst>
              <a:ext uri="{FF2B5EF4-FFF2-40B4-BE49-F238E27FC236}">
                <a16:creationId xmlns:a16="http://schemas.microsoft.com/office/drawing/2014/main" id="{2E37E5CD-76E0-4628-8E0B-F635DA3113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826" y="4186489"/>
            <a:ext cx="2085975" cy="208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38463"/>
            <a:ext cx="7162800" cy="1143000"/>
          </a:xfrm>
          <a:noFill/>
          <a:ln/>
        </p:spPr>
        <p:txBody>
          <a:bodyPr/>
          <a:lstStyle/>
          <a:p>
            <a:r>
              <a:rPr lang="en-US" sz="4800">
                <a:solidFill>
                  <a:srgbClr val="EF91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 pitchFamily="34" charset="0"/>
              </a:rPr>
              <a:t>Atomic Number, Z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799" y="2157663"/>
            <a:ext cx="10976811" cy="1752600"/>
          </a:xfrm>
          <a:noFill/>
          <a:ln/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3600" dirty="0"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	All atoms of the same element have the same number of protons in the nucleus, </a:t>
            </a:r>
            <a:r>
              <a:rPr lang="en-US" sz="4400" dirty="0">
                <a:solidFill>
                  <a:srgbClr val="EF91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 pitchFamily="34" charset="0"/>
              </a:rPr>
              <a:t>Z</a:t>
            </a:r>
            <a:endParaRPr lang="en-US" sz="3600" dirty="0">
              <a:solidFill>
                <a:srgbClr val="EF91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129028" name="Line 4"/>
          <p:cNvSpPr>
            <a:spLocks noChangeShapeType="1"/>
          </p:cNvSpPr>
          <p:nvPr/>
        </p:nvSpPr>
        <p:spPr bwMode="auto">
          <a:xfrm>
            <a:off x="228600" y="2005263"/>
            <a:ext cx="7620000" cy="0"/>
          </a:xfrm>
          <a:prstGeom prst="line">
            <a:avLst/>
          </a:prstGeom>
          <a:noFill/>
          <a:ln w="28575">
            <a:solidFill>
              <a:srgbClr val="EF91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>
              <a:latin typeface="Century Gothic" panose="020B0502020202020204" pitchFamily="34" charset="0"/>
            </a:endParaRPr>
          </a:p>
        </p:txBody>
      </p:sp>
      <p:grpSp>
        <p:nvGrpSpPr>
          <p:cNvPr id="129033" name="Group 9"/>
          <p:cNvGrpSpPr>
            <a:grpSpLocks/>
          </p:cNvGrpSpPr>
          <p:nvPr/>
        </p:nvGrpSpPr>
        <p:grpSpPr bwMode="auto">
          <a:xfrm>
            <a:off x="2182813" y="4269936"/>
            <a:ext cx="3960813" cy="523874"/>
            <a:chOff x="1824" y="2681"/>
            <a:chExt cx="2495" cy="330"/>
          </a:xfrm>
        </p:grpSpPr>
        <p:sp>
          <p:nvSpPr>
            <p:cNvPr id="129034" name="Line 10"/>
            <p:cNvSpPr>
              <a:spLocks noChangeShapeType="1"/>
            </p:cNvSpPr>
            <p:nvPr/>
          </p:nvSpPr>
          <p:spPr bwMode="auto">
            <a:xfrm flipH="1">
              <a:off x="1824" y="2880"/>
              <a:ext cx="62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>
                <a:latin typeface="Century Gothic" panose="020B0502020202020204" pitchFamily="34" charset="0"/>
              </a:endParaRPr>
            </a:p>
          </p:txBody>
        </p:sp>
        <p:sp>
          <p:nvSpPr>
            <p:cNvPr id="129035" name="Text Box 11"/>
            <p:cNvSpPr txBox="1">
              <a:spLocks noChangeArrowheads="1"/>
            </p:cNvSpPr>
            <p:nvPr/>
          </p:nvSpPr>
          <p:spPr bwMode="auto">
            <a:xfrm>
              <a:off x="2486" y="2681"/>
              <a:ext cx="1833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800">
                  <a:effectLst>
                    <a:outerShdw blurRad="38100" dist="38100" dir="2700000" algn="tl">
                      <a:srgbClr val="FFFFFF"/>
                    </a:outerShdw>
                  </a:effectLst>
                  <a:latin typeface="Century Gothic" panose="020B0502020202020204" pitchFamily="34" charset="0"/>
                </a:rPr>
                <a:t>Atomic number</a:t>
              </a:r>
            </a:p>
          </p:txBody>
        </p:sp>
      </p:grpSp>
      <p:grpSp>
        <p:nvGrpSpPr>
          <p:cNvPr id="129036" name="Group 12"/>
          <p:cNvGrpSpPr>
            <a:grpSpLocks/>
          </p:cNvGrpSpPr>
          <p:nvPr/>
        </p:nvGrpSpPr>
        <p:grpSpPr bwMode="auto">
          <a:xfrm>
            <a:off x="2899049" y="5012674"/>
            <a:ext cx="3379788" cy="523876"/>
            <a:chOff x="1680" y="3024"/>
            <a:chExt cx="2129" cy="330"/>
          </a:xfrm>
        </p:grpSpPr>
        <p:sp>
          <p:nvSpPr>
            <p:cNvPr id="129037" name="Line 13"/>
            <p:cNvSpPr>
              <a:spLocks noChangeShapeType="1"/>
            </p:cNvSpPr>
            <p:nvPr/>
          </p:nvSpPr>
          <p:spPr bwMode="auto">
            <a:xfrm flipH="1">
              <a:off x="1680" y="3216"/>
              <a:ext cx="5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>
                <a:latin typeface="Century Gothic" panose="020B0502020202020204" pitchFamily="34" charset="0"/>
              </a:endParaRPr>
            </a:p>
          </p:txBody>
        </p:sp>
        <p:sp>
          <p:nvSpPr>
            <p:cNvPr id="129038" name="Text Box 14"/>
            <p:cNvSpPr txBox="1">
              <a:spLocks noChangeArrowheads="1"/>
            </p:cNvSpPr>
            <p:nvPr/>
          </p:nvSpPr>
          <p:spPr bwMode="auto">
            <a:xfrm>
              <a:off x="2256" y="3024"/>
              <a:ext cx="1553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800">
                  <a:effectLst>
                    <a:outerShdw blurRad="38100" dist="38100" dir="2700000" algn="tl">
                      <a:srgbClr val="FFFFFF"/>
                    </a:outerShdw>
                  </a:effectLst>
                  <a:latin typeface="Century Gothic" panose="020B0502020202020204" pitchFamily="34" charset="0"/>
                </a:rPr>
                <a:t>Atom symbol</a:t>
              </a:r>
            </a:p>
          </p:txBody>
        </p:sp>
      </p:grpSp>
      <p:grpSp>
        <p:nvGrpSpPr>
          <p:cNvPr id="129039" name="Group 15"/>
          <p:cNvGrpSpPr>
            <a:grpSpLocks/>
          </p:cNvGrpSpPr>
          <p:nvPr/>
        </p:nvGrpSpPr>
        <p:grpSpPr bwMode="auto">
          <a:xfrm>
            <a:off x="2667000" y="5600946"/>
            <a:ext cx="4864102" cy="523874"/>
            <a:chOff x="1872" y="3417"/>
            <a:chExt cx="3064" cy="330"/>
          </a:xfrm>
        </p:grpSpPr>
        <p:sp>
          <p:nvSpPr>
            <p:cNvPr id="129040" name="Line 16"/>
            <p:cNvSpPr>
              <a:spLocks noChangeShapeType="1"/>
            </p:cNvSpPr>
            <p:nvPr/>
          </p:nvSpPr>
          <p:spPr bwMode="auto">
            <a:xfrm flipH="1">
              <a:off x="1872" y="3600"/>
              <a:ext cx="5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>
                <a:latin typeface="Century Gothic" panose="020B0502020202020204" pitchFamily="34" charset="0"/>
              </a:endParaRPr>
            </a:p>
          </p:txBody>
        </p:sp>
        <p:sp>
          <p:nvSpPr>
            <p:cNvPr id="129041" name="Text Box 17"/>
            <p:cNvSpPr txBox="1">
              <a:spLocks noChangeArrowheads="1"/>
            </p:cNvSpPr>
            <p:nvPr/>
          </p:nvSpPr>
          <p:spPr bwMode="auto">
            <a:xfrm>
              <a:off x="2480" y="3417"/>
              <a:ext cx="2456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800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Century Gothic" panose="020B0502020202020204" pitchFamily="34" charset="0"/>
                </a:rPr>
                <a:t>Relative Atomic Mass</a:t>
              </a:r>
            </a:p>
          </p:txBody>
        </p:sp>
      </p:grpSp>
      <p:sp>
        <p:nvSpPr>
          <p:cNvPr id="2" name="AutoShape 2" descr="http://www.clipartpal.com/_thumbs/pd/education/pencil_4.png"/>
          <p:cNvSpPr>
            <a:spLocks noChangeAspect="1" noChangeArrowheads="1"/>
          </p:cNvSpPr>
          <p:nvPr/>
        </p:nvSpPr>
        <p:spPr bwMode="auto">
          <a:xfrm>
            <a:off x="1587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0244" y="3772146"/>
            <a:ext cx="818356" cy="818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Graphic 4" descr="Mute speaker">
            <a:extLst>
              <a:ext uri="{FF2B5EF4-FFF2-40B4-BE49-F238E27FC236}">
                <a16:creationId xmlns:a16="http://schemas.microsoft.com/office/drawing/2014/main" id="{47FB4F6A-1B68-42A0-BA69-C1337382094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10366389" y="501012"/>
            <a:ext cx="796430" cy="796430"/>
          </a:xfrm>
          <a:prstGeom prst="rect">
            <a:avLst/>
          </a:prstGeom>
        </p:spPr>
      </p:pic>
      <p:pic>
        <p:nvPicPr>
          <p:cNvPr id="18" name="Picture 2" descr="Listen Icons - Download Free Vector Icons | Noun Project">
            <a:extLst>
              <a:ext uri="{FF2B5EF4-FFF2-40B4-BE49-F238E27FC236}">
                <a16:creationId xmlns:a16="http://schemas.microsoft.com/office/drawing/2014/main" id="{AB3B9DF3-61BD-415F-B5B6-579F64D624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206" y="469015"/>
            <a:ext cx="904697" cy="904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F4C443E-DBB2-494B-B0A5-4523391518AE}"/>
              </a:ext>
            </a:extLst>
          </p:cNvPr>
          <p:cNvSpPr txBox="1"/>
          <p:nvPr/>
        </p:nvSpPr>
        <p:spPr>
          <a:xfrm>
            <a:off x="9447649" y="92008"/>
            <a:ext cx="25502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Century Gothic" panose="020B0502020202020204" pitchFamily="34" charset="0"/>
              </a:rPr>
              <a:t>New learning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F37CF79-0503-433D-8A86-6F9C692301C2}"/>
              </a:ext>
            </a:extLst>
          </p:cNvPr>
          <p:cNvSpPr txBox="1"/>
          <p:nvPr/>
        </p:nvSpPr>
        <p:spPr>
          <a:xfrm>
            <a:off x="368565" y="323060"/>
            <a:ext cx="8550846" cy="461665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entury Gothic" panose="020B0502020202020204" pitchFamily="34" charset="0"/>
              </a:rPr>
              <a:t>L3: Determine </a:t>
            </a:r>
            <a:r>
              <a:rPr lang="en-GB" sz="2400" dirty="0" smtClean="0">
                <a:latin typeface="Century Gothic" panose="020B0502020202020204" pitchFamily="34" charset="0"/>
              </a:rPr>
              <a:t>the proton, neutron and electron number </a:t>
            </a:r>
            <a:endParaRPr lang="en-GB" sz="24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1284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9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9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9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7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49004" y="1193729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hlink"/>
                </a:solidFill>
                <a:latin typeface="Century Gothic" panose="020B0502020202020204" pitchFamily="34" charset="0"/>
              </a:rPr>
              <a:t>Counting Protons, Neutrons, and Electrons</a:t>
            </a:r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45957" y="2519292"/>
            <a:ext cx="10416861" cy="46482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3200" dirty="0">
                <a:solidFill>
                  <a:schemeClr val="hlink"/>
                </a:solidFill>
                <a:latin typeface="Century Gothic" panose="020B0502020202020204" pitchFamily="34" charset="0"/>
              </a:rPr>
              <a:t>Protons:</a:t>
            </a:r>
            <a:r>
              <a:rPr lang="en-US" sz="3200" dirty="0">
                <a:latin typeface="Century Gothic" panose="020B0502020202020204" pitchFamily="34" charset="0"/>
              </a:rPr>
              <a:t> </a:t>
            </a:r>
            <a:r>
              <a:rPr lang="en-US" sz="3200" b="1" dirty="0">
                <a:latin typeface="Century Gothic" panose="020B0502020202020204" pitchFamily="34" charset="0"/>
              </a:rPr>
              <a:t>Atomic Number </a:t>
            </a:r>
            <a:r>
              <a:rPr lang="en-US" sz="3200" dirty="0">
                <a:latin typeface="Century Gothic" panose="020B0502020202020204" pitchFamily="34" charset="0"/>
              </a:rPr>
              <a:t>(from periodic table)</a:t>
            </a:r>
          </a:p>
          <a:p>
            <a:pPr marL="0" indent="0">
              <a:lnSpc>
                <a:spcPct val="80000"/>
              </a:lnSpc>
              <a:buNone/>
            </a:pPr>
            <a:endParaRPr lang="en-US" sz="3200" dirty="0">
              <a:latin typeface="Century Gothic" panose="020B0502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3200" dirty="0">
                <a:solidFill>
                  <a:schemeClr val="hlink"/>
                </a:solidFill>
                <a:latin typeface="Century Gothic" panose="020B0502020202020204" pitchFamily="34" charset="0"/>
              </a:rPr>
              <a:t>Neutrons:</a:t>
            </a:r>
            <a:r>
              <a:rPr lang="en-US" sz="3200" dirty="0">
                <a:latin typeface="Century Gothic" panose="020B0502020202020204" pitchFamily="34" charset="0"/>
              </a:rPr>
              <a:t> </a:t>
            </a:r>
            <a:r>
              <a:rPr lang="en-US" sz="3200" b="1" dirty="0">
                <a:latin typeface="Century Gothic" panose="020B0502020202020204" pitchFamily="34" charset="0"/>
              </a:rPr>
              <a:t>Mass Number – atomic number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sz="3200" dirty="0">
                <a:latin typeface="Century Gothic" panose="020B0502020202020204" pitchFamily="34" charset="0"/>
              </a:rPr>
              <a:t>(Protons and neutrons make up the mass)</a:t>
            </a:r>
          </a:p>
          <a:p>
            <a:pPr marL="0" indent="0">
              <a:lnSpc>
                <a:spcPct val="80000"/>
              </a:lnSpc>
              <a:buNone/>
            </a:pPr>
            <a:endParaRPr lang="en-US" sz="3200" dirty="0">
              <a:latin typeface="Century Gothic" panose="020B0502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3200" dirty="0">
                <a:solidFill>
                  <a:schemeClr val="hlink"/>
                </a:solidFill>
                <a:latin typeface="Century Gothic" panose="020B0502020202020204" pitchFamily="34" charset="0"/>
              </a:rPr>
              <a:t>Electrons:</a:t>
            </a:r>
            <a:r>
              <a:rPr lang="en-US" sz="3200" dirty="0">
                <a:latin typeface="Century Gothic" panose="020B0502020202020204" pitchFamily="34" charset="0"/>
              </a:rPr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3200" dirty="0">
                <a:latin typeface="Century Gothic" panose="020B0502020202020204" pitchFamily="34" charset="0"/>
              </a:rPr>
              <a:t>Same as the number of protons (+/-). </a:t>
            </a:r>
          </a:p>
          <a:p>
            <a:pPr>
              <a:lnSpc>
                <a:spcPct val="80000"/>
              </a:lnSpc>
            </a:pPr>
            <a:endParaRPr lang="en-US" sz="3200" dirty="0">
              <a:latin typeface="Century Gothic" panose="020B0502020202020204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6054" y="4297091"/>
            <a:ext cx="818356" cy="818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Graphic 4" descr="Mute speaker">
            <a:extLst>
              <a:ext uri="{FF2B5EF4-FFF2-40B4-BE49-F238E27FC236}">
                <a16:creationId xmlns:a16="http://schemas.microsoft.com/office/drawing/2014/main" id="{47FB4F6A-1B68-42A0-BA69-C1337382094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0366389" y="501012"/>
            <a:ext cx="796430" cy="796430"/>
          </a:xfrm>
          <a:prstGeom prst="rect">
            <a:avLst/>
          </a:prstGeom>
        </p:spPr>
      </p:pic>
      <p:pic>
        <p:nvPicPr>
          <p:cNvPr id="6" name="Picture 2" descr="Listen Icons - Download Free Vector Icons | Noun Project">
            <a:extLst>
              <a:ext uri="{FF2B5EF4-FFF2-40B4-BE49-F238E27FC236}">
                <a16:creationId xmlns:a16="http://schemas.microsoft.com/office/drawing/2014/main" id="{AB3B9DF3-61BD-415F-B5B6-579F64D624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206" y="469015"/>
            <a:ext cx="904697" cy="904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F4C443E-DBB2-494B-B0A5-4523391518AE}"/>
              </a:ext>
            </a:extLst>
          </p:cNvPr>
          <p:cNvSpPr txBox="1"/>
          <p:nvPr/>
        </p:nvSpPr>
        <p:spPr>
          <a:xfrm>
            <a:off x="9447649" y="92008"/>
            <a:ext cx="25502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Century Gothic" panose="020B0502020202020204" pitchFamily="34" charset="0"/>
              </a:rPr>
              <a:t>New learning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37CF79-0503-433D-8A86-6F9C692301C2}"/>
              </a:ext>
            </a:extLst>
          </p:cNvPr>
          <p:cNvSpPr txBox="1"/>
          <p:nvPr/>
        </p:nvSpPr>
        <p:spPr>
          <a:xfrm>
            <a:off x="368565" y="323060"/>
            <a:ext cx="8759393" cy="461665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entury Gothic" panose="020B0502020202020204" pitchFamily="34" charset="0"/>
              </a:rPr>
              <a:t>L3: Determine </a:t>
            </a:r>
            <a:r>
              <a:rPr lang="en-GB" sz="2400" dirty="0" smtClean="0">
                <a:latin typeface="Century Gothic" panose="020B0502020202020204" pitchFamily="34" charset="0"/>
              </a:rPr>
              <a:t>the proton, neutron and electron number </a:t>
            </a:r>
            <a:endParaRPr lang="en-GB" sz="24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4171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606" y="560159"/>
            <a:ext cx="10515600" cy="1325563"/>
          </a:xfrm>
        </p:spPr>
        <p:txBody>
          <a:bodyPr/>
          <a:lstStyle/>
          <a:p>
            <a:r>
              <a:rPr lang="es-MX" dirty="0" err="1">
                <a:latin typeface="Century Gothic" panose="020B0502020202020204" pitchFamily="34" charset="0"/>
              </a:rPr>
              <a:t>Let´s</a:t>
            </a:r>
            <a:r>
              <a:rPr lang="es-MX" dirty="0">
                <a:latin typeface="Century Gothic" panose="020B0502020202020204" pitchFamily="34" charset="0"/>
              </a:rPr>
              <a:t> </a:t>
            </a:r>
            <a:r>
              <a:rPr lang="es-MX" dirty="0" err="1">
                <a:latin typeface="Century Gothic" panose="020B0502020202020204" pitchFamily="34" charset="0"/>
              </a:rPr>
              <a:t>practice</a:t>
            </a:r>
            <a:endParaRPr lang="es-MX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5740" y="1754856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es-MX" dirty="0" err="1">
                <a:latin typeface="Century Gothic" panose="020B0502020202020204" pitchFamily="34" charset="0"/>
              </a:rPr>
              <a:t>On</a:t>
            </a:r>
            <a:r>
              <a:rPr lang="es-MX" dirty="0">
                <a:latin typeface="Century Gothic" panose="020B0502020202020204" pitchFamily="34" charset="0"/>
              </a:rPr>
              <a:t> </a:t>
            </a:r>
            <a:r>
              <a:rPr lang="es-MX" dirty="0" err="1">
                <a:latin typeface="Century Gothic" panose="020B0502020202020204" pitchFamily="34" charset="0"/>
              </a:rPr>
              <a:t>your</a:t>
            </a:r>
            <a:r>
              <a:rPr lang="es-MX" dirty="0">
                <a:latin typeface="Century Gothic" panose="020B0502020202020204" pitchFamily="34" charset="0"/>
              </a:rPr>
              <a:t> whiteboard, </a:t>
            </a:r>
            <a:r>
              <a:rPr lang="es-MX" dirty="0" err="1">
                <a:latin typeface="Century Gothic" panose="020B0502020202020204" pitchFamily="34" charset="0"/>
              </a:rPr>
              <a:t>write</a:t>
            </a:r>
            <a:r>
              <a:rPr lang="es-MX" dirty="0">
                <a:latin typeface="Century Gothic" panose="020B0502020202020204" pitchFamily="34" charset="0"/>
              </a:rPr>
              <a:t> </a:t>
            </a:r>
            <a:r>
              <a:rPr lang="es-MX" dirty="0" err="1">
                <a:latin typeface="Century Gothic" panose="020B0502020202020204" pitchFamily="34" charset="0"/>
              </a:rPr>
              <a:t>down</a:t>
            </a:r>
            <a:r>
              <a:rPr lang="es-MX" dirty="0">
                <a:latin typeface="Century Gothic" panose="020B0502020202020204" pitchFamily="34" charset="0"/>
              </a:rPr>
              <a:t> </a:t>
            </a:r>
            <a:r>
              <a:rPr lang="es-MX" dirty="0" err="1">
                <a:latin typeface="Century Gothic" panose="020B0502020202020204" pitchFamily="34" charset="0"/>
              </a:rPr>
              <a:t>the</a:t>
            </a:r>
            <a:r>
              <a:rPr lang="es-MX" dirty="0">
                <a:latin typeface="Century Gothic" panose="020B0502020202020204" pitchFamily="34" charset="0"/>
              </a:rPr>
              <a:t> </a:t>
            </a:r>
            <a:r>
              <a:rPr lang="es-MX" dirty="0" err="1">
                <a:latin typeface="Century Gothic" panose="020B0502020202020204" pitchFamily="34" charset="0"/>
              </a:rPr>
              <a:t>number</a:t>
            </a:r>
            <a:r>
              <a:rPr lang="es-MX" dirty="0">
                <a:latin typeface="Century Gothic" panose="020B0502020202020204" pitchFamily="34" charset="0"/>
              </a:rPr>
              <a:t> of </a:t>
            </a:r>
            <a:r>
              <a:rPr lang="es-MX" b="1" dirty="0" err="1">
                <a:solidFill>
                  <a:srgbClr val="FF0000"/>
                </a:solidFill>
                <a:latin typeface="Century Gothic" panose="020B0502020202020204" pitchFamily="34" charset="0"/>
              </a:rPr>
              <a:t>protons</a:t>
            </a:r>
            <a:r>
              <a:rPr lang="es-MX" dirty="0">
                <a:latin typeface="Century Gothic" panose="020B0502020202020204" pitchFamily="34" charset="0"/>
              </a:rPr>
              <a:t>, </a:t>
            </a:r>
            <a:r>
              <a:rPr lang="es-MX" b="1" dirty="0" err="1">
                <a:solidFill>
                  <a:srgbClr val="00B050"/>
                </a:solidFill>
                <a:latin typeface="Century Gothic" panose="020B0502020202020204" pitchFamily="34" charset="0"/>
              </a:rPr>
              <a:t>neutrons</a:t>
            </a:r>
            <a:r>
              <a:rPr lang="es-MX" dirty="0">
                <a:latin typeface="Century Gothic" panose="020B0502020202020204" pitchFamily="34" charset="0"/>
              </a:rPr>
              <a:t> and </a:t>
            </a:r>
            <a:r>
              <a:rPr lang="es-MX" b="1" dirty="0" err="1">
                <a:solidFill>
                  <a:srgbClr val="0070C0"/>
                </a:solidFill>
                <a:latin typeface="Century Gothic" panose="020B0502020202020204" pitchFamily="34" charset="0"/>
              </a:rPr>
              <a:t>electrons</a:t>
            </a:r>
            <a:r>
              <a:rPr lang="es-MX" dirty="0">
                <a:latin typeface="Century Gothic" panose="020B0502020202020204" pitchFamily="34" charset="0"/>
              </a:rPr>
              <a:t> </a:t>
            </a:r>
            <a:r>
              <a:rPr lang="es-MX" dirty="0" err="1">
                <a:latin typeface="Century Gothic" panose="020B0502020202020204" pitchFamily="34" charset="0"/>
              </a:rPr>
              <a:t>for</a:t>
            </a:r>
            <a:r>
              <a:rPr lang="es-MX" dirty="0">
                <a:latin typeface="Century Gothic" panose="020B0502020202020204" pitchFamily="34" charset="0"/>
              </a:rPr>
              <a:t> </a:t>
            </a:r>
            <a:r>
              <a:rPr lang="es-MX" dirty="0" err="1">
                <a:latin typeface="Century Gothic" panose="020B0502020202020204" pitchFamily="34" charset="0"/>
              </a:rPr>
              <a:t>each</a:t>
            </a:r>
            <a:r>
              <a:rPr lang="es-MX" dirty="0">
                <a:latin typeface="Century Gothic" panose="020B0502020202020204" pitchFamily="34" charset="0"/>
              </a:rPr>
              <a:t> </a:t>
            </a:r>
            <a:r>
              <a:rPr lang="es-MX" dirty="0" err="1" smtClean="0">
                <a:latin typeface="Century Gothic" panose="020B0502020202020204" pitchFamily="34" charset="0"/>
              </a:rPr>
              <a:t>element</a:t>
            </a:r>
            <a:r>
              <a:rPr lang="es-MX" dirty="0" smtClean="0">
                <a:latin typeface="Century Gothic" panose="020B0502020202020204" pitchFamily="34" charset="0"/>
              </a:rPr>
              <a:t> </a:t>
            </a:r>
            <a:r>
              <a:rPr lang="es-MX" dirty="0" err="1" smtClean="0">
                <a:latin typeface="Century Gothic" panose="020B0502020202020204" pitchFamily="34" charset="0"/>
              </a:rPr>
              <a:t>using</a:t>
            </a:r>
            <a:r>
              <a:rPr lang="es-MX" dirty="0" smtClean="0">
                <a:latin typeface="Century Gothic" panose="020B0502020202020204" pitchFamily="34" charset="0"/>
              </a:rPr>
              <a:t> </a:t>
            </a:r>
            <a:r>
              <a:rPr lang="es-MX" dirty="0" err="1" smtClean="0">
                <a:latin typeface="Century Gothic" panose="020B0502020202020204" pitchFamily="34" charset="0"/>
              </a:rPr>
              <a:t>your</a:t>
            </a:r>
            <a:r>
              <a:rPr lang="es-MX" dirty="0">
                <a:latin typeface="Century Gothic" panose="020B0502020202020204" pitchFamily="34" charset="0"/>
              </a:rPr>
              <a:t> </a:t>
            </a:r>
            <a:r>
              <a:rPr lang="es-MX" dirty="0" err="1" smtClean="0">
                <a:latin typeface="Century Gothic" panose="020B0502020202020204" pitchFamily="34" charset="0"/>
              </a:rPr>
              <a:t>Periodic</a:t>
            </a:r>
            <a:r>
              <a:rPr lang="es-MX" dirty="0" smtClean="0">
                <a:latin typeface="Century Gothic" panose="020B0502020202020204" pitchFamily="34" charset="0"/>
              </a:rPr>
              <a:t> </a:t>
            </a:r>
            <a:r>
              <a:rPr lang="es-MX" dirty="0" err="1" smtClean="0">
                <a:latin typeface="Century Gothic" panose="020B0502020202020204" pitchFamily="34" charset="0"/>
              </a:rPr>
              <a:t>Table</a:t>
            </a:r>
            <a:r>
              <a:rPr lang="es-MX" dirty="0" smtClean="0">
                <a:latin typeface="Century Gothic" panose="020B0502020202020204" pitchFamily="34" charset="0"/>
              </a:rPr>
              <a:t>.</a:t>
            </a:r>
            <a:endParaRPr lang="es-MX" dirty="0">
              <a:latin typeface="Century Gothic" panose="020B0502020202020204" pitchFamily="34" charset="0"/>
            </a:endParaRPr>
          </a:p>
          <a:p>
            <a:endParaRPr lang="es-MX" dirty="0">
              <a:latin typeface="Century Gothic" panose="020B0502020202020204" pitchFamily="34" charset="0"/>
            </a:endParaRPr>
          </a:p>
          <a:p>
            <a:r>
              <a:rPr lang="es-MX" dirty="0" err="1">
                <a:latin typeface="Century Gothic" panose="020B0502020202020204" pitchFamily="34" charset="0"/>
              </a:rPr>
              <a:t>Boron</a:t>
            </a:r>
            <a:r>
              <a:rPr lang="es-MX" dirty="0">
                <a:latin typeface="Century Gothic" panose="020B0502020202020204" pitchFamily="34" charset="0"/>
              </a:rPr>
              <a:t> </a:t>
            </a:r>
          </a:p>
          <a:p>
            <a:pPr marL="0" indent="0">
              <a:buNone/>
            </a:pPr>
            <a:r>
              <a:rPr lang="es-MX" dirty="0">
                <a:latin typeface="Century Gothic" panose="020B0502020202020204" pitchFamily="34" charset="0"/>
              </a:rPr>
              <a:t>	</a:t>
            </a:r>
            <a:r>
              <a:rPr lang="es-MX" b="1" dirty="0">
                <a:solidFill>
                  <a:srgbClr val="FF0000"/>
                </a:solidFill>
                <a:latin typeface="Century Gothic" panose="020B0502020202020204" pitchFamily="34" charset="0"/>
              </a:rPr>
              <a:t>P</a:t>
            </a:r>
            <a:r>
              <a:rPr lang="es-MX" b="1" dirty="0">
                <a:latin typeface="Century Gothic" panose="020B0502020202020204" pitchFamily="34" charset="0"/>
              </a:rPr>
              <a:t>: 	5	</a:t>
            </a:r>
            <a:r>
              <a:rPr lang="es-MX" b="1" dirty="0">
                <a:solidFill>
                  <a:srgbClr val="00B050"/>
                </a:solidFill>
                <a:latin typeface="Century Gothic" panose="020B0502020202020204" pitchFamily="34" charset="0"/>
              </a:rPr>
              <a:t>N</a:t>
            </a:r>
            <a:r>
              <a:rPr lang="es-MX" b="1" dirty="0">
                <a:latin typeface="Century Gothic" panose="020B0502020202020204" pitchFamily="34" charset="0"/>
              </a:rPr>
              <a:t>:	6	</a:t>
            </a:r>
            <a:r>
              <a:rPr lang="es-MX" b="1" dirty="0">
                <a:solidFill>
                  <a:srgbClr val="0070C0"/>
                </a:solidFill>
                <a:latin typeface="Century Gothic" panose="020B0502020202020204" pitchFamily="34" charset="0"/>
              </a:rPr>
              <a:t>E</a:t>
            </a:r>
            <a:r>
              <a:rPr lang="es-MX" b="1" dirty="0">
                <a:latin typeface="Century Gothic" panose="020B0502020202020204" pitchFamily="34" charset="0"/>
              </a:rPr>
              <a:t>:	5</a:t>
            </a:r>
          </a:p>
          <a:p>
            <a:pPr marL="0" indent="0">
              <a:buNone/>
            </a:pPr>
            <a:endParaRPr lang="es-MX" dirty="0">
              <a:latin typeface="Century Gothic" panose="020B0502020202020204" pitchFamily="34" charset="0"/>
            </a:endParaRPr>
          </a:p>
          <a:p>
            <a:r>
              <a:rPr lang="es-MX" dirty="0" err="1">
                <a:latin typeface="Century Gothic" panose="020B0502020202020204" pitchFamily="34" charset="0"/>
              </a:rPr>
              <a:t>Helium</a:t>
            </a:r>
            <a:endParaRPr lang="es-MX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s-MX" dirty="0">
                <a:latin typeface="Century Gothic" panose="020B0502020202020204" pitchFamily="34" charset="0"/>
              </a:rPr>
              <a:t>	</a:t>
            </a:r>
            <a:r>
              <a:rPr lang="es-MX" b="1" dirty="0">
                <a:solidFill>
                  <a:srgbClr val="FF0000"/>
                </a:solidFill>
                <a:latin typeface="Century Gothic" panose="020B0502020202020204" pitchFamily="34" charset="0"/>
              </a:rPr>
              <a:t>P</a:t>
            </a:r>
            <a:r>
              <a:rPr lang="es-MX" b="1" dirty="0">
                <a:latin typeface="Century Gothic" panose="020B0502020202020204" pitchFamily="34" charset="0"/>
              </a:rPr>
              <a:t>: 	2	</a:t>
            </a:r>
            <a:r>
              <a:rPr lang="es-MX" b="1" dirty="0">
                <a:solidFill>
                  <a:srgbClr val="00B050"/>
                </a:solidFill>
                <a:latin typeface="Century Gothic" panose="020B0502020202020204" pitchFamily="34" charset="0"/>
              </a:rPr>
              <a:t>N</a:t>
            </a:r>
            <a:r>
              <a:rPr lang="es-MX" b="1" dirty="0">
                <a:latin typeface="Century Gothic" panose="020B0502020202020204" pitchFamily="34" charset="0"/>
              </a:rPr>
              <a:t>:	2	</a:t>
            </a:r>
            <a:r>
              <a:rPr lang="es-MX" b="1" dirty="0">
                <a:solidFill>
                  <a:srgbClr val="0070C0"/>
                </a:solidFill>
                <a:latin typeface="Century Gothic" panose="020B0502020202020204" pitchFamily="34" charset="0"/>
              </a:rPr>
              <a:t>E</a:t>
            </a:r>
            <a:r>
              <a:rPr lang="es-MX" b="1" dirty="0">
                <a:latin typeface="Century Gothic" panose="020B0502020202020204" pitchFamily="34" charset="0"/>
              </a:rPr>
              <a:t>:	2</a:t>
            </a:r>
          </a:p>
          <a:p>
            <a:pPr marL="0" indent="0">
              <a:buNone/>
            </a:pPr>
            <a:endParaRPr lang="es-MX" dirty="0">
              <a:latin typeface="Century Gothic" panose="020B0502020202020204" pitchFamily="34" charset="0"/>
            </a:endParaRPr>
          </a:p>
          <a:p>
            <a:r>
              <a:rPr lang="es-MX" dirty="0" err="1">
                <a:latin typeface="Century Gothic" panose="020B0502020202020204" pitchFamily="34" charset="0"/>
              </a:rPr>
              <a:t>Lithium</a:t>
            </a:r>
            <a:endParaRPr lang="es-MX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s-MX" dirty="0">
                <a:solidFill>
                  <a:srgbClr val="FF0000"/>
                </a:solidFill>
                <a:latin typeface="Century Gothic" panose="020B0502020202020204" pitchFamily="34" charset="0"/>
              </a:rPr>
              <a:t>	</a:t>
            </a:r>
            <a:r>
              <a:rPr lang="es-MX" b="1" dirty="0">
                <a:solidFill>
                  <a:srgbClr val="FF0000"/>
                </a:solidFill>
                <a:latin typeface="Century Gothic" panose="020B0502020202020204" pitchFamily="34" charset="0"/>
              </a:rPr>
              <a:t>P</a:t>
            </a:r>
            <a:r>
              <a:rPr lang="es-MX" b="1" dirty="0">
                <a:latin typeface="Century Gothic" panose="020B0502020202020204" pitchFamily="34" charset="0"/>
              </a:rPr>
              <a:t>: 	3	</a:t>
            </a:r>
            <a:r>
              <a:rPr lang="es-MX" b="1" dirty="0">
                <a:solidFill>
                  <a:srgbClr val="00B050"/>
                </a:solidFill>
                <a:latin typeface="Century Gothic" panose="020B0502020202020204" pitchFamily="34" charset="0"/>
              </a:rPr>
              <a:t>N</a:t>
            </a:r>
            <a:r>
              <a:rPr lang="es-MX" b="1" dirty="0">
                <a:latin typeface="Century Gothic" panose="020B0502020202020204" pitchFamily="34" charset="0"/>
              </a:rPr>
              <a:t>:	4	</a:t>
            </a:r>
            <a:r>
              <a:rPr lang="es-MX" b="1" dirty="0">
                <a:solidFill>
                  <a:srgbClr val="0070C0"/>
                </a:solidFill>
                <a:latin typeface="Century Gothic" panose="020B0502020202020204" pitchFamily="34" charset="0"/>
              </a:rPr>
              <a:t>E</a:t>
            </a:r>
            <a:r>
              <a:rPr lang="es-MX" b="1" dirty="0">
                <a:latin typeface="Century Gothic" panose="020B0502020202020204" pitchFamily="34" charset="0"/>
              </a:rPr>
              <a:t>:	3</a:t>
            </a:r>
          </a:p>
          <a:p>
            <a:pPr marL="0" indent="0">
              <a:buNone/>
            </a:pPr>
            <a:endParaRPr lang="es-MX" b="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F37CF79-0503-433D-8A86-6F9C692301C2}"/>
              </a:ext>
            </a:extLst>
          </p:cNvPr>
          <p:cNvSpPr txBox="1"/>
          <p:nvPr/>
        </p:nvSpPr>
        <p:spPr>
          <a:xfrm>
            <a:off x="368565" y="323060"/>
            <a:ext cx="11170292" cy="461665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entury Gothic" panose="020B0502020202020204" pitchFamily="34" charset="0"/>
              </a:rPr>
              <a:t>L3: Determine </a:t>
            </a:r>
            <a:r>
              <a:rPr lang="en-GB" sz="2400" dirty="0" smtClean="0">
                <a:latin typeface="Century Gothic" panose="020B0502020202020204" pitchFamily="34" charset="0"/>
              </a:rPr>
              <a:t>the proton, neutron and electron number </a:t>
            </a:r>
            <a:endParaRPr lang="en-GB" sz="2400" dirty="0">
              <a:latin typeface="Century Gothic" panose="020B0502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7A8609-22BA-476E-97B3-671874DBB4B5}"/>
              </a:ext>
            </a:extLst>
          </p:cNvPr>
          <p:cNvSpPr txBox="1"/>
          <p:nvPr/>
        </p:nvSpPr>
        <p:spPr>
          <a:xfrm>
            <a:off x="9458413" y="145344"/>
            <a:ext cx="27335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Century Gothic" panose="020B0502020202020204" pitchFamily="34" charset="0"/>
              </a:rPr>
              <a:t>Thinking time</a:t>
            </a:r>
          </a:p>
        </p:txBody>
      </p:sp>
      <p:pic>
        <p:nvPicPr>
          <p:cNvPr id="6" name="Graphic 15" descr="Thought">
            <a:extLst>
              <a:ext uri="{FF2B5EF4-FFF2-40B4-BE49-F238E27FC236}">
                <a16:creationId xmlns:a16="http://schemas.microsoft.com/office/drawing/2014/main" id="{D1EBDC6E-7185-4F25-B421-009524A583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0884165" y="551183"/>
            <a:ext cx="1081784" cy="1081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798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49F08ED-3DDF-42DF-9A8E-E975786F0AD9}"/>
              </a:ext>
            </a:extLst>
          </p:cNvPr>
          <p:cNvSpPr txBox="1"/>
          <p:nvPr/>
        </p:nvSpPr>
        <p:spPr>
          <a:xfrm>
            <a:off x="408021" y="838741"/>
            <a:ext cx="871296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u="sng" dirty="0">
                <a:latin typeface="Century Gothic" panose="020B0502020202020204" pitchFamily="34" charset="0"/>
              </a:rPr>
              <a:t>Task:</a:t>
            </a:r>
          </a:p>
          <a:p>
            <a:endParaRPr lang="en-GB" sz="2800" dirty="0">
              <a:latin typeface="Century Gothic" panose="020B0502020202020204" pitchFamily="34" charset="0"/>
            </a:endParaRPr>
          </a:p>
          <a:p>
            <a:r>
              <a:rPr lang="en-GB" sz="2800" dirty="0">
                <a:latin typeface="Century Gothic" panose="020B0502020202020204" pitchFamily="34" charset="0"/>
              </a:rPr>
              <a:t>Complete the </a:t>
            </a:r>
            <a:r>
              <a:rPr lang="en-GB" sz="2800" dirty="0" smtClean="0">
                <a:latin typeface="Century Gothic" panose="020B0502020202020204" pitchFamily="34" charset="0"/>
              </a:rPr>
              <a:t>grid (on the next slide), </a:t>
            </a:r>
            <a:r>
              <a:rPr lang="en-GB" sz="2800" dirty="0">
                <a:latin typeface="Century Gothic" panose="020B0502020202020204" pitchFamily="34" charset="0"/>
              </a:rPr>
              <a:t>glue into books. </a:t>
            </a:r>
          </a:p>
          <a:p>
            <a:endParaRPr lang="en-GB" sz="2800" dirty="0">
              <a:latin typeface="Century Gothic" panose="020B0502020202020204" pitchFamily="34" charset="0"/>
            </a:endParaRPr>
          </a:p>
          <a:p>
            <a:r>
              <a:rPr lang="en-GB" sz="2800" dirty="0">
                <a:latin typeface="Century Gothic" panose="020B0502020202020204" pitchFamily="34" charset="0"/>
              </a:rPr>
              <a:t>Use your </a:t>
            </a:r>
            <a:r>
              <a:rPr lang="en-GB" sz="2800" dirty="0" smtClean="0">
                <a:latin typeface="Century Gothic" panose="020B0502020202020204" pitchFamily="34" charset="0"/>
              </a:rPr>
              <a:t>Periodic </a:t>
            </a:r>
            <a:r>
              <a:rPr lang="en-GB" sz="2800" dirty="0">
                <a:latin typeface="Century Gothic" panose="020B0502020202020204" pitchFamily="34" charset="0"/>
              </a:rPr>
              <a:t>table. </a:t>
            </a:r>
          </a:p>
          <a:p>
            <a:endParaRPr lang="en-GB" sz="2800" dirty="0">
              <a:latin typeface="Century Gothic" panose="020B0502020202020204" pitchFamily="34" charset="0"/>
            </a:endParaRPr>
          </a:p>
          <a:p>
            <a:endParaRPr lang="en-GB" sz="2800" dirty="0">
              <a:latin typeface="Century Gothic" panose="020B0502020202020204" pitchFamily="34" charset="0"/>
            </a:endParaRPr>
          </a:p>
          <a:p>
            <a:r>
              <a:rPr lang="en-GB" sz="2800" u="sng" dirty="0">
                <a:solidFill>
                  <a:srgbClr val="C00000"/>
                </a:solidFill>
                <a:latin typeface="Century Gothic" panose="020B0502020202020204" pitchFamily="34" charset="0"/>
              </a:rPr>
              <a:t>Extension (for achievement points):</a:t>
            </a:r>
          </a:p>
          <a:p>
            <a:r>
              <a:rPr lang="en-GB" sz="2800" dirty="0">
                <a:solidFill>
                  <a:srgbClr val="C00000"/>
                </a:solidFill>
                <a:latin typeface="Century Gothic" panose="020B0502020202020204" pitchFamily="34" charset="0"/>
              </a:rPr>
              <a:t>What do you notice about the way the elements are arranged out going across in rows and going down in columns? </a:t>
            </a:r>
          </a:p>
          <a:p>
            <a:endParaRPr lang="en-GB" sz="2800" dirty="0">
              <a:latin typeface="Century Gothic" panose="020B0502020202020204" pitchFamily="34" charset="0"/>
            </a:endParaRPr>
          </a:p>
          <a:p>
            <a:r>
              <a:rPr lang="en-GB" sz="2800" dirty="0">
                <a:latin typeface="Century Gothic" panose="020B0502020202020204" pitchFamily="34" charset="0"/>
              </a:rPr>
              <a:t>We can see that the elements ……………….</a:t>
            </a:r>
          </a:p>
        </p:txBody>
      </p:sp>
      <p:pic>
        <p:nvPicPr>
          <p:cNvPr id="8" name="MS900074799[1].wav">
            <a:hlinkClick r:id="" action="ppaction://media"/>
            <a:extLst>
              <a:ext uri="{FF2B5EF4-FFF2-40B4-BE49-F238E27FC236}">
                <a16:creationId xmlns:a16="http://schemas.microsoft.com/office/drawing/2014/main" id="{37B93E14-6515-48D6-94E6-CF3B6B0A0FE4}"/>
              </a:ext>
            </a:extLst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10824880" y="5680150"/>
            <a:ext cx="184429" cy="184429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6A5201DB-C7B2-4A5F-96DC-D4FA147EF981}"/>
              </a:ext>
            </a:extLst>
          </p:cNvPr>
          <p:cNvSpPr/>
          <p:nvPr/>
        </p:nvSpPr>
        <p:spPr>
          <a:xfrm>
            <a:off x="10332785" y="4888062"/>
            <a:ext cx="1548172" cy="1387871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442E9C4-C5E1-4651-9FF8-88960D06312B}"/>
              </a:ext>
            </a:extLst>
          </p:cNvPr>
          <p:cNvSpPr/>
          <p:nvPr/>
        </p:nvSpPr>
        <p:spPr>
          <a:xfrm>
            <a:off x="10332785" y="4888062"/>
            <a:ext cx="1548172" cy="1387871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72B0E84-6C12-478A-84C7-BB8369884686}"/>
              </a:ext>
            </a:extLst>
          </p:cNvPr>
          <p:cNvSpPr txBox="1"/>
          <p:nvPr/>
        </p:nvSpPr>
        <p:spPr>
          <a:xfrm>
            <a:off x="10460985" y="5110113"/>
            <a:ext cx="12760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10 minutes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F37CF79-0503-433D-8A86-6F9C692301C2}"/>
              </a:ext>
            </a:extLst>
          </p:cNvPr>
          <p:cNvSpPr txBox="1"/>
          <p:nvPr/>
        </p:nvSpPr>
        <p:spPr>
          <a:xfrm>
            <a:off x="368565" y="323060"/>
            <a:ext cx="11170292" cy="461665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entury Gothic" panose="020B0502020202020204" pitchFamily="34" charset="0"/>
              </a:rPr>
              <a:t>L3: Determine </a:t>
            </a:r>
            <a:r>
              <a:rPr lang="en-GB" sz="2400" dirty="0" smtClean="0">
                <a:latin typeface="Century Gothic" panose="020B0502020202020204" pitchFamily="34" charset="0"/>
              </a:rPr>
              <a:t>the proton, neutron and electron number </a:t>
            </a:r>
            <a:endParaRPr lang="en-GB" sz="2400" dirty="0">
              <a:latin typeface="Century Gothic" panose="020B0502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A761390-B074-461A-B05C-5E1D1DF1F0AD}"/>
              </a:ext>
            </a:extLst>
          </p:cNvPr>
          <p:cNvSpPr txBox="1"/>
          <p:nvPr/>
        </p:nvSpPr>
        <p:spPr>
          <a:xfrm>
            <a:off x="8282012" y="83619"/>
            <a:ext cx="36842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Century Gothic" panose="020B0502020202020204" pitchFamily="34" charset="0"/>
              </a:rPr>
              <a:t>Application of learning</a:t>
            </a:r>
          </a:p>
        </p:txBody>
      </p:sp>
      <p:pic>
        <p:nvPicPr>
          <p:cNvPr id="14" name="Graphic 3" descr="Artificial Intelligence">
            <a:extLst>
              <a:ext uri="{FF2B5EF4-FFF2-40B4-BE49-F238E27FC236}">
                <a16:creationId xmlns:a16="http://schemas.microsoft.com/office/drawing/2014/main" id="{683D21AE-1E3A-45B8-B1EE-43077336E68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11051822" y="545284"/>
            <a:ext cx="914400" cy="9144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88DF410-6572-401B-A3CF-50877F4204BE}"/>
              </a:ext>
            </a:extLst>
          </p:cNvPr>
          <p:cNvSpPr txBox="1"/>
          <p:nvPr/>
        </p:nvSpPr>
        <p:spPr>
          <a:xfrm>
            <a:off x="10067365" y="1459684"/>
            <a:ext cx="18988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000" dirty="0">
                <a:latin typeface="Century Gothic" panose="020B0502020202020204" pitchFamily="34" charset="0"/>
              </a:rPr>
              <a:t>Independent Whisper</a:t>
            </a:r>
          </a:p>
        </p:txBody>
      </p:sp>
    </p:spTree>
    <p:extLst>
      <p:ext uri="{BB962C8B-B14F-4D97-AF65-F5344CB8AC3E}">
        <p14:creationId xmlns:p14="http://schemas.microsoft.com/office/powerpoint/2010/main" val="3729017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6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17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2982" y="0"/>
            <a:ext cx="78353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52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469</Words>
  <Application>Microsoft Office PowerPoint</Application>
  <PresentationFormat>Widescreen</PresentationFormat>
  <Paragraphs>96</Paragraphs>
  <Slides>10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MS PGothic</vt:lpstr>
      <vt:lpstr>MS PGothic</vt:lpstr>
      <vt:lpstr>Arial</vt:lpstr>
      <vt:lpstr>Calibri</vt:lpstr>
      <vt:lpstr>Calibri Light</vt:lpstr>
      <vt:lpstr>Century Gothic</vt:lpstr>
      <vt:lpstr>Comic Sans MS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Atomic Number, Z</vt:lpstr>
      <vt:lpstr>Counting Protons, Neutrons, and Electrons</vt:lpstr>
      <vt:lpstr>Let´s practice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Halmay, A (SHS Teacher)</dc:creator>
  <cp:lastModifiedBy>Halmay, A (SHS Teacher)</cp:lastModifiedBy>
  <cp:revision>2</cp:revision>
  <dcterms:created xsi:type="dcterms:W3CDTF">2020-10-07T07:17:46Z</dcterms:created>
  <dcterms:modified xsi:type="dcterms:W3CDTF">2020-10-07T07:19:23Z</dcterms:modified>
</cp:coreProperties>
</file>