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7" r:id="rId2"/>
    <p:sldId id="276" r:id="rId3"/>
    <p:sldId id="277" r:id="rId4"/>
    <p:sldId id="258" r:id="rId5"/>
    <p:sldId id="289" r:id="rId6"/>
    <p:sldId id="291" r:id="rId7"/>
    <p:sldId id="299" r:id="rId8"/>
    <p:sldId id="288" r:id="rId9"/>
    <p:sldId id="283" r:id="rId10"/>
    <p:sldId id="261" r:id="rId11"/>
    <p:sldId id="263" r:id="rId12"/>
    <p:sldId id="264" r:id="rId13"/>
    <p:sldId id="268" r:id="rId14"/>
    <p:sldId id="269" r:id="rId15"/>
    <p:sldId id="271" r:id="rId16"/>
    <p:sldId id="282" r:id="rId17"/>
    <p:sldId id="284" r:id="rId18"/>
    <p:sldId id="290" r:id="rId19"/>
    <p:sldId id="285" r:id="rId20"/>
    <p:sldId id="286"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B"/>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81903" autoAdjust="0"/>
  </p:normalViewPr>
  <p:slideViewPr>
    <p:cSldViewPr>
      <p:cViewPr varScale="1">
        <p:scale>
          <a:sx n="84" d="100"/>
          <a:sy n="84" d="100"/>
        </p:scale>
        <p:origin x="96"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4B5C6-AF89-4A5B-931E-82962CE3634F}" type="datetimeFigureOut">
              <a:rPr lang="en-GB" smtClean="0"/>
              <a:t>16/09/2020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4511D4-8AAB-4F09-8FB2-06EB7236BF12}" type="slidenum">
              <a:rPr lang="en-GB" smtClean="0"/>
              <a:t>‹#›</a:t>
            </a:fld>
            <a:endParaRPr lang="en-GB"/>
          </a:p>
        </p:txBody>
      </p:sp>
    </p:spTree>
    <p:extLst>
      <p:ext uri="{BB962C8B-B14F-4D97-AF65-F5344CB8AC3E}">
        <p14:creationId xmlns:p14="http://schemas.microsoft.com/office/powerpoint/2010/main" val="1090713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pupils know what an isotope is loop</a:t>
            </a:r>
            <a:r>
              <a:rPr lang="en-GB" baseline="0" dirty="0"/>
              <a:t> back to the atomic mass and make this point.</a:t>
            </a:r>
            <a:endParaRPr lang="en-GB" dirty="0"/>
          </a:p>
        </p:txBody>
      </p:sp>
      <p:sp>
        <p:nvSpPr>
          <p:cNvPr id="4" name="Slide Number Placeholder 3"/>
          <p:cNvSpPr>
            <a:spLocks noGrp="1"/>
          </p:cNvSpPr>
          <p:nvPr>
            <p:ph type="sldNum" sz="quarter" idx="10"/>
          </p:nvPr>
        </p:nvSpPr>
        <p:spPr/>
        <p:txBody>
          <a:bodyPr/>
          <a:lstStyle/>
          <a:p>
            <a:fld id="{B64E344A-CDB4-4A2B-A9F5-37FC7C3FB8C6}" type="slidenum">
              <a:rPr lang="en-GB" smtClean="0"/>
              <a:t>7</a:t>
            </a:fld>
            <a:endParaRPr lang="en-GB"/>
          </a:p>
        </p:txBody>
      </p:sp>
    </p:spTree>
    <p:extLst>
      <p:ext uri="{BB962C8B-B14F-4D97-AF65-F5344CB8AC3E}">
        <p14:creationId xmlns:p14="http://schemas.microsoft.com/office/powerpoint/2010/main" val="382249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Isotopes</a:t>
            </a:r>
          </a:p>
        </p:txBody>
      </p:sp>
      <p:sp>
        <p:nvSpPr>
          <p:cNvPr id="4" name="Slide Number Placeholder 3"/>
          <p:cNvSpPr>
            <a:spLocks noGrp="1"/>
          </p:cNvSpPr>
          <p:nvPr>
            <p:ph type="sldNum" sz="quarter" idx="10"/>
          </p:nvPr>
        </p:nvSpPr>
        <p:spPr/>
        <p:txBody>
          <a:bodyPr/>
          <a:lstStyle/>
          <a:p>
            <a:fld id="{333CA1A1-51F4-499E-8423-B923A1657402}" type="slidenum">
              <a:rPr lang="en-GB" smtClean="0"/>
              <a:t>21</a:t>
            </a:fld>
            <a:endParaRPr lang="en-GB"/>
          </a:p>
        </p:txBody>
      </p:sp>
    </p:spTree>
    <p:extLst>
      <p:ext uri="{BB962C8B-B14F-4D97-AF65-F5344CB8AC3E}">
        <p14:creationId xmlns:p14="http://schemas.microsoft.com/office/powerpoint/2010/main" val="2230537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 to pre-starter</a:t>
            </a:r>
          </a:p>
        </p:txBody>
      </p:sp>
      <p:sp>
        <p:nvSpPr>
          <p:cNvPr id="4" name="Slide Number Placeholder 3"/>
          <p:cNvSpPr>
            <a:spLocks noGrp="1"/>
          </p:cNvSpPr>
          <p:nvPr>
            <p:ph type="sldNum" sz="quarter" idx="10"/>
          </p:nvPr>
        </p:nvSpPr>
        <p:spPr/>
        <p:txBody>
          <a:bodyPr/>
          <a:lstStyle/>
          <a:p>
            <a:fld id="{9C4511D4-8AAB-4F09-8FB2-06EB7236BF12}" type="slidenum">
              <a:rPr lang="en-GB" smtClean="0"/>
              <a:t>11</a:t>
            </a:fld>
            <a:endParaRPr lang="en-GB"/>
          </a:p>
        </p:txBody>
      </p:sp>
    </p:spTree>
    <p:extLst>
      <p:ext uri="{BB962C8B-B14F-4D97-AF65-F5344CB8AC3E}">
        <p14:creationId xmlns:p14="http://schemas.microsoft.com/office/powerpoint/2010/main" val="1476012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Isotopes</a:t>
            </a:r>
          </a:p>
        </p:txBody>
      </p:sp>
      <p:sp>
        <p:nvSpPr>
          <p:cNvPr id="4" name="Slide Number Placeholder 3"/>
          <p:cNvSpPr>
            <a:spLocks noGrp="1"/>
          </p:cNvSpPr>
          <p:nvPr>
            <p:ph type="sldNum" sz="quarter" idx="10"/>
          </p:nvPr>
        </p:nvSpPr>
        <p:spPr/>
        <p:txBody>
          <a:bodyPr/>
          <a:lstStyle/>
          <a:p>
            <a:fld id="{333CA1A1-51F4-499E-8423-B923A1657402}" type="slidenum">
              <a:rPr lang="en-GB" smtClean="0"/>
              <a:t>14</a:t>
            </a:fld>
            <a:endParaRPr lang="en-GB"/>
          </a:p>
        </p:txBody>
      </p:sp>
    </p:spTree>
    <p:extLst>
      <p:ext uri="{BB962C8B-B14F-4D97-AF65-F5344CB8AC3E}">
        <p14:creationId xmlns:p14="http://schemas.microsoft.com/office/powerpoint/2010/main" val="97504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Electrons are located</a:t>
            </a:r>
            <a:r>
              <a:rPr lang="en-GB" baseline="0" dirty="0"/>
              <a:t> in shells that orbit the nucleus. </a:t>
            </a:r>
            <a:r>
              <a:rPr lang="en-GB" dirty="0"/>
              <a:t>Stress that the electrons go in to the lowes</a:t>
            </a:r>
            <a:r>
              <a:rPr lang="en-GB" baseline="0" dirty="0"/>
              <a:t>t energy shell possible before moving on to the next if it filled.</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15</a:t>
            </a:fld>
            <a:endParaRPr lang="en-GB"/>
          </a:p>
        </p:txBody>
      </p:sp>
    </p:spTree>
    <p:extLst>
      <p:ext uri="{BB962C8B-B14F-4D97-AF65-F5344CB8AC3E}">
        <p14:creationId xmlns:p14="http://schemas.microsoft.com/office/powerpoint/2010/main" val="1862449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Pieces</a:t>
            </a:r>
            <a:r>
              <a:rPr lang="en-GB" baseline="0" dirty="0"/>
              <a:t> of card needed here. </a:t>
            </a:r>
            <a:r>
              <a:rPr lang="en-GB" dirty="0"/>
              <a:t>Four students</a:t>
            </a:r>
            <a:r>
              <a:rPr lang="en-GB" baseline="0" dirty="0"/>
              <a:t> per team. Each pupil draws five atoms. Cards can be saved and used later to help with bonding.</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16</a:t>
            </a:fld>
            <a:endParaRPr lang="en-GB"/>
          </a:p>
        </p:txBody>
      </p:sp>
    </p:spTree>
    <p:extLst>
      <p:ext uri="{BB962C8B-B14F-4D97-AF65-F5344CB8AC3E}">
        <p14:creationId xmlns:p14="http://schemas.microsoft.com/office/powerpoint/2010/main" val="1922258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Four students</a:t>
            </a:r>
            <a:r>
              <a:rPr lang="en-GB" baseline="0" dirty="0"/>
              <a:t> per team. Each pupil draws five atoms. Cards can be saved and used later to help with bonding.</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17</a:t>
            </a:fld>
            <a:endParaRPr lang="en-GB"/>
          </a:p>
        </p:txBody>
      </p:sp>
    </p:spTree>
    <p:extLst>
      <p:ext uri="{BB962C8B-B14F-4D97-AF65-F5344CB8AC3E}">
        <p14:creationId xmlns:p14="http://schemas.microsoft.com/office/powerpoint/2010/main" val="366935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Four students</a:t>
            </a:r>
            <a:r>
              <a:rPr lang="en-GB" baseline="0" dirty="0"/>
              <a:t> per team. Each pupil draws five atoms. Cards can be saved and used later to help with bonding.</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18</a:t>
            </a:fld>
            <a:endParaRPr lang="en-GB"/>
          </a:p>
        </p:txBody>
      </p:sp>
    </p:spTree>
    <p:extLst>
      <p:ext uri="{BB962C8B-B14F-4D97-AF65-F5344CB8AC3E}">
        <p14:creationId xmlns:p14="http://schemas.microsoft.com/office/powerpoint/2010/main" val="3728109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Pupils</a:t>
            </a:r>
            <a:r>
              <a:rPr lang="en-GB" baseline="0" dirty="0"/>
              <a:t> could sketch the diagram and answer the question in their books.</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19</a:t>
            </a:fld>
            <a:endParaRPr lang="en-GB"/>
          </a:p>
        </p:txBody>
      </p:sp>
    </p:spTree>
    <p:extLst>
      <p:ext uri="{BB962C8B-B14F-4D97-AF65-F5344CB8AC3E}">
        <p14:creationId xmlns:p14="http://schemas.microsoft.com/office/powerpoint/2010/main" val="1084735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Four students</a:t>
            </a:r>
            <a:r>
              <a:rPr lang="en-GB" baseline="0" dirty="0"/>
              <a:t> per team. Each pupil draws five atoms. Cards can be saved and used later to help with bonding.</a:t>
            </a:r>
            <a:endParaRPr lang="en-GB" dirty="0"/>
          </a:p>
        </p:txBody>
      </p:sp>
      <p:sp>
        <p:nvSpPr>
          <p:cNvPr id="4" name="Slide Number Placeholder 3"/>
          <p:cNvSpPr>
            <a:spLocks noGrp="1"/>
          </p:cNvSpPr>
          <p:nvPr>
            <p:ph type="sldNum" sz="quarter" idx="10"/>
          </p:nvPr>
        </p:nvSpPr>
        <p:spPr/>
        <p:txBody>
          <a:bodyPr/>
          <a:lstStyle/>
          <a:p>
            <a:fld id="{9C4511D4-8AAB-4F09-8FB2-06EB7236BF12}" type="slidenum">
              <a:rPr lang="en-GB" smtClean="0"/>
              <a:t>20</a:t>
            </a:fld>
            <a:endParaRPr lang="en-GB"/>
          </a:p>
        </p:txBody>
      </p:sp>
    </p:spTree>
    <p:extLst>
      <p:ext uri="{BB962C8B-B14F-4D97-AF65-F5344CB8AC3E}">
        <p14:creationId xmlns:p14="http://schemas.microsoft.com/office/powerpoint/2010/main" val="118504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t>16/09/2020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3254358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t>16/09/2020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3788040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t>16/09/2020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3500631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22D25BF-3DE0-4FBB-A714-AD4A5277FB97}" type="datetimeFigureOut">
              <a:rPr lang="en-GB" smtClean="0"/>
              <a:t>16/09/2020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227512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D25BF-3DE0-4FBB-A714-AD4A5277FB97}" type="datetimeFigureOut">
              <a:rPr lang="en-GB" smtClean="0"/>
              <a:t>16/09/2020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4228445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2D25BF-3DE0-4FBB-A714-AD4A5277FB97}" type="datetimeFigureOut">
              <a:rPr lang="en-GB" smtClean="0"/>
              <a:t>16/09/2020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23752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22D25BF-3DE0-4FBB-A714-AD4A5277FB97}" type="datetimeFigureOut">
              <a:rPr lang="en-GB" smtClean="0"/>
              <a:t>16/09/2020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1028582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22D25BF-3DE0-4FBB-A714-AD4A5277FB97}" type="datetimeFigureOut">
              <a:rPr lang="en-GB" smtClean="0"/>
              <a:t>16/09/2020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1331802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D25BF-3DE0-4FBB-A714-AD4A5277FB97}" type="datetimeFigureOut">
              <a:rPr lang="en-GB" smtClean="0"/>
              <a:t>16/09/2020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3618181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t>16/09/2020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1421624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22D25BF-3DE0-4FBB-A714-AD4A5277FB97}" type="datetimeFigureOut">
              <a:rPr lang="en-GB" smtClean="0"/>
              <a:t>16/09/2020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666A3A-3BB4-4A3C-9C15-8774118A6117}" type="slidenum">
              <a:rPr lang="en-GB" smtClean="0"/>
              <a:t>‹#›</a:t>
            </a:fld>
            <a:endParaRPr lang="en-GB"/>
          </a:p>
        </p:txBody>
      </p:sp>
    </p:spTree>
    <p:extLst>
      <p:ext uri="{BB962C8B-B14F-4D97-AF65-F5344CB8AC3E}">
        <p14:creationId xmlns:p14="http://schemas.microsoft.com/office/powerpoint/2010/main" val="153146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A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2D25BF-3DE0-4FBB-A714-AD4A5277FB97}" type="datetimeFigureOut">
              <a:rPr lang="en-GB" smtClean="0"/>
              <a:t>16/09/2020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66A3A-3BB4-4A3C-9C15-8774118A6117}" type="slidenum">
              <a:rPr lang="en-GB" smtClean="0"/>
              <a:t>‹#›</a:t>
            </a:fld>
            <a:endParaRPr lang="en-GB"/>
          </a:p>
        </p:txBody>
      </p:sp>
    </p:spTree>
    <p:extLst>
      <p:ext uri="{BB962C8B-B14F-4D97-AF65-F5344CB8AC3E}">
        <p14:creationId xmlns:p14="http://schemas.microsoft.com/office/powerpoint/2010/main" val="368712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a:xfrm>
            <a:off x="251520" y="1988840"/>
            <a:ext cx="7772400" cy="1470025"/>
          </a:xfrm>
        </p:spPr>
        <p:txBody>
          <a:bodyPr>
            <a:normAutofit fontScale="90000"/>
          </a:bodyPr>
          <a:lstStyle/>
          <a:p>
            <a:pPr algn="l"/>
            <a:r>
              <a:rPr lang="en-GB" dirty="0">
                <a:latin typeface="Arial" panose="020B0604020202020204" pitchFamily="34" charset="0"/>
                <a:ea typeface="Verdana" panose="020B0604030504040204" pitchFamily="34" charset="0"/>
                <a:cs typeface="Arial" panose="020B0604020202020204" pitchFamily="34" charset="0"/>
              </a:rPr>
              <a:t>Resources:</a:t>
            </a:r>
            <a:br>
              <a:rPr lang="en-GB" dirty="0">
                <a:latin typeface="Arial" panose="020B0604020202020204" pitchFamily="34" charset="0"/>
                <a:ea typeface="Verdana" panose="020B0604030504040204" pitchFamily="34" charset="0"/>
                <a:cs typeface="Arial" panose="020B0604020202020204" pitchFamily="34" charset="0"/>
              </a:rPr>
            </a:br>
            <a:br>
              <a:rPr lang="en-GB" dirty="0">
                <a:latin typeface="Arial" panose="020B0604020202020204" pitchFamily="34" charset="0"/>
                <a:ea typeface="Verdana" panose="020B0604030504040204" pitchFamily="34" charset="0"/>
                <a:cs typeface="Arial" panose="020B0604020202020204" pitchFamily="34" charset="0"/>
              </a:rPr>
            </a:br>
            <a:r>
              <a:rPr lang="en-GB" dirty="0">
                <a:latin typeface="Arial" panose="020B0604020202020204" pitchFamily="34" charset="0"/>
                <a:ea typeface="Verdana" panose="020B0604030504040204" pitchFamily="34" charset="0"/>
                <a:cs typeface="Arial" panose="020B0604020202020204" pitchFamily="34" charset="0"/>
              </a:rPr>
              <a:t>Circles for pupils to add electrons to.</a:t>
            </a:r>
            <a:br>
              <a:rPr lang="en-GB" dirty="0">
                <a:latin typeface="Arial" panose="020B0604020202020204" pitchFamily="34" charset="0"/>
                <a:ea typeface="Verdana" panose="020B0604030504040204" pitchFamily="34" charset="0"/>
                <a:cs typeface="Arial" panose="020B0604020202020204" pitchFamily="34" charset="0"/>
              </a:rPr>
            </a:br>
            <a:br>
              <a:rPr lang="en-GB" dirty="0">
                <a:latin typeface="Arial" panose="020B0604020202020204" pitchFamily="34" charset="0"/>
                <a:ea typeface="Verdana" panose="020B0604030504040204" pitchFamily="34" charset="0"/>
                <a:cs typeface="Arial" panose="020B0604020202020204" pitchFamily="34" charset="0"/>
              </a:rPr>
            </a:br>
            <a:r>
              <a:rPr lang="en-GB" dirty="0">
                <a:latin typeface="Arial" panose="020B0604020202020204" pitchFamily="34" charset="0"/>
                <a:ea typeface="Verdana" panose="020B0604030504040204" pitchFamily="34" charset="0"/>
                <a:cs typeface="Arial" panose="020B0604020202020204" pitchFamily="34" charset="0"/>
              </a:rPr>
              <a:t>One set per group of 4.</a:t>
            </a:r>
            <a:br>
              <a:rPr lang="en-GB" dirty="0">
                <a:latin typeface="Arial" panose="020B0604020202020204" pitchFamily="34" charset="0"/>
                <a:ea typeface="Verdana" panose="020B0604030504040204" pitchFamily="34" charset="0"/>
                <a:cs typeface="Arial" panose="020B0604020202020204" pitchFamily="34" charset="0"/>
              </a:rPr>
            </a:br>
            <a:br>
              <a:rPr lang="en-GB" dirty="0">
                <a:latin typeface="Arial" panose="020B0604020202020204" pitchFamily="34" charset="0"/>
                <a:ea typeface="Verdana" panose="020B0604030504040204" pitchFamily="34" charset="0"/>
                <a:cs typeface="Arial" panose="020B0604020202020204" pitchFamily="34" charset="0"/>
              </a:rPr>
            </a:br>
            <a:endParaRPr lang="en-GB" dirty="0">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730734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976812136"/>
              </p:ext>
            </p:extLst>
          </p:nvPr>
        </p:nvGraphicFramePr>
        <p:xfrm>
          <a:off x="323528" y="836712"/>
          <a:ext cx="8496944" cy="5760640"/>
        </p:xfrm>
        <a:graphic>
          <a:graphicData uri="http://schemas.openxmlformats.org/drawingml/2006/table">
            <a:tbl>
              <a:tblPr firstRow="1" bandRow="1">
                <a:tableStyleId>{5940675A-B579-460E-94D1-54222C63F5DA}</a:tableStyleId>
              </a:tblPr>
              <a:tblGrid>
                <a:gridCol w="2664296">
                  <a:extLst>
                    <a:ext uri="{9D8B030D-6E8A-4147-A177-3AD203B41FA5}">
                      <a16:colId xmlns:a16="http://schemas.microsoft.com/office/drawing/2014/main" val="20000"/>
                    </a:ext>
                  </a:extLst>
                </a:gridCol>
                <a:gridCol w="5832648">
                  <a:extLst>
                    <a:ext uri="{9D8B030D-6E8A-4147-A177-3AD203B41FA5}">
                      <a16:colId xmlns:a16="http://schemas.microsoft.com/office/drawing/2014/main" val="20001"/>
                    </a:ext>
                  </a:extLst>
                </a:gridCol>
              </a:tblGrid>
              <a:tr h="2880320">
                <a:tc>
                  <a:txBody>
                    <a:bodyPr/>
                    <a:lstStyle/>
                    <a:p>
                      <a:r>
                        <a:rPr lang="en-GB" sz="4000" dirty="0">
                          <a:latin typeface="Arial" panose="020B0604020202020204" pitchFamily="34" charset="0"/>
                          <a:cs typeface="Arial" panose="020B0604020202020204" pitchFamily="34" charset="0"/>
                        </a:rPr>
                        <a:t>Grade 6+:</a:t>
                      </a:r>
                      <a:endParaRPr lang="en-GB" sz="4000" b="0" dirty="0">
                        <a:solidFill>
                          <a:schemeClr val="tx1"/>
                        </a:solidFill>
                        <a:latin typeface="Arial" panose="020B0604020202020204" pitchFamily="34" charset="0"/>
                        <a:cs typeface="Arial" panose="020B0604020202020204" pitchFamily="34" charset="0"/>
                      </a:endParaRPr>
                    </a:p>
                  </a:txBody>
                  <a:tcPr>
                    <a:lnL w="12700" cap="flat" cmpd="sng" algn="ctr">
                      <a:solidFill>
                        <a:srgbClr val="FFFFAB"/>
                      </a:solidFill>
                      <a:prstDash val="solid"/>
                      <a:round/>
                      <a:headEnd type="none" w="med" len="med"/>
                      <a:tailEnd type="none" w="med" len="med"/>
                    </a:lnL>
                    <a:lnR w="12700" cap="flat" cmpd="sng" algn="ctr">
                      <a:solidFill>
                        <a:srgbClr val="FFFFAB"/>
                      </a:solidFill>
                      <a:prstDash val="solid"/>
                      <a:round/>
                      <a:headEnd type="none" w="med" len="med"/>
                      <a:tailEnd type="none" w="med" len="med"/>
                    </a:lnR>
                    <a:lnT w="12700" cap="flat" cmpd="sng" algn="ctr">
                      <a:solidFill>
                        <a:srgbClr val="FFFFAB"/>
                      </a:solidFill>
                      <a:prstDash val="solid"/>
                      <a:round/>
                      <a:headEnd type="none" w="med" len="med"/>
                      <a:tailEnd type="none" w="med" len="med"/>
                    </a:lnT>
                    <a:lnB w="12700" cap="flat" cmpd="sng" algn="ctr">
                      <a:solidFill>
                        <a:srgbClr val="FFFFAB"/>
                      </a:solidFill>
                      <a:prstDash val="solid"/>
                      <a:round/>
                      <a:headEnd type="none" w="med" len="med"/>
                      <a:tailEnd type="none" w="med" len="med"/>
                    </a:lnB>
                  </a:tcPr>
                </a:tc>
                <a:tc>
                  <a:txBody>
                    <a:bodyPr/>
                    <a:lstStyle/>
                    <a:p>
                      <a:r>
                        <a:rPr lang="en-GB" sz="4000" b="1" u="sng" dirty="0">
                          <a:latin typeface="Arial" panose="020B0604020202020204" pitchFamily="34" charset="0"/>
                          <a:cs typeface="Arial" panose="020B0604020202020204" pitchFamily="34" charset="0"/>
                        </a:rPr>
                        <a:t>Explain</a:t>
                      </a:r>
                      <a:r>
                        <a:rPr lang="en-GB" sz="4000" b="0" u="none" baseline="0" dirty="0">
                          <a:latin typeface="Arial" panose="020B0604020202020204" pitchFamily="34" charset="0"/>
                          <a:cs typeface="Arial" panose="020B0604020202020204" pitchFamily="34" charset="0"/>
                        </a:rPr>
                        <a:t> the placing of electrons in specific shells in terms of energy.</a:t>
                      </a:r>
                      <a:endParaRPr lang="en-GB" sz="4000" b="0" u="none" dirty="0">
                        <a:latin typeface="Arial" panose="020B0604020202020204" pitchFamily="34" charset="0"/>
                        <a:cs typeface="Arial" panose="020B0604020202020204" pitchFamily="34" charset="0"/>
                      </a:endParaRPr>
                    </a:p>
                  </a:txBody>
                  <a:tcPr>
                    <a:lnL w="12700" cap="flat" cmpd="sng" algn="ctr">
                      <a:solidFill>
                        <a:srgbClr val="FFFFAB"/>
                      </a:solidFill>
                      <a:prstDash val="solid"/>
                      <a:round/>
                      <a:headEnd type="none" w="med" len="med"/>
                      <a:tailEnd type="none" w="med" len="med"/>
                    </a:lnL>
                    <a:lnR w="12700" cap="flat" cmpd="sng" algn="ctr">
                      <a:solidFill>
                        <a:srgbClr val="FFFFAB"/>
                      </a:solidFill>
                      <a:prstDash val="solid"/>
                      <a:round/>
                      <a:headEnd type="none" w="med" len="med"/>
                      <a:tailEnd type="none" w="med" len="med"/>
                    </a:lnR>
                    <a:lnT w="12700" cap="flat" cmpd="sng" algn="ctr">
                      <a:solidFill>
                        <a:srgbClr val="FFFFAB"/>
                      </a:solidFill>
                      <a:prstDash val="solid"/>
                      <a:round/>
                      <a:headEnd type="none" w="med" len="med"/>
                      <a:tailEnd type="none" w="med" len="med"/>
                    </a:lnT>
                    <a:lnB w="12700" cap="flat" cmpd="sng" algn="ctr">
                      <a:solidFill>
                        <a:srgbClr val="FFFFAB"/>
                      </a:solidFill>
                      <a:prstDash val="solid"/>
                      <a:round/>
                      <a:headEnd type="none" w="med" len="med"/>
                      <a:tailEnd type="none" w="med" len="med"/>
                    </a:lnB>
                  </a:tcPr>
                </a:tc>
                <a:extLst>
                  <a:ext uri="{0D108BD9-81ED-4DB2-BD59-A6C34878D82A}">
                    <a16:rowId xmlns:a16="http://schemas.microsoft.com/office/drawing/2014/main" val="10000"/>
                  </a:ext>
                </a:extLst>
              </a:tr>
              <a:tr h="2880320">
                <a:tc>
                  <a:txBody>
                    <a:bodyPr/>
                    <a:lstStyle/>
                    <a:p>
                      <a:r>
                        <a:rPr lang="en-GB" sz="4000" dirty="0">
                          <a:latin typeface="Arial" panose="020B0604020202020204" pitchFamily="34" charset="0"/>
                          <a:cs typeface="Arial" panose="020B0604020202020204" pitchFamily="34" charset="0"/>
                        </a:rPr>
                        <a:t>Grade</a:t>
                      </a:r>
                      <a:r>
                        <a:rPr lang="en-GB" sz="4000" baseline="0" dirty="0">
                          <a:latin typeface="Arial" panose="020B0604020202020204" pitchFamily="34" charset="0"/>
                          <a:cs typeface="Arial" panose="020B0604020202020204" pitchFamily="34" charset="0"/>
                        </a:rPr>
                        <a:t> 3-5</a:t>
                      </a:r>
                      <a:r>
                        <a:rPr lang="en-GB" sz="4000" dirty="0">
                          <a:latin typeface="Arial" panose="020B0604020202020204" pitchFamily="34" charset="0"/>
                          <a:cs typeface="Arial" panose="020B0604020202020204" pitchFamily="34" charset="0"/>
                        </a:rPr>
                        <a:t>:</a:t>
                      </a:r>
                      <a:endParaRPr lang="en-GB" sz="4000" b="0" dirty="0">
                        <a:solidFill>
                          <a:schemeClr val="tx1"/>
                        </a:solidFill>
                        <a:latin typeface="Arial" panose="020B0604020202020204" pitchFamily="34" charset="0"/>
                        <a:cs typeface="Arial" panose="020B0604020202020204" pitchFamily="34" charset="0"/>
                      </a:endParaRPr>
                    </a:p>
                  </a:txBody>
                  <a:tcPr>
                    <a:lnL w="12700" cap="flat" cmpd="sng" algn="ctr">
                      <a:solidFill>
                        <a:srgbClr val="FFFFAB"/>
                      </a:solidFill>
                      <a:prstDash val="solid"/>
                      <a:round/>
                      <a:headEnd type="none" w="med" len="med"/>
                      <a:tailEnd type="none" w="med" len="med"/>
                    </a:lnL>
                    <a:lnR w="12700" cap="flat" cmpd="sng" algn="ctr">
                      <a:solidFill>
                        <a:srgbClr val="FFFFAB"/>
                      </a:solidFill>
                      <a:prstDash val="solid"/>
                      <a:round/>
                      <a:headEnd type="none" w="med" len="med"/>
                      <a:tailEnd type="none" w="med" len="med"/>
                    </a:lnR>
                    <a:lnT w="12700" cap="flat" cmpd="sng" algn="ctr">
                      <a:solidFill>
                        <a:srgbClr val="FFFFAB"/>
                      </a:solidFill>
                      <a:prstDash val="solid"/>
                      <a:round/>
                      <a:headEnd type="none" w="med" len="med"/>
                      <a:tailEnd type="none" w="med" len="med"/>
                    </a:lnT>
                    <a:lnB w="12700" cap="flat" cmpd="sng" algn="ctr">
                      <a:solidFill>
                        <a:srgbClr val="FFFFAB"/>
                      </a:solidFill>
                      <a:prstDash val="solid"/>
                      <a:round/>
                      <a:headEnd type="none" w="med" len="med"/>
                      <a:tailEnd type="none" w="med" len="med"/>
                    </a:lnB>
                  </a:tcPr>
                </a:tc>
                <a:tc>
                  <a:txBody>
                    <a:bodyPr/>
                    <a:lstStyle/>
                    <a:p>
                      <a:r>
                        <a:rPr lang="en-GB" sz="4000" b="1" u="sng" dirty="0">
                          <a:latin typeface="Arial" panose="020B0604020202020204" pitchFamily="34" charset="0"/>
                          <a:cs typeface="Arial" panose="020B0604020202020204" pitchFamily="34" charset="0"/>
                        </a:rPr>
                        <a:t>Draw</a:t>
                      </a:r>
                      <a:r>
                        <a:rPr lang="en-GB" sz="4000" b="0" u="none" dirty="0">
                          <a:latin typeface="Arial" panose="020B0604020202020204" pitchFamily="34" charset="0"/>
                          <a:cs typeface="Arial" panose="020B0604020202020204" pitchFamily="34" charset="0"/>
                        </a:rPr>
                        <a:t> the</a:t>
                      </a:r>
                      <a:r>
                        <a:rPr lang="en-GB" sz="4000" b="0" u="none" baseline="0" dirty="0">
                          <a:latin typeface="Arial" panose="020B0604020202020204" pitchFamily="34" charset="0"/>
                          <a:cs typeface="Arial" panose="020B0604020202020204" pitchFamily="34" charset="0"/>
                        </a:rPr>
                        <a:t> electronic  configurations of the first 20 elements of the periodic table. </a:t>
                      </a:r>
                      <a:endParaRPr lang="en-GB" sz="4000" b="0" u="none" dirty="0">
                        <a:latin typeface="Arial" panose="020B0604020202020204" pitchFamily="34" charset="0"/>
                        <a:cs typeface="Arial" panose="020B0604020202020204" pitchFamily="34" charset="0"/>
                      </a:endParaRPr>
                    </a:p>
                  </a:txBody>
                  <a:tcPr>
                    <a:lnL w="12700" cap="flat" cmpd="sng" algn="ctr">
                      <a:solidFill>
                        <a:srgbClr val="FFFFAB"/>
                      </a:solidFill>
                      <a:prstDash val="solid"/>
                      <a:round/>
                      <a:headEnd type="none" w="med" len="med"/>
                      <a:tailEnd type="none" w="med" len="med"/>
                    </a:lnL>
                    <a:lnR w="12700" cap="flat" cmpd="sng" algn="ctr">
                      <a:solidFill>
                        <a:srgbClr val="FFFFAB"/>
                      </a:solidFill>
                      <a:prstDash val="solid"/>
                      <a:round/>
                      <a:headEnd type="none" w="med" len="med"/>
                      <a:tailEnd type="none" w="med" len="med"/>
                    </a:lnR>
                    <a:lnT w="12700" cap="flat" cmpd="sng" algn="ctr">
                      <a:solidFill>
                        <a:srgbClr val="FFFFAB"/>
                      </a:solidFill>
                      <a:prstDash val="solid"/>
                      <a:round/>
                      <a:headEnd type="none" w="med" len="med"/>
                      <a:tailEnd type="none" w="med" len="med"/>
                    </a:lnT>
                    <a:lnB w="12700" cap="flat" cmpd="sng" algn="ctr">
                      <a:solidFill>
                        <a:srgbClr val="FFFFAB"/>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67401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14" name="TextBox 13"/>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6" name="TextBox 15"/>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grpSp>
        <p:nvGrpSpPr>
          <p:cNvPr id="8" name="Group 112"/>
          <p:cNvGrpSpPr>
            <a:grpSpLocks/>
          </p:cNvGrpSpPr>
          <p:nvPr/>
        </p:nvGrpSpPr>
        <p:grpSpPr bwMode="auto">
          <a:xfrm>
            <a:off x="2727325" y="1827213"/>
            <a:ext cx="3657600" cy="3543300"/>
            <a:chOff x="1718" y="1151"/>
            <a:chExt cx="2304" cy="2232"/>
          </a:xfrm>
        </p:grpSpPr>
        <p:grpSp>
          <p:nvGrpSpPr>
            <p:cNvPr id="9" name="Group 86"/>
            <p:cNvGrpSpPr>
              <a:grpSpLocks/>
            </p:cNvGrpSpPr>
            <p:nvPr/>
          </p:nvGrpSpPr>
          <p:grpSpPr bwMode="auto">
            <a:xfrm>
              <a:off x="1718" y="1151"/>
              <a:ext cx="2304" cy="2232"/>
              <a:chOff x="3086" y="1019"/>
              <a:chExt cx="2304" cy="2232"/>
            </a:xfrm>
          </p:grpSpPr>
          <p:sp>
            <p:nvSpPr>
              <p:cNvPr id="30" name="Oval 87"/>
              <p:cNvSpPr>
                <a:spLocks noChangeArrowheads="1"/>
              </p:cNvSpPr>
              <p:nvPr/>
            </p:nvSpPr>
            <p:spPr bwMode="auto">
              <a:xfrm>
                <a:off x="3150" y="1069"/>
                <a:ext cx="2177" cy="2177"/>
              </a:xfrm>
              <a:prstGeom prst="ellipse">
                <a:avLst/>
              </a:prstGeom>
              <a:gradFill rotWithShape="1">
                <a:gsLst>
                  <a:gs pos="0">
                    <a:schemeClr val="accent1"/>
                  </a:gs>
                  <a:gs pos="100000">
                    <a:schemeClr val="bg1"/>
                  </a:gs>
                </a:gsLst>
                <a:path path="shape">
                  <a:fillToRect l="50000" t="50000" r="50000" b="50000"/>
                </a:path>
              </a:gradFill>
              <a:ln w="9525" algn="ctr">
                <a:noFill/>
                <a:round/>
                <a:headEnd/>
                <a:tailEnd/>
              </a:ln>
              <a:effectLst/>
            </p:spPr>
            <p:txBody>
              <a:bodyPr anchor="ctr">
                <a:spAutoFit/>
              </a:bodyPr>
              <a:lstStyle/>
              <a:p>
                <a:endParaRPr lang="en-GB"/>
              </a:p>
            </p:txBody>
          </p:sp>
          <p:sp>
            <p:nvSpPr>
              <p:cNvPr id="31" name="Oval 88"/>
              <p:cNvSpPr>
                <a:spLocks noChangeArrowheads="1"/>
              </p:cNvSpPr>
              <p:nvPr/>
            </p:nvSpPr>
            <p:spPr bwMode="auto">
              <a:xfrm>
                <a:off x="3437" y="1354"/>
                <a:ext cx="1602" cy="1566"/>
              </a:xfrm>
              <a:prstGeom prst="ellipse">
                <a:avLst/>
              </a:prstGeom>
              <a:noFill/>
              <a:ln w="9525" cap="rnd">
                <a:solidFill>
                  <a:schemeClr val="tx1"/>
                </a:solidFill>
                <a:prstDash val="sysDot"/>
                <a:round/>
                <a:headEnd/>
                <a:tailEnd/>
              </a:ln>
              <a:effectLst/>
            </p:spPr>
            <p:txBody>
              <a:bodyPr wrap="none" anchor="ctr"/>
              <a:lstStyle/>
              <a:p>
                <a:endParaRPr lang="en-GB" b="0">
                  <a:solidFill>
                    <a:schemeClr val="tx1"/>
                  </a:solidFill>
                </a:endParaRPr>
              </a:p>
            </p:txBody>
          </p:sp>
          <p:sp>
            <p:nvSpPr>
              <p:cNvPr id="32" name="Oval 89"/>
              <p:cNvSpPr>
                <a:spLocks noChangeArrowheads="1"/>
              </p:cNvSpPr>
              <p:nvPr/>
            </p:nvSpPr>
            <p:spPr bwMode="auto">
              <a:xfrm>
                <a:off x="3127" y="1059"/>
                <a:ext cx="2222" cy="2156"/>
              </a:xfrm>
              <a:prstGeom prst="ellipse">
                <a:avLst/>
              </a:prstGeom>
              <a:noFill/>
              <a:ln w="9525" cap="rnd">
                <a:solidFill>
                  <a:schemeClr val="tx1"/>
                </a:solidFill>
                <a:prstDash val="sysDot"/>
                <a:round/>
                <a:headEnd/>
                <a:tailEnd/>
              </a:ln>
              <a:effectLst/>
            </p:spPr>
            <p:txBody>
              <a:bodyPr wrap="none" anchor="ctr"/>
              <a:lstStyle/>
              <a:p>
                <a:endParaRPr lang="en-GB" b="0">
                  <a:solidFill>
                    <a:schemeClr val="tx1"/>
                  </a:solidFill>
                </a:endParaRPr>
              </a:p>
            </p:txBody>
          </p:sp>
          <p:sp>
            <p:nvSpPr>
              <p:cNvPr id="33" name="Oval 90"/>
              <p:cNvSpPr>
                <a:spLocks noChangeArrowheads="1"/>
              </p:cNvSpPr>
              <p:nvPr/>
            </p:nvSpPr>
            <p:spPr bwMode="auto">
              <a:xfrm>
                <a:off x="4195" y="1318"/>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a:p>
            </p:txBody>
          </p:sp>
          <p:sp>
            <p:nvSpPr>
              <p:cNvPr id="34" name="Oval 91"/>
              <p:cNvSpPr>
                <a:spLocks noChangeArrowheads="1"/>
              </p:cNvSpPr>
              <p:nvPr/>
            </p:nvSpPr>
            <p:spPr bwMode="auto">
              <a:xfrm>
                <a:off x="4191" y="2869"/>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a:p>
            </p:txBody>
          </p:sp>
          <p:sp>
            <p:nvSpPr>
              <p:cNvPr id="35" name="Oval 92"/>
              <p:cNvSpPr>
                <a:spLocks noChangeArrowheads="1"/>
              </p:cNvSpPr>
              <p:nvPr/>
            </p:nvSpPr>
            <p:spPr bwMode="auto">
              <a:xfrm>
                <a:off x="4048" y="1019"/>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b="0">
                  <a:solidFill>
                    <a:schemeClr val="tx1"/>
                  </a:solidFill>
                </a:endParaRPr>
              </a:p>
            </p:txBody>
          </p:sp>
          <p:sp>
            <p:nvSpPr>
              <p:cNvPr id="36" name="Oval 93"/>
              <p:cNvSpPr>
                <a:spLocks noChangeArrowheads="1"/>
              </p:cNvSpPr>
              <p:nvPr/>
            </p:nvSpPr>
            <p:spPr bwMode="auto">
              <a:xfrm>
                <a:off x="3086" y="2245"/>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a:p>
            </p:txBody>
          </p:sp>
          <p:sp>
            <p:nvSpPr>
              <p:cNvPr id="37" name="Oval 94"/>
              <p:cNvSpPr>
                <a:spLocks noChangeArrowheads="1"/>
              </p:cNvSpPr>
              <p:nvPr/>
            </p:nvSpPr>
            <p:spPr bwMode="auto">
              <a:xfrm>
                <a:off x="4333" y="3165"/>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a:p>
            </p:txBody>
          </p:sp>
          <p:sp>
            <p:nvSpPr>
              <p:cNvPr id="38" name="Oval 95"/>
              <p:cNvSpPr>
                <a:spLocks noChangeArrowheads="1"/>
              </p:cNvSpPr>
              <p:nvPr/>
            </p:nvSpPr>
            <p:spPr bwMode="auto">
              <a:xfrm>
                <a:off x="5300" y="1977"/>
                <a:ext cx="90" cy="86"/>
              </a:xfrm>
              <a:prstGeom prst="ellipse">
                <a:avLst/>
              </a:prstGeom>
              <a:gradFill rotWithShape="1">
                <a:gsLst>
                  <a:gs pos="0">
                    <a:srgbClr val="010066">
                      <a:gamma/>
                      <a:tint val="27451"/>
                      <a:invGamma/>
                    </a:srgbClr>
                  </a:gs>
                  <a:gs pos="100000">
                    <a:srgbClr val="010066"/>
                  </a:gs>
                </a:gsLst>
                <a:path path="shape">
                  <a:fillToRect l="50000" t="50000" r="50000" b="50000"/>
                </a:path>
              </a:gradFill>
              <a:ln w="9525">
                <a:noFill/>
                <a:round/>
                <a:headEnd/>
                <a:tailEnd/>
              </a:ln>
              <a:effectLst/>
            </p:spPr>
            <p:txBody>
              <a:bodyPr wrap="none" anchor="ctr"/>
              <a:lstStyle/>
              <a:p>
                <a:endParaRPr lang="en-GB"/>
              </a:p>
            </p:txBody>
          </p:sp>
        </p:grpSp>
        <p:grpSp>
          <p:nvGrpSpPr>
            <p:cNvPr id="10" name="Group 96"/>
            <p:cNvGrpSpPr>
              <a:grpSpLocks/>
            </p:cNvGrpSpPr>
            <p:nvPr/>
          </p:nvGrpSpPr>
          <p:grpSpPr bwMode="auto">
            <a:xfrm>
              <a:off x="2599" y="2051"/>
              <a:ext cx="544" cy="477"/>
              <a:chOff x="930" y="1916"/>
              <a:chExt cx="544" cy="477"/>
            </a:xfrm>
          </p:grpSpPr>
          <p:sp>
            <p:nvSpPr>
              <p:cNvPr id="11" name="Oval 97"/>
              <p:cNvSpPr>
                <a:spLocks noChangeArrowheads="1"/>
              </p:cNvSpPr>
              <p:nvPr/>
            </p:nvSpPr>
            <p:spPr bwMode="auto">
              <a:xfrm>
                <a:off x="1111" y="1916"/>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12" name="Oval 98"/>
              <p:cNvSpPr>
                <a:spLocks noChangeArrowheads="1"/>
              </p:cNvSpPr>
              <p:nvPr/>
            </p:nvSpPr>
            <p:spPr bwMode="auto">
              <a:xfrm>
                <a:off x="930" y="2069"/>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18" name="Oval 99"/>
              <p:cNvSpPr>
                <a:spLocks noChangeArrowheads="1"/>
              </p:cNvSpPr>
              <p:nvPr/>
            </p:nvSpPr>
            <p:spPr bwMode="auto">
              <a:xfrm>
                <a:off x="1111" y="2072"/>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19" name="Oval 100"/>
              <p:cNvSpPr>
                <a:spLocks noChangeArrowheads="1"/>
              </p:cNvSpPr>
              <p:nvPr/>
            </p:nvSpPr>
            <p:spPr bwMode="auto">
              <a:xfrm>
                <a:off x="976" y="1933"/>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20" name="Oval 101"/>
              <p:cNvSpPr>
                <a:spLocks noChangeArrowheads="1"/>
              </p:cNvSpPr>
              <p:nvPr/>
            </p:nvSpPr>
            <p:spPr bwMode="auto">
              <a:xfrm>
                <a:off x="975" y="1985"/>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21" name="Oval 102"/>
              <p:cNvSpPr>
                <a:spLocks noChangeArrowheads="1"/>
              </p:cNvSpPr>
              <p:nvPr/>
            </p:nvSpPr>
            <p:spPr bwMode="auto">
              <a:xfrm>
                <a:off x="1111" y="2218"/>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22" name="Oval 103"/>
              <p:cNvSpPr>
                <a:spLocks noChangeArrowheads="1"/>
              </p:cNvSpPr>
              <p:nvPr/>
            </p:nvSpPr>
            <p:spPr bwMode="auto">
              <a:xfrm>
                <a:off x="976" y="2205"/>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23" name="Oval 104"/>
              <p:cNvSpPr>
                <a:spLocks noChangeArrowheads="1"/>
              </p:cNvSpPr>
              <p:nvPr/>
            </p:nvSpPr>
            <p:spPr bwMode="auto">
              <a:xfrm>
                <a:off x="1247" y="2205"/>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24" name="Oval 105"/>
              <p:cNvSpPr>
                <a:spLocks noChangeArrowheads="1"/>
              </p:cNvSpPr>
              <p:nvPr/>
            </p:nvSpPr>
            <p:spPr bwMode="auto">
              <a:xfrm>
                <a:off x="1202" y="2145"/>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25" name="Oval 106"/>
              <p:cNvSpPr>
                <a:spLocks noChangeArrowheads="1"/>
              </p:cNvSpPr>
              <p:nvPr/>
            </p:nvSpPr>
            <p:spPr bwMode="auto">
              <a:xfrm>
                <a:off x="1247" y="1985"/>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26" name="Oval 107"/>
              <p:cNvSpPr>
                <a:spLocks noChangeArrowheads="1"/>
              </p:cNvSpPr>
              <p:nvPr/>
            </p:nvSpPr>
            <p:spPr bwMode="auto">
              <a:xfrm>
                <a:off x="1247" y="1933"/>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27" name="Oval 108"/>
              <p:cNvSpPr>
                <a:spLocks noChangeArrowheads="1"/>
              </p:cNvSpPr>
              <p:nvPr/>
            </p:nvSpPr>
            <p:spPr bwMode="auto">
              <a:xfrm>
                <a:off x="1020" y="2145"/>
                <a:ext cx="182" cy="175"/>
              </a:xfrm>
              <a:prstGeom prst="ellipse">
                <a:avLst/>
              </a:prstGeom>
              <a:gradFill rotWithShape="1">
                <a:gsLst>
                  <a:gs pos="0">
                    <a:srgbClr val="339966">
                      <a:gamma/>
                      <a:tint val="27451"/>
                      <a:invGamma/>
                    </a:srgbClr>
                  </a:gs>
                  <a:gs pos="100000">
                    <a:srgbClr val="339966"/>
                  </a:gs>
                </a:gsLst>
                <a:path path="shape">
                  <a:fillToRect l="50000" t="50000" r="50000" b="50000"/>
                </a:path>
              </a:gradFill>
              <a:ln w="9525">
                <a:noFill/>
                <a:round/>
                <a:headEnd/>
                <a:tailEnd/>
              </a:ln>
              <a:effectLst/>
            </p:spPr>
            <p:txBody>
              <a:bodyPr wrap="none" anchor="ctr"/>
              <a:lstStyle/>
              <a:p>
                <a:endParaRPr lang="en-GB"/>
              </a:p>
            </p:txBody>
          </p:sp>
          <p:sp>
            <p:nvSpPr>
              <p:cNvPr id="28" name="Oval 109"/>
              <p:cNvSpPr>
                <a:spLocks noChangeArrowheads="1"/>
              </p:cNvSpPr>
              <p:nvPr/>
            </p:nvSpPr>
            <p:spPr bwMode="auto">
              <a:xfrm>
                <a:off x="1075" y="2043"/>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sp>
            <p:nvSpPr>
              <p:cNvPr id="29" name="Oval 110"/>
              <p:cNvSpPr>
                <a:spLocks noChangeArrowheads="1"/>
              </p:cNvSpPr>
              <p:nvPr/>
            </p:nvSpPr>
            <p:spPr bwMode="auto">
              <a:xfrm>
                <a:off x="1293" y="2069"/>
                <a:ext cx="181" cy="174"/>
              </a:xfrm>
              <a:prstGeom prst="ellipse">
                <a:avLst/>
              </a:prstGeom>
              <a:gradFill rotWithShape="0">
                <a:gsLst>
                  <a:gs pos="0">
                    <a:srgbClr val="FF0000">
                      <a:gamma/>
                      <a:tint val="27451"/>
                      <a:invGamma/>
                    </a:srgbClr>
                  </a:gs>
                  <a:gs pos="100000">
                    <a:srgbClr val="FF0000"/>
                  </a:gs>
                </a:gsLst>
                <a:path path="shape">
                  <a:fillToRect l="50000" t="50000" r="50000" b="50000"/>
                </a:path>
              </a:gradFill>
              <a:ln w="9525">
                <a:noFill/>
                <a:round/>
                <a:headEnd/>
                <a:tailEnd/>
              </a:ln>
              <a:effectLst/>
            </p:spPr>
            <p:txBody>
              <a:bodyPr wrap="none" anchor="ctr"/>
              <a:lstStyle/>
              <a:p>
                <a:endParaRPr lang="en-GB"/>
              </a:p>
            </p:txBody>
          </p:sp>
        </p:grpSp>
      </p:grpSp>
      <p:grpSp>
        <p:nvGrpSpPr>
          <p:cNvPr id="39" name="Group 81"/>
          <p:cNvGrpSpPr>
            <a:grpSpLocks/>
          </p:cNvGrpSpPr>
          <p:nvPr/>
        </p:nvGrpSpPr>
        <p:grpSpPr bwMode="auto">
          <a:xfrm>
            <a:off x="865188" y="2068513"/>
            <a:ext cx="3238500" cy="1265237"/>
            <a:chOff x="545" y="1303"/>
            <a:chExt cx="2040" cy="797"/>
          </a:xfrm>
        </p:grpSpPr>
        <p:sp>
          <p:nvSpPr>
            <p:cNvPr id="40" name="Line 72"/>
            <p:cNvSpPr>
              <a:spLocks noChangeShapeType="1"/>
            </p:cNvSpPr>
            <p:nvPr/>
          </p:nvSpPr>
          <p:spPr bwMode="auto">
            <a:xfrm>
              <a:off x="1527" y="1478"/>
              <a:ext cx="1058" cy="622"/>
            </a:xfrm>
            <a:prstGeom prst="line">
              <a:avLst/>
            </a:prstGeom>
            <a:noFill/>
            <a:ln w="50800">
              <a:solidFill>
                <a:schemeClr val="tx1"/>
              </a:solidFill>
              <a:round/>
              <a:headEnd type="oval" w="sm" len="sm"/>
              <a:tailEnd type="stealth" w="med" len="med"/>
            </a:ln>
            <a:effectLst/>
          </p:spPr>
          <p:txBody>
            <a:bodyPr>
              <a:spAutoFit/>
            </a:bodyPr>
            <a:lstStyle/>
            <a:p>
              <a:endParaRPr lang="en-GB">
                <a:latin typeface="Arial" panose="020B0604020202020204" pitchFamily="34" charset="0"/>
                <a:cs typeface="Arial" panose="020B0604020202020204" pitchFamily="34" charset="0"/>
              </a:endParaRPr>
            </a:p>
          </p:txBody>
        </p:sp>
        <p:sp>
          <p:nvSpPr>
            <p:cNvPr id="41" name="Rectangle 73"/>
            <p:cNvSpPr>
              <a:spLocks noChangeArrowheads="1"/>
            </p:cNvSpPr>
            <p:nvPr/>
          </p:nvSpPr>
          <p:spPr bwMode="auto">
            <a:xfrm>
              <a:off x="545" y="1303"/>
              <a:ext cx="1032" cy="327"/>
            </a:xfrm>
            <a:prstGeom prst="rect">
              <a:avLst/>
            </a:prstGeom>
            <a:noFill/>
            <a:ln w="9525" algn="ctr">
              <a:noFill/>
              <a:miter lim="800000"/>
              <a:headEnd/>
              <a:tailEnd/>
            </a:ln>
            <a:effectLst/>
          </p:spPr>
          <p:txBody>
            <a:bodyPr>
              <a:spAutoFit/>
            </a:bodyPr>
            <a:lstStyle/>
            <a:p>
              <a:pPr algn="l"/>
              <a:r>
                <a:rPr lang="en-GB" sz="2800" dirty="0">
                  <a:latin typeface="Arial" panose="020B0604020202020204" pitchFamily="34" charset="0"/>
                  <a:cs typeface="Arial" panose="020B0604020202020204" pitchFamily="34" charset="0"/>
                </a:rPr>
                <a:t>nucleus</a:t>
              </a:r>
            </a:p>
          </p:txBody>
        </p:sp>
      </p:grpSp>
      <p:grpSp>
        <p:nvGrpSpPr>
          <p:cNvPr id="42" name="Group 83"/>
          <p:cNvGrpSpPr>
            <a:grpSpLocks/>
          </p:cNvGrpSpPr>
          <p:nvPr/>
        </p:nvGrpSpPr>
        <p:grpSpPr bwMode="auto">
          <a:xfrm>
            <a:off x="741363" y="3797300"/>
            <a:ext cx="3663950" cy="1987550"/>
            <a:chOff x="467" y="2392"/>
            <a:chExt cx="2308" cy="1252"/>
          </a:xfrm>
        </p:grpSpPr>
        <p:sp>
          <p:nvSpPr>
            <p:cNvPr id="43" name="Rectangle 76"/>
            <p:cNvSpPr>
              <a:spLocks noChangeArrowheads="1"/>
            </p:cNvSpPr>
            <p:nvPr/>
          </p:nvSpPr>
          <p:spPr bwMode="auto">
            <a:xfrm>
              <a:off x="467" y="3317"/>
              <a:ext cx="1002" cy="327"/>
            </a:xfrm>
            <a:prstGeom prst="rect">
              <a:avLst/>
            </a:prstGeom>
            <a:noFill/>
            <a:ln w="9525" algn="ctr">
              <a:noFill/>
              <a:miter lim="800000"/>
              <a:headEnd/>
              <a:tailEnd/>
            </a:ln>
            <a:effectLst/>
          </p:spPr>
          <p:txBody>
            <a:bodyPr>
              <a:spAutoFit/>
            </a:bodyPr>
            <a:lstStyle/>
            <a:p>
              <a:pPr algn="l"/>
              <a:r>
                <a:rPr lang="en-GB" sz="2800" dirty="0">
                  <a:solidFill>
                    <a:srgbClr val="009999"/>
                  </a:solidFill>
                  <a:latin typeface="Arial" panose="020B0604020202020204" pitchFamily="34" charset="0"/>
                  <a:cs typeface="Arial" panose="020B0604020202020204" pitchFamily="34" charset="0"/>
                </a:rPr>
                <a:t>neutron</a:t>
              </a:r>
            </a:p>
          </p:txBody>
        </p:sp>
        <p:sp>
          <p:nvSpPr>
            <p:cNvPr id="44" name="Line 77"/>
            <p:cNvSpPr>
              <a:spLocks noChangeShapeType="1"/>
            </p:cNvSpPr>
            <p:nvPr/>
          </p:nvSpPr>
          <p:spPr bwMode="auto">
            <a:xfrm flipV="1">
              <a:off x="1447" y="2392"/>
              <a:ext cx="1328" cy="1112"/>
            </a:xfrm>
            <a:prstGeom prst="line">
              <a:avLst/>
            </a:prstGeom>
            <a:noFill/>
            <a:ln w="50800">
              <a:solidFill>
                <a:schemeClr val="tx1"/>
              </a:solidFill>
              <a:round/>
              <a:headEnd type="oval" w="sm" len="sm"/>
              <a:tailEnd type="stealth" w="med" len="med"/>
            </a:ln>
            <a:effectLst/>
          </p:spPr>
          <p:txBody>
            <a:bodyPr>
              <a:spAutoFit/>
            </a:bodyPr>
            <a:lstStyle/>
            <a:p>
              <a:endParaRPr lang="en-GB">
                <a:latin typeface="Arial" panose="020B0604020202020204" pitchFamily="34" charset="0"/>
                <a:cs typeface="Arial" panose="020B0604020202020204" pitchFamily="34" charset="0"/>
              </a:endParaRPr>
            </a:p>
          </p:txBody>
        </p:sp>
      </p:grpSp>
      <p:grpSp>
        <p:nvGrpSpPr>
          <p:cNvPr id="45" name="Group 84"/>
          <p:cNvGrpSpPr>
            <a:grpSpLocks/>
          </p:cNvGrpSpPr>
          <p:nvPr/>
        </p:nvGrpSpPr>
        <p:grpSpPr bwMode="auto">
          <a:xfrm>
            <a:off x="4832350" y="3603625"/>
            <a:ext cx="3268663" cy="2205038"/>
            <a:chOff x="3044" y="2270"/>
            <a:chExt cx="2059" cy="1389"/>
          </a:xfrm>
        </p:grpSpPr>
        <p:sp>
          <p:nvSpPr>
            <p:cNvPr id="46" name="Rectangle 74"/>
            <p:cNvSpPr>
              <a:spLocks noChangeArrowheads="1"/>
            </p:cNvSpPr>
            <p:nvPr/>
          </p:nvSpPr>
          <p:spPr bwMode="auto">
            <a:xfrm>
              <a:off x="4335" y="3329"/>
              <a:ext cx="768" cy="330"/>
            </a:xfrm>
            <a:prstGeom prst="rect">
              <a:avLst/>
            </a:prstGeom>
            <a:noFill/>
            <a:ln w="9525" algn="ctr">
              <a:noFill/>
              <a:miter lim="800000"/>
              <a:headEnd/>
              <a:tailEnd/>
            </a:ln>
            <a:effectLst/>
          </p:spPr>
          <p:txBody>
            <a:bodyPr wrap="square">
              <a:spAutoFit/>
            </a:bodyPr>
            <a:lstStyle/>
            <a:p>
              <a:pPr algn="l"/>
              <a:r>
                <a:rPr lang="en-GB" sz="2800" dirty="0">
                  <a:solidFill>
                    <a:srgbClr val="FF3300"/>
                  </a:solidFill>
                  <a:latin typeface="Arial" panose="020B0604020202020204" pitchFamily="34" charset="0"/>
                  <a:cs typeface="Arial" panose="020B0604020202020204" pitchFamily="34" charset="0"/>
                </a:rPr>
                <a:t>proton</a:t>
              </a:r>
            </a:p>
          </p:txBody>
        </p:sp>
        <p:sp>
          <p:nvSpPr>
            <p:cNvPr id="47" name="Line 78"/>
            <p:cNvSpPr>
              <a:spLocks noChangeShapeType="1"/>
            </p:cNvSpPr>
            <p:nvPr/>
          </p:nvSpPr>
          <p:spPr bwMode="auto">
            <a:xfrm flipH="1" flipV="1">
              <a:off x="3044" y="2270"/>
              <a:ext cx="1269" cy="1208"/>
            </a:xfrm>
            <a:prstGeom prst="line">
              <a:avLst/>
            </a:prstGeom>
            <a:noFill/>
            <a:ln w="50800">
              <a:solidFill>
                <a:schemeClr val="tx1"/>
              </a:solidFill>
              <a:round/>
              <a:headEnd type="oval" w="sm" len="sm"/>
              <a:tailEnd type="stealth" w="med" len="med"/>
            </a:ln>
            <a:effectLst/>
          </p:spPr>
          <p:txBody>
            <a:bodyPr>
              <a:spAutoFit/>
            </a:bodyPr>
            <a:lstStyle/>
            <a:p>
              <a:endParaRPr lang="en-GB">
                <a:latin typeface="Arial" panose="020B0604020202020204" pitchFamily="34" charset="0"/>
                <a:cs typeface="Arial" panose="020B0604020202020204" pitchFamily="34" charset="0"/>
              </a:endParaRPr>
            </a:p>
          </p:txBody>
        </p:sp>
      </p:grpSp>
      <p:grpSp>
        <p:nvGrpSpPr>
          <p:cNvPr id="48" name="Group 111"/>
          <p:cNvGrpSpPr>
            <a:grpSpLocks/>
          </p:cNvGrpSpPr>
          <p:nvPr/>
        </p:nvGrpSpPr>
        <p:grpSpPr bwMode="auto">
          <a:xfrm>
            <a:off x="4679950" y="2068513"/>
            <a:ext cx="3808413" cy="519112"/>
            <a:chOff x="2972" y="1303"/>
            <a:chExt cx="2399" cy="327"/>
          </a:xfrm>
        </p:grpSpPr>
        <p:sp>
          <p:nvSpPr>
            <p:cNvPr id="49" name="Rectangle 75"/>
            <p:cNvSpPr>
              <a:spLocks noChangeArrowheads="1"/>
            </p:cNvSpPr>
            <p:nvPr/>
          </p:nvSpPr>
          <p:spPr bwMode="auto">
            <a:xfrm>
              <a:off x="4375" y="1303"/>
              <a:ext cx="996" cy="327"/>
            </a:xfrm>
            <a:prstGeom prst="rect">
              <a:avLst/>
            </a:prstGeom>
            <a:noFill/>
            <a:ln w="9525" algn="ctr">
              <a:noFill/>
              <a:miter lim="800000"/>
              <a:headEnd/>
              <a:tailEnd/>
            </a:ln>
            <a:effectLst/>
          </p:spPr>
          <p:txBody>
            <a:bodyPr>
              <a:spAutoFit/>
            </a:bodyPr>
            <a:lstStyle/>
            <a:p>
              <a:pPr algn="l"/>
              <a:r>
                <a:rPr lang="en-GB" sz="2800" dirty="0">
                  <a:solidFill>
                    <a:srgbClr val="013366"/>
                  </a:solidFill>
                  <a:latin typeface="Arial" panose="020B0604020202020204" pitchFamily="34" charset="0"/>
                  <a:cs typeface="Arial" panose="020B0604020202020204" pitchFamily="34" charset="0"/>
                </a:rPr>
                <a:t>electron</a:t>
              </a:r>
            </a:p>
          </p:txBody>
        </p:sp>
        <p:sp>
          <p:nvSpPr>
            <p:cNvPr id="50" name="Line 80"/>
            <p:cNvSpPr>
              <a:spLocks noChangeShapeType="1"/>
            </p:cNvSpPr>
            <p:nvPr/>
          </p:nvSpPr>
          <p:spPr bwMode="auto">
            <a:xfrm rot="10800000" flipV="1">
              <a:off x="2972" y="1474"/>
              <a:ext cx="1379" cy="12"/>
            </a:xfrm>
            <a:prstGeom prst="line">
              <a:avLst/>
            </a:prstGeom>
            <a:noFill/>
            <a:ln w="50800">
              <a:solidFill>
                <a:schemeClr val="tx1"/>
              </a:solidFill>
              <a:round/>
              <a:headEnd type="oval" w="sm" len="sm"/>
              <a:tailEnd type="stealth" w="med" len="med"/>
            </a:ln>
            <a:effectLst/>
          </p:spPr>
          <p:txBody>
            <a:bodyPr>
              <a:spAutoFit/>
            </a:bodyPr>
            <a:lstStyle/>
            <a:p>
              <a:endParaRPr lang="en-GB">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489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10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left)">
                                      <p:cBhvr>
                                        <p:cTn id="18" dur="10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right)">
                                      <p:cBhvr>
                                        <p:cTn id="23" dur="1000"/>
                                        <p:tgtEl>
                                          <p:spTgt spid="4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right)">
                                      <p:cBhvr>
                                        <p:cTn id="28"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ea typeface="Verdana" panose="020B0604030504040204" pitchFamily="34" charset="0"/>
                <a:cs typeface="Arial" panose="020B0604020202020204" pitchFamily="34" charset="0"/>
              </a:rPr>
              <a:t>Copy</a:t>
            </a:r>
            <a:r>
              <a:rPr lang="en-GB" sz="2000" dirty="0">
                <a:latin typeface="Arial" panose="020B0604020202020204" pitchFamily="34" charset="0"/>
                <a:ea typeface="Verdana" panose="020B0604030504040204" pitchFamily="34" charset="0"/>
                <a:cs typeface="Arial" panose="020B0604020202020204" pitchFamily="34" charset="0"/>
              </a:rPr>
              <a:t> your outcome here.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ea typeface="Verdana" panose="020B0604030504040204" pitchFamily="34" charset="0"/>
                <a:cs typeface="Arial" panose="020B0604020202020204" pitchFamily="34" charset="0"/>
              </a:rPr>
              <a:t>Copy</a:t>
            </a:r>
            <a:r>
              <a:rPr lang="en-GB" sz="2000" dirty="0">
                <a:latin typeface="Arial" panose="020B0604020202020204" pitchFamily="34" charset="0"/>
                <a:ea typeface="Verdana" panose="020B0604030504040204" pitchFamily="34" charset="0"/>
                <a:cs typeface="Arial" panose="020B0604020202020204" pitchFamily="34" charset="0"/>
              </a:rPr>
              <a:t> your outcome here.</a:t>
            </a:r>
            <a:endParaRPr lang="en-GB" sz="1600" dirty="0">
              <a:latin typeface="Arial" panose="020B0604020202020204" pitchFamily="34" charset="0"/>
              <a:ea typeface="Verdana" panose="020B0604030504040204" pitchFamily="34" charset="0"/>
              <a:cs typeface="Arial" panose="020B0604020202020204" pitchFamily="34" charset="0"/>
            </a:endParaRPr>
          </a:p>
        </p:txBody>
      </p:sp>
      <p:sp>
        <p:nvSpPr>
          <p:cNvPr id="2" name="TextBox 1"/>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a:t>
            </a:r>
          </a:p>
        </p:txBody>
      </p:sp>
      <p:sp>
        <p:nvSpPr>
          <p:cNvPr id="7" name="Content Placeholder 6"/>
          <p:cNvSpPr>
            <a:spLocks noGrp="1"/>
          </p:cNvSpPr>
          <p:nvPr>
            <p:ph idx="1"/>
          </p:nvPr>
        </p:nvSpPr>
        <p:spPr>
          <a:xfrm>
            <a:off x="457200" y="1916832"/>
            <a:ext cx="8229600" cy="4209331"/>
          </a:xfrm>
        </p:spPr>
        <p:txBody>
          <a:bodyPr/>
          <a:lstStyle/>
          <a:p>
            <a:pPr marL="0" indent="0">
              <a:buNone/>
            </a:pPr>
            <a:r>
              <a:rPr lang="en-GB" dirty="0">
                <a:latin typeface="Arial" panose="020B0604020202020204" pitchFamily="34" charset="0"/>
                <a:cs typeface="Arial" panose="020B0604020202020204" pitchFamily="34" charset="0"/>
              </a:rPr>
              <a:t>Calculate the number of protons, neutrons and electrons in the following.</a:t>
            </a:r>
          </a:p>
        </p:txBody>
      </p:sp>
      <p:pic>
        <p:nvPicPr>
          <p:cNvPr id="9" name="Picture 8"/>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0" b="100000" l="608" r="100000"/>
                    </a14:imgEffect>
                  </a14:imgLayer>
                </a14:imgProps>
              </a:ext>
              <a:ext uri="{28A0092B-C50C-407E-A947-70E740481C1C}">
                <a14:useLocalDpi xmlns:a14="http://schemas.microsoft.com/office/drawing/2010/main" val="0"/>
              </a:ext>
            </a:extLst>
          </a:blip>
          <a:srcRect l="24724"/>
          <a:stretch/>
        </p:blipFill>
        <p:spPr bwMode="auto">
          <a:xfrm>
            <a:off x="0" y="888861"/>
            <a:ext cx="235895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7"/>
          <p:cNvSpPr>
            <a:spLocks noChangeArrowheads="1"/>
          </p:cNvSpPr>
          <p:nvPr/>
        </p:nvSpPr>
        <p:spPr bwMode="auto">
          <a:xfrm>
            <a:off x="277535" y="3383300"/>
            <a:ext cx="1602175" cy="2202888"/>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18" name="WordArt 8"/>
          <p:cNvSpPr>
            <a:spLocks noChangeArrowheads="1" noChangeShapeType="1" noTextEdit="1"/>
          </p:cNvSpPr>
          <p:nvPr/>
        </p:nvSpPr>
        <p:spPr bwMode="auto">
          <a:xfrm>
            <a:off x="495535" y="4124019"/>
            <a:ext cx="83820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3366"/>
                </a:solidFill>
                <a:latin typeface="Arial Black"/>
                <a:ea typeface="Arial Black"/>
                <a:cs typeface="Arial Black"/>
              </a:rPr>
              <a:t>Li</a:t>
            </a:r>
          </a:p>
        </p:txBody>
      </p:sp>
      <p:sp>
        <p:nvSpPr>
          <p:cNvPr id="19" name="WordArt 9"/>
          <p:cNvSpPr>
            <a:spLocks noChangeArrowheads="1" noChangeShapeType="1" noTextEdit="1"/>
          </p:cNvSpPr>
          <p:nvPr/>
        </p:nvSpPr>
        <p:spPr bwMode="auto">
          <a:xfrm>
            <a:off x="1515780" y="5059700"/>
            <a:ext cx="304800" cy="342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8000"/>
                </a:solidFill>
                <a:latin typeface="Arial Black"/>
                <a:ea typeface="Arial Black"/>
                <a:cs typeface="Arial Black"/>
              </a:rPr>
              <a:t>3</a:t>
            </a:r>
          </a:p>
        </p:txBody>
      </p:sp>
      <p:sp>
        <p:nvSpPr>
          <p:cNvPr id="20" name="WordArt 10"/>
          <p:cNvSpPr>
            <a:spLocks noChangeArrowheads="1" noChangeShapeType="1" noTextEdit="1"/>
          </p:cNvSpPr>
          <p:nvPr/>
        </p:nvSpPr>
        <p:spPr bwMode="auto">
          <a:xfrm>
            <a:off x="1422511" y="3535700"/>
            <a:ext cx="381000" cy="381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800000"/>
                </a:solidFill>
                <a:latin typeface="Arial Black"/>
                <a:ea typeface="Arial Black"/>
                <a:cs typeface="Arial Black"/>
              </a:rPr>
              <a:t>7</a:t>
            </a:r>
          </a:p>
        </p:txBody>
      </p:sp>
      <p:sp>
        <p:nvSpPr>
          <p:cNvPr id="21" name="Rectangle 7"/>
          <p:cNvSpPr>
            <a:spLocks noChangeArrowheads="1"/>
          </p:cNvSpPr>
          <p:nvPr/>
        </p:nvSpPr>
        <p:spPr bwMode="auto">
          <a:xfrm>
            <a:off x="2037013" y="3383300"/>
            <a:ext cx="1602175" cy="2202888"/>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22" name="WordArt 8"/>
          <p:cNvSpPr>
            <a:spLocks noChangeArrowheads="1" noChangeShapeType="1" noTextEdit="1"/>
          </p:cNvSpPr>
          <p:nvPr/>
        </p:nvSpPr>
        <p:spPr bwMode="auto">
          <a:xfrm>
            <a:off x="2255013" y="4124019"/>
            <a:ext cx="83820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3366"/>
                </a:solidFill>
                <a:latin typeface="Arial Black"/>
                <a:ea typeface="Arial Black"/>
                <a:cs typeface="Arial Black"/>
              </a:rPr>
              <a:t>B</a:t>
            </a:r>
          </a:p>
        </p:txBody>
      </p:sp>
      <p:sp>
        <p:nvSpPr>
          <p:cNvPr id="23" name="WordArt 9"/>
          <p:cNvSpPr>
            <a:spLocks noChangeArrowheads="1" noChangeShapeType="1" noTextEdit="1"/>
          </p:cNvSpPr>
          <p:nvPr/>
        </p:nvSpPr>
        <p:spPr bwMode="auto">
          <a:xfrm>
            <a:off x="3275258" y="5059700"/>
            <a:ext cx="304800" cy="342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8000"/>
                </a:solidFill>
                <a:latin typeface="Arial Black"/>
                <a:ea typeface="Arial Black"/>
                <a:cs typeface="Arial Black"/>
              </a:rPr>
              <a:t>5</a:t>
            </a:r>
          </a:p>
        </p:txBody>
      </p:sp>
      <p:sp>
        <p:nvSpPr>
          <p:cNvPr id="24" name="WordArt 10"/>
          <p:cNvSpPr>
            <a:spLocks noChangeArrowheads="1" noChangeShapeType="1" noTextEdit="1"/>
          </p:cNvSpPr>
          <p:nvPr/>
        </p:nvSpPr>
        <p:spPr bwMode="auto">
          <a:xfrm>
            <a:off x="3181989" y="3535700"/>
            <a:ext cx="381000" cy="381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800000"/>
                </a:solidFill>
                <a:latin typeface="Arial Black"/>
                <a:ea typeface="Arial Black"/>
                <a:cs typeface="Arial Black"/>
              </a:rPr>
              <a:t>11</a:t>
            </a:r>
          </a:p>
        </p:txBody>
      </p:sp>
      <p:sp>
        <p:nvSpPr>
          <p:cNvPr id="25" name="Rectangle 7"/>
          <p:cNvSpPr>
            <a:spLocks noChangeArrowheads="1"/>
          </p:cNvSpPr>
          <p:nvPr/>
        </p:nvSpPr>
        <p:spPr bwMode="auto">
          <a:xfrm>
            <a:off x="3807903" y="3383300"/>
            <a:ext cx="1602175" cy="2202888"/>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26" name="WordArt 8"/>
          <p:cNvSpPr>
            <a:spLocks noChangeArrowheads="1" noChangeShapeType="1" noTextEdit="1"/>
          </p:cNvSpPr>
          <p:nvPr/>
        </p:nvSpPr>
        <p:spPr bwMode="auto">
          <a:xfrm>
            <a:off x="4025903" y="4124019"/>
            <a:ext cx="83820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3366"/>
                </a:solidFill>
                <a:latin typeface="Arial Black"/>
                <a:ea typeface="Arial Black"/>
                <a:cs typeface="Arial Black"/>
              </a:rPr>
              <a:t>Na</a:t>
            </a:r>
          </a:p>
        </p:txBody>
      </p:sp>
      <p:sp>
        <p:nvSpPr>
          <p:cNvPr id="27" name="WordArt 9"/>
          <p:cNvSpPr>
            <a:spLocks noChangeArrowheads="1" noChangeShapeType="1" noTextEdit="1"/>
          </p:cNvSpPr>
          <p:nvPr/>
        </p:nvSpPr>
        <p:spPr bwMode="auto">
          <a:xfrm>
            <a:off x="5046148" y="5059700"/>
            <a:ext cx="304800" cy="342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8000"/>
                </a:solidFill>
                <a:latin typeface="Arial Black"/>
                <a:ea typeface="Arial Black"/>
                <a:cs typeface="Arial Black"/>
              </a:rPr>
              <a:t>11</a:t>
            </a:r>
          </a:p>
        </p:txBody>
      </p:sp>
      <p:sp>
        <p:nvSpPr>
          <p:cNvPr id="28" name="WordArt 10"/>
          <p:cNvSpPr>
            <a:spLocks noChangeArrowheads="1" noChangeShapeType="1" noTextEdit="1"/>
          </p:cNvSpPr>
          <p:nvPr/>
        </p:nvSpPr>
        <p:spPr bwMode="auto">
          <a:xfrm>
            <a:off x="4952879" y="3535700"/>
            <a:ext cx="381000" cy="381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800000"/>
                </a:solidFill>
                <a:latin typeface="Arial Black"/>
                <a:ea typeface="Arial Black"/>
                <a:cs typeface="Arial Black"/>
              </a:rPr>
              <a:t>23</a:t>
            </a:r>
          </a:p>
        </p:txBody>
      </p:sp>
      <p:sp>
        <p:nvSpPr>
          <p:cNvPr id="29" name="Rectangle 7"/>
          <p:cNvSpPr>
            <a:spLocks noChangeArrowheads="1"/>
          </p:cNvSpPr>
          <p:nvPr/>
        </p:nvSpPr>
        <p:spPr bwMode="auto">
          <a:xfrm>
            <a:off x="5536095" y="3383300"/>
            <a:ext cx="1602175" cy="2202888"/>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30" name="WordArt 8"/>
          <p:cNvSpPr>
            <a:spLocks noChangeArrowheads="1" noChangeShapeType="1" noTextEdit="1"/>
          </p:cNvSpPr>
          <p:nvPr/>
        </p:nvSpPr>
        <p:spPr bwMode="auto">
          <a:xfrm>
            <a:off x="5754095" y="4124019"/>
            <a:ext cx="83820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3366"/>
                </a:solidFill>
                <a:latin typeface="Arial Black"/>
                <a:ea typeface="Arial Black"/>
                <a:cs typeface="Arial Black"/>
              </a:rPr>
              <a:t>S</a:t>
            </a:r>
          </a:p>
        </p:txBody>
      </p:sp>
      <p:sp>
        <p:nvSpPr>
          <p:cNvPr id="31" name="WordArt 9"/>
          <p:cNvSpPr>
            <a:spLocks noChangeArrowheads="1" noChangeShapeType="1" noTextEdit="1"/>
          </p:cNvSpPr>
          <p:nvPr/>
        </p:nvSpPr>
        <p:spPr bwMode="auto">
          <a:xfrm>
            <a:off x="6774340" y="5059700"/>
            <a:ext cx="304800" cy="342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8000"/>
                </a:solidFill>
                <a:latin typeface="Arial Black"/>
                <a:ea typeface="Arial Black"/>
                <a:cs typeface="Arial Black"/>
              </a:rPr>
              <a:t>16</a:t>
            </a:r>
          </a:p>
        </p:txBody>
      </p:sp>
      <p:sp>
        <p:nvSpPr>
          <p:cNvPr id="32" name="WordArt 10"/>
          <p:cNvSpPr>
            <a:spLocks noChangeArrowheads="1" noChangeShapeType="1" noTextEdit="1"/>
          </p:cNvSpPr>
          <p:nvPr/>
        </p:nvSpPr>
        <p:spPr bwMode="auto">
          <a:xfrm>
            <a:off x="6681071" y="3535700"/>
            <a:ext cx="381000" cy="381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800000"/>
                </a:solidFill>
                <a:latin typeface="Arial Black"/>
                <a:ea typeface="Arial Black"/>
                <a:cs typeface="Arial Black"/>
              </a:rPr>
              <a:t>32</a:t>
            </a:r>
          </a:p>
        </p:txBody>
      </p:sp>
      <p:sp>
        <p:nvSpPr>
          <p:cNvPr id="33" name="Rectangle 7"/>
          <p:cNvSpPr>
            <a:spLocks noChangeArrowheads="1"/>
          </p:cNvSpPr>
          <p:nvPr/>
        </p:nvSpPr>
        <p:spPr bwMode="auto">
          <a:xfrm>
            <a:off x="7264290" y="3383300"/>
            <a:ext cx="1602175" cy="2202888"/>
          </a:xfrm>
          <a:prstGeom prst="rect">
            <a:avLst/>
          </a:prstGeom>
          <a:solidFill>
            <a:srgbClr val="FFFFFF"/>
          </a:solidFill>
          <a:ln w="9525">
            <a:solidFill>
              <a:schemeClr val="tx1"/>
            </a:solidFill>
            <a:miter lim="800000"/>
            <a:headEnd/>
            <a:tailEnd/>
          </a:ln>
          <a:effectLst/>
        </p:spPr>
        <p:txBody>
          <a:bodyPr wrap="none" anchor="ctr"/>
          <a:lstStyle/>
          <a:p>
            <a:endParaRPr lang="en-US"/>
          </a:p>
        </p:txBody>
      </p:sp>
      <p:sp>
        <p:nvSpPr>
          <p:cNvPr id="34" name="WordArt 8"/>
          <p:cNvSpPr>
            <a:spLocks noChangeArrowheads="1" noChangeShapeType="1" noTextEdit="1"/>
          </p:cNvSpPr>
          <p:nvPr/>
        </p:nvSpPr>
        <p:spPr bwMode="auto">
          <a:xfrm>
            <a:off x="7482287" y="4097711"/>
            <a:ext cx="838200" cy="9525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3366"/>
                </a:solidFill>
                <a:latin typeface="Arial Black"/>
                <a:ea typeface="Arial Black"/>
                <a:cs typeface="Arial Black"/>
              </a:rPr>
              <a:t>K</a:t>
            </a:r>
          </a:p>
        </p:txBody>
      </p:sp>
      <p:sp>
        <p:nvSpPr>
          <p:cNvPr id="35" name="WordArt 9"/>
          <p:cNvSpPr>
            <a:spLocks noChangeArrowheads="1" noChangeShapeType="1" noTextEdit="1"/>
          </p:cNvSpPr>
          <p:nvPr/>
        </p:nvSpPr>
        <p:spPr bwMode="auto">
          <a:xfrm>
            <a:off x="8502532" y="5033392"/>
            <a:ext cx="304800" cy="3429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8000"/>
                </a:solidFill>
                <a:latin typeface="Arial Black"/>
                <a:ea typeface="Arial Black"/>
                <a:cs typeface="Arial Black"/>
              </a:rPr>
              <a:t>19</a:t>
            </a:r>
          </a:p>
        </p:txBody>
      </p:sp>
      <p:sp>
        <p:nvSpPr>
          <p:cNvPr id="36" name="WordArt 10"/>
          <p:cNvSpPr>
            <a:spLocks noChangeArrowheads="1" noChangeShapeType="1" noTextEdit="1"/>
          </p:cNvSpPr>
          <p:nvPr/>
        </p:nvSpPr>
        <p:spPr bwMode="auto">
          <a:xfrm>
            <a:off x="8409263" y="3509392"/>
            <a:ext cx="381000" cy="381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800000"/>
                </a:solidFill>
                <a:latin typeface="Arial Black"/>
                <a:ea typeface="Arial Black"/>
                <a:cs typeface="Arial Black"/>
              </a:rPr>
              <a:t>39</a:t>
            </a:r>
          </a:p>
        </p:txBody>
      </p:sp>
      <p:sp>
        <p:nvSpPr>
          <p:cNvPr id="37" name="TextBox 36"/>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39" name="TextBox 38"/>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47" name="TextBox 46"/>
          <p:cNvSpPr txBox="1"/>
          <p:nvPr/>
        </p:nvSpPr>
        <p:spPr>
          <a:xfrm>
            <a:off x="19526" y="6091882"/>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42" name="TextBox 41"/>
          <p:cNvSpPr txBox="1"/>
          <p:nvPr/>
        </p:nvSpPr>
        <p:spPr>
          <a:xfrm>
            <a:off x="-1" y="33192"/>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41" name="TextBox 40"/>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326075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14" name="TextBox 13"/>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9" name="TextBox 18"/>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9" name="TextBox 8"/>
          <p:cNvSpPr txBox="1"/>
          <p:nvPr/>
        </p:nvSpPr>
        <p:spPr>
          <a:xfrm>
            <a:off x="36004" y="816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2" name="TextBox 1"/>
          <p:cNvSpPr txBox="1"/>
          <p:nvPr/>
        </p:nvSpPr>
        <p:spPr>
          <a:xfrm>
            <a:off x="899592" y="1299318"/>
            <a:ext cx="6120680" cy="4247317"/>
          </a:xfrm>
          <a:prstGeom prst="rect">
            <a:avLst/>
          </a:prstGeom>
          <a:noFill/>
        </p:spPr>
        <p:txBody>
          <a:bodyPr wrap="square" rtlCol="0">
            <a:spAutoFit/>
          </a:bodyPr>
          <a:lstStyle/>
          <a:p>
            <a:r>
              <a:rPr lang="en-GB" sz="2800" dirty="0"/>
              <a:t>Li P=3  E=3  N=4</a:t>
            </a:r>
          </a:p>
          <a:p>
            <a:endParaRPr lang="en-GB" sz="2800" dirty="0"/>
          </a:p>
          <a:p>
            <a:r>
              <a:rPr lang="en-GB" sz="2800" dirty="0"/>
              <a:t>B P=5  E=5  N=6</a:t>
            </a:r>
          </a:p>
          <a:p>
            <a:endParaRPr lang="en-GB" sz="2800" dirty="0"/>
          </a:p>
          <a:p>
            <a:r>
              <a:rPr lang="en-GB" sz="2800" dirty="0"/>
              <a:t>Na P=11  E=11  N=12</a:t>
            </a:r>
          </a:p>
          <a:p>
            <a:endParaRPr lang="en-GB" sz="2800" dirty="0"/>
          </a:p>
          <a:p>
            <a:r>
              <a:rPr lang="en-GB" sz="2800" dirty="0"/>
              <a:t>S P=16  E=16  N=16</a:t>
            </a:r>
          </a:p>
          <a:p>
            <a:endParaRPr lang="en-GB" sz="2800" dirty="0"/>
          </a:p>
          <a:p>
            <a:r>
              <a:rPr lang="en-GB" sz="2800" dirty="0"/>
              <a:t>K P=19  E=19  N=20</a:t>
            </a:r>
          </a:p>
          <a:p>
            <a:endParaRPr lang="en-GB" dirty="0"/>
          </a:p>
        </p:txBody>
      </p:sp>
      <p:sp>
        <p:nvSpPr>
          <p:cNvPr id="10" name="TextBox 9"/>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1191403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6"/>
          <p:cNvSpPr>
            <a:spLocks noGrp="1"/>
          </p:cNvSpPr>
          <p:nvPr>
            <p:ph idx="1"/>
          </p:nvPr>
        </p:nvSpPr>
        <p:spPr>
          <a:xfrm>
            <a:off x="447250" y="1892124"/>
            <a:ext cx="8229600" cy="4209331"/>
          </a:xfrm>
        </p:spPr>
        <p:txBody>
          <a:bodyPr/>
          <a:lstStyle/>
          <a:p>
            <a:pPr marL="0" indent="0">
              <a:buNone/>
            </a:pPr>
            <a:r>
              <a:rPr lang="en-GB" dirty="0">
                <a:latin typeface="Arial" panose="020B0604020202020204" pitchFamily="34" charset="0"/>
                <a:cs typeface="Arial" panose="020B0604020202020204" pitchFamily="34" charset="0"/>
              </a:rPr>
              <a:t>How are electrons arranged in an atom?</a:t>
            </a:r>
          </a:p>
        </p:txBody>
      </p:sp>
      <p:pic>
        <p:nvPicPr>
          <p:cNvPr id="13" name="Picture 18"/>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0" b="100000" l="2663" r="100000"/>
                    </a14:imgEffect>
                  </a14:imgLayer>
                </a14:imgProps>
              </a:ext>
              <a:ext uri="{28A0092B-C50C-407E-A947-70E740481C1C}">
                <a14:useLocalDpi xmlns:a14="http://schemas.microsoft.com/office/drawing/2010/main" val="0"/>
              </a:ext>
            </a:extLst>
          </a:blip>
          <a:srcRect l="52546"/>
          <a:stretch/>
        </p:blipFill>
        <p:spPr bwMode="auto">
          <a:xfrm>
            <a:off x="-2" y="909305"/>
            <a:ext cx="1527767"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http://blog.parts-people.com/wp-content/uploads/2012/09/Helium-300x3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2325" y="2884293"/>
            <a:ext cx="2731918" cy="273191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7" name="TextBox 16"/>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22" name="TextBox 21"/>
          <p:cNvSpPr txBox="1"/>
          <p:nvPr/>
        </p:nvSpPr>
        <p:spPr>
          <a:xfrm>
            <a:off x="0" y="6101455"/>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19" name="TextBox 18"/>
          <p:cNvSpPr txBox="1"/>
          <p:nvPr/>
        </p:nvSpPr>
        <p:spPr>
          <a:xfrm>
            <a:off x="0" y="24329"/>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20" name="TextBox 19"/>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104780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492361" y="1428061"/>
            <a:ext cx="8229600" cy="1143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dirty="0">
                <a:latin typeface="Arial" panose="020B0604020202020204" pitchFamily="34" charset="0"/>
                <a:cs typeface="Arial" panose="020B0604020202020204" pitchFamily="34" charset="0"/>
              </a:rPr>
              <a:t>2, 8, 8, 2  </a:t>
            </a:r>
          </a:p>
        </p:txBody>
      </p:sp>
      <p:sp>
        <p:nvSpPr>
          <p:cNvPr id="5" name="TextBox 4"/>
          <p:cNvSpPr txBox="1"/>
          <p:nvPr/>
        </p:nvSpPr>
        <p:spPr>
          <a:xfrm>
            <a:off x="138341" y="4097590"/>
            <a:ext cx="2688601" cy="1631216"/>
          </a:xfrm>
          <a:prstGeom prst="rect">
            <a:avLst/>
          </a:prstGeom>
          <a:noFill/>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2000" dirty="0">
                <a:latin typeface="Arial" panose="020B0604020202020204" pitchFamily="34" charset="0"/>
                <a:cs typeface="Arial" panose="020B0604020202020204" pitchFamily="34" charset="0"/>
              </a:rPr>
              <a:t>The first shell </a:t>
            </a:r>
            <a:r>
              <a:rPr lang="en-GB" sz="2000" b="1">
                <a:latin typeface="Arial" panose="020B0604020202020204" pitchFamily="34" charset="0"/>
                <a:cs typeface="Arial" panose="020B0604020202020204" pitchFamily="34" charset="0"/>
              </a:rPr>
              <a:t>(highest energy </a:t>
            </a:r>
            <a:r>
              <a:rPr lang="en-GB" sz="2000" b="1" dirty="0">
                <a:latin typeface="Arial" panose="020B0604020202020204" pitchFamily="34" charset="0"/>
                <a:cs typeface="Arial" panose="020B0604020202020204" pitchFamily="34" charset="0"/>
              </a:rPr>
              <a:t>level)</a:t>
            </a:r>
            <a:r>
              <a:rPr lang="en-GB" sz="2000" dirty="0">
                <a:latin typeface="Arial" panose="020B0604020202020204" pitchFamily="34" charset="0"/>
                <a:cs typeface="Arial" panose="020B0604020202020204" pitchFamily="34" charset="0"/>
              </a:rPr>
              <a:t> is filled first and cannot contain more than 2 electrons</a:t>
            </a:r>
            <a:r>
              <a:rPr lang="en-GB" dirty="0">
                <a:latin typeface="Comic Sans MS" panose="030F0702030302020204" pitchFamily="66" charset="0"/>
              </a:rPr>
              <a:t>. </a:t>
            </a:r>
          </a:p>
        </p:txBody>
      </p:sp>
      <p:sp>
        <p:nvSpPr>
          <p:cNvPr id="6" name="TextBox 5"/>
          <p:cNvSpPr txBox="1"/>
          <p:nvPr/>
        </p:nvSpPr>
        <p:spPr>
          <a:xfrm>
            <a:off x="3196483" y="4325495"/>
            <a:ext cx="3540756" cy="1631216"/>
          </a:xfrm>
          <a:prstGeom prst="rect">
            <a:avLst/>
          </a:prstGeom>
          <a:noFill/>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2000" dirty="0">
                <a:latin typeface="Arial" panose="020B0604020202020204" pitchFamily="34" charset="0"/>
                <a:cs typeface="Arial" panose="020B0604020202020204" pitchFamily="34" charset="0"/>
              </a:rPr>
              <a:t>Once the first shell is full the second shell begins to fill up with electrons. The second shell cannot have more than 8 electrons. </a:t>
            </a:r>
          </a:p>
        </p:txBody>
      </p:sp>
      <p:sp>
        <p:nvSpPr>
          <p:cNvPr id="7" name="TextBox 6"/>
          <p:cNvSpPr txBox="1"/>
          <p:nvPr/>
        </p:nvSpPr>
        <p:spPr>
          <a:xfrm>
            <a:off x="5954609" y="2318211"/>
            <a:ext cx="2885941" cy="1938992"/>
          </a:xfrm>
          <a:prstGeom prst="rect">
            <a:avLst/>
          </a:prstGeom>
          <a:noFill/>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2000" dirty="0">
                <a:latin typeface="Arial" panose="020B0604020202020204" pitchFamily="34" charset="0"/>
                <a:cs typeface="Arial" panose="020B0604020202020204" pitchFamily="34" charset="0"/>
              </a:rPr>
              <a:t>Once the second shell is full the third shell begins to fill up with electrons. The third shell cannot have more than 8 electrons. </a:t>
            </a:r>
          </a:p>
        </p:txBody>
      </p:sp>
      <p:sp>
        <p:nvSpPr>
          <p:cNvPr id="18" name="TextBox 17"/>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20" name="TextBox 19"/>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cxnSp>
        <p:nvCxnSpPr>
          <p:cNvPr id="13" name="Straight Arrow Connector 12"/>
          <p:cNvCxnSpPr/>
          <p:nvPr/>
        </p:nvCxnSpPr>
        <p:spPr>
          <a:xfrm>
            <a:off x="2494112" y="2322958"/>
            <a:ext cx="2321122" cy="2093273"/>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976685" y="2164392"/>
            <a:ext cx="2828181" cy="71610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908690" y="2149894"/>
            <a:ext cx="541710" cy="177482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122331" y="1105306"/>
            <a:ext cx="2885941" cy="1015663"/>
          </a:xfrm>
          <a:prstGeom prst="rect">
            <a:avLst/>
          </a:prstGeom>
          <a:noFill/>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2000" dirty="0">
                <a:latin typeface="Arial" panose="020B0604020202020204" pitchFamily="34" charset="0"/>
                <a:cs typeface="Arial" panose="020B0604020202020204" pitchFamily="34" charset="0"/>
              </a:rPr>
              <a:t>If necessary electrons begin to fill the fourth shell</a:t>
            </a:r>
          </a:p>
        </p:txBody>
      </p:sp>
      <p:cxnSp>
        <p:nvCxnSpPr>
          <p:cNvPr id="8" name="Straight Arrow Connector 7"/>
          <p:cNvCxnSpPr/>
          <p:nvPr/>
        </p:nvCxnSpPr>
        <p:spPr>
          <a:xfrm flipV="1">
            <a:off x="3851920" y="1628800"/>
            <a:ext cx="2016224" cy="14401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456"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24" name="TextBox 23"/>
          <p:cNvSpPr txBox="1"/>
          <p:nvPr/>
        </p:nvSpPr>
        <p:spPr>
          <a:xfrm>
            <a:off x="0" y="15135"/>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25" name="TextBox 24"/>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2338618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94403"/>
            <a:ext cx="9144000" cy="4925144"/>
          </a:xfrm>
        </p:spPr>
        <p:txBody>
          <a:bodyPr>
            <a:normAutofit/>
          </a:bodyPr>
          <a:lstStyle/>
          <a:p>
            <a:pPr marL="0" indent="0">
              <a:buNone/>
            </a:pPr>
            <a:r>
              <a:rPr lang="en-GB" dirty="0">
                <a:latin typeface="Arial" panose="020B0604020202020204" pitchFamily="34" charset="0"/>
                <a:cs typeface="Arial" panose="020B0604020202020204" pitchFamily="34" charset="0"/>
              </a:rPr>
              <a:t>Within your group draw the electron configurations for the first 20 atoms.</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Write the name of the atom on the back.</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Do not write the symbol in the centre of the atom.</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7" name="TextBox 16"/>
          <p:cNvSpPr txBox="1"/>
          <p:nvPr/>
        </p:nvSpPr>
        <p:spPr>
          <a:xfrm>
            <a:off x="-1898" y="6111650"/>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8" name="TextBox 7"/>
          <p:cNvSpPr txBox="1"/>
          <p:nvPr/>
        </p:nvSpPr>
        <p:spPr>
          <a:xfrm>
            <a:off x="-1898" y="-263"/>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0" name="TextBox 9"/>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347502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94403"/>
            <a:ext cx="9144000" cy="4925144"/>
          </a:xfrm>
        </p:spPr>
        <p:txBody>
          <a:bodyPr>
            <a:normAutofit/>
          </a:bodyPr>
          <a:lstStyle/>
          <a:p>
            <a:pPr marL="0" indent="0">
              <a:buNone/>
            </a:pPr>
            <a:r>
              <a:rPr lang="en-GB" dirty="0">
                <a:latin typeface="Arial" panose="020B0604020202020204" pitchFamily="34" charset="0"/>
                <a:cs typeface="Arial" panose="020B0604020202020204" pitchFamily="34" charset="0"/>
              </a:rPr>
              <a:t>Shuffle your cards.</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Take it in turns to challenge each other to name the atom that you are shown.</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You can use a chemists favourite tool (the periodic table) to help.</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17" name="TextBox 16"/>
          <p:cNvSpPr txBox="1"/>
          <p:nvPr/>
        </p:nvSpPr>
        <p:spPr>
          <a:xfrm>
            <a:off x="-1898" y="6087120"/>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13" name="TextBox 12"/>
          <p:cNvSpPr txBox="1"/>
          <p:nvPr/>
        </p:nvSpPr>
        <p:spPr>
          <a:xfrm>
            <a:off x="-1898"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4" name="TextBox 13"/>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2639821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94403"/>
            <a:ext cx="9144000" cy="4925144"/>
          </a:xfrm>
        </p:spPr>
        <p:txBody>
          <a:bodyPr>
            <a:normAutofit/>
          </a:bodyPr>
          <a:lstStyle/>
          <a:p>
            <a:pPr marL="0" indent="0">
              <a:buNone/>
            </a:pPr>
            <a:r>
              <a:rPr lang="en-GB" dirty="0">
                <a:latin typeface="Arial" panose="020B0604020202020204" pitchFamily="34" charset="0"/>
                <a:cs typeface="Arial" panose="020B0604020202020204" pitchFamily="34" charset="0"/>
              </a:rPr>
              <a:t>Sodium can also be represented as 2,8,1.</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Take four element cards each and write their electron configurations in this format.</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Discuss your answers until you all agree.</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17" name="TextBox 16"/>
          <p:cNvSpPr txBox="1"/>
          <p:nvPr/>
        </p:nvSpPr>
        <p:spPr>
          <a:xfrm>
            <a:off x="-1898" y="6087120"/>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13" name="TextBox 12"/>
          <p:cNvSpPr txBox="1"/>
          <p:nvPr/>
        </p:nvSpPr>
        <p:spPr>
          <a:xfrm>
            <a:off x="-1898"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4" name="TextBox 13"/>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1098922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17" name="TextBox 16"/>
          <p:cNvSpPr txBox="1"/>
          <p:nvPr/>
        </p:nvSpPr>
        <p:spPr>
          <a:xfrm>
            <a:off x="-1898" y="6087120"/>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pic>
        <p:nvPicPr>
          <p:cNvPr id="4" name="Picture 3"/>
          <p:cNvPicPr>
            <a:picLocks noChangeAspect="1"/>
          </p:cNvPicPr>
          <p:nvPr/>
        </p:nvPicPr>
        <p:blipFill rotWithShape="1">
          <a:blip r:embed="rId3"/>
          <a:srcRect l="27556" t="13825" r="30510" b="50739"/>
          <a:stretch/>
        </p:blipFill>
        <p:spPr>
          <a:xfrm>
            <a:off x="29712" y="924759"/>
            <a:ext cx="7349317" cy="4968552"/>
          </a:xfrm>
          <a:prstGeom prst="rect">
            <a:avLst/>
          </a:prstGeom>
        </p:spPr>
      </p:pic>
      <p:sp>
        <p:nvSpPr>
          <p:cNvPr id="13" name="TextBox 12"/>
          <p:cNvSpPr txBox="1"/>
          <p:nvPr/>
        </p:nvSpPr>
        <p:spPr>
          <a:xfrm>
            <a:off x="-1898" y="14904"/>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5" name="TextBox 14"/>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274628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778334"/>
            <a:ext cx="7587856" cy="5260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0" y="0"/>
            <a:ext cx="9144000" cy="400110"/>
          </a:xfrm>
          <a:prstGeom prst="rect">
            <a:avLst/>
          </a:prstGeom>
          <a:solidFill>
            <a:schemeClr val="bg1"/>
          </a:solidFill>
        </p:spPr>
        <p:txBody>
          <a:bodyPr wrap="square" rtlCol="0">
            <a:spAutoFit/>
          </a:bodyPr>
          <a:lstStyle/>
          <a:p>
            <a:r>
              <a:rPr lang="en-GB" sz="2000" dirty="0">
                <a:latin typeface="Arial" panose="020B0604020202020204" pitchFamily="34" charset="0"/>
                <a:cs typeface="Arial" panose="020B0604020202020204" pitchFamily="34" charset="0"/>
              </a:rPr>
              <a:t>Do Now: Complete the exam Q</a:t>
            </a:r>
          </a:p>
        </p:txBody>
      </p:sp>
      <p:sp>
        <p:nvSpPr>
          <p:cNvPr id="7" name="TextBox 6"/>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electrostatic attraction, proton, electron, neutron</a:t>
            </a:r>
          </a:p>
        </p:txBody>
      </p:sp>
      <p:sp>
        <p:nvSpPr>
          <p:cNvPr id="11" name="TextBox 10"/>
          <p:cNvSpPr txBox="1"/>
          <p:nvPr/>
        </p:nvSpPr>
        <p:spPr>
          <a:xfrm>
            <a:off x="-3564" y="6101455"/>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electron, neutron, shell, nucleus and electrostatic attraction.</a:t>
            </a:r>
          </a:p>
        </p:txBody>
      </p:sp>
    </p:spTree>
    <p:extLst>
      <p:ext uri="{BB962C8B-B14F-4D97-AF65-F5344CB8AC3E}">
        <p14:creationId xmlns:p14="http://schemas.microsoft.com/office/powerpoint/2010/main" val="1195886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17" name="TextBox 16"/>
          <p:cNvSpPr txBox="1"/>
          <p:nvPr/>
        </p:nvSpPr>
        <p:spPr>
          <a:xfrm>
            <a:off x="-1898" y="6087120"/>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pic>
        <p:nvPicPr>
          <p:cNvPr id="3" name="Content Placeholder 2"/>
          <p:cNvPicPr>
            <a:picLocks noGrp="1" noChangeAspect="1"/>
          </p:cNvPicPr>
          <p:nvPr>
            <p:ph idx="1"/>
          </p:nvPr>
        </p:nvPicPr>
        <p:blipFill rotWithShape="1">
          <a:blip r:embed="rId3"/>
          <a:srcRect l="27527" t="46448" r="35606" b="13503"/>
          <a:stretch/>
        </p:blipFill>
        <p:spPr>
          <a:xfrm>
            <a:off x="1197891" y="773291"/>
            <a:ext cx="6048672" cy="5256584"/>
          </a:xfrm>
          <a:prstGeom prst="rect">
            <a:avLst/>
          </a:prstGeom>
        </p:spPr>
      </p:pic>
      <p:sp>
        <p:nvSpPr>
          <p:cNvPr id="13" name="TextBox 12"/>
          <p:cNvSpPr txBox="1"/>
          <p:nvPr/>
        </p:nvSpPr>
        <p:spPr>
          <a:xfrm>
            <a:off x="-9842"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4133877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and draw the electronic configuration for atoms and ions.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Define</a:t>
            </a:r>
            <a:r>
              <a:rPr lang="en-GB" sz="2000" dirty="0">
                <a:latin typeface="Arial" panose="020B0604020202020204" pitchFamily="34" charset="0"/>
                <a:cs typeface="Arial" panose="020B0604020202020204" pitchFamily="34" charset="0"/>
              </a:rPr>
              <a:t> an isotope in terms of sub-atomic particles.</a:t>
            </a:r>
          </a:p>
        </p:txBody>
      </p:sp>
      <p:sp>
        <p:nvSpPr>
          <p:cNvPr id="14" name="TextBox 13"/>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shells, electrons, protons, neutrons.</a:t>
            </a:r>
          </a:p>
        </p:txBody>
      </p:sp>
      <p:sp>
        <p:nvSpPr>
          <p:cNvPr id="3" name="Content Placeholder 2"/>
          <p:cNvSpPr>
            <a:spLocks noGrp="1"/>
          </p:cNvSpPr>
          <p:nvPr>
            <p:ph idx="1"/>
          </p:nvPr>
        </p:nvSpPr>
        <p:spPr>
          <a:xfrm>
            <a:off x="109325" y="980728"/>
            <a:ext cx="8229600" cy="4525963"/>
          </a:xfrm>
        </p:spPr>
        <p:txBody>
          <a:bodyPr>
            <a:normAutofit/>
          </a:bodyPr>
          <a:lstStyle/>
          <a:p>
            <a:pPr marL="0" indent="0">
              <a:buNone/>
            </a:pPr>
            <a:r>
              <a:rPr lang="en-GB" dirty="0">
                <a:latin typeface="Arial" panose="020B0604020202020204" pitchFamily="34" charset="0"/>
                <a:cs typeface="Arial" panose="020B0604020202020204" pitchFamily="34" charset="0"/>
              </a:rPr>
              <a:t>Plenary</a:t>
            </a: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Write your top tips for drawing electron configurations for next year’s class.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2569" y="3492391"/>
            <a:ext cx="4826000" cy="2413000"/>
          </a:xfrm>
          <a:prstGeom prst="rect">
            <a:avLst/>
          </a:prstGeom>
        </p:spPr>
      </p:pic>
      <p:sp>
        <p:nvSpPr>
          <p:cNvPr id="19" name="TextBox 18"/>
          <p:cNvSpPr txBox="1"/>
          <p:nvPr/>
        </p:nvSpPr>
        <p:spPr>
          <a:xfrm>
            <a:off x="0" y="6109644"/>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neutron, electron, shell, atom and energy.</a:t>
            </a:r>
          </a:p>
        </p:txBody>
      </p:sp>
      <p:sp>
        <p:nvSpPr>
          <p:cNvPr id="16" name="TextBox 15"/>
          <p:cNvSpPr txBox="1"/>
          <p:nvPr/>
        </p:nvSpPr>
        <p:spPr>
          <a:xfrm>
            <a:off x="0" y="31252"/>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
        <p:nvSpPr>
          <p:cNvPr id="17" name="TextBox 16"/>
          <p:cNvSpPr txBox="1"/>
          <p:nvPr/>
        </p:nvSpPr>
        <p:spPr>
          <a:xfrm>
            <a:off x="-2" y="29957"/>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 6+: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the placing of electrons in specific shells in terms of energy.</a:t>
            </a:r>
          </a:p>
          <a:p>
            <a:r>
              <a:rPr lang="en-GB" sz="2000" dirty="0">
                <a:latin typeface="Arial" panose="020B0604020202020204" pitchFamily="34" charset="0"/>
                <a:ea typeface="Verdana" panose="020B0604030504040204" pitchFamily="34" charset="0"/>
                <a:cs typeface="Arial" panose="020B0604020202020204" pitchFamily="34" charset="0"/>
              </a:rPr>
              <a:t>Grade 3-5: </a:t>
            </a:r>
            <a:r>
              <a:rPr lang="en-GB" sz="2000" b="1" u="sng" dirty="0">
                <a:latin typeface="Arial" panose="020B0604020202020204" pitchFamily="34" charset="0"/>
                <a:cs typeface="Arial" panose="020B0604020202020204" pitchFamily="34" charset="0"/>
              </a:rPr>
              <a:t>Draw</a:t>
            </a:r>
            <a:r>
              <a:rPr lang="en-GB" sz="2000" dirty="0">
                <a:latin typeface="Arial" panose="020B0604020202020204" pitchFamily="34" charset="0"/>
                <a:cs typeface="Arial" panose="020B0604020202020204" pitchFamily="34" charset="0"/>
              </a:rPr>
              <a:t> the electronic configurations of the first 20 elements.</a:t>
            </a:r>
          </a:p>
        </p:txBody>
      </p:sp>
    </p:spTree>
    <p:extLst>
      <p:ext uri="{BB962C8B-B14F-4D97-AF65-F5344CB8AC3E}">
        <p14:creationId xmlns:p14="http://schemas.microsoft.com/office/powerpoint/2010/main" val="250120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0" r="37716" b="53238"/>
          <a:stretch/>
        </p:blipFill>
        <p:spPr bwMode="auto">
          <a:xfrm>
            <a:off x="539552" y="912800"/>
            <a:ext cx="8064896"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87524" y="4869160"/>
            <a:ext cx="8568952" cy="461665"/>
          </a:xfrm>
          <a:prstGeom prst="rect">
            <a:avLst/>
          </a:prstGeom>
          <a:noFill/>
        </p:spPr>
        <p:txBody>
          <a:bodyPr wrap="square" rtlCol="0">
            <a:spAutoFit/>
          </a:bodyPr>
          <a:lstStyle/>
          <a:p>
            <a:r>
              <a:rPr lang="en-GB" sz="2400" dirty="0"/>
              <a:t>Show me using your fingers how many marks you got.</a:t>
            </a:r>
          </a:p>
        </p:txBody>
      </p:sp>
      <p:sp>
        <p:nvSpPr>
          <p:cNvPr id="8" name="TextBox 7"/>
          <p:cNvSpPr txBox="1"/>
          <p:nvPr/>
        </p:nvSpPr>
        <p:spPr>
          <a:xfrm>
            <a:off x="0" y="7019"/>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
        <p:nvSpPr>
          <p:cNvPr id="10" name="TextBox 9"/>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electron, neutron, shell, nucleus and electrostatic attraction.</a:t>
            </a:r>
          </a:p>
        </p:txBody>
      </p:sp>
      <p:sp>
        <p:nvSpPr>
          <p:cNvPr id="12" name="TextBox 11">
            <a:extLst>
              <a:ext uri="{FF2B5EF4-FFF2-40B4-BE49-F238E27FC236}">
                <a16:creationId xmlns:a16="http://schemas.microsoft.com/office/drawing/2014/main" id="{49E074A0-E9E9-4A61-8EBD-2B4A8150EE20}"/>
              </a:ext>
            </a:extLst>
          </p:cNvPr>
          <p:cNvSpPr txBox="1"/>
          <p:nvPr/>
        </p:nvSpPr>
        <p:spPr>
          <a:xfrm>
            <a:off x="0" y="9525"/>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 5+: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Grad 3-4: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Tree>
    <p:extLst>
      <p:ext uri="{BB962C8B-B14F-4D97-AF65-F5344CB8AC3E}">
        <p14:creationId xmlns:p14="http://schemas.microsoft.com/office/powerpoint/2010/main" val="3648097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581347"/>
            <a:ext cx="3818148" cy="317897"/>
          </a:xfrm>
        </p:spPr>
        <p:txBody>
          <a:bodyPr>
            <a:normAutofit fontScale="90000"/>
          </a:bodyPr>
          <a:lstStyle/>
          <a:p>
            <a:pPr algn="l"/>
            <a:r>
              <a:rPr lang="en-GB" dirty="0">
                <a:latin typeface="Arial" panose="020B0604020202020204" pitchFamily="34" charset="0"/>
                <a:ea typeface="Verdana" panose="020B0604030504040204" pitchFamily="34" charset="0"/>
                <a:cs typeface="Arial" panose="020B0604020202020204" pitchFamily="34" charset="0"/>
              </a:rPr>
              <a:t>AQA Chemistry 4.1.1.7 </a:t>
            </a:r>
          </a:p>
        </p:txBody>
      </p:sp>
      <p:sp>
        <p:nvSpPr>
          <p:cNvPr id="5" name="Subtitle 4"/>
          <p:cNvSpPr>
            <a:spLocks noGrp="1"/>
          </p:cNvSpPr>
          <p:nvPr>
            <p:ph type="subTitle" idx="1"/>
          </p:nvPr>
        </p:nvSpPr>
        <p:spPr>
          <a:xfrm>
            <a:off x="202642" y="2420888"/>
            <a:ext cx="8738716" cy="2520280"/>
          </a:xfrm>
        </p:spPr>
        <p:txBody>
          <a:bodyPr>
            <a:normAutofit fontScale="85000" lnSpcReduction="10000"/>
          </a:bodyPr>
          <a:lstStyle/>
          <a:p>
            <a:pPr algn="l"/>
            <a:r>
              <a:rPr lang="en-GB" sz="4400" dirty="0">
                <a:solidFill>
                  <a:schemeClr val="tx1"/>
                </a:solidFill>
                <a:latin typeface="Arial" panose="020B0604020202020204" pitchFamily="34" charset="0"/>
                <a:ea typeface="Verdana" panose="020B0604030504040204" pitchFamily="34" charset="0"/>
                <a:cs typeface="Arial" panose="020B0604020202020204" pitchFamily="34" charset="0"/>
              </a:rPr>
              <a:t>Lesson Title: </a:t>
            </a:r>
            <a:r>
              <a:rPr lang="en-GB" sz="4400" u="sng" dirty="0">
                <a:solidFill>
                  <a:schemeClr val="tx1"/>
                </a:solidFill>
                <a:latin typeface="Arial" panose="020B0604020202020204" pitchFamily="34" charset="0"/>
                <a:ea typeface="Verdana" panose="020B0604030504040204" pitchFamily="34" charset="0"/>
                <a:cs typeface="Arial" panose="020B0604020202020204" pitchFamily="34" charset="0"/>
              </a:rPr>
              <a:t>Electronic Structure and Isotopes</a:t>
            </a:r>
          </a:p>
          <a:p>
            <a:pPr algn="l"/>
            <a:endParaRPr lang="en-GB" sz="4400" u="sng"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l"/>
            <a:r>
              <a:rPr lang="en-GB" sz="4400" dirty="0">
                <a:solidFill>
                  <a:schemeClr val="tx1"/>
                </a:solidFill>
                <a:latin typeface="Arial" panose="020B0604020202020204" pitchFamily="34" charset="0"/>
                <a:ea typeface="Verdana" panose="020B0604030504040204" pitchFamily="34" charset="0"/>
                <a:cs typeface="Arial" panose="020B0604020202020204" pitchFamily="34" charset="0"/>
              </a:rPr>
              <a:t>Date: </a:t>
            </a:r>
            <a:fld id="{5D151A66-A59E-4A76-AD8D-AE5A2D003FFF}" type="datetime2">
              <a:rPr lang="en-GB" sz="4400" u="sng">
                <a:solidFill>
                  <a:schemeClr val="tx1"/>
                </a:solidFill>
                <a:latin typeface="Arial" panose="020B0604020202020204" pitchFamily="34" charset="0"/>
                <a:ea typeface="Verdana" panose="020B0604030504040204" pitchFamily="34" charset="0"/>
                <a:cs typeface="Arial" panose="020B0604020202020204" pitchFamily="34" charset="0"/>
              </a:rPr>
              <a:t>Wednesday, 16 September 2020</a:t>
            </a:fld>
            <a:endParaRPr lang="en-GB" sz="4400" u="sng"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69343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electrostatic attraction, proton, electron, neutron</a:t>
            </a:r>
          </a:p>
        </p:txBody>
      </p:sp>
      <p:sp>
        <p:nvSpPr>
          <p:cNvPr id="2" name="TextBox 1"/>
          <p:cNvSpPr txBox="1"/>
          <p:nvPr/>
        </p:nvSpPr>
        <p:spPr>
          <a:xfrm>
            <a:off x="971600" y="1584709"/>
            <a:ext cx="7200800" cy="2246769"/>
          </a:xfrm>
          <a:prstGeom prst="rect">
            <a:avLst/>
          </a:prstGeom>
          <a:noFill/>
        </p:spPr>
        <p:txBody>
          <a:bodyPr wrap="square" rtlCol="0">
            <a:spAutoFit/>
          </a:bodyPr>
          <a:lstStyle/>
          <a:p>
            <a:r>
              <a:rPr lang="en-GB" sz="2800">
                <a:latin typeface="Arial" panose="020B0604020202020204" pitchFamily="34" charset="0"/>
                <a:cs typeface="Arial" panose="020B0604020202020204" pitchFamily="34" charset="0"/>
              </a:rPr>
              <a:t>Discussion: What </a:t>
            </a:r>
            <a:r>
              <a:rPr lang="en-GB" sz="2800" dirty="0">
                <a:latin typeface="Arial" panose="020B0604020202020204" pitchFamily="34" charset="0"/>
                <a:cs typeface="Arial" panose="020B0604020202020204" pitchFamily="34" charset="0"/>
              </a:rPr>
              <a:t>do you think an isotope could be?</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Hint – below are periodic table tiles for isotopes of carbon</a:t>
            </a:r>
            <a:r>
              <a:rPr lang="en-GB" dirty="0">
                <a:latin typeface="Arial" panose="020B0604020202020204" pitchFamily="34" charset="0"/>
                <a:cs typeface="Arial" panose="020B0604020202020204" pitchFamily="34" charset="0"/>
              </a:rPr>
              <a:t>.</a:t>
            </a:r>
          </a:p>
        </p:txBody>
      </p:sp>
      <p:pic>
        <p:nvPicPr>
          <p:cNvPr id="14" name="Picture 4" descr="C1_gfx_C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865880"/>
            <a:ext cx="13525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C1_gfx_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65881"/>
            <a:ext cx="13525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0" y="24272"/>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
        <p:nvSpPr>
          <p:cNvPr id="18" name="TextBox 17"/>
          <p:cNvSpPr txBox="1"/>
          <p:nvPr/>
        </p:nvSpPr>
        <p:spPr>
          <a:xfrm>
            <a:off x="17428" y="6093294"/>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electron, neutron, shell, nucleus and electrostatic attraction.</a:t>
            </a:r>
          </a:p>
        </p:txBody>
      </p:sp>
      <p:sp>
        <p:nvSpPr>
          <p:cNvPr id="20" name="TextBox 19">
            <a:extLst>
              <a:ext uri="{FF2B5EF4-FFF2-40B4-BE49-F238E27FC236}">
                <a16:creationId xmlns:a16="http://schemas.microsoft.com/office/drawing/2014/main" id="{26370AD2-6FF7-48E2-AD51-F4F1F6E98DF9}"/>
              </a:ext>
            </a:extLst>
          </p:cNvPr>
          <p:cNvSpPr txBox="1"/>
          <p:nvPr/>
        </p:nvSpPr>
        <p:spPr>
          <a:xfrm>
            <a:off x="0" y="9525"/>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 5+: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Grad 3-4: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Tree>
    <p:extLst>
      <p:ext uri="{BB962C8B-B14F-4D97-AF65-F5344CB8AC3E}">
        <p14:creationId xmlns:p14="http://schemas.microsoft.com/office/powerpoint/2010/main" val="426857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electrostatic attraction, proton, electron, neutron</a:t>
            </a:r>
          </a:p>
        </p:txBody>
      </p:sp>
      <p:sp>
        <p:nvSpPr>
          <p:cNvPr id="8" name="Rectangle 3"/>
          <p:cNvSpPr>
            <a:spLocks noChangeArrowheads="1"/>
          </p:cNvSpPr>
          <p:nvPr/>
        </p:nvSpPr>
        <p:spPr bwMode="auto">
          <a:xfrm>
            <a:off x="467544" y="811060"/>
            <a:ext cx="81946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dirty="0"/>
              <a:t>Elements are made up of one type of atom, but there can be slightly different forms of the atoms in an element.</a:t>
            </a:r>
          </a:p>
        </p:txBody>
      </p:sp>
      <p:pic>
        <p:nvPicPr>
          <p:cNvPr id="14" name="Picture 4" descr="C1_gfx_C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0206" y="4267865"/>
            <a:ext cx="13525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C1_gfx_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931" y="4269352"/>
            <a:ext cx="13525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6"/>
          <p:cNvSpPr txBox="1">
            <a:spLocks noChangeArrowheads="1"/>
          </p:cNvSpPr>
          <p:nvPr/>
        </p:nvSpPr>
        <p:spPr bwMode="auto">
          <a:xfrm>
            <a:off x="3347269" y="4207459"/>
            <a:ext cx="217646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dirty="0"/>
              <a:t>mass number is different</a:t>
            </a:r>
          </a:p>
        </p:txBody>
      </p:sp>
      <p:sp>
        <p:nvSpPr>
          <p:cNvPr id="17" name="Line 7"/>
          <p:cNvSpPr>
            <a:spLocks noChangeShapeType="1"/>
          </p:cNvSpPr>
          <p:nvPr/>
        </p:nvSpPr>
        <p:spPr bwMode="auto">
          <a:xfrm>
            <a:off x="5418957" y="4637672"/>
            <a:ext cx="1296987" cy="0"/>
          </a:xfrm>
          <a:prstGeom prst="line">
            <a:avLst/>
          </a:prstGeom>
          <a:noFill/>
          <a:ln w="50800">
            <a:solidFill>
              <a:schemeClr val="tx1"/>
            </a:solidFill>
            <a:round/>
            <a:headEnd type="oval"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18" name="Line 8"/>
          <p:cNvSpPr>
            <a:spLocks noChangeShapeType="1"/>
          </p:cNvSpPr>
          <p:nvPr/>
        </p:nvSpPr>
        <p:spPr bwMode="auto">
          <a:xfrm rot="10800000">
            <a:off x="1732782" y="4593814"/>
            <a:ext cx="1585912" cy="0"/>
          </a:xfrm>
          <a:prstGeom prst="line">
            <a:avLst/>
          </a:prstGeom>
          <a:noFill/>
          <a:ln w="50800">
            <a:solidFill>
              <a:schemeClr val="tx1"/>
            </a:solidFill>
            <a:round/>
            <a:headEnd type="oval"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19" name="Text Box 9"/>
          <p:cNvSpPr txBox="1">
            <a:spLocks noChangeArrowheads="1"/>
          </p:cNvSpPr>
          <p:nvPr/>
        </p:nvSpPr>
        <p:spPr bwMode="auto">
          <a:xfrm>
            <a:off x="3159944" y="5363159"/>
            <a:ext cx="237013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a:t>atomic number is the same</a:t>
            </a:r>
          </a:p>
        </p:txBody>
      </p:sp>
      <p:sp>
        <p:nvSpPr>
          <p:cNvPr id="20" name="Line 10"/>
          <p:cNvSpPr>
            <a:spLocks noChangeShapeType="1"/>
          </p:cNvSpPr>
          <p:nvPr/>
        </p:nvSpPr>
        <p:spPr bwMode="auto">
          <a:xfrm rot="10800000">
            <a:off x="1480369" y="5770152"/>
            <a:ext cx="1679575" cy="0"/>
          </a:xfrm>
          <a:prstGeom prst="line">
            <a:avLst/>
          </a:prstGeom>
          <a:noFill/>
          <a:ln w="50800">
            <a:solidFill>
              <a:schemeClr val="tx1"/>
            </a:solidFill>
            <a:round/>
            <a:headEnd type="oval"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1" name="Line 11"/>
          <p:cNvSpPr>
            <a:spLocks noChangeShapeType="1"/>
          </p:cNvSpPr>
          <p:nvPr/>
        </p:nvSpPr>
        <p:spPr bwMode="auto">
          <a:xfrm>
            <a:off x="5425307" y="5770152"/>
            <a:ext cx="1212850" cy="0"/>
          </a:xfrm>
          <a:prstGeom prst="line">
            <a:avLst/>
          </a:prstGeom>
          <a:noFill/>
          <a:ln w="50800">
            <a:solidFill>
              <a:schemeClr val="tx1"/>
            </a:solidFill>
            <a:round/>
            <a:headEnd type="oval"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22" name="Rectangle 12"/>
          <p:cNvSpPr>
            <a:spLocks noChangeArrowheads="1"/>
          </p:cNvSpPr>
          <p:nvPr/>
        </p:nvSpPr>
        <p:spPr bwMode="auto">
          <a:xfrm>
            <a:off x="467544" y="2967622"/>
            <a:ext cx="55901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t>Atoms that differ in this way are called </a:t>
            </a:r>
            <a:r>
              <a:rPr lang="en-GB" altLang="en-US" sz="2000">
                <a:solidFill>
                  <a:srgbClr val="FF6600"/>
                </a:solidFill>
              </a:rPr>
              <a:t>isotopes</a:t>
            </a:r>
            <a:r>
              <a:rPr lang="en-GB" altLang="en-US" sz="2000"/>
              <a:t>.</a:t>
            </a:r>
          </a:p>
        </p:txBody>
      </p:sp>
      <p:sp>
        <p:nvSpPr>
          <p:cNvPr id="23" name="Text Box 13"/>
          <p:cNvSpPr txBox="1">
            <a:spLocks noChangeArrowheads="1"/>
          </p:cNvSpPr>
          <p:nvPr/>
        </p:nvSpPr>
        <p:spPr bwMode="auto">
          <a:xfrm>
            <a:off x="467544" y="1616659"/>
            <a:ext cx="8204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C988F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dirty="0"/>
              <a:t>Although atoms of the same element always have </a:t>
            </a:r>
            <a:r>
              <a:rPr lang="en-GB" altLang="en-US" sz="2000" b="1" dirty="0"/>
              <a:t>the same number of protons, they may have different numbers of neutrons.</a:t>
            </a:r>
          </a:p>
        </p:txBody>
      </p:sp>
      <p:sp>
        <p:nvSpPr>
          <p:cNvPr id="24" name="Rectangle 14"/>
          <p:cNvSpPr>
            <a:spLocks noChangeArrowheads="1"/>
          </p:cNvSpPr>
          <p:nvPr/>
        </p:nvSpPr>
        <p:spPr bwMode="auto">
          <a:xfrm>
            <a:off x="467544" y="3586747"/>
            <a:ext cx="43845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000"/>
              <a:t>For example, two isotopes of carbon:</a:t>
            </a:r>
          </a:p>
        </p:txBody>
      </p:sp>
      <p:sp>
        <p:nvSpPr>
          <p:cNvPr id="25" name="TextBox 24"/>
          <p:cNvSpPr txBox="1"/>
          <p:nvPr/>
        </p:nvSpPr>
        <p:spPr>
          <a:xfrm>
            <a:off x="0" y="11594"/>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
        <p:nvSpPr>
          <p:cNvPr id="27" name="TextBox 26"/>
          <p:cNvSpPr txBox="1"/>
          <p:nvPr/>
        </p:nvSpPr>
        <p:spPr>
          <a:xfrm>
            <a:off x="-7119" y="6081702"/>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electron, neutron, shell, nucleus and electrostatic attraction.</a:t>
            </a:r>
          </a:p>
        </p:txBody>
      </p:sp>
      <p:sp>
        <p:nvSpPr>
          <p:cNvPr id="29" name="TextBox 28">
            <a:extLst>
              <a:ext uri="{FF2B5EF4-FFF2-40B4-BE49-F238E27FC236}">
                <a16:creationId xmlns:a16="http://schemas.microsoft.com/office/drawing/2014/main" id="{28897350-54F1-4A32-BDB9-4B0D304ECEE7}"/>
              </a:ext>
            </a:extLst>
          </p:cNvPr>
          <p:cNvSpPr txBox="1"/>
          <p:nvPr/>
        </p:nvSpPr>
        <p:spPr>
          <a:xfrm>
            <a:off x="0" y="9525"/>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 5+: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Grad 3-4: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Tree>
    <p:extLst>
      <p:ext uri="{BB962C8B-B14F-4D97-AF65-F5344CB8AC3E}">
        <p14:creationId xmlns:p14="http://schemas.microsoft.com/office/powerpoint/2010/main" val="314631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dissolv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dissolve">
                                      <p:cBhvr>
                                        <p:cTn id="30" dur="500"/>
                                        <p:tgtEl>
                                          <p:spTgt spid="16"/>
                                        </p:tgtEl>
                                      </p:cBhvr>
                                    </p:animEffect>
                                  </p:childTnLst>
                                </p:cTn>
                              </p:par>
                            </p:childTnLst>
                          </p:cTn>
                        </p:par>
                        <p:par>
                          <p:cTn id="31" fill="hold">
                            <p:stCondLst>
                              <p:cond delay="500"/>
                            </p:stCondLst>
                            <p:childTnLst>
                              <p:par>
                                <p:cTn id="32" presetID="22" presetClass="entr" presetSubtype="2"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right)">
                                      <p:cBhvr>
                                        <p:cTn id="34" dur="500"/>
                                        <p:tgtEl>
                                          <p:spTgt spid="1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ssolve">
                                      <p:cBhvr>
                                        <p:cTn id="42" dur="500"/>
                                        <p:tgtEl>
                                          <p:spTgt spid="19"/>
                                        </p:tgtEl>
                                      </p:cBhvr>
                                    </p:animEffect>
                                  </p:childTnLst>
                                </p:cTn>
                              </p:par>
                            </p:childTnLst>
                          </p:cTn>
                        </p:par>
                        <p:par>
                          <p:cTn id="43" fill="hold">
                            <p:stCondLst>
                              <p:cond delay="500"/>
                            </p:stCondLst>
                            <p:childTnLst>
                              <p:par>
                                <p:cTn id="44" presetID="22" presetClass="entr" presetSubtype="2"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p:bldP spid="20" grpId="0" animBg="1"/>
      <p:bldP spid="21" grpId="0" animBg="1"/>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9" name="TextBox 8"/>
          <p:cNvSpPr txBox="1"/>
          <p:nvPr/>
        </p:nvSpPr>
        <p:spPr>
          <a:xfrm>
            <a:off x="0" y="0"/>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why atoms have no overall charge.</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parts of an atom and their relative charge.</a:t>
            </a:r>
          </a:p>
        </p:txBody>
      </p:sp>
      <p:sp>
        <p:nvSpPr>
          <p:cNvPr id="11" name="TextBox 10"/>
          <p:cNvSpPr txBox="1"/>
          <p:nvPr/>
        </p:nvSpPr>
        <p:spPr>
          <a:xfrm>
            <a:off x="0" y="6093296"/>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electrostatic attraction, proton, electron, neutron</a:t>
            </a:r>
          </a:p>
        </p:txBody>
      </p:sp>
      <p:sp>
        <p:nvSpPr>
          <p:cNvPr id="25" name="TextBox 24"/>
          <p:cNvSpPr txBox="1"/>
          <p:nvPr/>
        </p:nvSpPr>
        <p:spPr>
          <a:xfrm>
            <a:off x="0" y="11594"/>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Aspire: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Challenge: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
        <p:nvSpPr>
          <p:cNvPr id="27" name="TextBox 26"/>
          <p:cNvSpPr txBox="1"/>
          <p:nvPr/>
        </p:nvSpPr>
        <p:spPr>
          <a:xfrm>
            <a:off x="-7119" y="6081702"/>
            <a:ext cx="8448250" cy="764704"/>
          </a:xfrm>
          <a:prstGeom prst="rect">
            <a:avLst/>
          </a:prstGeom>
          <a:solidFill>
            <a:schemeClr val="bg1"/>
          </a:solidFill>
        </p:spPr>
        <p:txBody>
          <a:bodyPr wrap="square" rtlCol="0" anchor="ctr" anchorCtr="0">
            <a:noAutofit/>
          </a:bodyPr>
          <a:lstStyle/>
          <a:p>
            <a:r>
              <a:rPr lang="en-GB" dirty="0">
                <a:latin typeface="Arial" panose="020B0604020202020204" pitchFamily="34" charset="0"/>
                <a:cs typeface="Arial" panose="020B0604020202020204" pitchFamily="34" charset="0"/>
              </a:rPr>
              <a:t>Key Words: proton, electron, neutron, shell, nucleus and electrostatic attraction.</a:t>
            </a:r>
          </a:p>
        </p:txBody>
      </p:sp>
      <p:sp>
        <p:nvSpPr>
          <p:cNvPr id="2" name="Rectangle 1"/>
          <p:cNvSpPr/>
          <p:nvPr/>
        </p:nvSpPr>
        <p:spPr>
          <a:xfrm>
            <a:off x="323528" y="1556792"/>
            <a:ext cx="8712968" cy="2246769"/>
          </a:xfrm>
          <a:prstGeom prst="rect">
            <a:avLst/>
          </a:prstGeom>
        </p:spPr>
        <p:txBody>
          <a:bodyPr wrap="square">
            <a:spAutoFit/>
          </a:bodyPr>
          <a:lstStyle/>
          <a:p>
            <a:r>
              <a:rPr lang="en-GB" sz="2800" dirty="0">
                <a:latin typeface="Arial" panose="020B0604020202020204" pitchFamily="34" charset="0"/>
                <a:cs typeface="Arial" panose="020B0604020202020204" pitchFamily="34" charset="0"/>
              </a:rPr>
              <a:t>Key fact</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The relative atomic mass of an element is an average value that takes account of the abundance of the isotopes of the element.</a:t>
            </a:r>
          </a:p>
        </p:txBody>
      </p:sp>
      <p:sp>
        <p:nvSpPr>
          <p:cNvPr id="13" name="TextBox 12">
            <a:extLst>
              <a:ext uri="{FF2B5EF4-FFF2-40B4-BE49-F238E27FC236}">
                <a16:creationId xmlns:a16="http://schemas.microsoft.com/office/drawing/2014/main" id="{ABAD76F2-05BD-4E5E-8CA7-7F3F5F5055B3}"/>
              </a:ext>
            </a:extLst>
          </p:cNvPr>
          <p:cNvSpPr txBox="1"/>
          <p:nvPr/>
        </p:nvSpPr>
        <p:spPr>
          <a:xfrm>
            <a:off x="0" y="9525"/>
            <a:ext cx="9144000" cy="707886"/>
          </a:xfrm>
          <a:prstGeom prst="rect">
            <a:avLst/>
          </a:prstGeom>
          <a:solidFill>
            <a:schemeClr val="bg1"/>
          </a:solidFill>
        </p:spPr>
        <p:txBody>
          <a:bodyPr wrap="square" rtlCol="0">
            <a:spAutoFit/>
          </a:bodyPr>
          <a:lstStyle/>
          <a:p>
            <a:r>
              <a:rPr lang="en-GB" sz="2000" dirty="0">
                <a:latin typeface="Arial" panose="020B0604020202020204" pitchFamily="34" charset="0"/>
                <a:ea typeface="Verdana" panose="020B0604030504040204" pitchFamily="34" charset="0"/>
                <a:cs typeface="Arial" panose="020B0604020202020204" pitchFamily="34" charset="0"/>
              </a:rPr>
              <a:t>Grade 5+: </a:t>
            </a:r>
            <a:r>
              <a:rPr lang="en-GB" sz="2000" b="1" u="sng" dirty="0">
                <a:latin typeface="Arial" panose="020B0604020202020204" pitchFamily="34" charset="0"/>
                <a:cs typeface="Arial" panose="020B0604020202020204" pitchFamily="34" charset="0"/>
              </a:rPr>
              <a:t>Explain</a:t>
            </a:r>
            <a:r>
              <a:rPr lang="en-GB" sz="2000" dirty="0">
                <a:latin typeface="Arial" panose="020B0604020202020204" pitchFamily="34" charset="0"/>
                <a:cs typeface="Arial" panose="020B0604020202020204" pitchFamily="34" charset="0"/>
              </a:rPr>
              <a:t> what isotopes are in terms of subatomic particles.</a:t>
            </a:r>
          </a:p>
          <a:p>
            <a:r>
              <a:rPr lang="en-GB" sz="2000" dirty="0">
                <a:latin typeface="Arial" panose="020B0604020202020204" pitchFamily="34" charset="0"/>
                <a:ea typeface="Verdana" panose="020B0604030504040204" pitchFamily="34" charset="0"/>
                <a:cs typeface="Arial" panose="020B0604020202020204" pitchFamily="34" charset="0"/>
              </a:rPr>
              <a:t>Grad 3-4: </a:t>
            </a:r>
            <a:r>
              <a:rPr lang="en-GB" sz="2000" b="1" u="sng" dirty="0">
                <a:latin typeface="Arial" panose="020B0604020202020204" pitchFamily="34" charset="0"/>
                <a:cs typeface="Arial" panose="020B0604020202020204" pitchFamily="34" charset="0"/>
              </a:rPr>
              <a:t>Describe</a:t>
            </a:r>
            <a:r>
              <a:rPr lang="en-GB" sz="2000" dirty="0">
                <a:latin typeface="Arial" panose="020B0604020202020204" pitchFamily="34" charset="0"/>
                <a:cs typeface="Arial" panose="020B0604020202020204" pitchFamily="34" charset="0"/>
              </a:rPr>
              <a:t> the structure of an atom.</a:t>
            </a:r>
          </a:p>
        </p:txBody>
      </p:sp>
    </p:spTree>
    <p:extLst>
      <p:ext uri="{BB962C8B-B14F-4D97-AF65-F5344CB8AC3E}">
        <p14:creationId xmlns:p14="http://schemas.microsoft.com/office/powerpoint/2010/main" val="2516563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523" y="476672"/>
            <a:ext cx="8928992"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400" b="1" dirty="0">
                <a:latin typeface="Arial" panose="020B0604020202020204" pitchFamily="34" charset="0"/>
                <a:cs typeface="Arial" panose="020B0604020202020204" pitchFamily="34" charset="0"/>
              </a:rPr>
              <a:t>4.1.1.7 Electronic structure</a:t>
            </a:r>
          </a:p>
          <a:p>
            <a:pPr algn="l"/>
            <a:endParaRPr lang="en-GB" sz="2400" b="1" dirty="0">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9523" y="6021288"/>
            <a:ext cx="8229600" cy="370100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b="1" dirty="0">
                <a:latin typeface="Arial" panose="020B0604020202020204" pitchFamily="34" charset="0"/>
                <a:cs typeface="Arial" panose="020B0604020202020204" pitchFamily="34" charset="0"/>
              </a:rPr>
              <a:t>Opportunity for assessment and feedback in exercise books:</a:t>
            </a:r>
          </a:p>
          <a:p>
            <a:pPr marL="0" indent="0">
              <a:buNone/>
            </a:pPr>
            <a:r>
              <a:rPr lang="en-GB" sz="1600" b="1" dirty="0">
                <a:latin typeface="Arial" panose="020B0604020202020204" pitchFamily="34" charset="0"/>
                <a:cs typeface="Arial" panose="020B0604020202020204" pitchFamily="34" charset="0"/>
              </a:rPr>
              <a:t>Slide 15 ** check once presentation is approved.</a:t>
            </a:r>
          </a:p>
          <a:p>
            <a:pPr marL="0" indent="0">
              <a:lnSpc>
                <a:spcPct val="80000"/>
              </a:lnSpc>
              <a:spcBef>
                <a:spcPts val="400"/>
              </a:spcBef>
              <a:buNone/>
            </a:pPr>
            <a:endParaRPr lang="en-GB" sz="1500" dirty="0">
              <a:latin typeface="Arial" panose="020B0604020202020204" pitchFamily="34" charset="0"/>
              <a:cs typeface="Arial" panose="020B0604020202020204" pitchFamily="34" charset="0"/>
            </a:endParaRPr>
          </a:p>
          <a:p>
            <a:pPr marL="0" indent="0">
              <a:lnSpc>
                <a:spcPct val="80000"/>
              </a:lnSpc>
              <a:spcBef>
                <a:spcPts val="400"/>
              </a:spcBef>
              <a:buNone/>
            </a:pPr>
            <a:endParaRPr lang="en-GB" sz="1500" dirty="0"/>
          </a:p>
        </p:txBody>
      </p:sp>
      <p:sp>
        <p:nvSpPr>
          <p:cNvPr id="2" name="Rectangle 1"/>
          <p:cNvSpPr/>
          <p:nvPr/>
        </p:nvSpPr>
        <p:spPr>
          <a:xfrm>
            <a:off x="-2256" y="796950"/>
            <a:ext cx="9146256" cy="3046988"/>
          </a:xfrm>
          <a:prstGeom prst="rect">
            <a:avLst/>
          </a:prstGeom>
        </p:spPr>
        <p:txBody>
          <a:bodyPr wrap="square">
            <a:spAutoFit/>
          </a:bodyPr>
          <a:lstStyle/>
          <a:p>
            <a:r>
              <a:rPr lang="en-GB" sz="2400" dirty="0">
                <a:latin typeface="Arial" panose="020B0604020202020204" pitchFamily="34" charset="0"/>
                <a:cs typeface="Arial" panose="020B0604020202020204" pitchFamily="34" charset="0"/>
              </a:rPr>
              <a:t>The electrons in an atom occupy the lowest available energy levels (innermost available shells). The electronic structure of an atom can be represented by numbers or by a diagram. For example, the electronic structure of sodium is 2,8,1 or showing two electrons in the lowest energy level, eight in the second energy level and one in the third energy level.</a:t>
            </a:r>
          </a:p>
          <a:p>
            <a:r>
              <a:rPr lang="en-GB" sz="2400" dirty="0">
                <a:latin typeface="Arial" panose="020B0604020202020204" pitchFamily="34" charset="0"/>
                <a:cs typeface="Arial" panose="020B0604020202020204" pitchFamily="34" charset="0"/>
              </a:rPr>
              <a:t>Students may answer questions in terms of either energy levels or</a:t>
            </a:r>
          </a:p>
          <a:p>
            <a:r>
              <a:rPr lang="en-GB" sz="2400" dirty="0">
                <a:latin typeface="Arial" panose="020B0604020202020204" pitchFamily="34" charset="0"/>
                <a:cs typeface="Arial" panose="020B0604020202020204" pitchFamily="34" charset="0"/>
              </a:rPr>
              <a:t>shells.</a:t>
            </a:r>
          </a:p>
        </p:txBody>
      </p:sp>
    </p:spTree>
    <p:extLst>
      <p:ext uri="{BB962C8B-B14F-4D97-AF65-F5344CB8AC3E}">
        <p14:creationId xmlns:p14="http://schemas.microsoft.com/office/powerpoint/2010/main" val="929996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332656"/>
            <a:ext cx="8820472" cy="724942"/>
          </a:xfrm>
        </p:spPr>
        <p:txBody>
          <a:bodyPr>
            <a:normAutofit/>
          </a:bodyPr>
          <a:lstStyle/>
          <a:p>
            <a:pPr algn="l"/>
            <a:r>
              <a:rPr lang="en-GB" sz="3600" dirty="0">
                <a:highlight>
                  <a:srgbClr val="FFFF00"/>
                </a:highlight>
                <a:latin typeface="Arial" panose="020B0604020202020204" pitchFamily="34" charset="0"/>
                <a:ea typeface="Verdana" panose="020B0604030504040204" pitchFamily="34" charset="0"/>
                <a:cs typeface="Arial" panose="020B0604020202020204" pitchFamily="34" charset="0"/>
              </a:rPr>
              <a:t>Do Now!</a:t>
            </a:r>
          </a:p>
        </p:txBody>
      </p:sp>
      <p:sp>
        <p:nvSpPr>
          <p:cNvPr id="5" name="Content Placeholder 4"/>
          <p:cNvSpPr>
            <a:spLocks noGrp="1"/>
          </p:cNvSpPr>
          <p:nvPr>
            <p:ph idx="1"/>
          </p:nvPr>
        </p:nvSpPr>
        <p:spPr>
          <a:xfrm>
            <a:off x="323528" y="1351309"/>
            <a:ext cx="8363272" cy="4525963"/>
          </a:xfrm>
        </p:spPr>
        <p:txBody>
          <a:bodyPr/>
          <a:lstStyle/>
          <a:p>
            <a:pPr marL="0" indent="0">
              <a:buNone/>
            </a:pPr>
            <a:endParaRPr lang="en-GB" sz="4400" dirty="0">
              <a:latin typeface="Arial" panose="020B0604020202020204" pitchFamily="34" charset="0"/>
              <a:ea typeface="Verdana" panose="020B0604030504040204" pitchFamily="34" charset="0"/>
              <a:cs typeface="Arial" panose="020B0604020202020204" pitchFamily="34" charset="0"/>
            </a:endParaRPr>
          </a:p>
          <a:p>
            <a:pPr marL="0" indent="0">
              <a:buNone/>
            </a:pPr>
            <a:r>
              <a:rPr lang="en-GB" sz="4400" dirty="0">
                <a:latin typeface="Arial" panose="020B0604020202020204" pitchFamily="34" charset="0"/>
                <a:ea typeface="Verdana" panose="020B0604030504040204" pitchFamily="34" charset="0"/>
                <a:cs typeface="Arial" panose="020B0604020202020204" pitchFamily="34" charset="0"/>
              </a:rPr>
              <a:t>What does an atom </a:t>
            </a:r>
            <a:r>
              <a:rPr lang="en-GB" sz="4400" u="sng" dirty="0">
                <a:latin typeface="Arial" panose="020B0604020202020204" pitchFamily="34" charset="0"/>
                <a:ea typeface="Verdana" panose="020B0604030504040204" pitchFamily="34" charset="0"/>
                <a:cs typeface="Arial" panose="020B0604020202020204" pitchFamily="34" charset="0"/>
              </a:rPr>
              <a:t>consist</a:t>
            </a:r>
            <a:r>
              <a:rPr lang="en-GB" sz="4400" dirty="0">
                <a:latin typeface="Arial" panose="020B0604020202020204" pitchFamily="34" charset="0"/>
                <a:ea typeface="Verdana" panose="020B0604030504040204" pitchFamily="34" charset="0"/>
                <a:cs typeface="Arial" panose="020B0604020202020204" pitchFamily="34" charset="0"/>
              </a:rPr>
              <a:t> of?</a:t>
            </a:r>
          </a:p>
          <a:p>
            <a:pPr marL="0" indent="0">
              <a:buNone/>
            </a:pPr>
            <a:endParaRPr lang="en-GB" sz="4400" dirty="0">
              <a:latin typeface="Arial" panose="020B0604020202020204" pitchFamily="34" charset="0"/>
              <a:ea typeface="Verdana" panose="020B0604030504040204" pitchFamily="34" charset="0"/>
              <a:cs typeface="Arial" panose="020B0604020202020204" pitchFamily="34" charset="0"/>
            </a:endParaRPr>
          </a:p>
          <a:p>
            <a:pPr marL="0" indent="0">
              <a:buNone/>
            </a:pPr>
            <a:r>
              <a:rPr lang="en-GB" sz="4400" dirty="0">
                <a:latin typeface="Arial" panose="020B0604020202020204" pitchFamily="34" charset="0"/>
                <a:ea typeface="Verdana" panose="020B0604030504040204" pitchFamily="34" charset="0"/>
                <a:cs typeface="Arial" panose="020B0604020202020204" pitchFamily="34" charset="0"/>
              </a:rPr>
              <a:t>Consider the location of the subatomic particles.</a:t>
            </a:r>
          </a:p>
          <a:p>
            <a:pPr marL="0" indent="0">
              <a:buNone/>
            </a:pPr>
            <a:endParaRPr lang="en-GB" dirty="0">
              <a:latin typeface="Arial" panose="020B0604020202020204" pitchFamily="34" charset="0"/>
              <a:ea typeface="Verdana" panose="020B0604030504040204" pitchFamily="34" charset="0"/>
              <a:cs typeface="Arial" panose="020B0604020202020204" pitchFamily="34" charset="0"/>
            </a:endParaRPr>
          </a:p>
        </p:txBody>
      </p:sp>
      <p:sp>
        <p:nvSpPr>
          <p:cNvPr id="6" name="TextBox 5"/>
          <p:cNvSpPr txBox="1"/>
          <p:nvPr/>
        </p:nvSpPr>
        <p:spPr>
          <a:xfrm>
            <a:off x="0" y="5657671"/>
            <a:ext cx="9144000" cy="1200329"/>
          </a:xfrm>
          <a:prstGeom prst="rect">
            <a:avLst/>
          </a:prstGeom>
          <a:solidFill>
            <a:schemeClr val="bg1"/>
          </a:solidFill>
        </p:spPr>
        <p:txBody>
          <a:bodyPr wrap="square" rtlCol="0">
            <a:noAutofit/>
          </a:bodyPr>
          <a:lstStyle/>
          <a:p>
            <a:r>
              <a:rPr lang="en-GB" sz="2400" b="1" dirty="0">
                <a:latin typeface="Arial" panose="020B0604020202020204" pitchFamily="34" charset="0"/>
                <a:ea typeface="Verdana" panose="020B0604030504040204" pitchFamily="34" charset="0"/>
                <a:cs typeface="Arial" panose="020B0604020202020204" pitchFamily="34" charset="0"/>
              </a:rPr>
              <a:t>GET OUT ALL OF YOUR EQUIPMENT</a:t>
            </a:r>
          </a:p>
          <a:p>
            <a:r>
              <a:rPr lang="en-GB" sz="2400" b="1" dirty="0">
                <a:latin typeface="Arial" panose="020B0604020202020204" pitchFamily="34" charset="0"/>
                <a:ea typeface="Verdana" panose="020B0604030504040204" pitchFamily="34" charset="0"/>
                <a:cs typeface="Arial" panose="020B0604020202020204" pitchFamily="34" charset="0"/>
              </a:rPr>
              <a:t>(PEN, PENCIL, RULER, PLANNER)</a:t>
            </a:r>
          </a:p>
          <a:p>
            <a:r>
              <a:rPr lang="en-GB" sz="2400" b="1" dirty="0">
                <a:latin typeface="Arial" panose="020B0604020202020204" pitchFamily="34" charset="0"/>
                <a:ea typeface="Verdana" panose="020B0604030504040204" pitchFamily="34" charset="0"/>
                <a:cs typeface="Arial" panose="020B0604020202020204" pitchFamily="34" charset="0"/>
              </a:rPr>
              <a:t>HANG UP YOUR BAGS AND COATS.</a:t>
            </a:r>
          </a:p>
        </p:txBody>
      </p:sp>
      <p:sp>
        <p:nvSpPr>
          <p:cNvPr id="7" name="AutoShape 2" descr="https://mail.outwood.com/owa/service.svc/s/GetFileAttachment?id=AAMkAGQ0NzZmYjM1LWRlMmEtNGMzNi1iY2Y2LWExYmE2NDZmODgzZABGAAAAAAAY6CG474VhQKxvn%2BTG31wiBwAY22F%2FkF7iQKUpds5XUAZBAAAAAAENAAAY22F%2FkF7iQKUpds5XUAZBAAAhh4qmAAABEgAQAFcGDGGfF2tArzidC%2BDYUgw%3D&amp;isImagePreview=True&amp;X-OWA-CANARY=82lkTqLvU0CDjhtbmMaezHuBHYKld9IIfZ3TNJCF_ZCDrzjT8Spbase1ZXvZJdscVDoztKCnZs8."/>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1508130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708</TotalTime>
  <Words>2385</Words>
  <Application>Microsoft Office PowerPoint</Application>
  <PresentationFormat>On-screen Show (4:3)</PresentationFormat>
  <Paragraphs>235</Paragraphs>
  <Slides>21</Slides>
  <Notes>10</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Black</vt:lpstr>
      <vt:lpstr>Calibri</vt:lpstr>
      <vt:lpstr>Comic Sans MS</vt:lpstr>
      <vt:lpstr>Verdana</vt:lpstr>
      <vt:lpstr>Office Theme</vt:lpstr>
      <vt:lpstr>Resources:  Circles for pupils to add electrons to.  One set per group of 4.  </vt:lpstr>
      <vt:lpstr>PowerPoint Presentation</vt:lpstr>
      <vt:lpstr>PowerPoint Presentation</vt:lpstr>
      <vt:lpstr>AQA Chemistry 4.1.1.7 </vt:lpstr>
      <vt:lpstr>PowerPoint Presentation</vt:lpstr>
      <vt:lpstr>PowerPoint Presentation</vt:lpstr>
      <vt:lpstr>PowerPoint Presentation</vt:lpstr>
      <vt:lpstr>PowerPoint Presentation</vt:lpstr>
      <vt:lpstr>Do 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Pre-Starter</dc:title>
  <dc:creator>Sarah &amp; Rob</dc:creator>
  <cp:lastModifiedBy>Griffin, M (SHS Teacher)</cp:lastModifiedBy>
  <cp:revision>53</cp:revision>
  <dcterms:created xsi:type="dcterms:W3CDTF">2013-07-26T12:32:32Z</dcterms:created>
  <dcterms:modified xsi:type="dcterms:W3CDTF">2020-09-16T07:41:57Z</dcterms:modified>
</cp:coreProperties>
</file>