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34" r:id="rId2"/>
    <p:sldMasterId id="2147483898" r:id="rId3"/>
    <p:sldMasterId id="2147483911" r:id="rId4"/>
  </p:sldMasterIdLst>
  <p:notesMasterIdLst>
    <p:notesMasterId r:id="rId19"/>
  </p:notesMasterIdLst>
  <p:sldIdLst>
    <p:sldId id="298" r:id="rId5"/>
    <p:sldId id="417" r:id="rId6"/>
    <p:sldId id="349" r:id="rId7"/>
    <p:sldId id="352" r:id="rId8"/>
    <p:sldId id="365" r:id="rId9"/>
    <p:sldId id="402" r:id="rId10"/>
    <p:sldId id="403" r:id="rId11"/>
    <p:sldId id="405" r:id="rId12"/>
    <p:sldId id="374" r:id="rId13"/>
    <p:sldId id="407" r:id="rId14"/>
    <p:sldId id="406" r:id="rId15"/>
    <p:sldId id="416" r:id="rId16"/>
    <p:sldId id="383" r:id="rId17"/>
    <p:sldId id="41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F8B31"/>
    <a:srgbClr val="FFFFE1"/>
    <a:srgbClr val="FFFFCC"/>
    <a:srgbClr val="FFFEEB"/>
    <a:srgbClr val="FFFCE7"/>
    <a:srgbClr val="D1ABF7"/>
    <a:srgbClr val="F3E8FE"/>
    <a:srgbClr val="FFFFAB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4928" autoAdjust="0"/>
  </p:normalViewPr>
  <p:slideViewPr>
    <p:cSldViewPr>
      <p:cViewPr>
        <p:scale>
          <a:sx n="60" d="100"/>
          <a:sy n="60" d="100"/>
        </p:scale>
        <p:origin x="-22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7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3E5AE-E5AD-4EFD-B33B-342671954192}" type="datetimeFigureOut">
              <a:rPr lang="en-GB" smtClean="0"/>
              <a:pPr/>
              <a:t>23/08/2016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DF214-F84E-4012-A460-A0C3D9F8CA0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5974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en-GB" dirty="0" smtClean="0"/>
              <a:t>Take goose over</a:t>
            </a:r>
          </a:p>
          <a:p>
            <a:pPr rtl="0"/>
            <a:r>
              <a:rPr lang="en-GB" dirty="0" smtClean="0"/>
              <a:t>Return</a:t>
            </a:r>
          </a:p>
          <a:p>
            <a:pPr rtl="0"/>
            <a:r>
              <a:rPr lang="en-GB" dirty="0" smtClean="0"/>
              <a:t>Take fox or corn over</a:t>
            </a:r>
          </a:p>
          <a:p>
            <a:pPr rtl="0"/>
            <a:r>
              <a:rPr lang="en-GB" dirty="0" smtClean="0"/>
              <a:t>Return with goose</a:t>
            </a:r>
          </a:p>
          <a:p>
            <a:pPr rtl="0"/>
            <a:r>
              <a:rPr lang="en-GB" dirty="0" smtClean="0"/>
              <a:t>Take beans or fox over</a:t>
            </a:r>
          </a:p>
          <a:p>
            <a:pPr rtl="0"/>
            <a:r>
              <a:rPr lang="en-GB" dirty="0" smtClean="0"/>
              <a:t>Return</a:t>
            </a:r>
          </a:p>
          <a:p>
            <a:pPr rtl="0"/>
            <a:r>
              <a:rPr lang="en-GB" dirty="0" smtClean="0"/>
              <a:t>Take goose over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After the activity lead a quick summary of what the keywords mean.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Arrows don’t mean eaten by. They show the flow of energy.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Food webs still show the flow of energy. They are more realistic of the interactions in a normal habitat.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Eg</a:t>
            </a:r>
            <a:r>
              <a:rPr lang="en-GB" dirty="0" smtClean="0"/>
              <a:t> If there is an increase in fox hunting and the</a:t>
            </a:r>
            <a:r>
              <a:rPr lang="en-GB" baseline="0" dirty="0" smtClean="0"/>
              <a:t> fox n umbers get very low, what will happen to squirrel?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Eg</a:t>
            </a:r>
            <a:r>
              <a:rPr lang="en-GB" dirty="0" smtClean="0"/>
              <a:t> If there is an increase in fox hunting and the</a:t>
            </a:r>
            <a:r>
              <a:rPr lang="en-GB" baseline="0" dirty="0" smtClean="0"/>
              <a:t> fox n umbers get very low, what will happen </a:t>
            </a:r>
            <a:r>
              <a:rPr lang="en-GB" baseline="0" smtClean="0"/>
              <a:t>to squirrel?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Please ONLY use font: GILL SANS GT </a:t>
            </a:r>
          </a:p>
          <a:p>
            <a:pPr lvl="0"/>
            <a:endParaRPr lang="en-US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Please ONLY use font: GILL SANS GT</a:t>
            </a:r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28536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8687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58498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888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109538"/>
            <a:ext cx="2152650" cy="6016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438" y="109538"/>
            <a:ext cx="6310312" cy="6016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109538"/>
            <a:ext cx="6516687" cy="5492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1438" y="109538"/>
            <a:ext cx="8615362" cy="6016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Please ONLY use font: GILL SANS GT </a:t>
            </a:r>
          </a:p>
          <a:p>
            <a:pPr lvl="0"/>
            <a:endParaRPr lang="en-US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Please ONLY use font: GILL SANS GT</a:t>
            </a:r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2853602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8881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20874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00385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87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920874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0463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09783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061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75593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68731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84981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92430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600385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888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5872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4046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90978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23/08/2016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6906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7559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BEBA8EAE-BF5A-486C-A8C5-ECC9F3942E4B}">
                <a14:imgProps xmlns:a14="http://schemas.microsoft.com/office/drawing/2010/main" xmlns="">
                  <a14:imgLayer r:embed="rId16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/>
              <a:pPr/>
              <a:t>23/08/2016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370" name="Picture 2" descr="Master_slide_chem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</p:spPr>
      </p:pic>
      <p:sp>
        <p:nvSpPr>
          <p:cNvPr id="1082371" name="Text Box 3"/>
          <p:cNvSpPr txBox="1">
            <a:spLocks noChangeArrowheads="1"/>
          </p:cNvSpPr>
          <p:nvPr userDrawn="1"/>
        </p:nvSpPr>
        <p:spPr bwMode="auto">
          <a:xfrm>
            <a:off x="6445250" y="6669088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 smtClean="0">
                <a:solidFill>
                  <a:srgbClr val="000066"/>
                </a:solidFill>
                <a:cs typeface="Arial" charset="0"/>
              </a:rPr>
              <a:t>© Boardworks Ltd 2010</a:t>
            </a:r>
          </a:p>
        </p:txBody>
      </p:sp>
      <p:sp>
        <p:nvSpPr>
          <p:cNvPr id="1082372" name="Text Box 4"/>
          <p:cNvSpPr txBox="1">
            <a:spLocks noChangeArrowheads="1"/>
          </p:cNvSpPr>
          <p:nvPr userDrawn="1"/>
        </p:nvSpPr>
        <p:spPr bwMode="auto">
          <a:xfrm>
            <a:off x="887413" y="6654800"/>
            <a:ext cx="1116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30E013E2-5EE1-4DDA-BB3E-15740446A748}" type="slidenum">
              <a:rPr lang="en-GB" sz="1000" smtClean="0">
                <a:solidFill>
                  <a:srgbClr val="000066"/>
                </a:solidFill>
                <a:cs typeface="Arial" charset="0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r>
              <a:rPr lang="en-GB" sz="1000" smtClean="0">
                <a:solidFill>
                  <a:srgbClr val="000066"/>
                </a:solidFill>
                <a:cs typeface="Arial" charset="0"/>
              </a:rPr>
              <a:t> of 25</a:t>
            </a:r>
          </a:p>
        </p:txBody>
      </p:sp>
      <p:sp>
        <p:nvSpPr>
          <p:cNvPr id="1082373" name="Text Box 5"/>
          <p:cNvSpPr txBox="1">
            <a:spLocks noChangeArrowheads="1"/>
          </p:cNvSpPr>
          <p:nvPr userDrawn="1"/>
        </p:nvSpPr>
        <p:spPr bwMode="auto">
          <a:xfrm>
            <a:off x="828675" y="44450"/>
            <a:ext cx="6048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fr-FR" sz="2800" b="1" smtClean="0">
              <a:solidFill>
                <a:srgbClr val="5B0091"/>
              </a:solidFill>
              <a:cs typeface="Arial" charset="0"/>
            </a:endParaRPr>
          </a:p>
        </p:txBody>
      </p:sp>
      <p:sp>
        <p:nvSpPr>
          <p:cNvPr id="10823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109538"/>
            <a:ext cx="65166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pic>
        <p:nvPicPr>
          <p:cNvPr id="1082375" name="Picture 7" descr="forward arrow grey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277225" y="6243638"/>
            <a:ext cx="784225" cy="487362"/>
          </a:xfrm>
          <a:prstGeom prst="rect">
            <a:avLst/>
          </a:prstGeom>
          <a:noFill/>
        </p:spPr>
      </p:pic>
      <p:pic>
        <p:nvPicPr>
          <p:cNvPr id="1082376" name="Picture 8" descr="chem_left_arrow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9388" y="6243638"/>
            <a:ext cx="777875" cy="4857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  <a:extLst>
              <a:ext uri="{BEBA8EAE-BF5A-486C-A8C5-ECC9F3942E4B}">
                <a14:imgProps xmlns:a14="http://schemas.microsoft.com/office/drawing/2010/main" xmlns="">
                  <a14:imgLayer r:embed="rId16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ahOXv_dfOAhVIuhoKHePQCWUQjRwIBw&amp;url=https%3A%2F%2Fmarekbennett.com%2F2014%2F02%2F27%2Flewis-carrolls-river-crossing-puzzle%2F&amp;psig=AFQjCNHW9GKbR8VEcPnw_FIZVTeK80_-rA&amp;ust=147205701641095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8.xml"/><Relationship Id="rId32" Type="http://schemas.openxmlformats.org/officeDocument/2006/relationships/image" Target="../media/image9.png"/><Relationship Id="rId31" Type="http://schemas.microsoft.com/office/2007/relationships/hdphoto" Target="../media/hdphoto15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8.xml"/><Relationship Id="rId37" Type="http://schemas.microsoft.com/office/2007/relationships/hdphoto" Target="../media/hdphoto18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ahOXv_dfOAhVIuhoKHePQCWUQjRwIBw&amp;url=https%3A%2F%2Fmarekbennett.com%2F2014%2F02%2F27%2Flewis-carrolls-river-crossing-puzzle%2F&amp;psig=AFQjCNHW9GKbR8VEcPnw_FIZVTeK80_-rA&amp;ust=147205701641095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jloPzIsNXOAhWDrxoKHZ3_BSEQjRwIBw&amp;url=https://desertoasisgarden.wordpress.com/2015/05/13/understanding-our-garden-better-with-a-food-web/&amp;bvm=bv.129759880,d.ZGg&amp;psig=AFQjCNFTZso6eOMyZUUKAnZtDRYoQLbdYw&amp;ust=147196749560834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80528" y="5229200"/>
            <a:ext cx="712879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entury Gothic" pitchFamily="34" charset="0"/>
              </a:rPr>
              <a:t>GET OUT ALL OF YOUR EQUIPMENT</a:t>
            </a:r>
          </a:p>
          <a:p>
            <a:pPr algn="ctr"/>
            <a:r>
              <a:rPr lang="en-GB" sz="2800" b="1" dirty="0" smtClean="0">
                <a:latin typeface="Century Gothic" pitchFamily="34" charset="0"/>
              </a:rPr>
              <a:t>(PEN, PENCIL, RULER, PLANNER)</a:t>
            </a:r>
          </a:p>
          <a:p>
            <a:pPr algn="ctr"/>
            <a:r>
              <a:rPr lang="en-GB" sz="2800" b="1" dirty="0" smtClean="0">
                <a:latin typeface="Century Gothic" pitchFamily="34" charset="0"/>
              </a:rPr>
              <a:t>PUT YOUR BAGS AND COATS AWAY.</a:t>
            </a:r>
            <a:endParaRPr lang="en-GB" sz="2800" b="1" dirty="0">
              <a:latin typeface="Century Gothic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12360" y="6525344"/>
            <a:ext cx="1152128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532" name="Picture 4" descr="https://marekbennett.files.wordpress.com/2014/02/carroll-river-01-www_marekbennett_com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8431" b="63465"/>
          <a:stretch>
            <a:fillRect/>
          </a:stretch>
        </p:blipFill>
        <p:spPr bwMode="auto">
          <a:xfrm>
            <a:off x="251520" y="260648"/>
            <a:ext cx="8452486" cy="2304256"/>
          </a:xfrm>
          <a:prstGeom prst="rect">
            <a:avLst/>
          </a:prstGeom>
          <a:noFill/>
        </p:spPr>
      </p:pic>
      <p:pic>
        <p:nvPicPr>
          <p:cNvPr id="8" name="Picture 4" descr="https://marekbennett.files.wordpress.com/2014/02/carroll-river-01-www_marekbennett_com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34866" t="70259" r="31968"/>
          <a:stretch>
            <a:fillRect/>
          </a:stretch>
        </p:blipFill>
        <p:spPr bwMode="auto">
          <a:xfrm>
            <a:off x="6516216" y="4437112"/>
            <a:ext cx="2293228" cy="224413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51520" y="2636912"/>
            <a:ext cx="61206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Century Gothic" pitchFamily="34" charset="0"/>
              </a:rPr>
              <a:t>You have a little boat that will carry only you and one passenger at a time… so who goes first?</a:t>
            </a:r>
          </a:p>
          <a:p>
            <a:r>
              <a:rPr lang="en-GB" sz="2800" b="1" dirty="0" smtClean="0">
                <a:latin typeface="Century Gothic" pitchFamily="34" charset="0"/>
              </a:rPr>
              <a:t>How can it be done? Work it out on your table.</a:t>
            </a:r>
            <a:endParaRPr lang="en-GB" sz="2800" b="1" dirty="0">
              <a:latin typeface="Century Gothic" pitchFamily="34" charset="0"/>
            </a:endParaRPr>
          </a:p>
        </p:txBody>
      </p:sp>
      <p:pic>
        <p:nvPicPr>
          <p:cNvPr id="12" name="Picture 4" descr="https://marekbennett.files.wordpress.com/2014/02/carroll-river-01-www_marekbennett_com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70259" r="65984"/>
          <a:stretch>
            <a:fillRect/>
          </a:stretch>
        </p:blipFill>
        <p:spPr bwMode="auto">
          <a:xfrm>
            <a:off x="6444208" y="2348880"/>
            <a:ext cx="2304256" cy="2198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0491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 - </a:t>
            </a: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Be able to </a:t>
            </a:r>
            <a:r>
              <a:rPr lang="en-GB" sz="2000" dirty="0" smtClean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predict the impact of introducing an unfamiliar organism to a food web</a:t>
            </a:r>
            <a:endParaRPr lang="en-GB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 smtClean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– Be able to </a:t>
            </a:r>
            <a:r>
              <a:rPr lang="en-GB" sz="2000" dirty="0" smtClean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describe how a change in a population in a food web effects other organisms</a:t>
            </a: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20272" y="836712"/>
            <a:ext cx="212372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b="1" dirty="0" smtClean="0">
                <a:latin typeface="Century Gothic" pitchFamily="34" charset="0"/>
              </a:rPr>
              <a:t>Hawks increase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>
                <a:latin typeface="Century Gothic" pitchFamily="34" charset="0"/>
              </a:rPr>
              <a:t>Grass decreases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>
                <a:latin typeface="Century Gothic" pitchFamily="34" charset="0"/>
              </a:rPr>
              <a:t>Rabbit decreases</a:t>
            </a:r>
          </a:p>
          <a:p>
            <a:pPr marL="342900" indent="-342900"/>
            <a:endParaRPr lang="en-GB" sz="2400" b="1" dirty="0" smtClean="0">
              <a:latin typeface="Century Gothic" pitchFamily="34" charset="0"/>
            </a:endParaRPr>
          </a:p>
          <a:p>
            <a:pPr marL="342900" indent="-342900"/>
            <a:r>
              <a:rPr lang="en-GB" sz="2400" b="1" dirty="0" smtClean="0">
                <a:latin typeface="Century Gothic" pitchFamily="34" charset="0"/>
              </a:rPr>
              <a:t>    </a:t>
            </a:r>
            <a:r>
              <a:rPr lang="en-GB" sz="2000" b="1" dirty="0" smtClean="0">
                <a:solidFill>
                  <a:srgbClr val="7030A0"/>
                </a:solidFill>
                <a:latin typeface="Century Gothic" pitchFamily="34" charset="0"/>
              </a:rPr>
              <a:t>Explain in your book how 2 other populations are changed</a:t>
            </a:r>
            <a:r>
              <a:rPr lang="en-GB" sz="2400" b="1" dirty="0" smtClean="0">
                <a:latin typeface="Century Gothic" pitchFamily="34" charset="0"/>
              </a:rPr>
              <a:t>.</a:t>
            </a:r>
            <a:endParaRPr lang="en-GB" sz="2400" b="1" dirty="0">
              <a:latin typeface="Century Gothic" pitchFamily="34" charset="0"/>
            </a:endParaRPr>
          </a:p>
        </p:txBody>
      </p:sp>
      <p:pic>
        <p:nvPicPr>
          <p:cNvPr id="10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31">
                    <a14:imgEffect>
                      <a14:backgroundRemoval t="0" b="9883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488392"/>
            <a:ext cx="2483768" cy="631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 descr="http://a.files.bbci.co.uk/bam/live/content/zqdpb9q/small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-1" y="764704"/>
            <a:ext cx="6331943" cy="50405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FF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 - </a:t>
            </a: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Be able to </a:t>
            </a:r>
            <a:r>
              <a:rPr lang="en-GB" sz="2000" dirty="0" smtClean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predict the impact of introducing an unfamiliar organism to a food web</a:t>
            </a:r>
            <a:endParaRPr lang="en-GB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 smtClean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– Be able to </a:t>
            </a:r>
            <a:r>
              <a:rPr lang="en-GB" sz="2000" dirty="0" smtClean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describe how a change in a population in a food web effects other organisms</a:t>
            </a: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144" y="836712"/>
            <a:ext cx="32758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entury Gothic" pitchFamily="34" charset="0"/>
              </a:rPr>
              <a:t>Pick an organism from the food web. Tell your partner that organism has increased/decreased in numbers. Ask them to explain what will happen to other  2 species as a result.</a:t>
            </a:r>
            <a:endParaRPr lang="en-GB" sz="2800" dirty="0">
              <a:latin typeface="Century Gothic" pitchFamily="34" charset="0"/>
            </a:endParaRPr>
          </a:p>
        </p:txBody>
      </p:sp>
      <p:pic>
        <p:nvPicPr>
          <p:cNvPr id="10" name="Picture 2" descr="http://a.files.bbci.co.uk/bam/live/content/zqdpb9q/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80728"/>
            <a:ext cx="5608291" cy="446449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 - </a:t>
            </a: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Be able to </a:t>
            </a:r>
            <a:r>
              <a:rPr lang="en-GB" sz="2000" dirty="0" smtClean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predict the impact of introducing an unfamiliar organism to a food web</a:t>
            </a:r>
            <a:endParaRPr lang="en-GB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 smtClean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– Be able to </a:t>
            </a:r>
            <a:r>
              <a:rPr lang="en-GB" sz="2000" dirty="0" smtClean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describe how a change in a population in a food web effects other organisms</a:t>
            </a: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60232" y="1988840"/>
            <a:ext cx="248376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GB" sz="2400" b="1" dirty="0" smtClean="0">
                <a:latin typeface="Century Gothic" pitchFamily="34" charset="0"/>
              </a:rPr>
              <a:t>    </a:t>
            </a:r>
            <a:r>
              <a:rPr lang="en-GB" sz="2000" b="1" dirty="0" smtClean="0">
                <a:solidFill>
                  <a:srgbClr val="7030A0"/>
                </a:solidFill>
                <a:latin typeface="Century Gothic" pitchFamily="34" charset="0"/>
              </a:rPr>
              <a:t>What might be the effect of a new predator moving into the community?</a:t>
            </a:r>
            <a:endParaRPr lang="en-GB" sz="2400" b="1" dirty="0">
              <a:latin typeface="Century Gothic" pitchFamily="34" charset="0"/>
            </a:endParaRPr>
          </a:p>
        </p:txBody>
      </p:sp>
      <p:pic>
        <p:nvPicPr>
          <p:cNvPr id="14" name="Picture 2" descr="http://a.files.bbci.co.uk/bam/live/content/zqdpb9q/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764704"/>
            <a:ext cx="6331943" cy="504056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508104" y="69269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KESTREL</a:t>
            </a:r>
            <a:endParaRPr lang="en-GB" sz="3200" b="1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012160" y="1268760"/>
            <a:ext cx="72008" cy="864096"/>
          </a:xfrm>
          <a:prstGeom prst="straightConnector1">
            <a:avLst/>
          </a:prstGeom>
          <a:ln w="76200">
            <a:solidFill>
              <a:srgbClr val="4F8B3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067944" y="1196752"/>
            <a:ext cx="1656184" cy="1008112"/>
          </a:xfrm>
          <a:prstGeom prst="straightConnector1">
            <a:avLst/>
          </a:prstGeom>
          <a:ln w="76200">
            <a:solidFill>
              <a:srgbClr val="4F8B3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093374" cy="60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 - </a:t>
            </a: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Be able to </a:t>
            </a:r>
            <a:r>
              <a:rPr lang="en-GB" sz="2000" dirty="0" smtClean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predict the impact of introducing an unfamiliar organism to a food web</a:t>
            </a:r>
            <a:endParaRPr lang="en-GB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 smtClean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– Be able to </a:t>
            </a:r>
            <a:r>
              <a:rPr lang="en-GB" sz="2000" dirty="0" smtClean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describe how a change in a population in a food web effects other organisms</a:t>
            </a: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11" name="Picture 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37">
                    <a14:imgEffect>
                      <a14:backgroundRemoval t="2105" b="92632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925" y="764704"/>
            <a:ext cx="32670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99592" y="1916832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entury Gothic" pitchFamily="34" charset="0"/>
              </a:rPr>
              <a:t>Practice applying these ideas using the big question.</a:t>
            </a:r>
            <a:endParaRPr lang="en-GB" sz="2800" dirty="0"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80528" y="5229200"/>
            <a:ext cx="712879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Century Gothic" pitchFamily="34" charset="0"/>
              </a:rPr>
              <a:t>GET OUT ALL OF YOUR EQUIPMENT</a:t>
            </a:r>
          </a:p>
          <a:p>
            <a:pPr algn="ctr"/>
            <a:r>
              <a:rPr lang="en-GB" sz="2800" b="1" dirty="0" smtClean="0">
                <a:latin typeface="Century Gothic" pitchFamily="34" charset="0"/>
              </a:rPr>
              <a:t>(PEN, PENCIL, RULER, PLANNER)</a:t>
            </a:r>
          </a:p>
          <a:p>
            <a:pPr algn="ctr"/>
            <a:r>
              <a:rPr lang="en-GB" sz="2800" b="1" dirty="0" smtClean="0">
                <a:latin typeface="Century Gothic" pitchFamily="34" charset="0"/>
              </a:rPr>
              <a:t>PUT YOUR BAGS AND COATS AWAY.</a:t>
            </a:r>
            <a:endParaRPr lang="en-GB" sz="2800" b="1" dirty="0">
              <a:latin typeface="Century Gothic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12360" y="6525344"/>
            <a:ext cx="1152128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532" name="Picture 4" descr="https://marekbennett.files.wordpress.com/2014/02/carroll-river-01-www_marekbennett_com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8431" b="63465"/>
          <a:stretch>
            <a:fillRect/>
          </a:stretch>
        </p:blipFill>
        <p:spPr bwMode="auto">
          <a:xfrm>
            <a:off x="251520" y="260648"/>
            <a:ext cx="8452486" cy="2304256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539552" y="2924944"/>
            <a:ext cx="64807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Century Gothic" pitchFamily="34" charset="0"/>
              </a:rPr>
              <a:t>Take goose over</a:t>
            </a: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Century Gothic" pitchFamily="34" charset="0"/>
              </a:rPr>
              <a:t>Return</a:t>
            </a: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Century Gothic" pitchFamily="34" charset="0"/>
              </a:rPr>
              <a:t>Take fox or corn over</a:t>
            </a: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Century Gothic" pitchFamily="34" charset="0"/>
              </a:rPr>
              <a:t>Return with goose</a:t>
            </a: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Century Gothic" pitchFamily="34" charset="0"/>
              </a:rPr>
              <a:t>Take beans or fox over</a:t>
            </a: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Century Gothic" pitchFamily="34" charset="0"/>
              </a:rPr>
              <a:t>Return</a:t>
            </a: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Century Gothic" pitchFamily="34" charset="0"/>
              </a:rPr>
              <a:t>Take goose over</a:t>
            </a:r>
          </a:p>
        </p:txBody>
      </p:sp>
    </p:spTree>
    <p:extLst>
      <p:ext uri="{BB962C8B-B14F-4D97-AF65-F5344CB8AC3E}">
        <p14:creationId xmlns="" xmlns:p14="http://schemas.microsoft.com/office/powerpoint/2010/main" val="360491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68344" y="6525344"/>
            <a:ext cx="1296144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87624" y="1268760"/>
            <a:ext cx="6840760" cy="1463675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Century Gothic" pitchFamily="34" charset="0"/>
              </a:rPr>
              <a:t>Be able to </a:t>
            </a:r>
            <a:r>
              <a:rPr lang="en-GB" sz="3200" dirty="0" smtClean="0">
                <a:latin typeface="Century Gothic"/>
                <a:ea typeface="Calibri"/>
                <a:cs typeface="Times New Roman"/>
              </a:rPr>
              <a:t>predict the impact of introducing an unfamiliar organism to a food web</a:t>
            </a:r>
            <a:endParaRPr lang="en-GB" sz="3200" dirty="0">
              <a:latin typeface="Century Gothic" pitchFamily="34" charset="0"/>
            </a:endParaRP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15616" y="4005064"/>
            <a:ext cx="6912768" cy="1872208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Century Gothic"/>
                <a:ea typeface="Calibri"/>
                <a:cs typeface="Times New Roman"/>
              </a:rPr>
              <a:t>Be able to </a:t>
            </a:r>
            <a:r>
              <a:rPr lang="en-GB" sz="3200" dirty="0" smtClean="0">
                <a:latin typeface="Century Gothic"/>
                <a:ea typeface="Times New Roman"/>
                <a:cs typeface="Times New Roman"/>
              </a:rPr>
              <a:t>describe how a change in a population in a food web effects other organisms</a:t>
            </a:r>
            <a:r>
              <a:rPr lang="en-GB" sz="32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32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7068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514549"/>
          </a:xfrm>
        </p:spPr>
        <p:txBody>
          <a:bodyPr>
            <a:normAutofit/>
          </a:bodyPr>
          <a:lstStyle/>
          <a:p>
            <a:r>
              <a:rPr lang="en-GB" sz="5400" u="sng" dirty="0" smtClean="0">
                <a:latin typeface="Century Gothic" pitchFamily="34" charset="0"/>
              </a:rPr>
              <a:t>Food webs</a:t>
            </a:r>
            <a:endParaRPr lang="en-GB" sz="5400" u="sng" dirty="0">
              <a:latin typeface="Century Gothic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68344" y="6525344"/>
            <a:ext cx="1296144" cy="216024"/>
          </a:xfrm>
          <a:prstGeom prst="rect">
            <a:avLst/>
          </a:prstGeom>
          <a:solidFill>
            <a:srgbClr val="FFFFE5"/>
          </a:solidFill>
          <a:ln>
            <a:solidFill>
              <a:srgbClr val="FFFF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5353" t="21520" r="19443" b="26448"/>
          <a:stretch>
            <a:fillRect/>
          </a:stretch>
        </p:blipFill>
        <p:spPr bwMode="auto">
          <a:xfrm>
            <a:off x="0" y="2753544"/>
            <a:ext cx="914400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 - </a:t>
            </a:r>
            <a:r>
              <a:rPr lang="en-GB" sz="2000" dirty="0" smtClean="0">
                <a:latin typeface="Century Gothic" pitchFamily="34" charset="0"/>
              </a:rPr>
              <a:t>Be able to </a:t>
            </a:r>
            <a:r>
              <a:rPr lang="en-GB" sz="2000" dirty="0" smtClean="0">
                <a:latin typeface="Century Gothic"/>
                <a:ea typeface="Calibri"/>
                <a:cs typeface="Times New Roman"/>
              </a:rPr>
              <a:t>predict the impact of introducing an unfamiliar organism to a food web</a:t>
            </a:r>
            <a:endParaRPr lang="en-GB" dirty="0" smtClean="0">
              <a:latin typeface="Century Gothic" pitchFamily="34" charset="0"/>
            </a:endParaRPr>
          </a:p>
          <a:p>
            <a:endParaRPr lang="en-GB" dirty="0" smtClean="0">
              <a:latin typeface="Century Gothic" pitchFamily="34" charset="0"/>
            </a:endParaRPr>
          </a:p>
          <a:p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 smtClean="0"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 smtClean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– Be able to </a:t>
            </a:r>
            <a:r>
              <a:rPr lang="en-GB" sz="2000" dirty="0" smtClean="0">
                <a:latin typeface="Century Gothic"/>
                <a:ea typeface="Times New Roman"/>
                <a:cs typeface="Times New Roman"/>
              </a:rPr>
              <a:t>describe how a change in a population in a food web effects other organisms</a:t>
            </a: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 smtClean="0">
              <a:latin typeface="Century Gothic" pitchFamily="34" charset="0"/>
            </a:endParaRPr>
          </a:p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 smtClean="0">
              <a:latin typeface="Century Gothic" pitchFamily="34" charset="0"/>
            </a:endParaRPr>
          </a:p>
          <a:p>
            <a:endParaRPr lang="en-GB" sz="500" dirty="0"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92696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entury Gothic" pitchFamily="34" charset="0"/>
              </a:rPr>
              <a:t>We will be using some language you used at Primary. Lets recap these keywords.</a:t>
            </a:r>
          </a:p>
          <a:p>
            <a:r>
              <a:rPr lang="en-GB" sz="2400" dirty="0" smtClean="0">
                <a:latin typeface="Century Gothic" pitchFamily="34" charset="0"/>
              </a:rPr>
              <a:t>Each person has a slip of paper with an organism on it.</a:t>
            </a:r>
          </a:p>
          <a:p>
            <a:r>
              <a:rPr lang="en-GB" sz="2400" dirty="0" smtClean="0">
                <a:latin typeface="Century Gothic" pitchFamily="34" charset="0"/>
              </a:rPr>
              <a:t>Use your grid to walk around the room and find people with the organism you can use in your grid.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 - </a:t>
            </a: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Be able to </a:t>
            </a:r>
            <a:r>
              <a:rPr lang="en-GB" sz="2000" dirty="0" smtClean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predict the impact of introducing an unfamiliar organism to a food web</a:t>
            </a:r>
            <a:endParaRPr lang="en-GB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 smtClean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– Be able to </a:t>
            </a:r>
            <a:r>
              <a:rPr lang="en-GB" sz="2000" dirty="0" smtClean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describe how a change in a population in a food web effects other organisms</a:t>
            </a: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7170" name="Picture 2" descr="http://maggiesscienceconnection.weebly.com/uploads/5/1/0/5/5105330/488888274.jpg"/>
          <p:cNvPicPr>
            <a:picLocks noChangeAspect="1" noChangeArrowheads="1"/>
          </p:cNvPicPr>
          <p:nvPr/>
        </p:nvPicPr>
        <p:blipFill>
          <a:blip r:embed="rId3" cstate="print"/>
          <a:srcRect t="30000"/>
          <a:stretch>
            <a:fillRect/>
          </a:stretch>
        </p:blipFill>
        <p:spPr bwMode="auto">
          <a:xfrm>
            <a:off x="0" y="980728"/>
            <a:ext cx="9144000" cy="201626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3140968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entury Gothic" pitchFamily="34" charset="0"/>
              </a:rPr>
              <a:t>This is the sort of food chain you studied at Primary school.</a:t>
            </a:r>
          </a:p>
          <a:p>
            <a:r>
              <a:rPr lang="en-GB" sz="2800" dirty="0" smtClean="0">
                <a:latin typeface="Century Gothic" pitchFamily="34" charset="0"/>
              </a:rPr>
              <a:t>What do the arrows mean?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 - </a:t>
            </a: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Be able to </a:t>
            </a:r>
            <a:r>
              <a:rPr lang="en-GB" sz="2000" dirty="0" smtClean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predict the impact of introducing an unfamiliar organism to a food web</a:t>
            </a:r>
            <a:endParaRPr lang="en-GB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 smtClean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– Be able to </a:t>
            </a:r>
            <a:r>
              <a:rPr lang="en-GB" sz="2000" dirty="0" smtClean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describe how a change in a population in a food web effects other organisms</a:t>
            </a: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5122" name="AutoShape 2" descr="data:image/jpeg;base64,/9j/4AAQSkZJRgABAQAAAQABAAD/2wCEAAkGBxISEhASEhMWFhUXGBgXGRYVFh8VHRYaGB8XGhsgHhcaHSggGh4mGxcYIT0hJSkrOi4uGB8zOjMtNygtLysBCgoKDQ0NFQ8PFTcdHR0tLSsrLTc3LS0tLS0tLS0tLS0tLTctNy0tLS0tLystLS0rNys3Ky0tKy0rKysrLS0tN//AABEIALkBEAMBIgACEQEDEQH/xAAcAAEAAgMBAQEAAAAAAAAAAAAABQYCAwQHAQj/xABFEAACAQMCBQIDBAYGCAcBAAABAgMABBESIQUGEyIxQVEyYXEUI0KBBxVSYpGhM2NygrHBJERTc4Ois/A0Q1SSk8LhFv/EABQBAQAAAAAAAAAAAAAAAAAAAAD/xAAUEQEAAAAAAAAAAAAAAAAAAAAA/9oADAMBAAIRAxEAPwD3GlKUClKg+YLQTPAij7waiHwfulOAzhwQUbOkDB7txjTqICXguEcEoysASpKkNgjyNvUe1baqg4JcpcW4guemkUCpIzx6zcsO1Opsq7AE5Rg2+DgYqT4FxozGSKWNoZ42YFGBw6gkCSN2UCRCMHI8ZAO9BMUpSgUpSgUpSgUpSgUpSgUpSgUrnvL2OIAuwGdgPJY+yqN2PyANQHEuKTy3EFvFDKkEmerclkiIGkkKkbnqZY4BbSCM7b7gJSXmG0V2jNxFrXZl1glPXuAPbtvvXXaX0UozFIkg2OUYOMHxuDVQ47xSw4fCTdNqhLKqwRxgpEpLaD01x6xt3tkkqce1dE8MAktpIlZZSxbVCe2MCNZXSQjGUdQNmB3cMMEAgLfSgpQKUpQKUpQKUpQKUpQKUpQKUpQaby5SKN5ZDpRFLMfOFUZJwN/AqqX1+qzLdXVy1nEMBI+pEVuEUa8sMMx+NshSMBc+uauDLkEHwajYOXbNGDpawK48MsKAj6EDIoOWw5kjkeFS0ZWcFoHjk1CQDBwQQCraWBxvsD7V28Y4SlwqaiyOja45UIDxPgjUpII8EgggggkEEVV+ZVhsro3EVrGZp4J9L4CEy26iVE1DxrQPk7f0S/lcJLxVMQOcyHCgKW3wWOcDtAA8nA8DyRQRjX9xbIDcp1lGdU1uhyAMnU0GS3y+7L7+gHiYhmV1VlIZWAIIOQQfBB9azqCvuCMjNcWZ6c3loySIpxnJDJ8Kuf8AagZBxnUO0hO0qP4LxZblCwVkZWKSRSDDxuPKsASPBBBBIIIIJBqQoFK47LicU39GSRjOdDKCPkzAA/lXXmg+0r5mvtApSlAqKe7edmjgbSqkq8ww2GGxSMHYuPVjkKdsMchfnMfEFii7mZQxAJT4sE4wDkaS3whsjGSfwkih3HMs6SRzQkQRmJo4bSRS64OlhKwjI047ASdSoC/dlgpC2nlFXLmWQszMSDgthMkqCJGbWfHxZUEdqLXFx3lThsSrdTJIGi0iORHlLRsT2iNI84y5+FVxk+Dk12ck842/EIkKOvWC5kiDaihB0nfAypPhhsc1t5p5wtbEYkkUynGmLUAdyACxO0aZIy7YAoOHlzis0ttFM1oXkUvFKgVI5EZW7jiQorKxAbHb9PQdDcVf7TFA0U69eQsDKYgqCFVYhQhLsCRnu/aO+MLVSsoI7aWf9VX7XN5JIJZLftlgk6hySxVfuVALHUHB+EHVspu3CeFFJDdXciPcsNAK9qRJ56cQY53IyWO7H5BQAnqUzXxWBwQcj5UH2lKUClKUClKUClKUClKUClKUClKUHJxTh6XETxPnDKV1KcMuoFdSt+FgCcGvMJftlhPw+9uLiWe1jXovpBOhSHQmREG5D9LB3LHPjAz61VTWeR2s4Amz3NzI7M6tpWCV2UAKxyWYoP3QDnBAFBMcK5gtrmFZ4ZNUbeDgg+h3XGRsQdx4NfJeOJqZIUecr8XR0kJnwC7Mq6tvhBJGxIGRmF4zyHasJHt2azkbuZ4ThGIZXzJC3Yw1IpOwzjGcVIci2UENjbJb6CgUamjxhpBtIdvXWDQRvFuF/aBJfWYmgvUGjuVk6vTyRHJExCuhJxrH1DbV3cn80fbFdJYmguosCa3fypPhl/aQ74b/ALNiYZ2ryv8ASFd/q3iPDr9cvqE0TxKxZ5EIj0qoYnwxLe2QPBaguMfLZWCBNpGQguksjvE+FdcBWLBAC+oAL+EbeCOR+VJe771TlI039TH0tTHUGGZRHpbIPasfnDao9OfbyPS1zwmdVY4CwP8AaJVG4y8QUaVODvn0q3cG4zFdJqjLAjGqORTHJHnOA8bdy5wcZ8+RkUEZYcvyRywPlOwHJ2JAJkOlewYA6mAV0bDGkjGLJSlArXNKEUs3gfn/ACHn6Vsquc+8EmvbYW0MnT1yJ1HyQVjXLNgD4iSAMZHk7+hDynnvjdteTmR5iqRnSqRzDqTOjaUCpgqkYbUdZBYkkqCuDVi4Zw3iN5Cf9GjhMgQ9eddJTSFwBF8c3b26pCoyDhQDirdyfyHacOGY16kvjrSBdePYaVAUfQZPqTgYkeaeY4OH273E7YUZ0qPikbBIVR6k4/IZJ2FBUuEcqcQs0mZryAq2ZJGIki1MBgszhiVAUAAIVCgbCoO75lGiQQXdnGBNGDFHphlnAYCbU9wzNkDwxVS2DjO2fW1xJGNQ2dd18/ENx/OoGOzs7e5ggz95NEwRH7xIIenqYlt2kwU8ncIfY0EN+jrj/DmeSztYmhnAMkiv3tLgjLmbJMh7ge4538VYOKWLGZpDALhGiEYUlPuyC5bOsgaXDJkjJ+7Gx2rbJy/Ebm3uVVUaJZVwqAauppG7DfAwdvdqmKCp23DL5HiQysyL0lLdTyMI0rYO5OqLSPlO1beWbC5iaJZAQiwohBfKqyrGMKA5B3DfgHr3NkVZ6UClKUClKqXOF1IsgCSFD0HKfetH94CNOlFUiZv3DsfHrQW2lVSLjFx97sqorbl0Zioe4nj1E6/hVI1Yjxv5C194FxiZpI43IYM0u+g5wGmIbuYFUwqgHDDwCQSKC1UpSgUpSgUpSgUpSgjuM35hVCAcM+lmEbS6BgnOhBk5xpz4BYE+xh+XLBnkjuGZysKzRxmSIwvK0zq8kjIwBXdFUbDPecAFQOb9JvH7q1t1WzjLSyllEmzdMBWdmEflmCqx8YGN87KbhGuABnOANz60FX5/4VeXMUcdq4XD63BcRltOCoy0UikZySCvkL9DA8tcG4vYNIkMdvJbuS+iWfS0ch8kPFbqCp220+lekVhNKqKzMQqqCSzHAAHkknwKCicak42JI5oxZQIqFZBJcu8bYyQd4l0YydxvuM7Cq7wbk7iHE5oL6+u9KpvCYVCv2EaHUNHpVWKiTcHIYbDO2NxzzYycUneVg8KiOCPqRjCHOHkR3bKABnzhcthN8YFWu25w4XBGYl4hB2kjIl6jHVshEkjtqYZXLEkbHOADgLbw+16UaIZHkIGDJIQWc+7EADP0FcHEIUW6tpVUiRm6TMuBrj0SsA+xLKrLkZxgnY7kGE4bfpKD+ro2uFYxhrmWbXFGyqCuzuZCyqEbSqjJcZYEkiw8I4X02mmfeaU9zeexCwjUHGwCnx7lj60EnSq1zpwK8uo8Wl89swHwhV0v9XA6iH5g/lS14ZxFI41S7g2AGmW2MmNvGtZlLH94+aCy0qAZuKKNls5D82lg/wDrJX1eI8QHx2MZ/wB1dav+pElBPVUeZeGQ8Qu47SSNXjijaWY43+81JFGGxkZIeQ4I3iT3rqu+aZIUkknsLqNEUsz6oHUKoyT2z5wAPaorlrjyQpJJcwXaTTyGaQ/Y53AzhUTUiMDoiWNM5/CT60F4RcAD22ql8+8Djefh947uOjPFGNJ06RM2jUCPXqND52wrAgg1LtzlYD47lI/96Gh/6gFcnMHFbW7s7qO3urd3MTGPTMjYkUaozsfRwpoLQK+1ycJv1nhhmQgrIiuMezAH/OuugUpSgUpSgVhK4UFj4AyfXYfIVnSgqUfHHu+o9v8AaRHHMsGI4kjdiQrNI32kZ6QDgYAB2J3yMd0HHUiuDZ3EoMmkOkhAQOpJAVj8IkGknAxqG4AwQIfjq6eKwiQsIpoFXtlMJLxuwz2yoSfvkHhtiR7ZsfEriNYAGhaVGAXphOrkEbBgM7emTke59aCUpXm3EuZriF43sIzJGzIgtnMaoFVSG6bggowIAwC6/wBk5AsPKvPFtes0I1Q3CZ1W8uA4x50kHDj5j0IPrQWilKUClKiOaeOJZQGZzuWWNAFLFnkOlRpXdtznA3wDigkUukLMgdS641KGBK58ZHkVuqlq0khuGVikEa4JXPUdgxaQBwQC7NsdBGlgq5Y6lSY5jvZIbdEjbNxKVgiJ/wBo43cj1CKHkPyQ0HPwf/Sbue7O8cOq1g9QSCPtDj6yKI/+CfRqslcvC7BLeGKCP4I1CDO5IAxkn1J8k+pNQ8PM2ZemVTHUljwsheQdLqEs0QTZT0/Qk9y+c0FipUGOZodYUatOl2ZtJPT0GMHVgbDEgOc+PocYf/0yaAxRg3f2EEagnUzpOnDbx49PI33GQkrvhFtK2uSCJ28anjVjt8yM18t+D20eQlvCufOmNVz/AAFY8O4tHMSq6tQALAqe0kKcE+M9w29fTODUhQfFUAYAwPYbV9pUfxjigt1jZlJDSLHtjt1Zyxz6KASfkKCQpUJFzHGXmRgVEchj1HfWVCZ0qoJPc+jHkkbA5rti4vCzKoY5bxlGGDvsxIwrdp7WwdvFB3UpWLuACScAbkn0oK/zH/pE1tZD4WPXn/3MRBVT/bl0DHqqyVYqr3KCmUTXzebpgyZ/DbpkQD81Jkx6GVqsNAIrkueFwSZEkMT/ANuNW/xFddKCj8qcqWLRyo9rD1IZpoi6oFYqHLR5ZcHPSeM+fWpk8n22cqbiM/1d3OgH90S6f5V84aOnxC9jxhZo4bgH3YBoZP4LHD/7qyPMqr3uFWIrI6nqAyFIwxLdHGdJCHGksdxkDfAG5ccf0d9eJ/xEk/6sbZ/Og4TeqOziDN/vreJ/49MR/wCVdE3MMCEhyynGrDIVJ3QeCPeRB+fyONdzzHEocqGYqFJXQwI1FfO2c4YHxv4FBqS34ovme0k+tvJEf4id/wDChuuJqf8Aw1q491unQ/8AtMBH866TzDAASSwxs3Y3YdTIA22xLqwHv+YrE8yQeDrB0mQgxtkIugliMbLh1/mPIIAc7cZvFxq4dK3uYp4XA/8AkdCf4VM2U5kRXaN4yRkpJp1L8joZl/gTXAeYYMgZYktpXCMde7DK4G4yp3+h8EGuvhvEI501xklfQkEZyAQRnyMEf4eaDm43wgT9FwcSQv1Izk4J9VYDyp9vcA+lRFnx+4jkeO54dJEMjEluftKP6Z7EDLsPxAbAVlzTztHZzQWwhlmnmIEaIAAckDdydhk+QDjf2NTt5xKKBVa4ljiz6u4QZAycFsZoPJ+beK8PuXZPs8sdxLIFMSEpLKwRiOvAm+klUC5yT5wFGTS7HlDjDlxBazxKSG05ECgocrgMyjUp8MB7/OvTuC8ea7v2NvDG0f2gP1HkO6pEYSUKRsp8yEEsAdhkZr0mg8dsOdeOWOlL+wknQYXWqd35yRBkY/LAz7167ZzF0R2RkLKCUbGpCRnB0kjI8bE1upQaLu4CLnGSSFVfVmPgf559ACfSoG+4N9qkUy3AE0QykceCIOoArMAe5n061V2wBqJC5qSeYNdiMn4IuoF0ny7MmrV8OQFIx57zWrg3Ldvay3U8Snq3D65XZixY5YgDJwqjUQAPTHtQcV9xi1jnisgTmJVlMMMTzEKNowVjU6ADht8eE966/wBaRyspS3mkdDsWhMJj1jyGnCeRsdOT8q7G4cv2hbjADCNo8gbkMyNufUDRt/aNdbADuONh5+X1oOCTiTpu9vLp9WTTLgfNFOs/3VNa/wBV208QA74y8kgKud2l6iybg/1kgx6Z+VIuOBifuLkANp1GE4O+nIAy2n1zjxv4qG5zvpLDpXcTxpC0qrciRWZcN2o40nKnVpUnB2IODpwQmBy5Bkt35OdX3jYYN0wQVzgg9JNvkR4JB+ry9AMZDHGcanY6Q2vIGTsDrbb6ewxlwDjKXUeoFda6RIqPrClgGBDYGpWUhg2BkEbA5AlKCPtOERRuJBqLBSgLMWwp05Az7lFP5bYyakKUoFcnEOHpMFV8kAk4HrlWQ5+WGNddKCEXlqEBRqft0kMWydShMMSRu2Y1bJ8nOc5xWyPgcIkWcsWYblm0tqIyAxYrkYHopA2G2wru4kYulJ19HSKkP1MaCp2IbVtgg43qtcE4QlwJHMjNamRjBHk42wpd9WdZDhioOwCo2CxzQaZeb3E85RoJYEkSFUSVRLK7LEcR6iFcq0m4yNj7jeUv7uG7jltJWeBpAEdHwjENuyq2SrakyOxjgH0rjvOjBciZbdZJgGEjgnWFABXQzKItZXSSpZDgD4sDMLHzpa3TMLKKMfaSsRuLmCRUlkwVVcLERMVUYw7psQMn0D0RFAAAGANgB6AVlXBwPhgtoUhDu4XwzhQf+RVH8s7+a76BSlDQRd3w0tdW1wpA6aTRsP2kl6Z2+YeJfyzWFzy7A4KsH09+E6jBVMiur4XOBlZG+mdsVF8XivLV454AbmJFdXiLfe6DhhpYnEhUrtnu3IOrVlYuD9IcksMlzBarLCqxsqpK5lfqO8ekRCAjUGjbwxHrqoLXJwGEuX7wxJOVdl3bTnYH10L/AAx4JB1ry5bjTs2FOVGskA7EkDO2fYbedqrvCf0lw3B0JA6zb/cSPHFKQBqyEdhqGkZ2PioPnTnyd4pYYoxAjAq9yZVkKruHCCPI1DcagxxggAvhaCZXjnCZ5p7dJwszSmLDMcSy5Z1IGcOFkdsHbuGPap5eWU1Rks5AieNwXYmTV0hgtq+ELERp/ez5yT5BwmxFjZzTPaAzqY5UlWa3ZYkhdZFAQy9XLae7tyc4xtivS7Pnlnnt4nttCzMFR+ujeQxJAA7lBCqWBI1SKoJJxQT8PAYEYMqkENqA1HAJ1eBnx3t/L0AxDfacSTW3DhqlyOtcSEyRwEAABjnMsoXH3YOfViMjMrxqyuJ2WJJOjARmV0JEz/uIcYjBHlwSfQYPcJCwsY4I1iiRURRgKowB/wDvrn1oI/hXLkEOGwZJdXUaeTukd9LJqLenazAKAAoOABWHN32RbaSS8iWSJBq0FNZYjcAL+I5UHHjbJ8Zqbqvc5HqRw2Y83Ugib5QgF5s+wMalM+8i0H3kLjBvLGC4KLHrMgEaeEVJHRQPoqirBWu3t0jGlFCrljhRgZYlmOB7sSfqa2UClKUERzJYu8Mr2+10kb9Fgcd5GQD6MpZVypBGwrn5WtZTDBNJczu0iLIyyGIjuGcfdxgDGfw48etSXFbRpU0qR5BIbIDgfhJUg4P+W4IyKq9tcyQPNGbuzto1dUSFo/HYuygyppU5BCgHfJ8HTQXC3nDglc4yRuCPGxxkbj5+ta7uPXpRgChzqB9fYfTz/h61AcLv0iYtLxCScNntMSBFJIOVMcWcAbbsfPrXHxni8dyrqbj7MFfMb9GTqKy5GtWIC779uG7Tv8WAF0rm4kYxFKZiBEEbWW8BcHVnPpjNQdnxYDQDcXE+PLLZsQ+x/EkWkD18+nmshaJfTRzOJulCCFilR4VkkJBLvE4BfRpXTqXAJYjJwQFf/Q/ZXAsurLqy0aRwmVcHpx9QoSuokj7zb4dsAAYyenhvOtylxPDxC2W3jiwDcKzvGdWSrE6MIhAPexAyCPIIq9V80j2oMIJldVZGDKwyGUggj3BGxFbKr8/K6ozSWcjWkhJJEYDROTnd7c9pyTuy6WP7VYfr6a32voNKD/WYMyxH5umOpD+YZR+3QWOlabS6jlRZInV0YZV0YMrD5EbGt1BVrK2iuridp+54nIRD6JuAfpnKkepXJ9MSXLQRY5IVwOjLKhVfw6mMiDHp93Ihx7EVu4jwhJe4ExybfeJs22cZP5kehwTgjNRVvwK7hmkmiulfWqq0c0TEEpqwQ4k1KcMff02oJXiXDDLJA4nlj6RY6YyuHLDT3BlOcAnA9zn0FRXKVvHKslyS0xaaTpyzKuoJGekugBQEU6Cw0gZ1E+Sax4vwfiNyNP21LVDsywQ63P8AxnYY9PCD1960xcioqLGtxKEVdKgHVoXGBoMhYx4GACvj03oOW/4nxW3vdJRZ7Igya44dUqqCAy6RIoZhqHgEldwrEEVa+FcVhuU1wSK65wceVYeVZTurD9kgEV2AVEcU5dilfrIWguMYE8JCvt4DAgrKv7rhhQTFKrY4xcWu17HrjH+tW6kqB/WwbvH/AGl1r6krU9aXSSoskbq6MMq6EMrD3BGxoN1ef8R5YcXlvDBcGCPpzyhUTTnTJEQjdNk1orTMwyQQT5OTXoFV3ml4rdXujGs0xToxxSORr1neNF0tu5AyApzpGdhsHmlxwTid2l7GslvdpF1rVQCocZEGCNS9p0opyZDk5+tc1ty/qgMV4zWL4S3jiaTZm2ZpXkIAZAq56YfGUwCMKB6f+j+5uJrbr3EMcHUYmOGJdISMbLk/iZsZzttp2G9WV0BGCAR7Heg8Dj5CsWMWi5iAkaVVOvQekisOq2WYaSwCgbZEin3FW39FtrDPHA7IJGVEdpA7ECRVi0hhgK7qS4GSxQxH9qrJxjjljZXcEM8McXWUtHPoXGtThlYgZT4lOrxuc4xvMcP4HBFM88GY+oDrRCBHISdWspjGvc9wxnVvnbAStKUoFV7hw69/cz/ht1FrHt+NtMs5B9f/ACU+sbCpTjPEVtoJp23EaM+B5bA2A+ZOB9TXPyvw5re2ijfBkILykfilkJeU/m7N/KglaUpQKUpQK52sYjIJTGnUHh9I1DyPixnwSPzNdFKBVe5Z5vt7x54VOieF3jkhY92Y2KFl/aXI8jxnfFWGqlxKxjsJ1vo1CxSMVu/+IxKTf3HYqT+w5J+AUFtpSlApWq5uEjUu7BVHlmOAM7bk+NzVI5t59a2mVII0mC61mUsVdHBjEYGkEAvrwoI3LA+FagvlK8V5l/SRLc21xaPaPDPI/SiXIk1MsqqQSQBkEFSMHJIHvXpHI3ELqa3zdxCORW0bK6asBcnRIoIwxK7ZB05BwaDbd8sR62ltma1lJyzQ4CyHb+khI0SeMZI1ezCtP65ubba9g1p/6m1VnX03eDeSP+7rA8kirHSg5rC/inRZYZEkRvDowYH8xXTUJxDlmJ3aaFntpz5mgIUsf30IMcv99T8sVz/rO8tv/FQ9eMf6xaqSQN93tslx9Yy+fZaCx0rk4bxKG4TqQSLIvjKnOCPIPsR7HcV10ClKUCoC65aCu01m5tpWOW0jVFKf6yDYMf3l0tt8VT9Q/HON9IrDCnWuXGUiBwFHjXI3/lxj38nwATtQRHEOczZjRfQFJTtF0mDR3ByB2yMR0t2XPUCgZ+JqkeC8GfWLu7ZZLgjChd47dD+CLPv6yHdvkMKNnB+AiPqSTt17iUYlkZdtP7CIchIh+z6+SSSTXK3L8tt3cPkEY8/ZZctA3yTHdB/cyvnsNBYwK+1B2HMiF1guEa2nOwjlIxId/wCilHbL4zgYYDyoqcoInj/AIbsLryJEDdKVfihYlSHU+jBkU/ljwTWPLXFHmR45gFuIT05lAwCcZV1H7Dr3D6keVNTFV7mS0eN0vrdS0sS6ZI18zwblkHu6nLr89S7ayaCw0rRZXaTRpLGwZHUMrDwysMg1voK7zEOvcWVp5Uv9pl/sW5UoPznMRx6hGqxVDcJsZBc3txKMFykUYznEMQyPB2LSPK30K58VM0ClKUClKUClKUCtdxAsisjqGVgVZTuGBGCCPYitlKCvcrTtGZbGUkvb46bNuZbds9Js+rDBjY+6Z/EKsNQPNVq6iO8gUtNb5bSvmWFsdWP6kAMP30T51L2V2k0ccsbBkdQysPBVhkH+BoOHme6aK1mdYXn7SDHGVDEEEE95xsPr9DX564HI18JBIsbyxIXa7nkmZoolQ9+iLAZlCKNR3PaMHc179zZfpHEsbEASHS2ohRoGC+SfAIIQn06mfSqHetLxDqW1rGJESRRLqUJE0ilSTJvqCqFVRFhjpwCM9yB5jwuW4klhihCzTE9SPpYWVmxLgvICMHBMh1EsSFBO2BZuX7/jVzaJFbSTvGjgSMpVWjRcYCzAhjkFvu8Mw0A+CAbLb/o7mknlwsVuLZvuCIQ0dw0qZlZxkM+GKqCNKgKQFHgejcu8Ags49EKBc4LkZ7iAF/ESQAAABnYACg28Au5JbeKSWMxORujZyMEgfEAdwAdwDvvUhSlApSlBD8S5bhlcyrqhn/28B6bnHjVtpkAz8Lhh8q5Uu763IWaIXUeQOtbgJIufWSBjggbd0bH+wKsVKBURxu+0yWluCQ08jDKnBCRo0jYPz0qv0c4wagLTme4S9ukuNH2YTiBMDDRHpxSBnbO4YSA+NgGOQFNZc1ShOKcIdidKRXzkD1wsIAA9T3YH1oLHe3p19CHeUrksRlYVOQGfxnJGy5y2D4AJGPBOCpbK2CzyOdUsz7vK3ux9APAUYCjYAVzcowN0TPJ/SXLGdvkGAEa/RYwi/kfepygUpSg5uIWEU6NFNGsiN5R1DA/kahP1dd2m9q/2iEf6vcOdaj+quDk/3ZM/2lFWSlBE8I5ghuGMY1RzKMvBKNEifPT+Jf3lJU+hqWrg4vweC5ULMmrScqwJV4z7pIpDIfmCK4bGC9gkRC4uYCca5CI5ovbVgaJh6Zwp8Z1bmglrOzjiXREgRcs2lRgZclmOPmzE/nW+laZLqNSQXUEKXILDIUeWx7D3oK/z5xtreDREfvpcqnuMY1EbZJ3AAG5JGN6muDwPHBCkjl3VFDMfJON/+81T+Dwi/wCISXTamhhwIwX1Lq7cEBHK+VLYZcgnz6VfKBSlKBSlKBSlKBSlKBULGkdmvShyxd5JEjZtl1HU++OyIM2fBxqAGcqtd/ELooAqKGkbZFJwNsZZjvhVyMnHqB5IFRFwijq28emW5lX713UsqKc7yb7IMnTFnfPtqYBS+O8tz8SvrcteQMOjkNCrK0KEqxaJGZhrfWqiYnAC7DIr0WxsreytwkarFDEpOB4A8kn1JJ3J8kmtnDOGpCp07sxy7t8Ujbkkn6k7DYZ2ArZxK0E0bxklc4wRvgggqceuCBtQaoOLRMG7iuCARKpiI1fDtIAd98fQj0NdH2uPONa58Y1DOfHjPvULxTgc1whWSddwy4WMqoDKy5GH16u4n4sEYGPfFuWAwYMwywuASE3zPoGRk+VC4+YNBLHikGpV6qZZWcdw3VCAxz4wCR/2K6kcEAg5B3BG+fzquyctMzM5kTU2okBCqgk2xGnS4ZcfZxvnOWJ2xiprhtsYo0QtqIzvjTnJJ8fnj323yaDqpSlApSlBWp+GiV+JApqz0iAfDSJGDj+GgH3BI96pXNF4XPB31ktGnEAXOzP0I+1jjHxNHG+PmK9Fu+YLOE6ZLiJGJxgsMkn5e9eVXUBYwYDMirdqpCklA9pbKwOBnPVWQYO+oEeRQet3PEI4SI9LsQuorGhfSg2yQPocAbnBwDg1k/Frdc6poxjGQXAI1DK5BO2Rv9Kr8/ErW4dikzRl1SNxNbyJqVSzIR1Amk5dsNuDnwa635YJjaMTN3EFmwct9ykByQwJOE1ZJIydwaCXfiUK69UqDRjVlwNOfGd9sn3r7+sYckdVMhdZGsbJ51efh3G/zqJPLjd3330AUhQ2QxYgOMHIOChQ77ljvWC8qgasys2Rnvy3foWPURq040j0UHf4vFBPwTq6hkYMp8FTkH8xWyuThloYowhcuQWOo59STjck4GcbknbcmuugUpSg4uM3wggnmIJ6aM+AMliASAB6knAx86845WuntreK4nj+8WyfqIFGqV0MrDJHlnVU+ZzV250LfZwqnBZ0UH2bcr/zharfNFmTxDh1umOnJIGdSCeyJRIMeg3gI/v/ADoLDwWOOwt4YZGZ5SmqQojyM7ADWxChiFBIG/yFTA4hFjV1ExgHOoYw2MHz65H8RXJxHhbO5dHClkEbZDHKgllwUdWUgk+u+ajV5Xbp6DNqYlNUjKSz6YFgOWDhskgvkN+Ig5yaCeF7HqK6gGzpwTgk+dgfP5fOtkUytnSwODg4IOCPIOPB+VV+DljGomQEkRb6PHTaNjjf10D+XtUhwPhRtw4LAg6QAFIChcj8TMfXxnAxsBQSlKUoFKUoFaby5WNGds4A9PJ9gPmTgVurmveHxTdPqoG0NrUHwGAIBI8HYnY59/IFBB8OkluMyR5QPkNO34VGMLApHcvn7wjBPcAwIxO2NkkKBIxgefJJY+pZjuzH1Y5JropQKUpQKUpQKUpQKVokvY1ZUZ1DscKpIBY4ZsAep0qxx7Kfas0nUrqDArvuDttkHf5EH+FBspWuSdVUuzAKAWLE4AUDJOfbG+azzQYCBc6tIzsM4GcDxvWeKZrF5APJA3A323JwB9SSBQZ4pXzNM0H2lYNKoKqSAWzgepx5wPWgkGSuRkAEj1AOcbfkf4UGdKUoFKUoIvjE8XYrrKxVlkAijd91ORkopHn0J3qtcSn6nEbG6WC6xAk6SZt3Geoo0Y27tw24OBn51eaUEPBzFG2cxXK427raX5eyn3qUgmDgMvg+4I/kdxWylApSlApSlApSlApSlApSlApSlApSlAoaUoK5ccHaWWTV24mMqv6jMSIjLtjKuvj93fY780XL9wUCyGPJB1MGbC5MhdVQrhlbWM5x+elatlKCscY4HLLbJCgTa3kh0F2RVd1VVcMq5OnSw8DZz4rCbgM/boK6hLJIW1sD3TdRdyrbdMBdsY3AOCatVKConly4+8HUGkhwo1uCunMcO+NvumbUf2gMZ8iQn4MxiMeEIFwkqKScKiyI+BscHZtvG9T1KCA4dwmZI5lZgC0SxjS7dzgOGkLYyrNqXxnGnya57fg066c9MgY0guy9Ihg2oaFUMW8EAIMDGCC2bPSgp68u3WkjWq75GHJxlUDLnpjAbS2+Ce/JyfMnwqwkjli1Zwsc2rfIHUkRkUHSoIUI+2O0EDxip2lApSlApSlApSlApSlApSlApSlB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6038" y="-2171700"/>
            <a:ext cx="6648450" cy="4533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124" name="AutoShape 4" descr="data:image/jpeg;base64,/9j/4AAQSkZJRgABAQAAAQABAAD/2wCEAAkGBxISEhASEhMWFhUXGBgXGRYVFh8VHRYaGB8XGhsgHhcaHSggGh4mGxcYIT0hJSkrOi4uGB8zOjMtNygtLysBCgoKDQ0NFQ8PFTcdHR0tLSsrLTc3LS0tLS0tLS0tLS0tLTctNy0tLS0tLystLS0rNys3Ky0tKy0rKysrLS0tN//AABEIALkBEAMBIgACEQEDEQH/xAAcAAEAAgMBAQEAAAAAAAAAAAAABQYCAwQHAQj/xABFEAACAQMCBQIDBAYGCAcBAAABAgMABBESIQUGEyIxQVEyYXEUI0KBBxVSYpGhM2NygrHBJERTc4Ois/A0Q1SSk8LhFv/EABQBAQAAAAAAAAAAAAAAAAAAAAD/xAAUEQEAAAAAAAAAAAAAAAAAAAAA/9oADAMBAAIRAxEAPwD3GlKUClKg+YLQTPAij7waiHwfulOAzhwQUbOkDB7txjTqICXguEcEoysASpKkNgjyNvUe1baqg4JcpcW4guemkUCpIzx6zcsO1Opsq7AE5Rg2+DgYqT4FxozGSKWNoZ42YFGBw6gkCSN2UCRCMHI8ZAO9BMUpSgUpSgUpSgUpSgUpSgUpSgUrnvL2OIAuwGdgPJY+yqN2PyANQHEuKTy3EFvFDKkEmerclkiIGkkKkbnqZY4BbSCM7b7gJSXmG0V2jNxFrXZl1glPXuAPbtvvXXaX0UozFIkg2OUYOMHxuDVQ47xSw4fCTdNqhLKqwRxgpEpLaD01x6xt3tkkqce1dE8MAktpIlZZSxbVCe2MCNZXSQjGUdQNmB3cMMEAgLfSgpQKUpQKUpQKUpQKUpQKUpQKUpQaby5SKN5ZDpRFLMfOFUZJwN/AqqX1+qzLdXVy1nEMBI+pEVuEUa8sMMx+NshSMBc+uauDLkEHwajYOXbNGDpawK48MsKAj6EDIoOWw5kjkeFS0ZWcFoHjk1CQDBwQQCraWBxvsD7V28Y4SlwqaiyOja45UIDxPgjUpII8EgggggkEEVV+ZVhsro3EVrGZp4J9L4CEy26iVE1DxrQPk7f0S/lcJLxVMQOcyHCgKW3wWOcDtAA8nA8DyRQRjX9xbIDcp1lGdU1uhyAMnU0GS3y+7L7+gHiYhmV1VlIZWAIIOQQfBB9azqCvuCMjNcWZ6c3loySIpxnJDJ8Kuf8AagZBxnUO0hO0qP4LxZblCwVkZWKSRSDDxuPKsASPBBBBIIIIJBqQoFK47LicU39GSRjOdDKCPkzAA/lXXmg+0r5mvtApSlAqKe7edmjgbSqkq8ww2GGxSMHYuPVjkKdsMchfnMfEFii7mZQxAJT4sE4wDkaS3whsjGSfwkih3HMs6SRzQkQRmJo4bSRS64OlhKwjI047ASdSoC/dlgpC2nlFXLmWQszMSDgthMkqCJGbWfHxZUEdqLXFx3lThsSrdTJIGi0iORHlLRsT2iNI84y5+FVxk+Dk12ck842/EIkKOvWC5kiDaihB0nfAypPhhsc1t5p5wtbEYkkUynGmLUAdyACxO0aZIy7YAoOHlzis0ttFM1oXkUvFKgVI5EZW7jiQorKxAbHb9PQdDcVf7TFA0U69eQsDKYgqCFVYhQhLsCRnu/aO+MLVSsoI7aWf9VX7XN5JIJZLftlgk6hySxVfuVALHUHB+EHVspu3CeFFJDdXciPcsNAK9qRJ56cQY53IyWO7H5BQAnqUzXxWBwQcj5UH2lKUClKUClKUClKUClKUClKUClKUHJxTh6XETxPnDKV1KcMuoFdSt+FgCcGvMJftlhPw+9uLiWe1jXovpBOhSHQmREG5D9LB3LHPjAz61VTWeR2s4Amz3NzI7M6tpWCV2UAKxyWYoP3QDnBAFBMcK5gtrmFZ4ZNUbeDgg+h3XGRsQdx4NfJeOJqZIUecr8XR0kJnwC7Mq6tvhBJGxIGRmF4zyHasJHt2azkbuZ4ThGIZXzJC3Yw1IpOwzjGcVIci2UENjbJb6CgUamjxhpBtIdvXWDQRvFuF/aBJfWYmgvUGjuVk6vTyRHJExCuhJxrH1DbV3cn80fbFdJYmguosCa3fypPhl/aQ74b/ALNiYZ2ryv8ASFd/q3iPDr9cvqE0TxKxZ5EIj0qoYnwxLe2QPBaguMfLZWCBNpGQguksjvE+FdcBWLBAC+oAL+EbeCOR+VJe771TlI039TH0tTHUGGZRHpbIPasfnDao9OfbyPS1zwmdVY4CwP8AaJVG4y8QUaVODvn0q3cG4zFdJqjLAjGqORTHJHnOA8bdy5wcZ8+RkUEZYcvyRywPlOwHJ2JAJkOlewYA6mAV0bDGkjGLJSlArXNKEUs3gfn/ACHn6Vsquc+8EmvbYW0MnT1yJ1HyQVjXLNgD4iSAMZHk7+hDynnvjdteTmR5iqRnSqRzDqTOjaUCpgqkYbUdZBYkkqCuDVi4Zw3iN5Cf9GjhMgQ9eddJTSFwBF8c3b26pCoyDhQDirdyfyHacOGY16kvjrSBdePYaVAUfQZPqTgYkeaeY4OH273E7YUZ0qPikbBIVR6k4/IZJ2FBUuEcqcQs0mZryAq2ZJGIki1MBgszhiVAUAAIVCgbCoO75lGiQQXdnGBNGDFHphlnAYCbU9wzNkDwxVS2DjO2fW1xJGNQ2dd18/ENx/OoGOzs7e5ggz95NEwRH7xIIenqYlt2kwU8ncIfY0EN+jrj/DmeSztYmhnAMkiv3tLgjLmbJMh7ge4538VYOKWLGZpDALhGiEYUlPuyC5bOsgaXDJkjJ+7Gx2rbJy/Ebm3uVVUaJZVwqAauppG7DfAwdvdqmKCp23DL5HiQysyL0lLdTyMI0rYO5OqLSPlO1beWbC5iaJZAQiwohBfKqyrGMKA5B3DfgHr3NkVZ6UClKUClKqXOF1IsgCSFD0HKfetH94CNOlFUiZv3DsfHrQW2lVSLjFx97sqorbl0Zioe4nj1E6/hVI1Yjxv5C194FxiZpI43IYM0u+g5wGmIbuYFUwqgHDDwCQSKC1UpSgUpSgUpSgUpSgjuM35hVCAcM+lmEbS6BgnOhBk5xpz4BYE+xh+XLBnkjuGZysKzRxmSIwvK0zq8kjIwBXdFUbDPecAFQOb9JvH7q1t1WzjLSyllEmzdMBWdmEflmCqx8YGN87KbhGuABnOANz60FX5/4VeXMUcdq4XD63BcRltOCoy0UikZySCvkL9DA8tcG4vYNIkMdvJbuS+iWfS0ch8kPFbqCp220+lekVhNKqKzMQqqCSzHAAHkknwKCicak42JI5oxZQIqFZBJcu8bYyQd4l0YydxvuM7Cq7wbk7iHE5oL6+u9KpvCYVCv2EaHUNHpVWKiTcHIYbDO2NxzzYycUneVg8KiOCPqRjCHOHkR3bKABnzhcthN8YFWu25w4XBGYl4hB2kjIl6jHVshEkjtqYZXLEkbHOADgLbw+16UaIZHkIGDJIQWc+7EADP0FcHEIUW6tpVUiRm6TMuBrj0SsA+xLKrLkZxgnY7kGE4bfpKD+ro2uFYxhrmWbXFGyqCuzuZCyqEbSqjJcZYEkiw8I4X02mmfeaU9zeexCwjUHGwCnx7lj60EnSq1zpwK8uo8Wl89swHwhV0v9XA6iH5g/lS14ZxFI41S7g2AGmW2MmNvGtZlLH94+aCy0qAZuKKNls5D82lg/wDrJX1eI8QHx2MZ/wB1dav+pElBPVUeZeGQ8Qu47SSNXjijaWY43+81JFGGxkZIeQ4I3iT3rqu+aZIUkknsLqNEUsz6oHUKoyT2z5wAPaorlrjyQpJJcwXaTTyGaQ/Y53AzhUTUiMDoiWNM5/CT60F4RcAD22ql8+8Djefh947uOjPFGNJ06RM2jUCPXqND52wrAgg1LtzlYD47lI/96Gh/6gFcnMHFbW7s7qO3urd3MTGPTMjYkUaozsfRwpoLQK+1ycJv1nhhmQgrIiuMezAH/OuugUpSgUpSgVhK4UFj4AyfXYfIVnSgqUfHHu+o9v8AaRHHMsGI4kjdiQrNI32kZ6QDgYAB2J3yMd0HHUiuDZ3EoMmkOkhAQOpJAVj8IkGknAxqG4AwQIfjq6eKwiQsIpoFXtlMJLxuwz2yoSfvkHhtiR7ZsfEriNYAGhaVGAXphOrkEbBgM7emTke59aCUpXm3EuZriF43sIzJGzIgtnMaoFVSG6bggowIAwC6/wBk5AsPKvPFtes0I1Q3CZ1W8uA4x50kHDj5j0IPrQWilKUClKiOaeOJZQGZzuWWNAFLFnkOlRpXdtznA3wDigkUukLMgdS641KGBK58ZHkVuqlq0khuGVikEa4JXPUdgxaQBwQC7NsdBGlgq5Y6lSY5jvZIbdEjbNxKVgiJ/wBo43cj1CKHkPyQ0HPwf/Sbue7O8cOq1g9QSCPtDj6yKI/+CfRqslcvC7BLeGKCP4I1CDO5IAxkn1J8k+pNQ8PM2ZemVTHUljwsheQdLqEs0QTZT0/Qk9y+c0FipUGOZodYUatOl2ZtJPT0GMHVgbDEgOc+PocYf/0yaAxRg3f2EEagnUzpOnDbx49PI33GQkrvhFtK2uSCJ28anjVjt8yM18t+D20eQlvCufOmNVz/AAFY8O4tHMSq6tQALAqe0kKcE+M9w29fTODUhQfFUAYAwPYbV9pUfxjigt1jZlJDSLHtjt1Zyxz6KASfkKCQpUJFzHGXmRgVEchj1HfWVCZ0qoJPc+jHkkbA5rti4vCzKoY5bxlGGDvsxIwrdp7WwdvFB3UpWLuACScAbkn0oK/zH/pE1tZD4WPXn/3MRBVT/bl0DHqqyVYqr3KCmUTXzebpgyZ/DbpkQD81Jkx6GVqsNAIrkueFwSZEkMT/ANuNW/xFddKCj8qcqWLRyo9rD1IZpoi6oFYqHLR5ZcHPSeM+fWpk8n22cqbiM/1d3OgH90S6f5V84aOnxC9jxhZo4bgH3YBoZP4LHD/7qyPMqr3uFWIrI6nqAyFIwxLdHGdJCHGksdxkDfAG5ccf0d9eJ/xEk/6sbZ/Og4TeqOziDN/vreJ/49MR/wCVdE3MMCEhyynGrDIVJ3QeCPeRB+fyONdzzHEocqGYqFJXQwI1FfO2c4YHxv4FBqS34ovme0k+tvJEf4id/wDChuuJqf8Aw1q491unQ/8AtMBH866TzDAASSwxs3Y3YdTIA22xLqwHv+YrE8yQeDrB0mQgxtkIugliMbLh1/mPIIAc7cZvFxq4dK3uYp4XA/8AkdCf4VM2U5kRXaN4yRkpJp1L8joZl/gTXAeYYMgZYktpXCMde7DK4G4yp3+h8EGuvhvEI501xklfQkEZyAQRnyMEf4eaDm43wgT9FwcSQv1Izk4J9VYDyp9vcA+lRFnx+4jkeO54dJEMjEluftKP6Z7EDLsPxAbAVlzTztHZzQWwhlmnmIEaIAAckDdydhk+QDjf2NTt5xKKBVa4ljiz6u4QZAycFsZoPJ+beK8PuXZPs8sdxLIFMSEpLKwRiOvAm+klUC5yT5wFGTS7HlDjDlxBazxKSG05ECgocrgMyjUp8MB7/OvTuC8ea7v2NvDG0f2gP1HkO6pEYSUKRsp8yEEsAdhkZr0mg8dsOdeOWOlL+wknQYXWqd35yRBkY/LAz7167ZzF0R2RkLKCUbGpCRnB0kjI8bE1upQaLu4CLnGSSFVfVmPgf559ACfSoG+4N9qkUy3AE0QykceCIOoArMAe5n061V2wBqJC5qSeYNdiMn4IuoF0ny7MmrV8OQFIx57zWrg3Ldvay3U8Snq3D65XZixY5YgDJwqjUQAPTHtQcV9xi1jnisgTmJVlMMMTzEKNowVjU6ADht8eE966/wBaRyspS3mkdDsWhMJj1jyGnCeRsdOT8q7G4cv2hbjADCNo8gbkMyNufUDRt/aNdbADuONh5+X1oOCTiTpu9vLp9WTTLgfNFOs/3VNa/wBV208QA74y8kgKud2l6iybg/1kgx6Z+VIuOBifuLkANp1GE4O+nIAy2n1zjxv4qG5zvpLDpXcTxpC0qrciRWZcN2o40nKnVpUnB2IODpwQmBy5Bkt35OdX3jYYN0wQVzgg9JNvkR4JB+ry9AMZDHGcanY6Q2vIGTsDrbb6ewxlwDjKXUeoFda6RIqPrClgGBDYGpWUhg2BkEbA5AlKCPtOERRuJBqLBSgLMWwp05Az7lFP5bYyakKUoFcnEOHpMFV8kAk4HrlWQ5+WGNddKCEXlqEBRqft0kMWydShMMSRu2Y1bJ8nOc5xWyPgcIkWcsWYblm0tqIyAxYrkYHopA2G2wru4kYulJ19HSKkP1MaCp2IbVtgg43qtcE4QlwJHMjNamRjBHk42wpd9WdZDhioOwCo2CxzQaZeb3E85RoJYEkSFUSVRLK7LEcR6iFcq0m4yNj7jeUv7uG7jltJWeBpAEdHwjENuyq2SrakyOxjgH0rjvOjBciZbdZJgGEjgnWFABXQzKItZXSSpZDgD4sDMLHzpa3TMLKKMfaSsRuLmCRUlkwVVcLERMVUYw7psQMn0D0RFAAAGANgB6AVlXBwPhgtoUhDu4XwzhQf+RVH8s7+a76BSlDQRd3w0tdW1wpA6aTRsP2kl6Z2+YeJfyzWFzy7A4KsH09+E6jBVMiur4XOBlZG+mdsVF8XivLV454AbmJFdXiLfe6DhhpYnEhUrtnu3IOrVlYuD9IcksMlzBarLCqxsqpK5lfqO8ekRCAjUGjbwxHrqoLXJwGEuX7wxJOVdl3bTnYH10L/AAx4JB1ry5bjTs2FOVGskA7EkDO2fYbedqrvCf0lw3B0JA6zb/cSPHFKQBqyEdhqGkZ2PioPnTnyd4pYYoxAjAq9yZVkKruHCCPI1DcagxxggAvhaCZXjnCZ5p7dJwszSmLDMcSy5Z1IGcOFkdsHbuGPap5eWU1Rks5AieNwXYmTV0hgtq+ELERp/ez5yT5BwmxFjZzTPaAzqY5UlWa3ZYkhdZFAQy9XLae7tyc4xtivS7Pnlnnt4nttCzMFR+ujeQxJAA7lBCqWBI1SKoJJxQT8PAYEYMqkENqA1HAJ1eBnx3t/L0AxDfacSTW3DhqlyOtcSEyRwEAABjnMsoXH3YOfViMjMrxqyuJ2WJJOjARmV0JEz/uIcYjBHlwSfQYPcJCwsY4I1iiRURRgKowB/wDvrn1oI/hXLkEOGwZJdXUaeTukd9LJqLenazAKAAoOABWHN32RbaSS8iWSJBq0FNZYjcAL+I5UHHjbJ8Zqbqvc5HqRw2Y83Ugib5QgF5s+wMalM+8i0H3kLjBvLGC4KLHrMgEaeEVJHRQPoqirBWu3t0jGlFCrljhRgZYlmOB7sSfqa2UClKUERzJYu8Mr2+10kb9Fgcd5GQD6MpZVypBGwrn5WtZTDBNJczu0iLIyyGIjuGcfdxgDGfw48etSXFbRpU0qR5BIbIDgfhJUg4P+W4IyKq9tcyQPNGbuzto1dUSFo/HYuygyppU5BCgHfJ8HTQXC3nDglc4yRuCPGxxkbj5+ta7uPXpRgChzqB9fYfTz/h61AcLv0iYtLxCScNntMSBFJIOVMcWcAbbsfPrXHxni8dyrqbj7MFfMb9GTqKy5GtWIC779uG7Tv8WAF0rm4kYxFKZiBEEbWW8BcHVnPpjNQdnxYDQDcXE+PLLZsQ+x/EkWkD18+nmshaJfTRzOJulCCFilR4VkkJBLvE4BfRpXTqXAJYjJwQFf/Q/ZXAsurLqy0aRwmVcHpx9QoSuokj7zb4dsAAYyenhvOtylxPDxC2W3jiwDcKzvGdWSrE6MIhAPexAyCPIIq9V80j2oMIJldVZGDKwyGUggj3BGxFbKr8/K6ozSWcjWkhJJEYDROTnd7c9pyTuy6WP7VYfr6a32voNKD/WYMyxH5umOpD+YZR+3QWOlabS6jlRZInV0YZV0YMrD5EbGt1BVrK2iuridp+54nIRD6JuAfpnKkepXJ9MSXLQRY5IVwOjLKhVfw6mMiDHp93Ihx7EVu4jwhJe4ExybfeJs22cZP5kehwTgjNRVvwK7hmkmiulfWqq0c0TEEpqwQ4k1KcMff02oJXiXDDLJA4nlj6RY6YyuHLDT3BlOcAnA9zn0FRXKVvHKslyS0xaaTpyzKuoJGekugBQEU6Cw0gZ1E+Sax4vwfiNyNP21LVDsywQ63P8AxnYY9PCD1960xcioqLGtxKEVdKgHVoXGBoMhYx4GACvj03oOW/4nxW3vdJRZ7Igya44dUqqCAy6RIoZhqHgEldwrEEVa+FcVhuU1wSK65wceVYeVZTurD9kgEV2AVEcU5dilfrIWguMYE8JCvt4DAgrKv7rhhQTFKrY4xcWu17HrjH+tW6kqB/WwbvH/AGl1r6krU9aXSSoskbq6MMq6EMrD3BGxoN1ef8R5YcXlvDBcGCPpzyhUTTnTJEQjdNk1orTMwyQQT5OTXoFV3ml4rdXujGs0xToxxSORr1neNF0tu5AyApzpGdhsHmlxwTid2l7GslvdpF1rVQCocZEGCNS9p0opyZDk5+tc1ty/qgMV4zWL4S3jiaTZm2ZpXkIAZAq56YfGUwCMKB6f+j+5uJrbr3EMcHUYmOGJdISMbLk/iZsZzttp2G9WV0BGCAR7Heg8Dj5CsWMWi5iAkaVVOvQekisOq2WYaSwCgbZEin3FW39FtrDPHA7IJGVEdpA7ECRVi0hhgK7qS4GSxQxH9qrJxjjljZXcEM8McXWUtHPoXGtThlYgZT4lOrxuc4xvMcP4HBFM88GY+oDrRCBHISdWspjGvc9wxnVvnbAStKUoFV7hw69/cz/ht1FrHt+NtMs5B9f/ACU+sbCpTjPEVtoJp23EaM+B5bA2A+ZOB9TXPyvw5re2ijfBkILykfilkJeU/m7N/KglaUpQKUpQK52sYjIJTGnUHh9I1DyPixnwSPzNdFKBVe5Z5vt7x54VOieF3jkhY92Y2KFl/aXI8jxnfFWGqlxKxjsJ1vo1CxSMVu/+IxKTf3HYqT+w5J+AUFtpSlApWq5uEjUu7BVHlmOAM7bk+NzVI5t59a2mVII0mC61mUsVdHBjEYGkEAvrwoI3LA+FagvlK8V5l/SRLc21xaPaPDPI/SiXIk1MsqqQSQBkEFSMHJIHvXpHI3ELqa3zdxCORW0bK6asBcnRIoIwxK7ZB05BwaDbd8sR62ltma1lJyzQ4CyHb+khI0SeMZI1ezCtP65ubba9g1p/6m1VnX03eDeSP+7rA8kirHSg5rC/inRZYZEkRvDowYH8xXTUJxDlmJ3aaFntpz5mgIUsf30IMcv99T8sVz/rO8tv/FQ9eMf6xaqSQN93tslx9Yy+fZaCx0rk4bxKG4TqQSLIvjKnOCPIPsR7HcV10ClKUCoC65aCu01m5tpWOW0jVFKf6yDYMf3l0tt8VT9Q/HON9IrDCnWuXGUiBwFHjXI3/lxj38nwATtQRHEOczZjRfQFJTtF0mDR3ByB2yMR0t2XPUCgZ+JqkeC8GfWLu7ZZLgjChd47dD+CLPv6yHdvkMKNnB+AiPqSTt17iUYlkZdtP7CIchIh+z6+SSSTXK3L8tt3cPkEY8/ZZctA3yTHdB/cyvnsNBYwK+1B2HMiF1guEa2nOwjlIxId/wCilHbL4zgYYDyoqcoInj/AIbsLryJEDdKVfihYlSHU+jBkU/ljwTWPLXFHmR45gFuIT05lAwCcZV1H7Dr3D6keVNTFV7mS0eN0vrdS0sS6ZI18zwblkHu6nLr89S7ayaCw0rRZXaTRpLGwZHUMrDwysMg1voK7zEOvcWVp5Uv9pl/sW5UoPznMRx6hGqxVDcJsZBc3txKMFykUYznEMQyPB2LSPK30K58VM0ClKUClKUClKUCtdxAsisjqGVgVZTuGBGCCPYitlKCvcrTtGZbGUkvb46bNuZbds9Js+rDBjY+6Z/EKsNQPNVq6iO8gUtNb5bSvmWFsdWP6kAMP30T51L2V2k0ccsbBkdQysPBVhkH+BoOHme6aK1mdYXn7SDHGVDEEEE95xsPr9DX564HI18JBIsbyxIXa7nkmZoolQ9+iLAZlCKNR3PaMHc179zZfpHEsbEASHS2ohRoGC+SfAIIQn06mfSqHetLxDqW1rGJESRRLqUJE0ilSTJvqCqFVRFhjpwCM9yB5jwuW4klhihCzTE9SPpYWVmxLgvICMHBMh1EsSFBO2BZuX7/jVzaJFbSTvGjgSMpVWjRcYCzAhjkFvu8Mw0A+CAbLb/o7mknlwsVuLZvuCIQ0dw0qZlZxkM+GKqCNKgKQFHgejcu8Ags49EKBc4LkZ7iAF/ESQAAABnYACg28Au5JbeKSWMxORujZyMEgfEAdwAdwDvvUhSlApSlBD8S5bhlcyrqhn/28B6bnHjVtpkAz8Lhh8q5Uu763IWaIXUeQOtbgJIufWSBjggbd0bH+wKsVKBURxu+0yWluCQ08jDKnBCRo0jYPz0qv0c4wagLTme4S9ukuNH2YTiBMDDRHpxSBnbO4YSA+NgGOQFNZc1ShOKcIdidKRXzkD1wsIAA9T3YH1oLHe3p19CHeUrksRlYVOQGfxnJGy5y2D4AJGPBOCpbK2CzyOdUsz7vK3ux9APAUYCjYAVzcowN0TPJ/SXLGdvkGAEa/RYwi/kfepygUpSg5uIWEU6NFNGsiN5R1DA/kahP1dd2m9q/2iEf6vcOdaj+quDk/3ZM/2lFWSlBE8I5ghuGMY1RzKMvBKNEifPT+Jf3lJU+hqWrg4vweC5ULMmrScqwJV4z7pIpDIfmCK4bGC9gkRC4uYCca5CI5ovbVgaJh6Zwp8Z1bmglrOzjiXREgRcs2lRgZclmOPmzE/nW+laZLqNSQXUEKXILDIUeWx7D3oK/z5xtreDREfvpcqnuMY1EbZJ3AAG5JGN6muDwPHBCkjl3VFDMfJON/+81T+Dwi/wCISXTamhhwIwX1Lq7cEBHK+VLYZcgnz6VfKBSlKBSlKBSlKBSlKBULGkdmvShyxd5JEjZtl1HU++OyIM2fBxqAGcqtd/ELooAqKGkbZFJwNsZZjvhVyMnHqB5IFRFwijq28emW5lX713UsqKc7yb7IMnTFnfPtqYBS+O8tz8SvrcteQMOjkNCrK0KEqxaJGZhrfWqiYnAC7DIr0WxsreytwkarFDEpOB4A8kn1JJ3J8kmtnDOGpCp07sxy7t8Ujbkkn6k7DYZ2ArZxK0E0bxklc4wRvgggqceuCBtQaoOLRMG7iuCARKpiI1fDtIAd98fQj0NdH2uPONa58Y1DOfHjPvULxTgc1whWSddwy4WMqoDKy5GH16u4n4sEYGPfFuWAwYMwywuASE3zPoGRk+VC4+YNBLHikGpV6qZZWcdw3VCAxz4wCR/2K6kcEAg5B3BG+fzquyctMzM5kTU2okBCqgk2xGnS4ZcfZxvnOWJ2xiprhtsYo0QtqIzvjTnJJ8fnj323yaDqpSlApSlBWp+GiV+JApqz0iAfDSJGDj+GgH3BI96pXNF4XPB31ktGnEAXOzP0I+1jjHxNHG+PmK9Fu+YLOE6ZLiJGJxgsMkn5e9eVXUBYwYDMirdqpCklA9pbKwOBnPVWQYO+oEeRQet3PEI4SI9LsQuorGhfSg2yQPocAbnBwDg1k/Frdc6poxjGQXAI1DK5BO2Rv9Kr8/ErW4dikzRl1SNxNbyJqVSzIR1Amk5dsNuDnwa635YJjaMTN3EFmwct9ykByQwJOE1ZJIydwaCXfiUK69UqDRjVlwNOfGd9sn3r7+sYckdVMhdZGsbJ51efh3G/zqJPLjd3330AUhQ2QxYgOMHIOChQ77ljvWC8qgasys2Rnvy3foWPURq040j0UHf4vFBPwTq6hkYMp8FTkH8xWyuThloYowhcuQWOo59STjck4GcbknbcmuugUpSg4uM3wggnmIJ6aM+AMliASAB6knAx86845WuntreK4nj+8WyfqIFGqV0MrDJHlnVU+ZzV250LfZwqnBZ0UH2bcr/zharfNFmTxDh1umOnJIGdSCeyJRIMeg3gI/v/ADoLDwWOOwt4YZGZ5SmqQojyM7ADWxChiFBIG/yFTA4hFjV1ExgHOoYw2MHz65H8RXJxHhbO5dHClkEbZDHKgllwUdWUgk+u+ajV5Xbp6DNqYlNUjKSz6YFgOWDhskgvkN+Ig5yaCeF7HqK6gGzpwTgk+dgfP5fOtkUytnSwODg4IOCPIOPB+VV+DljGomQEkRb6PHTaNjjf10D+XtUhwPhRtw4LAg6QAFIChcj8TMfXxnAxsBQSlKUoFKUoFaby5WNGds4A9PJ9gPmTgVurmveHxTdPqoG0NrUHwGAIBI8HYnY59/IFBB8OkluMyR5QPkNO34VGMLApHcvn7wjBPcAwIxO2NkkKBIxgefJJY+pZjuzH1Y5JropQKUpQKUpQKUpQKVokvY1ZUZ1DscKpIBY4ZsAep0qxx7Kfas0nUrqDArvuDttkHf5EH+FBspWuSdVUuzAKAWLE4AUDJOfbG+azzQYCBc6tIzsM4GcDxvWeKZrF5APJA3A323JwB9SSBQZ4pXzNM0H2lYNKoKqSAWzgepx5wPWgkGSuRkAEj1AOcbfkf4UGdKUoFKUoIvjE8XYrrKxVlkAijd91ORkopHn0J3qtcSn6nEbG6WC6xAk6SZt3Geoo0Y27tw24OBn51eaUEPBzFG2cxXK427raX5eyn3qUgmDgMvg+4I/kdxWylApSlApSlApSlApSlApSlApSlApSlAoaUoK5ccHaWWTV24mMqv6jMSIjLtjKuvj93fY780XL9wUCyGPJB1MGbC5MhdVQrhlbWM5x+elatlKCscY4HLLbJCgTa3kh0F2RVd1VVcMq5OnSw8DZz4rCbgM/boK6hLJIW1sD3TdRdyrbdMBdsY3AOCatVKConly4+8HUGkhwo1uCunMcO+NvumbUf2gMZ8iQn4MxiMeEIFwkqKScKiyI+BscHZtvG9T1KCA4dwmZI5lZgC0SxjS7dzgOGkLYyrNqXxnGnya57fg066c9MgY0guy9Ihg2oaFUMW8EAIMDGCC2bPSgp68u3WkjWq75GHJxlUDLnpjAbS2+Ce/JyfMnwqwkjli1Zwsc2rfIHUkRkUHSoIUI+2O0EDxip2lApSlApSlApSlApSlApSlApSlB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6038" y="-2171700"/>
            <a:ext cx="6648450" cy="4533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126" name="AutoShape 6" descr="data:image/jpeg;base64,/9j/4AAQSkZJRgABAQAAAQABAAD/2wCEAAkGBxISEhASEhMWFhUXGBgXGRYVFh8VHRYaGB8XGhsgHhcaHSggGh4mGxcYIT0hJSkrOi4uGB8zOjMtNygtLysBCgoKDQ0NFQ8PFTcdHR0tLSsrLTc3LS0tLS0tLS0tLS0tLTctNy0tLS0tLystLS0rNys3Ky0tKy0rKysrLS0tN//AABEIALkBEAMBIgACEQEDEQH/xAAcAAEAAgMBAQEAAAAAAAAAAAAABQYCAwQHAQj/xABFEAACAQMCBQIDBAYGCAcBAAABAgMABBESIQUGEyIxQVEyYXEUI0KBBxVSYpGhM2NygrHBJERTc4Ois/A0Q1SSk8LhFv/EABQBAQAAAAAAAAAAAAAAAAAAAAD/xAAUEQEAAAAAAAAAAAAAAAAAAAAA/9oADAMBAAIRAxEAPwD3GlKUClKg+YLQTPAij7waiHwfulOAzhwQUbOkDB7txjTqICXguEcEoysASpKkNgjyNvUe1baqg4JcpcW4guemkUCpIzx6zcsO1Opsq7AE5Rg2+DgYqT4FxozGSKWNoZ42YFGBw6gkCSN2UCRCMHI8ZAO9BMUpSgUpSgUpSgUpSgUpSgUpSgUrnvL2OIAuwGdgPJY+yqN2PyANQHEuKTy3EFvFDKkEmerclkiIGkkKkbnqZY4BbSCM7b7gJSXmG0V2jNxFrXZl1glPXuAPbtvvXXaX0UozFIkg2OUYOMHxuDVQ47xSw4fCTdNqhLKqwRxgpEpLaD01x6xt3tkkqce1dE8MAktpIlZZSxbVCe2MCNZXSQjGUdQNmB3cMMEAgLfSgpQKUpQKUpQKUpQKUpQKUpQKUpQaby5SKN5ZDpRFLMfOFUZJwN/AqqX1+qzLdXVy1nEMBI+pEVuEUa8sMMx+NshSMBc+uauDLkEHwajYOXbNGDpawK48MsKAj6EDIoOWw5kjkeFS0ZWcFoHjk1CQDBwQQCraWBxvsD7V28Y4SlwqaiyOja45UIDxPgjUpII8EgggggkEEVV+ZVhsro3EVrGZp4J9L4CEy26iVE1DxrQPk7f0S/lcJLxVMQOcyHCgKW3wWOcDtAA8nA8DyRQRjX9xbIDcp1lGdU1uhyAMnU0GS3y+7L7+gHiYhmV1VlIZWAIIOQQfBB9azqCvuCMjNcWZ6c3loySIpxnJDJ8Kuf8AagZBxnUO0hO0qP4LxZblCwVkZWKSRSDDxuPKsASPBBBBIIIIJBqQoFK47LicU39GSRjOdDKCPkzAA/lXXmg+0r5mvtApSlAqKe7edmjgbSqkq8ww2GGxSMHYuPVjkKdsMchfnMfEFii7mZQxAJT4sE4wDkaS3whsjGSfwkih3HMs6SRzQkQRmJo4bSRS64OlhKwjI047ASdSoC/dlgpC2nlFXLmWQszMSDgthMkqCJGbWfHxZUEdqLXFx3lThsSrdTJIGi0iORHlLRsT2iNI84y5+FVxk+Dk12ck842/EIkKOvWC5kiDaihB0nfAypPhhsc1t5p5wtbEYkkUynGmLUAdyACxO0aZIy7YAoOHlzis0ttFM1oXkUvFKgVI5EZW7jiQorKxAbHb9PQdDcVf7TFA0U69eQsDKYgqCFVYhQhLsCRnu/aO+MLVSsoI7aWf9VX7XN5JIJZLftlgk6hySxVfuVALHUHB+EHVspu3CeFFJDdXciPcsNAK9qRJ56cQY53IyWO7H5BQAnqUzXxWBwQcj5UH2lKUClKUClKUClKUClKUClKUClKUHJxTh6XETxPnDKV1KcMuoFdSt+FgCcGvMJftlhPw+9uLiWe1jXovpBOhSHQmREG5D9LB3LHPjAz61VTWeR2s4Amz3NzI7M6tpWCV2UAKxyWYoP3QDnBAFBMcK5gtrmFZ4ZNUbeDgg+h3XGRsQdx4NfJeOJqZIUecr8XR0kJnwC7Mq6tvhBJGxIGRmF4zyHasJHt2azkbuZ4ThGIZXzJC3Yw1IpOwzjGcVIci2UENjbJb6CgUamjxhpBtIdvXWDQRvFuF/aBJfWYmgvUGjuVk6vTyRHJExCuhJxrH1DbV3cn80fbFdJYmguosCa3fypPhl/aQ74b/ALNiYZ2ryv8ASFd/q3iPDr9cvqE0TxKxZ5EIj0qoYnwxLe2QPBaguMfLZWCBNpGQguksjvE+FdcBWLBAC+oAL+EbeCOR+VJe771TlI039TH0tTHUGGZRHpbIPasfnDao9OfbyPS1zwmdVY4CwP8AaJVG4y8QUaVODvn0q3cG4zFdJqjLAjGqORTHJHnOA8bdy5wcZ8+RkUEZYcvyRywPlOwHJ2JAJkOlewYA6mAV0bDGkjGLJSlArXNKEUs3gfn/ACHn6Vsquc+8EmvbYW0MnT1yJ1HyQVjXLNgD4iSAMZHk7+hDynnvjdteTmR5iqRnSqRzDqTOjaUCpgqkYbUdZBYkkqCuDVi4Zw3iN5Cf9GjhMgQ9eddJTSFwBF8c3b26pCoyDhQDirdyfyHacOGY16kvjrSBdePYaVAUfQZPqTgYkeaeY4OH273E7YUZ0qPikbBIVR6k4/IZJ2FBUuEcqcQs0mZryAq2ZJGIki1MBgszhiVAUAAIVCgbCoO75lGiQQXdnGBNGDFHphlnAYCbU9wzNkDwxVS2DjO2fW1xJGNQ2dd18/ENx/OoGOzs7e5ggz95NEwRH7xIIenqYlt2kwU8ncIfY0EN+jrj/DmeSztYmhnAMkiv3tLgjLmbJMh7ge4538VYOKWLGZpDALhGiEYUlPuyC5bOsgaXDJkjJ+7Gx2rbJy/Ebm3uVVUaJZVwqAauppG7DfAwdvdqmKCp23DL5HiQysyL0lLdTyMI0rYO5OqLSPlO1beWbC5iaJZAQiwohBfKqyrGMKA5B3DfgHr3NkVZ6UClKUClKqXOF1IsgCSFD0HKfetH94CNOlFUiZv3DsfHrQW2lVSLjFx97sqorbl0Zioe4nj1E6/hVI1Yjxv5C194FxiZpI43IYM0u+g5wGmIbuYFUwqgHDDwCQSKC1UpSgUpSgUpSgUpSgjuM35hVCAcM+lmEbS6BgnOhBk5xpz4BYE+xh+XLBnkjuGZysKzRxmSIwvK0zq8kjIwBXdFUbDPecAFQOb9JvH7q1t1WzjLSyllEmzdMBWdmEflmCqx8YGN87KbhGuABnOANz60FX5/4VeXMUcdq4XD63BcRltOCoy0UikZySCvkL9DA8tcG4vYNIkMdvJbuS+iWfS0ch8kPFbqCp220+lekVhNKqKzMQqqCSzHAAHkknwKCicak42JI5oxZQIqFZBJcu8bYyQd4l0YydxvuM7Cq7wbk7iHE5oL6+u9KpvCYVCv2EaHUNHpVWKiTcHIYbDO2NxzzYycUneVg8KiOCPqRjCHOHkR3bKABnzhcthN8YFWu25w4XBGYl4hB2kjIl6jHVshEkjtqYZXLEkbHOADgLbw+16UaIZHkIGDJIQWc+7EADP0FcHEIUW6tpVUiRm6TMuBrj0SsA+xLKrLkZxgnY7kGE4bfpKD+ro2uFYxhrmWbXFGyqCuzuZCyqEbSqjJcZYEkiw8I4X02mmfeaU9zeexCwjUHGwCnx7lj60EnSq1zpwK8uo8Wl89swHwhV0v9XA6iH5g/lS14ZxFI41S7g2AGmW2MmNvGtZlLH94+aCy0qAZuKKNls5D82lg/wDrJX1eI8QHx2MZ/wB1dav+pElBPVUeZeGQ8Qu47SSNXjijaWY43+81JFGGxkZIeQ4I3iT3rqu+aZIUkknsLqNEUsz6oHUKoyT2z5wAPaorlrjyQpJJcwXaTTyGaQ/Y53AzhUTUiMDoiWNM5/CT60F4RcAD22ql8+8Djefh947uOjPFGNJ06RM2jUCPXqND52wrAgg1LtzlYD47lI/96Gh/6gFcnMHFbW7s7qO3urd3MTGPTMjYkUaozsfRwpoLQK+1ycJv1nhhmQgrIiuMezAH/OuugUpSgUpSgVhK4UFj4AyfXYfIVnSgqUfHHu+o9v8AaRHHMsGI4kjdiQrNI32kZ6QDgYAB2J3yMd0HHUiuDZ3EoMmkOkhAQOpJAVj8IkGknAxqG4AwQIfjq6eKwiQsIpoFXtlMJLxuwz2yoSfvkHhtiR7ZsfEriNYAGhaVGAXphOrkEbBgM7emTke59aCUpXm3EuZriF43sIzJGzIgtnMaoFVSG6bggowIAwC6/wBk5AsPKvPFtes0I1Q3CZ1W8uA4x50kHDj5j0IPrQWilKUClKiOaeOJZQGZzuWWNAFLFnkOlRpXdtznA3wDigkUukLMgdS641KGBK58ZHkVuqlq0khuGVikEa4JXPUdgxaQBwQC7NsdBGlgq5Y6lSY5jvZIbdEjbNxKVgiJ/wBo43cj1CKHkPyQ0HPwf/Sbue7O8cOq1g9QSCPtDj6yKI/+CfRqslcvC7BLeGKCP4I1CDO5IAxkn1J8k+pNQ8PM2ZemVTHUljwsheQdLqEs0QTZT0/Qk9y+c0FipUGOZodYUatOl2ZtJPT0GMHVgbDEgOc+PocYf/0yaAxRg3f2EEagnUzpOnDbx49PI33GQkrvhFtK2uSCJ28anjVjt8yM18t+D20eQlvCufOmNVz/AAFY8O4tHMSq6tQALAqe0kKcE+M9w29fTODUhQfFUAYAwPYbV9pUfxjigt1jZlJDSLHtjt1Zyxz6KASfkKCQpUJFzHGXmRgVEchj1HfWVCZ0qoJPc+jHkkbA5rti4vCzKoY5bxlGGDvsxIwrdp7WwdvFB3UpWLuACScAbkn0oK/zH/pE1tZD4WPXn/3MRBVT/bl0DHqqyVYqr3KCmUTXzebpgyZ/DbpkQD81Jkx6GVqsNAIrkueFwSZEkMT/ANuNW/xFddKCj8qcqWLRyo9rD1IZpoi6oFYqHLR5ZcHPSeM+fWpk8n22cqbiM/1d3OgH90S6f5V84aOnxC9jxhZo4bgH3YBoZP4LHD/7qyPMqr3uFWIrI6nqAyFIwxLdHGdJCHGksdxkDfAG5ccf0d9eJ/xEk/6sbZ/Og4TeqOziDN/vreJ/49MR/wCVdE3MMCEhyynGrDIVJ3QeCPeRB+fyONdzzHEocqGYqFJXQwI1FfO2c4YHxv4FBqS34ovme0k+tvJEf4id/wDChuuJqf8Aw1q491unQ/8AtMBH866TzDAASSwxs3Y3YdTIA22xLqwHv+YrE8yQeDrB0mQgxtkIugliMbLh1/mPIIAc7cZvFxq4dK3uYp4XA/8AkdCf4VM2U5kRXaN4yRkpJp1L8joZl/gTXAeYYMgZYktpXCMde7DK4G4yp3+h8EGuvhvEI501xklfQkEZyAQRnyMEf4eaDm43wgT9FwcSQv1Izk4J9VYDyp9vcA+lRFnx+4jkeO54dJEMjEluftKP6Z7EDLsPxAbAVlzTztHZzQWwhlmnmIEaIAAckDdydhk+QDjf2NTt5xKKBVa4ljiz6u4QZAycFsZoPJ+beK8PuXZPs8sdxLIFMSEpLKwRiOvAm+klUC5yT5wFGTS7HlDjDlxBazxKSG05ECgocrgMyjUp8MB7/OvTuC8ea7v2NvDG0f2gP1HkO6pEYSUKRsp8yEEsAdhkZr0mg8dsOdeOWOlL+wknQYXWqd35yRBkY/LAz7167ZzF0R2RkLKCUbGpCRnB0kjI8bE1upQaLu4CLnGSSFVfVmPgf559ACfSoG+4N9qkUy3AE0QykceCIOoArMAe5n061V2wBqJC5qSeYNdiMn4IuoF0ny7MmrV8OQFIx57zWrg3Ldvay3U8Snq3D65XZixY5YgDJwqjUQAPTHtQcV9xi1jnisgTmJVlMMMTzEKNowVjU6ADht8eE966/wBaRyspS3mkdDsWhMJj1jyGnCeRsdOT8q7G4cv2hbjADCNo8gbkMyNufUDRt/aNdbADuONh5+X1oOCTiTpu9vLp9WTTLgfNFOs/3VNa/wBV208QA74y8kgKud2l6iybg/1kgx6Z+VIuOBifuLkANp1GE4O+nIAy2n1zjxv4qG5zvpLDpXcTxpC0qrciRWZcN2o40nKnVpUnB2IODpwQmBy5Bkt35OdX3jYYN0wQVzgg9JNvkR4JB+ry9AMZDHGcanY6Q2vIGTsDrbb6ewxlwDjKXUeoFda6RIqPrClgGBDYGpWUhg2BkEbA5AlKCPtOERRuJBqLBSgLMWwp05Az7lFP5bYyakKUoFcnEOHpMFV8kAk4HrlWQ5+WGNddKCEXlqEBRqft0kMWydShMMSRu2Y1bJ8nOc5xWyPgcIkWcsWYblm0tqIyAxYrkYHopA2G2wru4kYulJ19HSKkP1MaCp2IbVtgg43qtcE4QlwJHMjNamRjBHk42wpd9WdZDhioOwCo2CxzQaZeb3E85RoJYEkSFUSVRLK7LEcR6iFcq0m4yNj7jeUv7uG7jltJWeBpAEdHwjENuyq2SrakyOxjgH0rjvOjBciZbdZJgGEjgnWFABXQzKItZXSSpZDgD4sDMLHzpa3TMLKKMfaSsRuLmCRUlkwVVcLERMVUYw7psQMn0D0RFAAAGANgB6AVlXBwPhgtoUhDu4XwzhQf+RVH8s7+a76BSlDQRd3w0tdW1wpA6aTRsP2kl6Z2+YeJfyzWFzy7A4KsH09+E6jBVMiur4XOBlZG+mdsVF8XivLV454AbmJFdXiLfe6DhhpYnEhUrtnu3IOrVlYuD9IcksMlzBarLCqxsqpK5lfqO8ekRCAjUGjbwxHrqoLXJwGEuX7wxJOVdl3bTnYH10L/AAx4JB1ry5bjTs2FOVGskA7EkDO2fYbedqrvCf0lw3B0JA6zb/cSPHFKQBqyEdhqGkZ2PioPnTnyd4pYYoxAjAq9yZVkKruHCCPI1DcagxxggAvhaCZXjnCZ5p7dJwszSmLDMcSy5Z1IGcOFkdsHbuGPap5eWU1Rks5AieNwXYmTV0hgtq+ELERp/ez5yT5BwmxFjZzTPaAzqY5UlWa3ZYkhdZFAQy9XLae7tyc4xtivS7Pnlnnt4nttCzMFR+ujeQxJAA7lBCqWBI1SKoJJxQT8PAYEYMqkENqA1HAJ1eBnx3t/L0AxDfacSTW3DhqlyOtcSEyRwEAABjnMsoXH3YOfViMjMrxqyuJ2WJJOjARmV0JEz/uIcYjBHlwSfQYPcJCwsY4I1iiRURRgKowB/wDvrn1oI/hXLkEOGwZJdXUaeTukd9LJqLenazAKAAoOABWHN32RbaSS8iWSJBq0FNZYjcAL+I5UHHjbJ8Zqbqvc5HqRw2Y83Ugib5QgF5s+wMalM+8i0H3kLjBvLGC4KLHrMgEaeEVJHRQPoqirBWu3t0jGlFCrljhRgZYlmOB7sSfqa2UClKUERzJYu8Mr2+10kb9Fgcd5GQD6MpZVypBGwrn5WtZTDBNJczu0iLIyyGIjuGcfdxgDGfw48etSXFbRpU0qR5BIbIDgfhJUg4P+W4IyKq9tcyQPNGbuzto1dUSFo/HYuygyppU5BCgHfJ8HTQXC3nDglc4yRuCPGxxkbj5+ta7uPXpRgChzqB9fYfTz/h61AcLv0iYtLxCScNntMSBFJIOVMcWcAbbsfPrXHxni8dyrqbj7MFfMb9GTqKy5GtWIC779uG7Tv8WAF0rm4kYxFKZiBEEbWW8BcHVnPpjNQdnxYDQDcXE+PLLZsQ+x/EkWkD18+nmshaJfTRzOJulCCFilR4VkkJBLvE4BfRpXTqXAJYjJwQFf/Q/ZXAsurLqy0aRwmVcHpx9QoSuokj7zb4dsAAYyenhvOtylxPDxC2W3jiwDcKzvGdWSrE6MIhAPexAyCPIIq9V80j2oMIJldVZGDKwyGUggj3BGxFbKr8/K6ozSWcjWkhJJEYDROTnd7c9pyTuy6WP7VYfr6a32voNKD/WYMyxH5umOpD+YZR+3QWOlabS6jlRZInV0YZV0YMrD5EbGt1BVrK2iuridp+54nIRD6JuAfpnKkepXJ9MSXLQRY5IVwOjLKhVfw6mMiDHp93Ihx7EVu4jwhJe4ExybfeJs22cZP5kehwTgjNRVvwK7hmkmiulfWqq0c0TEEpqwQ4k1KcMff02oJXiXDDLJA4nlj6RY6YyuHLDT3BlOcAnA9zn0FRXKVvHKslyS0xaaTpyzKuoJGekugBQEU6Cw0gZ1E+Sax4vwfiNyNP21LVDsywQ63P8AxnYY9PCD1960xcioqLGtxKEVdKgHVoXGBoMhYx4GACvj03oOW/4nxW3vdJRZ7Igya44dUqqCAy6RIoZhqHgEldwrEEVa+FcVhuU1wSK65wceVYeVZTurD9kgEV2AVEcU5dilfrIWguMYE8JCvt4DAgrKv7rhhQTFKrY4xcWu17HrjH+tW6kqB/WwbvH/AGl1r6krU9aXSSoskbq6MMq6EMrD3BGxoN1ef8R5YcXlvDBcGCPpzyhUTTnTJEQjdNk1orTMwyQQT5OTXoFV3ml4rdXujGs0xToxxSORr1neNF0tu5AyApzpGdhsHmlxwTid2l7GslvdpF1rVQCocZEGCNS9p0opyZDk5+tc1ty/qgMV4zWL4S3jiaTZm2ZpXkIAZAq56YfGUwCMKB6f+j+5uJrbr3EMcHUYmOGJdISMbLk/iZsZzttp2G9WV0BGCAR7Heg8Dj5CsWMWi5iAkaVVOvQekisOq2WYaSwCgbZEin3FW39FtrDPHA7IJGVEdpA7ECRVi0hhgK7qS4GSxQxH9qrJxjjljZXcEM8McXWUtHPoXGtThlYgZT4lOrxuc4xvMcP4HBFM88GY+oDrRCBHISdWspjGvc9wxnVvnbAStKUoFV7hw69/cz/ht1FrHt+NtMs5B9f/ACU+sbCpTjPEVtoJp23EaM+B5bA2A+ZOB9TXPyvw5re2ijfBkILykfilkJeU/m7N/KglaUpQKUpQK52sYjIJTGnUHh9I1DyPixnwSPzNdFKBVe5Z5vt7x54VOieF3jkhY92Y2KFl/aXI8jxnfFWGqlxKxjsJ1vo1CxSMVu/+IxKTf3HYqT+w5J+AUFtpSlApWq5uEjUu7BVHlmOAM7bk+NzVI5t59a2mVII0mC61mUsVdHBjEYGkEAvrwoI3LA+FagvlK8V5l/SRLc21xaPaPDPI/SiXIk1MsqqQSQBkEFSMHJIHvXpHI3ELqa3zdxCORW0bK6asBcnRIoIwxK7ZB05BwaDbd8sR62ltma1lJyzQ4CyHb+khI0SeMZI1ezCtP65ubba9g1p/6m1VnX03eDeSP+7rA8kirHSg5rC/inRZYZEkRvDowYH8xXTUJxDlmJ3aaFntpz5mgIUsf30IMcv99T8sVz/rO8tv/FQ9eMf6xaqSQN93tslx9Yy+fZaCx0rk4bxKG4TqQSLIvjKnOCPIPsR7HcV10ClKUCoC65aCu01m5tpWOW0jVFKf6yDYMf3l0tt8VT9Q/HON9IrDCnWuXGUiBwFHjXI3/lxj38nwATtQRHEOczZjRfQFJTtF0mDR3ByB2yMR0t2XPUCgZ+JqkeC8GfWLu7ZZLgjChd47dD+CLPv6yHdvkMKNnB+AiPqSTt17iUYlkZdtP7CIchIh+z6+SSSTXK3L8tt3cPkEY8/ZZctA3yTHdB/cyvnsNBYwK+1B2HMiF1guEa2nOwjlIxId/wCilHbL4zgYYDyoqcoInj/AIbsLryJEDdKVfihYlSHU+jBkU/ljwTWPLXFHmR45gFuIT05lAwCcZV1H7Dr3D6keVNTFV7mS0eN0vrdS0sS6ZI18zwblkHu6nLr89S7ayaCw0rRZXaTRpLGwZHUMrDwysMg1voK7zEOvcWVp5Uv9pl/sW5UoPznMRx6hGqxVDcJsZBc3txKMFykUYznEMQyPB2LSPK30K58VM0ClKUClKUClKUCtdxAsisjqGVgVZTuGBGCCPYitlKCvcrTtGZbGUkvb46bNuZbds9Js+rDBjY+6Z/EKsNQPNVq6iO8gUtNb5bSvmWFsdWP6kAMP30T51L2V2k0ccsbBkdQysPBVhkH+BoOHme6aK1mdYXn7SDHGVDEEEE95xsPr9DX564HI18JBIsbyxIXa7nkmZoolQ9+iLAZlCKNR3PaMHc179zZfpHEsbEASHS2ohRoGC+SfAIIQn06mfSqHetLxDqW1rGJESRRLqUJE0ilSTJvqCqFVRFhjpwCM9yB5jwuW4klhihCzTE9SPpYWVmxLgvICMHBMh1EsSFBO2BZuX7/jVzaJFbSTvGjgSMpVWjRcYCzAhjkFvu8Mw0A+CAbLb/o7mknlwsVuLZvuCIQ0dw0qZlZxkM+GKqCNKgKQFHgejcu8Ags49EKBc4LkZ7iAF/ESQAAABnYACg28Au5JbeKSWMxORujZyMEgfEAdwAdwDvvUhSlApSlBD8S5bhlcyrqhn/28B6bnHjVtpkAz8Lhh8q5Uu763IWaIXUeQOtbgJIufWSBjggbd0bH+wKsVKBURxu+0yWluCQ08jDKnBCRo0jYPz0qv0c4wagLTme4S9ukuNH2YTiBMDDRHpxSBnbO4YSA+NgGOQFNZc1ShOKcIdidKRXzkD1wsIAA9T3YH1oLHe3p19CHeUrksRlYVOQGfxnJGy5y2D4AJGPBOCpbK2CzyOdUsz7vK3ux9APAUYCjYAVzcowN0TPJ/SXLGdvkGAEa/RYwi/kfepygUpSg5uIWEU6NFNGsiN5R1DA/kahP1dd2m9q/2iEf6vcOdaj+quDk/3ZM/2lFWSlBE8I5ghuGMY1RzKMvBKNEifPT+Jf3lJU+hqWrg4vweC5ULMmrScqwJV4z7pIpDIfmCK4bGC9gkRC4uYCca5CI5ovbVgaJh6Zwp8Z1bmglrOzjiXREgRcs2lRgZclmOPmzE/nW+laZLqNSQXUEKXILDIUeWx7D3oK/z5xtreDREfvpcqnuMY1EbZJ3AAG5JGN6muDwPHBCkjl3VFDMfJON/+81T+Dwi/wCISXTamhhwIwX1Lq7cEBHK+VLYZcgnz6VfKBSlKBSlKBSlKBSlKBULGkdmvShyxd5JEjZtl1HU++OyIM2fBxqAGcqtd/ELooAqKGkbZFJwNsZZjvhVyMnHqB5IFRFwijq28emW5lX713UsqKc7yb7IMnTFnfPtqYBS+O8tz8SvrcteQMOjkNCrK0KEqxaJGZhrfWqiYnAC7DIr0WxsreytwkarFDEpOB4A8kn1JJ3J8kmtnDOGpCp07sxy7t8Ujbkkn6k7DYZ2ArZxK0E0bxklc4wRvgggqceuCBtQaoOLRMG7iuCARKpiI1fDtIAd98fQj0NdH2uPONa58Y1DOfHjPvULxTgc1whWSddwy4WMqoDKy5GH16u4n4sEYGPfFuWAwYMwywuASE3zPoGRk+VC4+YNBLHikGpV6qZZWcdw3VCAxz4wCR/2K6kcEAg5B3BG+fzquyctMzM5kTU2okBCqgk2xGnS4ZcfZxvnOWJ2xiprhtsYo0QtqIzvjTnJJ8fnj323yaDqpSlApSlBWp+GiV+JApqz0iAfDSJGDj+GgH3BI96pXNF4XPB31ktGnEAXOzP0I+1jjHxNHG+PmK9Fu+YLOE6ZLiJGJxgsMkn5e9eVXUBYwYDMirdqpCklA9pbKwOBnPVWQYO+oEeRQet3PEI4SI9LsQuorGhfSg2yQPocAbnBwDg1k/Frdc6poxjGQXAI1DK5BO2Rv9Kr8/ErW4dikzRl1SNxNbyJqVSzIR1Amk5dsNuDnwa635YJjaMTN3EFmwct9ykByQwJOE1ZJIydwaCXfiUK69UqDRjVlwNOfGd9sn3r7+sYckdVMhdZGsbJ51efh3G/zqJPLjd3330AUhQ2QxYgOMHIOChQ77ljvWC8qgasys2Rnvy3foWPURq040j0UHf4vFBPwTq6hkYMp8FTkH8xWyuThloYowhcuQWOo59STjck4GcbknbcmuugUpSg4uM3wggnmIJ6aM+AMliASAB6knAx86845WuntreK4nj+8WyfqIFGqV0MrDJHlnVU+ZzV250LfZwqnBZ0UH2bcr/zharfNFmTxDh1umOnJIGdSCeyJRIMeg3gI/v/ADoLDwWOOwt4YZGZ5SmqQojyM7ADWxChiFBIG/yFTA4hFjV1ExgHOoYw2MHz65H8RXJxHhbO5dHClkEbZDHKgllwUdWUgk+u+ajV5Xbp6DNqYlNUjKSz6YFgOWDhskgvkN+Ig5yaCeF7HqK6gGzpwTgk+dgfP5fOtkUytnSwODg4IOCPIOPB+VV+DljGomQEkRb6PHTaNjjf10D+XtUhwPhRtw4LAg6QAFIChcj8TMfXxnAxsBQSlKUoFKUoFaby5WNGds4A9PJ9gPmTgVurmveHxTdPqoG0NrUHwGAIBI8HYnY59/IFBB8OkluMyR5QPkNO34VGMLApHcvn7wjBPcAwIxO2NkkKBIxgefJJY+pZjuzH1Y5JropQKUpQKUpQKUpQKVokvY1ZUZ1DscKpIBY4ZsAep0qxx7Kfas0nUrqDArvuDttkHf5EH+FBspWuSdVUuzAKAWLE4AUDJOfbG+azzQYCBc6tIzsM4GcDxvWeKZrF5APJA3A323JwB9SSBQZ4pXzNM0H2lYNKoKqSAWzgepx5wPWgkGSuRkAEj1AOcbfkf4UGdKUoFKUoIvjE8XYrrKxVlkAijd91ORkopHn0J3qtcSn6nEbG6WC6xAk6SZt3Geoo0Y27tw24OBn51eaUEPBzFG2cxXK427raX5eyn3qUgmDgMvg+4I/kdxWylApSlApSlApSlApSlApSlApSlApSlAoaUoK5ccHaWWTV24mMqv6jMSIjLtjKuvj93fY780XL9wUCyGPJB1MGbC5MhdVQrhlbWM5x+elatlKCscY4HLLbJCgTa3kh0F2RVd1VVcMq5OnSw8DZz4rCbgM/boK6hLJIW1sD3TdRdyrbdMBdsY3AOCatVKConly4+8HUGkhwo1uCunMcO+NvumbUf2gMZ8iQn4MxiMeEIFwkqKScKiyI+BscHZtvG9T1KCA4dwmZI5lZgC0SxjS7dzgOGkLYyrNqXxnGnya57fg066c9MgY0guy9Ihg2oaFUMW8EAIMDGCC2bPSgp68u3WkjWq75GHJxlUDLnpjAbS2+Ce/JyfMnwqwkjli1Zwsc2rfIHUkRkUHSoIUI+2O0EDxip2lApSlApSlApSlApSlApSlApSlB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6038" y="-2171700"/>
            <a:ext cx="6648450" cy="4533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444208" y="980728"/>
            <a:ext cx="2987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Century Gothic" pitchFamily="34" charset="0"/>
              </a:rPr>
              <a:t>A food web shows many food chains.</a:t>
            </a:r>
          </a:p>
          <a:p>
            <a:endParaRPr lang="en-GB" sz="2400" b="1" dirty="0" smtClean="0">
              <a:latin typeface="Century Gothic" pitchFamily="34" charset="0"/>
            </a:endParaRPr>
          </a:p>
          <a:p>
            <a:r>
              <a:rPr lang="en-GB" sz="2400" b="1" dirty="0" smtClean="0">
                <a:latin typeface="Century Gothic" pitchFamily="34" charset="0"/>
              </a:rPr>
              <a:t>Write out 3 food chains from this food web.</a:t>
            </a:r>
            <a:endParaRPr lang="en-GB" sz="2400" b="1" dirty="0">
              <a:latin typeface="Century Gothic" pitchFamily="34" charset="0"/>
            </a:endParaRPr>
          </a:p>
        </p:txBody>
      </p:sp>
      <p:pic>
        <p:nvPicPr>
          <p:cNvPr id="5129" name="Picture 9" descr="http://a.files.bbci.co.uk/bam/live/content/zqdpb9q/sma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80728"/>
            <a:ext cx="6152028" cy="48973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 - </a:t>
            </a: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Be able to </a:t>
            </a:r>
            <a:r>
              <a:rPr lang="en-GB" sz="2000" dirty="0" smtClean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predict the impact of introducing an unfamiliar organism to a food web</a:t>
            </a:r>
            <a:endParaRPr lang="en-GB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 smtClean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 smtClean="0">
                <a:solidFill>
                  <a:prstClr val="black"/>
                </a:solidFill>
                <a:latin typeface="Century Gothic" pitchFamily="34" charset="0"/>
              </a:rPr>
              <a:t> – Be able to </a:t>
            </a:r>
            <a:r>
              <a:rPr lang="en-GB" sz="2000" dirty="0" smtClean="0">
                <a:solidFill>
                  <a:prstClr val="black"/>
                </a:solidFill>
                <a:latin typeface="Century Gothic"/>
                <a:ea typeface="Times New Roman"/>
                <a:cs typeface="Times New Roman"/>
              </a:rPr>
              <a:t>describe how a change in a population in a food web effects other organisms</a:t>
            </a: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44208" y="692696"/>
            <a:ext cx="26997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 smtClean="0">
                <a:solidFill>
                  <a:prstClr val="black"/>
                </a:solidFill>
                <a:latin typeface="Century Gothic" pitchFamily="34" charset="0"/>
              </a:rPr>
              <a:t>Each organism depends on the other organisms.</a:t>
            </a:r>
          </a:p>
          <a:p>
            <a:pPr lvl="0"/>
            <a:r>
              <a:rPr lang="en-GB" sz="2800" dirty="0" smtClean="0">
                <a:solidFill>
                  <a:prstClr val="black"/>
                </a:solidFill>
                <a:latin typeface="Century Gothic" pitchFamily="34" charset="0"/>
              </a:rPr>
              <a:t>If the number of one organism changes then other organisms will be affected.</a:t>
            </a:r>
            <a:endParaRPr lang="en-GB" sz="2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10" name="Picture 2" descr="http://a.files.bbci.co.uk/bam/live/content/zqdpb9q/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764704"/>
            <a:ext cx="6331943" cy="50405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31849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B3908009-0491-4FE9-9270-3190D1D428B8}" vid="{053DC01E-D49A-4187-818D-3EFBFE380DDF}"/>
    </a:ext>
  </a:ext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B3908009-0491-4FE9-9270-3190D1D428B8}" vid="{053DC01E-D49A-4187-818D-3EFBFE380DD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Outwood Foxhills Layout Darker bgd</Template>
  <TotalTime>2089</TotalTime>
  <Words>749</Words>
  <Application>Microsoft Office PowerPoint</Application>
  <PresentationFormat>On-screen Show (4:3)</PresentationFormat>
  <Paragraphs>99</Paragraphs>
  <Slides>14</Slides>
  <Notes>10</Notes>
  <HiddenSlides>1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Outwood Foxhills Layout</vt:lpstr>
      <vt:lpstr>1_Default Design</vt:lpstr>
      <vt:lpstr>1_Outwood Foxhills Layout</vt:lpstr>
      <vt:lpstr>Office Theme</vt:lpstr>
      <vt:lpstr>Slide 1</vt:lpstr>
      <vt:lpstr>Slide 2</vt:lpstr>
      <vt:lpstr>Slide 3</vt:lpstr>
      <vt:lpstr>Food webs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Pre-Starter</dc:title>
  <dc:creator>Sarah &amp; Rob</dc:creator>
  <cp:lastModifiedBy>lucy</cp:lastModifiedBy>
  <cp:revision>145</cp:revision>
  <dcterms:created xsi:type="dcterms:W3CDTF">2013-07-26T12:32:32Z</dcterms:created>
  <dcterms:modified xsi:type="dcterms:W3CDTF">2016-08-23T16:48:40Z</dcterms:modified>
</cp:coreProperties>
</file>