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9" r:id="rId3"/>
    <p:sldId id="280" r:id="rId4"/>
    <p:sldId id="291" r:id="rId5"/>
    <p:sldId id="281" r:id="rId6"/>
    <p:sldId id="282" r:id="rId7"/>
    <p:sldId id="271" r:id="rId8"/>
    <p:sldId id="284" r:id="rId9"/>
    <p:sldId id="261" r:id="rId10"/>
    <p:sldId id="289" r:id="rId11"/>
    <p:sldId id="262" r:id="rId12"/>
    <p:sldId id="269" r:id="rId13"/>
    <p:sldId id="285" r:id="rId14"/>
    <p:sldId id="264" r:id="rId15"/>
    <p:sldId id="265" r:id="rId16"/>
    <p:sldId id="270" r:id="rId17"/>
    <p:sldId id="268" r:id="rId18"/>
    <p:sldId id="272" r:id="rId19"/>
    <p:sldId id="290" r:id="rId20"/>
    <p:sldId id="266" r:id="rId21"/>
    <p:sldId id="287" r:id="rId22"/>
    <p:sldId id="267" r:id="rId23"/>
    <p:sldId id="274" r:id="rId24"/>
    <p:sldId id="288" r:id="rId25"/>
    <p:sldId id="273" r:id="rId26"/>
    <p:sldId id="275" r:id="rId27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84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B5A97-2163-419C-A047-9FCEED6433C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DAEA5-4337-4931-8824-D5378DA35A8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249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C6A78-C5A7-4EDB-8D27-FEE71891102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B6679-2714-4DA5-95FB-E2940EFE414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605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9B100-A52C-49F5-8CE2-EF6726B3C42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E593A-2BDA-4F39-A1B1-F540B64D9BE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3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C836-E6FF-493B-ABCC-3865F424F00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7D15-62F6-436A-903A-5A2963A3AB9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56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A193-89A9-41D2-A8C9-F8028DB7608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F915-B9F9-47E6-9A8B-FF0A4A06F7F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4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BBF25-1874-49BC-90ED-19F757603F1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356E8-4669-4545-9E1C-8429A18C4F6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666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5041-876F-4654-A25F-216C2073E3B3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2848A-75DA-4AA9-AE97-CD61338FE7A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80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A98D-664B-46B3-AC41-785982A9013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1108A-1740-4289-BFA0-A2DF60F2160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83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C0D16-59EF-4D99-A274-5649A86C89E3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FEB54-FB6C-47E4-8DB4-ACB0B29813A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747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D04EB-25B9-47D2-8B76-E006CDC295E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DE652-91D9-4C51-A4E1-422EA822123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72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6C473-8D35-4FB6-822D-4F6F95682A4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BA7C1-3F19-4C90-B2CB-10C0AB3B9B4A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957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8EB1C3-7CDA-42EF-A7D3-B03F25855AA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16/09/2020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3E95CF-5AB8-476A-B5AD-FAC3AF9D61A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4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youtube.com/watch?v=TEl4jeETVm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732B3FA-3F13-43C3-99B3-DEA1F755C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/>
              <a:t>Specification points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EB2114-7ED8-419F-99EC-D56445BFB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764704"/>
            <a:ext cx="7848872" cy="603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6144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work out </a:t>
            </a:r>
            <a:r>
              <a:rPr lang="en-GB" b="1" dirty="0"/>
              <a:t>1 Mole </a:t>
            </a:r>
            <a:r>
              <a:rPr lang="en-GB" dirty="0"/>
              <a:t>of an </a:t>
            </a:r>
            <a:br>
              <a:rPr lang="en-GB" dirty="0"/>
            </a:br>
            <a:r>
              <a:rPr lang="en-GB" dirty="0"/>
              <a:t>element, compound or molecule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Step 1 – Work out the mass of the compound from the periodic table (</a:t>
            </a:r>
            <a:r>
              <a:rPr lang="en-GB" b="1" dirty="0" err="1"/>
              <a:t>MASS</a:t>
            </a:r>
            <a:r>
              <a:rPr lang="en-GB" dirty="0" err="1"/>
              <a:t>ive</a:t>
            </a:r>
            <a:r>
              <a:rPr lang="en-GB" dirty="0"/>
              <a:t> number)</a:t>
            </a:r>
          </a:p>
          <a:p>
            <a:pPr marL="0" indent="0">
              <a:buNone/>
            </a:pPr>
            <a:r>
              <a:rPr lang="en-GB" i="1" dirty="0" err="1"/>
              <a:t>Eg</a:t>
            </a:r>
            <a:r>
              <a:rPr lang="en-GB" i="1" dirty="0"/>
              <a:t> water is H</a:t>
            </a:r>
            <a:r>
              <a:rPr lang="en-GB" i="1" baseline="-25000" dirty="0"/>
              <a:t>2</a:t>
            </a:r>
            <a:r>
              <a:rPr lang="en-GB" i="1" dirty="0"/>
              <a:t>O so 1 + 1 + 16 = 18</a:t>
            </a:r>
          </a:p>
          <a:p>
            <a:r>
              <a:rPr lang="en-GB" dirty="0"/>
              <a:t>Step 2 – Convert number to grams</a:t>
            </a:r>
          </a:p>
          <a:p>
            <a:pPr marL="0" indent="0">
              <a:buNone/>
            </a:pPr>
            <a:r>
              <a:rPr lang="en-GB" i="1" dirty="0" err="1"/>
              <a:t>Eg</a:t>
            </a:r>
            <a:r>
              <a:rPr lang="en-GB" i="1" dirty="0"/>
              <a:t> water will become 18 grams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So 1 mole of water will weigh 18 grams!</a:t>
            </a:r>
          </a:p>
        </p:txBody>
      </p:sp>
    </p:spTree>
    <p:extLst>
      <p:ext uri="{BB962C8B-B14F-4D97-AF65-F5344CB8AC3E}">
        <p14:creationId xmlns:p14="http://schemas.microsoft.com/office/powerpoint/2010/main" val="2644889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8197" name="Content Placeholder 2"/>
          <p:cNvSpPr>
            <a:spLocks noGrp="1"/>
          </p:cNvSpPr>
          <p:nvPr>
            <p:ph idx="1"/>
          </p:nvPr>
        </p:nvSpPr>
        <p:spPr>
          <a:xfrm>
            <a:off x="195480" y="1295231"/>
            <a:ext cx="8784976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en-GB" altLang="en-US" dirty="0"/>
              <a:t>A mole is a measure of the amount of a substance in science. The unit for moles is mol.</a:t>
            </a:r>
          </a:p>
          <a:p>
            <a:pPr marL="0" indent="0" algn="ctr">
              <a:buFont typeface="Arial" pitchFamily="34" charset="0"/>
              <a:buNone/>
            </a:pPr>
            <a:endParaRPr lang="en-GB" altLang="en-US" dirty="0"/>
          </a:p>
          <a:p>
            <a:pPr marL="0" indent="0">
              <a:buNone/>
            </a:pPr>
            <a:r>
              <a:rPr lang="en-GB" dirty="0"/>
              <a:t>Scientists use the mole as a measure of chemical amounts because the number of particles would be too big to work with.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1 mole of any substance always contains the same number of particles: 6.02 x 10</a:t>
            </a:r>
            <a:r>
              <a:rPr lang="en-GB" baseline="30000" dirty="0"/>
              <a:t>23</a:t>
            </a:r>
          </a:p>
          <a:p>
            <a:pPr marL="0" indent="0">
              <a:buNone/>
            </a:pPr>
            <a:endParaRPr lang="en-GB" baseline="30000" dirty="0"/>
          </a:p>
          <a:p>
            <a:pPr marL="0" indent="0">
              <a:buNone/>
            </a:pPr>
            <a:r>
              <a:rPr lang="en-GB" dirty="0"/>
              <a:t>This number is </a:t>
            </a:r>
            <a:r>
              <a:rPr lang="en-GB" b="1" dirty="0"/>
              <a:t>Avogadro’s constant</a:t>
            </a:r>
            <a:r>
              <a:rPr lang="en-GB" dirty="0"/>
              <a:t>.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28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1601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GB" altLang="en-US" sz="2800" dirty="0"/>
              <a:t>The </a:t>
            </a:r>
            <a:r>
              <a:rPr lang="en-GB" altLang="en-US" sz="2800" b="1" dirty="0"/>
              <a:t>mass</a:t>
            </a:r>
            <a:r>
              <a:rPr lang="en-GB" altLang="en-US" sz="2800" dirty="0"/>
              <a:t> of 1 mole of any atom or compound is equal to its</a:t>
            </a:r>
            <a:r>
              <a:rPr lang="en-GB" altLang="en-US" sz="2800" b="1" dirty="0"/>
              <a:t> formula mass </a:t>
            </a:r>
            <a:r>
              <a:rPr lang="en-GB" altLang="en-US" sz="2800" dirty="0"/>
              <a:t>in </a:t>
            </a:r>
            <a:r>
              <a:rPr lang="en-GB" altLang="en-US" sz="2800" b="1" dirty="0"/>
              <a:t>grams</a:t>
            </a:r>
            <a:r>
              <a:rPr lang="en-GB" altLang="en-US" sz="2800" dirty="0"/>
              <a:t>. </a:t>
            </a:r>
          </a:p>
          <a:p>
            <a:pPr marL="0" indent="0" algn="ctr">
              <a:buNone/>
            </a:pPr>
            <a:endParaRPr lang="en-GB" altLang="en-US" sz="2800" dirty="0"/>
          </a:p>
          <a:p>
            <a:pPr marL="0" indent="0" algn="ctr">
              <a:buNone/>
            </a:pPr>
            <a:r>
              <a:rPr lang="en-GB" altLang="en-US" sz="2800" dirty="0"/>
              <a:t>So if I had 1 mole of Carbon-12 it would weigh 12 grams.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1"/>
          <a:stretch/>
        </p:blipFill>
        <p:spPr>
          <a:xfrm>
            <a:off x="3001" y="4221088"/>
            <a:ext cx="1230241" cy="650440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3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2" name="Content Placeholder 1">
            <a:extLst/>
          </p:cNvPr>
          <p:cNvSpPr>
            <a:spLocks noGrp="1"/>
          </p:cNvSpPr>
          <p:nvPr>
            <p:ph idx="1"/>
          </p:nvPr>
        </p:nvSpPr>
        <p:spPr>
          <a:xfrm>
            <a:off x="2124075" y="2349500"/>
            <a:ext cx="6769100" cy="324008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mole?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Avogadro constant?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work out the mass of a mole?</a:t>
            </a:r>
            <a:endParaRPr lang="en-GB" sz="2400" dirty="0"/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2"/>
          <a:stretch/>
        </p:blipFill>
        <p:spPr bwMode="auto">
          <a:xfrm>
            <a:off x="0" y="3342482"/>
            <a:ext cx="125963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Rectangle 9"/>
          <p:cNvSpPr>
            <a:spLocks noChangeArrowheads="1"/>
          </p:cNvSpPr>
          <p:nvPr/>
        </p:nvSpPr>
        <p:spPr bwMode="auto">
          <a:xfrm>
            <a:off x="304800" y="1557338"/>
            <a:ext cx="883761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buClr>
                <a:srgbClr val="CC0000"/>
              </a:buClr>
              <a:buFontTx/>
              <a:buNone/>
            </a:pPr>
            <a:r>
              <a:rPr lang="en-GB" altLang="en-US" sz="2800" b="1">
                <a:latin typeface="Arial" panose="020B0604020202020204" pitchFamily="34" charset="0"/>
              </a:rPr>
              <a:t>Now record:</a:t>
            </a:r>
            <a:endParaRPr lang="en-GB" altLang="en-US" sz="2800">
              <a:latin typeface="Arial" panose="020B0604020202020204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43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10245" name="Title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6480720" cy="1143000"/>
          </a:xfrm>
        </p:spPr>
        <p:txBody>
          <a:bodyPr/>
          <a:lstStyle/>
          <a:p>
            <a:pPr algn="l"/>
            <a:r>
              <a:rPr lang="en-GB" altLang="en-US" sz="2800" b="1" dirty="0"/>
              <a:t>What would be the mass of 1 mole of these substances?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553" y="2060848"/>
            <a:ext cx="8229600" cy="387856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GB" sz="2800" dirty="0"/>
              <a:t>As a group: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GB" sz="2800" dirty="0"/>
              <a:t>Li				2. </a:t>
            </a:r>
            <a:r>
              <a:rPr lang="en-GB" sz="2800" dirty="0" err="1"/>
              <a:t>NaCl</a:t>
            </a:r>
            <a:endParaRPr lang="en-GB" sz="2800" dirty="0"/>
          </a:p>
          <a:p>
            <a:pPr marL="0" indent="0">
              <a:buFont typeface="Arial" charset="0"/>
              <a:buNone/>
              <a:defRPr/>
            </a:pPr>
            <a:endParaRPr lang="en-GB" sz="2000" dirty="0"/>
          </a:p>
          <a:p>
            <a:pPr marL="0" indent="0">
              <a:buFont typeface="Arial" charset="0"/>
              <a:buNone/>
              <a:defRPr/>
            </a:pPr>
            <a:r>
              <a:rPr lang="en-GB" sz="2800" dirty="0"/>
              <a:t>In pairs</a:t>
            </a:r>
          </a:p>
          <a:p>
            <a:pPr marL="514350" indent="-514350">
              <a:buFont typeface="+mj-lt"/>
              <a:buAutoNum type="arabicPeriod" startAt="3"/>
              <a:defRPr/>
            </a:pPr>
            <a:r>
              <a:rPr lang="en-GB" sz="2800" dirty="0"/>
              <a:t>O</a:t>
            </a:r>
            <a:r>
              <a:rPr lang="en-GB" sz="2800" baseline="-25000" dirty="0"/>
              <a:t>2				</a:t>
            </a:r>
            <a:r>
              <a:rPr lang="en-GB" sz="2800" dirty="0"/>
              <a:t>4. Fe</a:t>
            </a:r>
            <a:r>
              <a:rPr lang="en-GB" sz="2800" baseline="-25000" dirty="0"/>
              <a:t>2</a:t>
            </a:r>
            <a:r>
              <a:rPr lang="en-GB" sz="2800" dirty="0"/>
              <a:t>O</a:t>
            </a:r>
            <a:r>
              <a:rPr lang="en-GB" sz="2800" baseline="-25000" dirty="0"/>
              <a:t>3</a:t>
            </a:r>
          </a:p>
          <a:p>
            <a:pPr marL="0" indent="0">
              <a:buFont typeface="Arial" charset="0"/>
              <a:buNone/>
              <a:defRPr/>
            </a:pPr>
            <a:endParaRPr lang="en-GB" sz="2000" dirty="0"/>
          </a:p>
          <a:p>
            <a:pPr marL="0" indent="0">
              <a:buFont typeface="Arial" charset="0"/>
              <a:buNone/>
              <a:defRPr/>
            </a:pPr>
            <a:r>
              <a:rPr lang="en-GB" sz="2800" dirty="0"/>
              <a:t>On your own</a:t>
            </a:r>
          </a:p>
          <a:p>
            <a:pPr marL="514350" indent="-514350">
              <a:buFont typeface="+mj-lt"/>
              <a:buAutoNum type="arabicPeriod" startAt="5"/>
              <a:defRPr/>
            </a:pPr>
            <a:r>
              <a:rPr lang="en-GB" sz="2800" dirty="0"/>
              <a:t>C</a:t>
            </a:r>
            <a:r>
              <a:rPr lang="en-GB" sz="2800" baseline="-25000" dirty="0"/>
              <a:t>6</a:t>
            </a:r>
            <a:r>
              <a:rPr lang="en-GB" sz="2800" dirty="0"/>
              <a:t>H</a:t>
            </a:r>
            <a:r>
              <a:rPr lang="en-GB" sz="2800" baseline="-25000" dirty="0"/>
              <a:t>12</a:t>
            </a:r>
            <a:r>
              <a:rPr lang="en-GB" sz="2800" dirty="0"/>
              <a:t>O</a:t>
            </a:r>
            <a:r>
              <a:rPr lang="en-GB" sz="2800" baseline="-25000" dirty="0"/>
              <a:t>6</a:t>
            </a:r>
          </a:p>
          <a:p>
            <a:pPr marL="0" indent="0">
              <a:buFont typeface="Arial" charset="0"/>
              <a:buNone/>
              <a:defRPr/>
            </a:pP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256490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7 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2564904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23 + 35.5 = 58.5 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393305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16 x 2 = 32 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2080" y="3933056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(56 x 2) + (16 x 3) = 160 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5736" y="5301208"/>
            <a:ext cx="6140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(12 x 6) + (1 x 12) + (16 x 6) = 180 g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9" t="57450" r="8416" b="29961"/>
          <a:stretch/>
        </p:blipFill>
        <p:spPr bwMode="auto">
          <a:xfrm>
            <a:off x="6335622" y="980728"/>
            <a:ext cx="2808378" cy="71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6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11269" name="AutoShape 2" descr="Image result for mR MOLE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1270" name="AutoShape 4" descr="Image result for mR MOLE"/>
          <p:cNvSpPr>
            <a:spLocks noChangeAspect="1" noChangeArrowheads="1"/>
          </p:cNvSpPr>
          <p:nvPr/>
        </p:nvSpPr>
        <p:spPr bwMode="auto">
          <a:xfrm>
            <a:off x="2968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1271" name="AutoShape 6" descr="Image result for mR MOLE"/>
          <p:cNvSpPr>
            <a:spLocks noChangeAspect="1" noChangeArrowheads="1"/>
          </p:cNvSpPr>
          <p:nvPr/>
        </p:nvSpPr>
        <p:spPr bwMode="auto">
          <a:xfrm>
            <a:off x="4492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1272" name="AutoShape 8" descr="Image result for mR MOLE"/>
          <p:cNvSpPr>
            <a:spLocks noChangeAspect="1" noChangeArrowheads="1"/>
          </p:cNvSpPr>
          <p:nvPr/>
        </p:nvSpPr>
        <p:spPr bwMode="auto">
          <a:xfrm>
            <a:off x="6016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GB" altLang="en-US">
              <a:solidFill>
                <a:prstClr val="black"/>
              </a:solidFill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044" y="1785580"/>
            <a:ext cx="3195638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itle 5"/>
          <p:cNvSpPr>
            <a:spLocks noGrp="1"/>
          </p:cNvSpPr>
          <p:nvPr>
            <p:ph type="title"/>
          </p:nvPr>
        </p:nvSpPr>
        <p:spPr>
          <a:xfrm>
            <a:off x="0" y="888568"/>
            <a:ext cx="9144000" cy="1143000"/>
          </a:xfrm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4000" b="1" dirty="0"/>
              <a:t>mass = formula mass x number of moles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159544" y="1776159"/>
            <a:ext cx="5394325" cy="1727200"/>
          </a:xfrm>
          <a:prstGeom prst="wedgeRoundRectCallout">
            <a:avLst>
              <a:gd name="adj1" fmla="val 63932"/>
              <a:gd name="adj2" fmla="val 1189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prstClr val="black"/>
                </a:solidFill>
              </a:rPr>
              <a:t>I remember this as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prstClr val="black"/>
                </a:solidFill>
              </a:rPr>
              <a:t>“mass = Mr Mole”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4463" y="3984762"/>
            <a:ext cx="53641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If we know how many </a:t>
            </a:r>
            <a:r>
              <a:rPr lang="en-GB" sz="2800" b="1" dirty="0"/>
              <a:t>moles</a:t>
            </a:r>
            <a:r>
              <a:rPr lang="en-GB" sz="2800" dirty="0"/>
              <a:t> of a substance we have, we can use this and its formula mass to calculate the </a:t>
            </a:r>
            <a:r>
              <a:rPr lang="en-GB" sz="2800" b="1" dirty="0"/>
              <a:t>mass</a:t>
            </a:r>
            <a:r>
              <a:rPr lang="en-GB" sz="2800" dirty="0"/>
              <a:t> (in g) of the substance.</a:t>
            </a:r>
          </a:p>
        </p:txBody>
      </p:sp>
      <p:sp>
        <p:nvSpPr>
          <p:cNvPr id="13" name="Oval 12"/>
          <p:cNvSpPr/>
          <p:nvPr/>
        </p:nvSpPr>
        <p:spPr>
          <a:xfrm>
            <a:off x="2635941" y="2579276"/>
            <a:ext cx="749707" cy="5315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06A9CCD-445E-4A21-81E8-6906B5D98969}"/>
              </a:ext>
            </a:extLst>
          </p:cNvPr>
          <p:cNvCxnSpPr>
            <a:cxnSpLocks/>
          </p:cNvCxnSpPr>
          <p:nvPr/>
        </p:nvCxnSpPr>
        <p:spPr>
          <a:xfrm flipV="1">
            <a:off x="3059832" y="1644894"/>
            <a:ext cx="295637" cy="9484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1"/>
          <a:stretch/>
        </p:blipFill>
        <p:spPr>
          <a:xfrm>
            <a:off x="7659071" y="5610055"/>
            <a:ext cx="1168096" cy="650440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59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5" name="Title 5"/>
          <p:cNvSpPr txBox="1">
            <a:spLocks/>
          </p:cNvSpPr>
          <p:nvPr/>
        </p:nvSpPr>
        <p:spPr bwMode="auto">
          <a:xfrm>
            <a:off x="0" y="88856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en-US" sz="4000" b="1" dirty="0"/>
              <a:t>mass = formula mass x number of moles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2132856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What is the mass of 0.5 moles of H</a:t>
            </a:r>
            <a:r>
              <a:rPr lang="en-GB" sz="3200" baseline="-25000" dirty="0"/>
              <a:t>2</a:t>
            </a:r>
            <a:r>
              <a:rPr lang="en-GB" sz="3200" dirty="0"/>
              <a:t>0?</a:t>
            </a:r>
          </a:p>
          <a:p>
            <a:endParaRPr lang="en-GB" sz="3200" dirty="0"/>
          </a:p>
          <a:p>
            <a:r>
              <a:rPr lang="en-GB" sz="3200" dirty="0"/>
              <a:t>Formula mass of H</a:t>
            </a:r>
            <a:r>
              <a:rPr lang="en-GB" sz="3200" baseline="-25000" dirty="0"/>
              <a:t>2</a:t>
            </a:r>
            <a:r>
              <a:rPr lang="en-GB" sz="3200" dirty="0"/>
              <a:t>O = (1x2) + 16</a:t>
            </a:r>
          </a:p>
          <a:p>
            <a:r>
              <a:rPr lang="en-GB" sz="3200" dirty="0"/>
              <a:t>                                        = 18</a:t>
            </a:r>
          </a:p>
          <a:p>
            <a:r>
              <a:rPr lang="en-GB" sz="3200" dirty="0"/>
              <a:t>Mass = 18 x 0.5</a:t>
            </a:r>
          </a:p>
          <a:p>
            <a:endParaRPr lang="en-GB" sz="3200" dirty="0"/>
          </a:p>
          <a:p>
            <a:r>
              <a:rPr lang="en-GB" sz="3200" dirty="0"/>
              <a:t>Mass = 9 g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9BED09-7223-434E-8119-C4B0E18791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1"/>
          <a:stretch/>
        </p:blipFill>
        <p:spPr>
          <a:xfrm>
            <a:off x="7864627" y="343884"/>
            <a:ext cx="1168096" cy="6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4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088897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What is the mass of 0.25 moles of calcium?(Ca)</a:t>
            </a:r>
          </a:p>
          <a:p>
            <a:pPr marL="514350" indent="-514350">
              <a:buAutoNum type="arabicPeriod"/>
            </a:pPr>
            <a:r>
              <a:rPr lang="en-GB" dirty="0"/>
              <a:t>What is the mass of 0.2 moles of sodium hydroxide (</a:t>
            </a:r>
            <a:r>
              <a:rPr lang="en-GB" dirty="0" err="1"/>
              <a:t>NaOH</a:t>
            </a:r>
            <a:r>
              <a:rPr lang="en-GB" dirty="0"/>
              <a:t>)?</a:t>
            </a:r>
          </a:p>
          <a:p>
            <a:pPr marL="514350" indent="-514350">
              <a:buAutoNum type="arabicPeriod"/>
            </a:pPr>
            <a:r>
              <a:rPr lang="en-GB" dirty="0"/>
              <a:t>What is the mass of 0.75 moles of copper </a:t>
            </a:r>
            <a:r>
              <a:rPr lang="en-GB" dirty="0" err="1"/>
              <a:t>sulfate</a:t>
            </a:r>
            <a:r>
              <a:rPr lang="en-GB" dirty="0"/>
              <a:t> (CuSO</a:t>
            </a:r>
            <a:r>
              <a:rPr lang="en-GB" baseline="-25000" dirty="0"/>
              <a:t>4</a:t>
            </a:r>
            <a:r>
              <a:rPr lang="en-GB" dirty="0"/>
              <a:t>)?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 bwMode="auto">
          <a:xfrm>
            <a:off x="0" y="88856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en-US" sz="4000" b="1" dirty="0"/>
              <a:t>mass = formula mass x number of moles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111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2616" y="2420888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0.25 moles </a:t>
            </a:r>
            <a:r>
              <a:rPr lang="en-GB" dirty="0"/>
              <a:t>of calcium (</a:t>
            </a:r>
            <a:r>
              <a:rPr lang="en-GB" dirty="0">
                <a:solidFill>
                  <a:srgbClr val="7030A0"/>
                </a:solidFill>
              </a:rPr>
              <a:t>Ca</a:t>
            </a:r>
            <a:r>
              <a:rPr lang="en-GB" dirty="0"/>
              <a:t>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dirty="0">
                <a:solidFill>
                  <a:srgbClr val="7030A0"/>
                </a:solidFill>
              </a:rPr>
              <a:t>40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x</a:t>
            </a:r>
            <a:r>
              <a:rPr lang="en-GB" dirty="0">
                <a:solidFill>
                  <a:srgbClr val="FF0000"/>
                </a:solidFill>
              </a:rPr>
              <a:t> 0.25 </a:t>
            </a:r>
            <a:r>
              <a:rPr lang="en-GB" dirty="0"/>
              <a:t>=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?g</a:t>
            </a:r>
          </a:p>
          <a:p>
            <a:pPr marL="0" indent="0">
              <a:buNone/>
            </a:pPr>
            <a:r>
              <a:rPr lang="en-GB" dirty="0"/>
              <a:t>2.  </a:t>
            </a:r>
            <a:r>
              <a:rPr lang="en-GB" dirty="0">
                <a:solidFill>
                  <a:srgbClr val="FF0000"/>
                </a:solidFill>
              </a:rPr>
              <a:t>0.2 moles </a:t>
            </a:r>
            <a:r>
              <a:rPr lang="en-GB" dirty="0"/>
              <a:t>of sodium hydroxide (</a:t>
            </a:r>
            <a:r>
              <a:rPr lang="en-GB" dirty="0" err="1">
                <a:solidFill>
                  <a:srgbClr val="7030A0"/>
                </a:solidFill>
              </a:rPr>
              <a:t>Na</a:t>
            </a:r>
            <a:r>
              <a:rPr lang="en-GB" dirty="0" err="1">
                <a:solidFill>
                  <a:schemeClr val="tx2"/>
                </a:solidFill>
              </a:rPr>
              <a:t>O</a:t>
            </a:r>
            <a:r>
              <a:rPr lang="en-GB" dirty="0" err="1">
                <a:solidFill>
                  <a:schemeClr val="accent6">
                    <a:lumMod val="75000"/>
                  </a:schemeClr>
                </a:solidFill>
              </a:rPr>
              <a:t>H</a:t>
            </a:r>
            <a:r>
              <a:rPr lang="en-GB" dirty="0"/>
              <a:t>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dirty="0">
                <a:solidFill>
                  <a:srgbClr val="7030A0"/>
                </a:solidFill>
              </a:rPr>
              <a:t>(23 </a:t>
            </a:r>
            <a:r>
              <a:rPr lang="en-GB" dirty="0"/>
              <a:t>+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chemeClr val="tx2"/>
                </a:solidFill>
              </a:rPr>
              <a:t>16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/>
              <a:t>+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en-GB" dirty="0">
                <a:solidFill>
                  <a:srgbClr val="7030A0"/>
                </a:solidFill>
              </a:rPr>
              <a:t>) </a:t>
            </a:r>
            <a:r>
              <a:rPr lang="en-GB" dirty="0">
                <a:solidFill>
                  <a:srgbClr val="FF0000"/>
                </a:solidFill>
              </a:rPr>
              <a:t>x 0.2 </a:t>
            </a:r>
            <a:r>
              <a:rPr lang="en-GB" dirty="0"/>
              <a:t>= ? g</a:t>
            </a:r>
          </a:p>
          <a:p>
            <a:pPr marL="0" indent="0">
              <a:buNone/>
            </a:pPr>
            <a:r>
              <a:rPr lang="en-GB" dirty="0"/>
              <a:t>3.  </a:t>
            </a:r>
            <a:r>
              <a:rPr lang="en-GB" dirty="0">
                <a:solidFill>
                  <a:srgbClr val="FF0000"/>
                </a:solidFill>
              </a:rPr>
              <a:t>0.75 moles </a:t>
            </a:r>
            <a:r>
              <a:rPr lang="en-GB" dirty="0"/>
              <a:t>of copper </a:t>
            </a:r>
            <a:r>
              <a:rPr lang="en-GB" dirty="0" err="1"/>
              <a:t>sulfate</a:t>
            </a:r>
            <a:r>
              <a:rPr lang="en-GB" dirty="0"/>
              <a:t> (</a:t>
            </a:r>
            <a:r>
              <a:rPr lang="en-GB" dirty="0">
                <a:solidFill>
                  <a:srgbClr val="7030A0"/>
                </a:solidFill>
              </a:rPr>
              <a:t>Cu</a:t>
            </a:r>
            <a:r>
              <a:rPr lang="en-GB" dirty="0">
                <a:solidFill>
                  <a:srgbClr val="92D050"/>
                </a:solidFill>
              </a:rPr>
              <a:t>S</a:t>
            </a:r>
            <a:r>
              <a:rPr lang="en-GB" dirty="0">
                <a:solidFill>
                  <a:schemeClr val="accent6"/>
                </a:solidFill>
              </a:rPr>
              <a:t>O</a:t>
            </a:r>
            <a:r>
              <a:rPr lang="en-GB" baseline="-25000" dirty="0">
                <a:solidFill>
                  <a:schemeClr val="accent6"/>
                </a:solidFill>
              </a:rPr>
              <a:t>4</a:t>
            </a:r>
            <a:r>
              <a:rPr lang="en-GB" dirty="0"/>
              <a:t>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dirty="0"/>
              <a:t>(</a:t>
            </a:r>
            <a:r>
              <a:rPr lang="en-GB" dirty="0">
                <a:solidFill>
                  <a:srgbClr val="7030A0"/>
                </a:solidFill>
              </a:rPr>
              <a:t>63.5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+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92D050"/>
                </a:solidFill>
              </a:rPr>
              <a:t>32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+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chemeClr val="accent6"/>
                </a:solidFill>
              </a:rPr>
              <a:t>(16 x 4)</a:t>
            </a:r>
            <a:r>
              <a:rPr lang="en-GB" dirty="0"/>
              <a:t>)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x</a:t>
            </a:r>
            <a:r>
              <a:rPr lang="en-GB" dirty="0">
                <a:solidFill>
                  <a:srgbClr val="FF0000"/>
                </a:solidFill>
              </a:rPr>
              <a:t> 0.75 </a:t>
            </a:r>
            <a:r>
              <a:rPr lang="en-GB" dirty="0"/>
              <a:t>= ? 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itle 5"/>
          <p:cNvSpPr txBox="1">
            <a:spLocks/>
          </p:cNvSpPr>
          <p:nvPr/>
        </p:nvSpPr>
        <p:spPr bwMode="auto">
          <a:xfrm>
            <a:off x="-4584" y="110409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en-US" sz="4000" dirty="0"/>
              <a:t>mass = formula mass x number of moles</a:t>
            </a:r>
          </a:p>
          <a:p>
            <a:r>
              <a:rPr lang="en-GB" altLang="en-US" sz="2800" b="1" dirty="0">
                <a:latin typeface="Comic Sans MS" panose="030F0702030302020204" pitchFamily="66" charset="0"/>
              </a:rPr>
              <a:t>Where do the numbers in the equations come from??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6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2616" y="1842859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0.25 moles of calcium (Ca):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40 x 0.25 = 10 g</a:t>
            </a:r>
          </a:p>
          <a:p>
            <a:pPr marL="0" indent="0">
              <a:buNone/>
            </a:pPr>
            <a:r>
              <a:rPr lang="en-GB" dirty="0"/>
              <a:t>2.  0.2 moles of sodium hydroxide (</a:t>
            </a:r>
            <a:r>
              <a:rPr lang="en-GB" dirty="0" err="1"/>
              <a:t>NaOH</a:t>
            </a:r>
            <a:r>
              <a:rPr lang="en-GB" dirty="0"/>
              <a:t>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(23 + 16 + 1) x 0.2 = 8 g</a:t>
            </a:r>
          </a:p>
          <a:p>
            <a:pPr marL="0" indent="0">
              <a:buNone/>
            </a:pPr>
            <a:r>
              <a:rPr lang="en-GB" dirty="0"/>
              <a:t>3.  0.75 moles of copper </a:t>
            </a:r>
            <a:r>
              <a:rPr lang="en-GB" dirty="0" err="1"/>
              <a:t>sulfate</a:t>
            </a:r>
            <a:r>
              <a:rPr lang="en-GB" dirty="0"/>
              <a:t> (CuSO</a:t>
            </a:r>
            <a:r>
              <a:rPr lang="en-GB" baseline="-25000" dirty="0"/>
              <a:t>4</a:t>
            </a:r>
            <a:r>
              <a:rPr lang="en-GB" dirty="0"/>
              <a:t>):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(63.5 + 32 + (16 x 4)) x 0.75 = 119.6 g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 bwMode="auto">
          <a:xfrm>
            <a:off x="0" y="88856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en-US" sz="4000" b="1" dirty="0"/>
              <a:t>mass = formula mass x number of moles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81" y="-3474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6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47B14F-E24F-4546-84DB-405FC4E88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b="1" dirty="0"/>
              <a:t>Resources required:</a:t>
            </a:r>
          </a:p>
          <a:p>
            <a:pPr lvl="1">
              <a:defRPr/>
            </a:pPr>
            <a:r>
              <a:rPr lang="en-GB" dirty="0"/>
              <a:t>calculators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>
              <a:defRPr/>
            </a:pPr>
            <a:r>
              <a:rPr lang="en-GB" b="1" dirty="0"/>
              <a:t>Opportunities for feedback and student response:</a:t>
            </a:r>
          </a:p>
          <a:p>
            <a:pPr lvl="1">
              <a:defRPr/>
            </a:pPr>
            <a:r>
              <a:rPr lang="en-GB" dirty="0"/>
              <a:t>Describe what a mole is.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46A38-156B-4659-AA32-284B1305E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140968"/>
            <a:ext cx="1265869" cy="178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010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What if you have to find the number of moles instead? You will have to rearrange the equation!</a:t>
            </a:r>
          </a:p>
          <a:p>
            <a:pPr marL="0" indent="0">
              <a:buNone/>
            </a:pPr>
            <a:endParaRPr lang="en-GB" sz="1100" dirty="0"/>
          </a:p>
          <a:p>
            <a:pPr marL="914400" lvl="1" indent="-514350">
              <a:buAutoNum type="arabicPeriod"/>
            </a:pPr>
            <a:r>
              <a:rPr lang="en-GB" dirty="0"/>
              <a:t>Write out the equation.</a:t>
            </a:r>
          </a:p>
          <a:p>
            <a:pPr marL="914400" lvl="1" indent="-514350">
              <a:buAutoNum type="arabicPeriod"/>
            </a:pPr>
            <a:r>
              <a:rPr lang="en-GB" dirty="0"/>
              <a:t>Fill in the numbers you already know.</a:t>
            </a:r>
          </a:p>
          <a:p>
            <a:pPr marL="914400" lvl="1" indent="-514350">
              <a:buAutoNum type="arabicPeriod"/>
            </a:pPr>
            <a:r>
              <a:rPr lang="en-GB" dirty="0"/>
              <a:t>Make the amount that you want to calculate the subject of the equation.</a:t>
            </a:r>
          </a:p>
          <a:p>
            <a:pPr marL="914400" lvl="1" indent="-514350">
              <a:buAutoNum type="arabicPeriod"/>
            </a:pPr>
            <a:r>
              <a:rPr lang="en-GB" dirty="0"/>
              <a:t>Calculate.</a:t>
            </a:r>
          </a:p>
          <a:p>
            <a:pPr marL="914400" lvl="1" indent="-514350">
              <a:buAutoNum type="arabicPeriod"/>
            </a:pPr>
            <a:endParaRPr lang="en-GB" dirty="0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55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5" name="Title 5"/>
          <p:cNvSpPr txBox="1">
            <a:spLocks/>
          </p:cNvSpPr>
          <p:nvPr/>
        </p:nvSpPr>
        <p:spPr bwMode="auto">
          <a:xfrm>
            <a:off x="0" y="88856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en-US" sz="4000" b="1" dirty="0"/>
              <a:t>mass = formula mass x number of moles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2132856"/>
            <a:ext cx="8229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How many moles are in 27g of H</a:t>
            </a:r>
            <a:r>
              <a:rPr lang="en-GB" sz="3200" baseline="-25000" dirty="0"/>
              <a:t>2</a:t>
            </a:r>
            <a:r>
              <a:rPr lang="en-GB" sz="3200" dirty="0"/>
              <a:t>0?</a:t>
            </a:r>
          </a:p>
          <a:p>
            <a:endParaRPr lang="en-GB" sz="3200" dirty="0"/>
          </a:p>
          <a:p>
            <a:r>
              <a:rPr lang="en-GB" sz="3200" dirty="0"/>
              <a:t>Formula mass of H</a:t>
            </a:r>
            <a:r>
              <a:rPr lang="en-GB" sz="3200" baseline="-25000" dirty="0"/>
              <a:t>2</a:t>
            </a:r>
            <a:r>
              <a:rPr lang="en-GB" sz="3200" dirty="0"/>
              <a:t>O = (1x2) + 16</a:t>
            </a:r>
          </a:p>
          <a:p>
            <a:r>
              <a:rPr lang="en-GB" sz="3200" dirty="0"/>
              <a:t>                                        = 18</a:t>
            </a:r>
          </a:p>
          <a:p>
            <a:endParaRPr lang="en-GB" sz="3200" dirty="0"/>
          </a:p>
          <a:p>
            <a:r>
              <a:rPr lang="en-GB" sz="3200" dirty="0"/>
              <a:t>27g = 18 x number of moles</a:t>
            </a:r>
          </a:p>
          <a:p>
            <a:endParaRPr lang="en-GB" sz="3200" dirty="0"/>
          </a:p>
          <a:p>
            <a:r>
              <a:rPr lang="en-GB" sz="3200" dirty="0"/>
              <a:t>1.5 = number of moles	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1236" y="4758243"/>
            <a:ext cx="4031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________________________</a:t>
            </a:r>
          </a:p>
          <a:p>
            <a:pPr algn="ctr"/>
            <a:r>
              <a:rPr lang="en-GB" sz="2400" b="1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6433" y="4758243"/>
            <a:ext cx="9541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_____</a:t>
            </a:r>
          </a:p>
          <a:p>
            <a:pPr algn="ctr"/>
            <a:r>
              <a:rPr lang="en-GB" sz="2400" b="1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34000" y="5521874"/>
            <a:ext cx="1933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200" dirty="0">
                <a:solidFill>
                  <a:srgbClr val="FF0000"/>
                </a:solidFill>
                <a:sym typeface="Wingdings" panose="05000000000000000000" pitchFamily="2" charset="2"/>
              </a:rPr>
              <a:t> 1.5 </a:t>
            </a:r>
            <a:r>
              <a:rPr lang="en-GB" sz="3200" dirty="0" err="1">
                <a:solidFill>
                  <a:srgbClr val="FF0000"/>
                </a:solidFill>
                <a:sym typeface="Wingdings" panose="05000000000000000000" pitchFamily="2" charset="2"/>
              </a:rPr>
              <a:t>mol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9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How many moles are there in 66 g of carbon (C)?</a:t>
            </a:r>
          </a:p>
          <a:p>
            <a:pPr marL="514350" indent="-514350">
              <a:buAutoNum type="arabicPeriod"/>
            </a:pPr>
            <a:r>
              <a:rPr lang="en-GB" dirty="0"/>
              <a:t>How many moles are there in 22 g of carbon dioxide (CO</a:t>
            </a:r>
            <a:r>
              <a:rPr lang="en-GB" baseline="-25000" dirty="0"/>
              <a:t>2</a:t>
            </a:r>
            <a:r>
              <a:rPr lang="en-GB" dirty="0"/>
              <a:t>)?</a:t>
            </a:r>
          </a:p>
          <a:p>
            <a:pPr marL="514350" indent="-514350">
              <a:buAutoNum type="arabicPeriod"/>
            </a:pPr>
            <a:r>
              <a:rPr lang="en-GB" dirty="0"/>
              <a:t>How many moles are there in 80 g of sodium hydroxide (</a:t>
            </a:r>
            <a:r>
              <a:rPr lang="en-GB" dirty="0" err="1"/>
              <a:t>NaOH</a:t>
            </a:r>
            <a:r>
              <a:rPr lang="en-GB" dirty="0"/>
              <a:t>)?</a:t>
            </a:r>
          </a:p>
          <a:p>
            <a:pPr marL="514350" indent="-514350">
              <a:buAutoNum type="arabicPeriod"/>
            </a:pPr>
            <a:r>
              <a:rPr lang="en-GB" dirty="0"/>
              <a:t>How many moles are there in 2.4 g of carbon(C)?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810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67333"/>
            <a:ext cx="8363272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66 g = 12 x moles</a:t>
            </a:r>
          </a:p>
          <a:p>
            <a:pPr marL="0" indent="534988">
              <a:buNone/>
            </a:pPr>
            <a:r>
              <a:rPr lang="en-GB" dirty="0">
                <a:solidFill>
                  <a:srgbClr val="FF0000"/>
                </a:solidFill>
              </a:rPr>
              <a:t>66/12 = moles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  = 5.5 </a:t>
            </a:r>
            <a:r>
              <a:rPr lang="en-GB" dirty="0" err="1">
                <a:solidFill>
                  <a:srgbClr val="FF0000"/>
                </a:solidFill>
              </a:rPr>
              <a:t>mol</a:t>
            </a: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2.  22 g = 44 x moles</a:t>
            </a:r>
          </a:p>
          <a:p>
            <a:pPr marL="449263" indent="85725">
              <a:buNone/>
            </a:pPr>
            <a:r>
              <a:rPr lang="en-GB" dirty="0">
                <a:solidFill>
                  <a:srgbClr val="FF0000"/>
                </a:solidFill>
              </a:rPr>
              <a:t>22/44 = moles 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  = 0.5 </a:t>
            </a:r>
            <a:r>
              <a:rPr lang="en-GB" dirty="0" err="1">
                <a:solidFill>
                  <a:srgbClr val="FF0000"/>
                </a:solidFill>
              </a:rPr>
              <a:t>mol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6056" y="155679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3.  80 g = 40 x moles</a:t>
            </a:r>
          </a:p>
          <a:p>
            <a:pPr indent="449263"/>
            <a:r>
              <a:rPr lang="en-GB" sz="3200" dirty="0">
                <a:solidFill>
                  <a:srgbClr val="FF0000"/>
                </a:solidFill>
              </a:rPr>
              <a:t>80/40 = moles </a:t>
            </a:r>
          </a:p>
          <a:p>
            <a:r>
              <a:rPr lang="en-GB" sz="3200" dirty="0">
                <a:solidFill>
                  <a:srgbClr val="FF0000"/>
                </a:solidFill>
              </a:rPr>
              <a:t>	  = 2 </a:t>
            </a:r>
            <a:r>
              <a:rPr lang="en-GB" sz="3200" dirty="0" err="1">
                <a:solidFill>
                  <a:srgbClr val="FF0000"/>
                </a:solidFill>
              </a:rPr>
              <a:t>mol</a:t>
            </a:r>
            <a:endParaRPr lang="en-GB" sz="3200" dirty="0">
              <a:solidFill>
                <a:srgbClr val="FF0000"/>
              </a:solidFill>
            </a:endParaRPr>
          </a:p>
          <a:p>
            <a:endParaRPr lang="en-GB" sz="2000" dirty="0">
              <a:solidFill>
                <a:srgbClr val="FF0000"/>
              </a:solidFill>
            </a:endParaRPr>
          </a:p>
          <a:p>
            <a:endParaRPr lang="en-GB" sz="4000" dirty="0">
              <a:solidFill>
                <a:srgbClr val="FF0000"/>
              </a:solidFill>
            </a:endParaRPr>
          </a:p>
          <a:p>
            <a:r>
              <a:rPr lang="en-GB" sz="3200" dirty="0">
                <a:solidFill>
                  <a:srgbClr val="FF0000"/>
                </a:solidFill>
              </a:rPr>
              <a:t>4.  2.4 g = 12 x moles</a:t>
            </a:r>
          </a:p>
          <a:p>
            <a:pPr indent="449263"/>
            <a:r>
              <a:rPr lang="en-GB" sz="3200" dirty="0">
                <a:solidFill>
                  <a:srgbClr val="FF0000"/>
                </a:solidFill>
              </a:rPr>
              <a:t>2.4/12 = moles </a:t>
            </a:r>
          </a:p>
          <a:p>
            <a:r>
              <a:rPr lang="en-GB" sz="3200" dirty="0">
                <a:solidFill>
                  <a:srgbClr val="FF0000"/>
                </a:solidFill>
              </a:rPr>
              <a:t>	  = 0.2 </a:t>
            </a:r>
            <a:r>
              <a:rPr lang="en-GB" sz="3200" dirty="0" err="1">
                <a:solidFill>
                  <a:srgbClr val="FF0000"/>
                </a:solidFill>
              </a:rPr>
              <a:t>mol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6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74663" y="981075"/>
            <a:ext cx="8229600" cy="1143000"/>
          </a:xfrm>
        </p:spPr>
        <p:txBody>
          <a:bodyPr/>
          <a:lstStyle/>
          <a:p>
            <a:r>
              <a:rPr lang="en-GB" altLang="en-US" b="1" u="sng" dirty="0"/>
              <a:t>Plenary</a:t>
            </a:r>
            <a:r>
              <a:rPr lang="en-GB" altLang="en-US" dirty="0"/>
              <a:t>: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633788"/>
          </a:xfrm>
        </p:spPr>
        <p:txBody>
          <a:bodyPr/>
          <a:lstStyle/>
          <a:p>
            <a:r>
              <a:rPr lang="en-GB" altLang="en-US" dirty="0"/>
              <a:t>What would questions using moles look like in an exam?</a:t>
            </a:r>
          </a:p>
          <a:p>
            <a:endParaRPr lang="en-GB" altLang="en-US" dirty="0"/>
          </a:p>
          <a:p>
            <a:r>
              <a:rPr lang="en-GB" altLang="en-US" dirty="0"/>
              <a:t>Let’s have a go at an exam question…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To be able to </a:t>
            </a:r>
            <a:r>
              <a:rPr lang="en-GB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8632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5" y="1218571"/>
            <a:ext cx="9004150" cy="4856011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063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Mass of ethanol burned = 72.80 – 72.10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                                            = 0.70 g			</a:t>
            </a:r>
            <a:r>
              <a:rPr lang="en-GB" b="1" dirty="0">
                <a:solidFill>
                  <a:srgbClr val="FF0000"/>
                </a:solidFill>
              </a:rPr>
              <a:t>(1)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Formula mass of ethanol = (2 x 12) </a:t>
            </a:r>
            <a:r>
              <a:rPr lang="en-GB">
                <a:solidFill>
                  <a:srgbClr val="FF0000"/>
                </a:solidFill>
              </a:rPr>
              <a:t>+ (6 </a:t>
            </a:r>
            <a:r>
              <a:rPr lang="en-GB" dirty="0">
                <a:solidFill>
                  <a:srgbClr val="FF0000"/>
                </a:solidFill>
              </a:rPr>
              <a:t>x 1) + 16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			      = 46			</a:t>
            </a:r>
            <a:r>
              <a:rPr lang="en-GB" b="1" dirty="0">
                <a:solidFill>
                  <a:srgbClr val="FF0000"/>
                </a:solidFill>
              </a:rPr>
              <a:t>(1)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Mass = formula mass x moles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0.70 g = 46 x moles</a:t>
            </a: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0.70/46 = 0.015 mol					</a:t>
            </a:r>
            <a:r>
              <a:rPr lang="en-GB" b="1" dirty="0">
                <a:solidFill>
                  <a:srgbClr val="FF0000"/>
                </a:solidFill>
              </a:rPr>
              <a:t>(1)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307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>
            <a:extLst>
              <a:ext uri="{FF2B5EF4-FFF2-40B4-BE49-F238E27FC236}">
                <a16:creationId xmlns:a16="http://schemas.microsoft.com/office/drawing/2014/main" id="{0233F1D9-D401-4514-8941-F3B14B8A1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433" y="390107"/>
            <a:ext cx="8820150" cy="723900"/>
          </a:xfrm>
        </p:spPr>
        <p:txBody>
          <a:bodyPr/>
          <a:lstStyle/>
          <a:p>
            <a:pPr algn="l"/>
            <a:r>
              <a:rPr lang="en-GB" altLang="en-US" sz="3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Title: </a:t>
            </a:r>
            <a:r>
              <a:rPr lang="en-GB" altLang="en-US" sz="3200" b="1" u="sng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Calculating Moles</a:t>
            </a:r>
            <a:r>
              <a:rPr lang="en-GB" altLang="en-US" sz="3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  Date: </a:t>
            </a:r>
            <a:fld id="{63148948-2AFB-47F1-A8F3-0EFEE0EA982F}" type="datetime1">
              <a:rPr lang="en-GB" altLang="en-US" sz="3200" b="1" u="sng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16/09/2020</a:t>
            </a:fld>
            <a:endParaRPr lang="en-GB" altLang="en-US" sz="3200" b="1" u="sng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AutoShape 2" descr="https://mail.outwood.com/owa/service.svc/s/GetFileAttachment?id=AAMkAGQ0NzZmYjM1LWRlMmEtNGMzNi1iY2Y2LWExYmE2NDZmODgzZABGAAAAAAAY6CG474VhQKxvn%2BTG31wiBwAY22F%2FkF7iQKUpds5XUAZBAAAAAAENAAAY22F%2FkF7iQKUpds5XUAZBAAAhh4qmAAABEgAQAFcGDGGfF2tArzidC%2BDYUgw%3D&amp;isImagePreview=True&amp;X-OWA-CANARY=82lkTqLvU0CDjhtbmMaezHuBHYKld9IIfZ3TNJCF_ZCDrzjT8Spbase1ZXvZJdscVDoztKCnZs8.">
            <a:extLst>
              <a:ext uri="{FF2B5EF4-FFF2-40B4-BE49-F238E27FC236}">
                <a16:creationId xmlns:a16="http://schemas.microsoft.com/office/drawing/2014/main" id="{CEF58EE0-8A60-4A0F-AABF-AAE86CEEA6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" name="Rectangle 4"/>
          <p:cNvSpPr/>
          <p:nvPr/>
        </p:nvSpPr>
        <p:spPr>
          <a:xfrm>
            <a:off x="568457" y="1226206"/>
            <a:ext cx="7997421" cy="399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2800" b="1" dirty="0">
                <a:solidFill>
                  <a:srgbClr val="00B050"/>
                </a:solidFill>
              </a:rPr>
              <a:t>Task 1: Complete these sums in your book</a:t>
            </a:r>
            <a:r>
              <a:rPr lang="en-GB" altLang="en-US" sz="2000" dirty="0">
                <a:solidFill>
                  <a:prstClr val="black"/>
                </a:solidFill>
              </a:rPr>
              <a:t>: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2000" dirty="0">
              <a:solidFill>
                <a:prstClr val="black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2000" dirty="0">
                <a:solidFill>
                  <a:srgbClr val="0070C0"/>
                </a:solidFill>
              </a:rPr>
              <a:t>1 + 1 + 16 </a:t>
            </a:r>
            <a:r>
              <a:rPr lang="en-GB" altLang="en-US" sz="2000" dirty="0">
                <a:solidFill>
                  <a:prstClr val="black"/>
                </a:solidFill>
              </a:rPr>
              <a:t>=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				 </a:t>
            </a:r>
            <a:r>
              <a:rPr lang="en-GB" altLang="en-US" sz="3200" dirty="0">
                <a:solidFill>
                  <a:srgbClr val="7030A0"/>
                </a:solidFill>
              </a:rPr>
              <a:t>40 + 35.5 +35.5 </a:t>
            </a:r>
            <a:r>
              <a:rPr lang="en-GB" altLang="en-US" sz="3200" dirty="0">
                <a:solidFill>
                  <a:prstClr val="black"/>
                </a:solidFill>
              </a:rPr>
              <a:t>=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srgbClr val="0070C0"/>
                </a:solidFill>
              </a:rPr>
              <a:t>40 + 12 + 16 + 16 + 16 </a:t>
            </a:r>
            <a:r>
              <a:rPr lang="en-GB" altLang="en-US" sz="3200" dirty="0">
                <a:solidFill>
                  <a:prstClr val="black"/>
                </a:solidFill>
              </a:rPr>
              <a:t>= CaCO</a:t>
            </a:r>
            <a:r>
              <a:rPr lang="en-GB" altLang="en-US" sz="3200" baseline="-25000" dirty="0">
                <a:solidFill>
                  <a:prstClr val="black"/>
                </a:solidFill>
              </a:rPr>
              <a:t>3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				</a:t>
            </a:r>
            <a:r>
              <a:rPr lang="en-GB" altLang="en-US" sz="3200" dirty="0">
                <a:solidFill>
                  <a:srgbClr val="7030A0"/>
                </a:solidFill>
              </a:rPr>
              <a:t>           23 + 16 +1 </a:t>
            </a:r>
            <a:r>
              <a:rPr lang="en-GB" altLang="en-US" sz="3200" dirty="0">
                <a:solidFill>
                  <a:prstClr val="black"/>
                </a:solidFill>
              </a:rPr>
              <a:t>=	                  </a:t>
            </a:r>
            <a:r>
              <a:rPr lang="en-GB" altLang="en-US" sz="3200" dirty="0">
                <a:solidFill>
                  <a:srgbClr val="FF0000"/>
                </a:solidFill>
              </a:rPr>
              <a:t>40 + ((16 + 1) x2) </a:t>
            </a:r>
            <a:r>
              <a:rPr lang="en-GB" altLang="en-US" sz="3200" dirty="0">
                <a:solidFill>
                  <a:prstClr val="black"/>
                </a:solidFill>
              </a:rPr>
              <a:t>=</a:t>
            </a:r>
            <a:endParaRPr lang="en-GB" altLang="en-US" sz="3200" baseline="-25000" dirty="0">
              <a:solidFill>
                <a:prstClr val="black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baseline="-25000" dirty="0">
                <a:solidFill>
                  <a:prstClr val="black"/>
                </a:solidFill>
              </a:rPr>
              <a:t>12 + 16 + 16 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842638-3A2D-4BC2-8BE8-D129809DD3FA}"/>
              </a:ext>
            </a:extLst>
          </p:cNvPr>
          <p:cNvSpPr txBox="1"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GET OUT ALL OF YOUR EQUIPMENT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(PEN, PENCIL, RULER, PLANNER)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HANG UP YOUR BAGS AND COATS.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198884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dirty="0">
                <a:solidFill>
                  <a:prstClr val="black"/>
                </a:solidFill>
              </a:rPr>
              <a:t> </a:t>
            </a:r>
            <a:r>
              <a:rPr lang="en-GB" altLang="en-US" sz="2800" dirty="0">
                <a:solidFill>
                  <a:prstClr val="black"/>
                </a:solidFill>
              </a:rPr>
              <a:t>H</a:t>
            </a:r>
            <a:r>
              <a:rPr lang="en-GB" altLang="en-US" sz="2800" baseline="-25000" dirty="0">
                <a:solidFill>
                  <a:prstClr val="black"/>
                </a:solidFill>
              </a:rPr>
              <a:t>2</a:t>
            </a:r>
            <a:r>
              <a:rPr lang="en-GB" altLang="en-US" sz="2800" dirty="0">
                <a:solidFill>
                  <a:prstClr val="black"/>
                </a:solidFill>
              </a:rPr>
              <a:t>O</a:t>
            </a:r>
            <a:endParaRPr lang="en-GB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7308304" y="238124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2800" dirty="0">
                <a:solidFill>
                  <a:prstClr val="black"/>
                </a:solidFill>
              </a:rPr>
              <a:t>CaCl</a:t>
            </a:r>
            <a:r>
              <a:rPr lang="en-GB" altLang="en-US" sz="2800" baseline="-25000" dirty="0">
                <a:solidFill>
                  <a:prstClr val="black"/>
                </a:solidFill>
              </a:rPr>
              <a:t>2</a:t>
            </a:r>
            <a:endParaRPr lang="en-GB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2123728" y="4599637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dirty="0">
                <a:solidFill>
                  <a:prstClr val="black"/>
                </a:solidFill>
              </a:rPr>
              <a:t> </a:t>
            </a:r>
            <a:r>
              <a:rPr lang="en-GB" altLang="en-US" sz="2800" dirty="0">
                <a:solidFill>
                  <a:prstClr val="black"/>
                </a:solidFill>
              </a:rPr>
              <a:t>CO</a:t>
            </a:r>
            <a:r>
              <a:rPr lang="en-GB" altLang="en-US" sz="2800" baseline="-25000" dirty="0">
                <a:solidFill>
                  <a:prstClr val="black"/>
                </a:solidFill>
              </a:rPr>
              <a:t>2</a:t>
            </a:r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322083" y="363541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2400" dirty="0" err="1">
                <a:solidFill>
                  <a:prstClr val="black"/>
                </a:solidFill>
              </a:rPr>
              <a:t>NaOH</a:t>
            </a:r>
            <a:endParaRPr lang="en-GB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62952" y="41088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en-US" sz="2800" dirty="0">
                <a:solidFill>
                  <a:prstClr val="black"/>
                </a:solidFill>
              </a:rPr>
              <a:t>Ca(OH)</a:t>
            </a:r>
            <a:r>
              <a:rPr lang="en-GB" altLang="en-US" sz="2800" baseline="-25000" dirty="0">
                <a:solidFill>
                  <a:prstClr val="black"/>
                </a:solidFill>
              </a:rPr>
              <a:t>2</a:t>
            </a:r>
            <a:endParaRPr lang="en-GB" sz="2800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20511" y="1591108"/>
            <a:ext cx="829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Extension: Can you work out the elements involved and the resulting compounds? Use periodic table!!!! </a:t>
            </a:r>
          </a:p>
        </p:txBody>
      </p:sp>
    </p:spTree>
    <p:extLst>
      <p:ext uri="{BB962C8B-B14F-4D97-AF65-F5344CB8AC3E}">
        <p14:creationId xmlns:p14="http://schemas.microsoft.com/office/powerpoint/2010/main" val="246247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>
            <a:extLst>
              <a:ext uri="{FF2B5EF4-FFF2-40B4-BE49-F238E27FC236}">
                <a16:creationId xmlns:a16="http://schemas.microsoft.com/office/drawing/2014/main" id="{0233F1D9-D401-4514-8941-F3B14B8A1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333375"/>
            <a:ext cx="8820150" cy="723900"/>
          </a:xfrm>
        </p:spPr>
        <p:txBody>
          <a:bodyPr/>
          <a:lstStyle/>
          <a:p>
            <a:pPr algn="l"/>
            <a:r>
              <a:rPr lang="en-GB" altLang="en-US" sz="3200" b="1" dirty="0">
                <a:highlight>
                  <a:srgbClr val="FFFF00"/>
                </a:highligh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Do Now:</a:t>
            </a:r>
          </a:p>
        </p:txBody>
      </p:sp>
      <p:sp>
        <p:nvSpPr>
          <p:cNvPr id="5125" name="AutoShape 2" descr="https://mail.outwood.com/owa/service.svc/s/GetFileAttachment?id=AAMkAGQ0NzZmYjM1LWRlMmEtNGMzNi1iY2Y2LWExYmE2NDZmODgzZABGAAAAAAAY6CG474VhQKxvn%2BTG31wiBwAY22F%2FkF7iQKUpds5XUAZBAAAAAAENAAAY22F%2FkF7iQKUpds5XUAZBAAAhh4qmAAABEgAQAFcGDGGfF2tArzidC%2BDYUgw%3D&amp;isImagePreview=True&amp;X-OWA-CANARY=82lkTqLvU0CDjhtbmMaezHuBHYKld9IIfZ3TNJCF_ZCDrzjT8Spbase1ZXvZJdscVDoztKCnZs8.">
            <a:extLst>
              <a:ext uri="{FF2B5EF4-FFF2-40B4-BE49-F238E27FC236}">
                <a16:creationId xmlns:a16="http://schemas.microsoft.com/office/drawing/2014/main" id="{CEF58EE0-8A60-4A0F-AABF-AAE86CEEA6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" name="Rectangle 4"/>
          <p:cNvSpPr/>
          <p:nvPr/>
        </p:nvSpPr>
        <p:spPr>
          <a:xfrm>
            <a:off x="513990" y="1276350"/>
            <a:ext cx="7997421" cy="420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How do we calculate the relative formula mass of a compound?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3200" dirty="0">
              <a:solidFill>
                <a:prstClr val="black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Calculate the relative formula mass of: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2000" dirty="0">
              <a:solidFill>
                <a:prstClr val="black"/>
              </a:solidFill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	H</a:t>
            </a:r>
            <a:r>
              <a:rPr lang="en-GB" altLang="en-US" sz="3200" baseline="-25000" dirty="0">
                <a:solidFill>
                  <a:prstClr val="black"/>
                </a:solidFill>
              </a:rPr>
              <a:t>2</a:t>
            </a:r>
            <a:r>
              <a:rPr lang="en-GB" altLang="en-US" sz="3200" dirty="0">
                <a:solidFill>
                  <a:prstClr val="black"/>
                </a:solidFill>
              </a:rPr>
              <a:t>O			CaCl</a:t>
            </a:r>
            <a:r>
              <a:rPr lang="en-GB" altLang="en-US" sz="3200" baseline="-25000" dirty="0">
                <a:solidFill>
                  <a:prstClr val="black"/>
                </a:solidFill>
              </a:rPr>
              <a:t>2</a:t>
            </a:r>
            <a:r>
              <a:rPr lang="en-GB" altLang="en-US" sz="3200" dirty="0">
                <a:solidFill>
                  <a:prstClr val="black"/>
                </a:solidFill>
              </a:rPr>
              <a:t>			CaCO</a:t>
            </a:r>
            <a:r>
              <a:rPr lang="en-GB" altLang="en-US" sz="3200" baseline="-25000" dirty="0">
                <a:solidFill>
                  <a:prstClr val="black"/>
                </a:solidFill>
              </a:rPr>
              <a:t>3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	CO</a:t>
            </a:r>
            <a:r>
              <a:rPr lang="en-GB" altLang="en-US" sz="3200" baseline="-25000" dirty="0">
                <a:solidFill>
                  <a:prstClr val="black"/>
                </a:solidFill>
              </a:rPr>
              <a:t>2</a:t>
            </a:r>
            <a:r>
              <a:rPr lang="en-GB" altLang="en-US" sz="3200" dirty="0">
                <a:solidFill>
                  <a:prstClr val="black"/>
                </a:solidFill>
              </a:rPr>
              <a:t>			</a:t>
            </a:r>
            <a:r>
              <a:rPr lang="en-GB" altLang="en-US" sz="3200" dirty="0" err="1">
                <a:solidFill>
                  <a:prstClr val="black"/>
                </a:solidFill>
              </a:rPr>
              <a:t>NaOH</a:t>
            </a:r>
            <a:r>
              <a:rPr lang="en-GB" altLang="en-US" sz="3200" dirty="0">
                <a:solidFill>
                  <a:prstClr val="black"/>
                </a:solidFill>
              </a:rPr>
              <a:t>		Ca(OH)</a:t>
            </a:r>
            <a:r>
              <a:rPr lang="en-GB" altLang="en-US" sz="3200" baseline="-25000" dirty="0">
                <a:solidFill>
                  <a:prstClr val="black"/>
                </a:solidFill>
              </a:rPr>
              <a:t>2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3200" baseline="-25000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842638-3A2D-4BC2-8BE8-D129809DD3FA}"/>
              </a:ext>
            </a:extLst>
          </p:cNvPr>
          <p:cNvSpPr txBox="1"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GET OUT ALL OF YOUR EQUIPMENT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(PEN, PENCIL, RULER, PLANNER)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HANG UP YOUR BAGS AND COATS.</a:t>
            </a:r>
          </a:p>
        </p:txBody>
      </p:sp>
    </p:spTree>
    <p:extLst>
      <p:ext uri="{BB962C8B-B14F-4D97-AF65-F5344CB8AC3E}">
        <p14:creationId xmlns:p14="http://schemas.microsoft.com/office/powerpoint/2010/main" val="3479089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>
            <a:extLst>
              <a:ext uri="{FF2B5EF4-FFF2-40B4-BE49-F238E27FC236}">
                <a16:creationId xmlns:a16="http://schemas.microsoft.com/office/drawing/2014/main" id="{6E3C7572-80CB-4C07-9F1A-23BA1FB69E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GB" altLang="en-US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C3 Quantitative Chemistry</a:t>
            </a:r>
          </a:p>
        </p:txBody>
      </p:sp>
      <p:sp>
        <p:nvSpPr>
          <p:cNvPr id="6147" name="Subtitle 4">
            <a:extLst>
              <a:ext uri="{FF2B5EF4-FFF2-40B4-BE49-F238E27FC236}">
                <a16:creationId xmlns:a16="http://schemas.microsoft.com/office/drawing/2014/main" id="{359083CF-F0D0-4B79-AABD-1EEA044E6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644900"/>
            <a:ext cx="7192962" cy="1752600"/>
          </a:xfrm>
        </p:spPr>
        <p:txBody>
          <a:bodyPr/>
          <a:lstStyle/>
          <a:p>
            <a:pPr algn="l"/>
            <a:r>
              <a:rPr lang="en-GB" altLang="en-US" u="sng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Calculating moles</a:t>
            </a:r>
          </a:p>
        </p:txBody>
      </p:sp>
    </p:spTree>
    <p:extLst>
      <p:ext uri="{BB962C8B-B14F-4D97-AF65-F5344CB8AC3E}">
        <p14:creationId xmlns:p14="http://schemas.microsoft.com/office/powerpoint/2010/main" val="2848818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1D2394-8100-4A07-92DD-6F386AB49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02118"/>
              </p:ext>
            </p:extLst>
          </p:nvPr>
        </p:nvGraphicFramePr>
        <p:xfrm>
          <a:off x="323850" y="476251"/>
          <a:ext cx="8496300" cy="59770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2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4289">
                <a:tc>
                  <a:txBody>
                    <a:bodyPr/>
                    <a:lstStyle/>
                    <a:p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</a:t>
                      </a:r>
                      <a:r>
                        <a:rPr lang="en-GB" sz="4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6+</a:t>
                      </a:r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GB" sz="4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able </a:t>
                      </a:r>
                      <a:r>
                        <a:rPr lang="en-GB" sz="4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</a:t>
                      </a:r>
                      <a:r>
                        <a:rPr lang="en-GB" sz="4000" b="1" u="sng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GB" sz="4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the number of moles in any given mass of a substance.</a:t>
                      </a:r>
                    </a:p>
                    <a:p>
                      <a:endParaRPr lang="en-GB" sz="4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2796">
                <a:tc>
                  <a:txBody>
                    <a:bodyPr/>
                    <a:lstStyle/>
                    <a:p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</a:t>
                      </a:r>
                      <a:r>
                        <a:rPr lang="en-GB" sz="4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</a:t>
                      </a:r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GB" sz="4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4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able to </a:t>
                      </a:r>
                      <a:r>
                        <a:rPr lang="en-GB" sz="4000" b="1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describe </a:t>
                      </a:r>
                      <a:r>
                        <a:rPr lang="en-GB" sz="4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what a mole of a substance is.</a:t>
                      </a: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560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686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The relative formula mass of H</a:t>
            </a:r>
            <a:r>
              <a:rPr lang="en-GB" baseline="-25000" dirty="0"/>
              <a:t>2</a:t>
            </a:r>
            <a:r>
              <a:rPr lang="en-GB" dirty="0"/>
              <a:t>O is 18. 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If you had 18g of water (the mass of 18ml) in a beaker, how many water particles do you think would be in that beaker?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There would be 602,000,000,000,000,000,000,000 particles of water!!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1"/>
          <a:stretch/>
        </p:blipFill>
        <p:spPr>
          <a:xfrm>
            <a:off x="0" y="1020438"/>
            <a:ext cx="1230241" cy="6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0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686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602,000,000,000,000,000,000,000 particles?</a:t>
            </a:r>
          </a:p>
          <a:p>
            <a:pPr marL="0" indent="0" algn="ctr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Can you convert that to standard form?</a:t>
            </a:r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>
                <a:solidFill>
                  <a:srgbClr val="FF0000"/>
                </a:solidFill>
              </a:rPr>
              <a:t>6.02		</a:t>
            </a:r>
            <a:endParaRPr lang="en-GB" b="1" baseline="30000" dirty="0">
              <a:solidFill>
                <a:srgbClr val="00B05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83568" y="1264554"/>
            <a:ext cx="936104" cy="5315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06A9CCD-445E-4A21-81E8-6906B5D98969}"/>
              </a:ext>
            </a:extLst>
          </p:cNvPr>
          <p:cNvCxnSpPr>
            <a:cxnSpLocks/>
            <a:stCxn id="9" idx="5"/>
          </p:cNvCxnSpPr>
          <p:nvPr/>
        </p:nvCxnSpPr>
        <p:spPr>
          <a:xfrm>
            <a:off x="1482583" y="1718252"/>
            <a:ext cx="2225321" cy="19267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4E00411-24A1-4524-BB81-A8B1C8C94545}"/>
                  </a:ext>
                </a:extLst>
              </p:cNvPr>
              <p:cNvSpPr txBox="1"/>
              <p:nvPr/>
            </p:nvSpPr>
            <p:spPr>
              <a:xfrm>
                <a:off x="565458" y="3307789"/>
                <a:ext cx="2460654" cy="584775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cy-GB" sz="1600" dirty="0"/>
                  <a:t>The digit number is ALWAYS between </a:t>
                </a:r>
                <a:r>
                  <a:rPr lang="cy-GB" sz="1600" b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cy-GB" sz="1600" dirty="0"/>
                  <a:t> and</a:t>
                </a:r>
                <a:r>
                  <a:rPr lang="cy-GB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1600" b="1" i="1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𝟏𝟎</m:t>
                    </m:r>
                  </m:oMath>
                </a14:m>
                <a:endParaRPr lang="en-US" sz="16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F4E00411-24A1-4524-BB81-A8B1C8C94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58" y="3307789"/>
                <a:ext cx="2460654" cy="584775"/>
              </a:xfrm>
              <a:prstGeom prst="rect">
                <a:avLst/>
              </a:prstGeom>
              <a:blipFill rotWithShape="0">
                <a:blip r:embed="rId3"/>
                <a:stretch>
                  <a:fillRect l="-1489" t="-3125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427984" y="3564305"/>
            <a:ext cx="1151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sz="3200" dirty="0">
                <a:solidFill>
                  <a:prstClr val="black"/>
                </a:solidFill>
              </a:rPr>
              <a:t>x 10</a:t>
            </a:r>
            <a:r>
              <a:rPr lang="en-GB" sz="3200" b="1" baseline="30000" dirty="0">
                <a:solidFill>
                  <a:srgbClr val="00B050"/>
                </a:solidFill>
              </a:rPr>
              <a:t>23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95377" y="4365104"/>
            <a:ext cx="312241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How many</a:t>
            </a:r>
            <a:r>
              <a:rPr kumimoji="0" lang="en-GB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time do I </a:t>
            </a:r>
            <a:r>
              <a:rPr kumimoji="0" lang="en-GB" sz="1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multiply</a:t>
            </a:r>
            <a:r>
              <a:rPr lang="en-GB" dirty="0">
                <a:latin typeface="Arial"/>
              </a:rPr>
              <a:t> 6.02 by </a:t>
            </a:r>
            <a:r>
              <a:rPr lang="en-GB" b="1" dirty="0">
                <a:latin typeface="Arial"/>
              </a:rPr>
              <a:t>10</a:t>
            </a:r>
            <a:r>
              <a:rPr lang="en-GB" dirty="0">
                <a:latin typeface="Arial"/>
              </a:rPr>
              <a:t> to get the original number again?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/>
              </a:rPr>
              <a:t>Just count the number of digits after the 6!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8078" y="1500615"/>
            <a:ext cx="635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B050"/>
                </a:solidFill>
              </a:rPr>
              <a:t>- -</a:t>
            </a:r>
            <a:r>
              <a:rPr lang="en-US" sz="3600" dirty="0">
                <a:solidFill>
                  <a:srgbClr val="00B050"/>
                </a:solidFill>
              </a:rPr>
              <a:t> 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- - - 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06A9CCD-445E-4A21-81E8-6906B5D98969}"/>
              </a:ext>
            </a:extLst>
          </p:cNvPr>
          <p:cNvCxnSpPr>
            <a:cxnSpLocks/>
          </p:cNvCxnSpPr>
          <p:nvPr/>
        </p:nvCxnSpPr>
        <p:spPr>
          <a:xfrm>
            <a:off x="4142409" y="2018688"/>
            <a:ext cx="1152968" cy="162633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088635B-6233-44C7-AA6C-F41B1C0579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1"/>
          <a:stretch/>
        </p:blipFill>
        <p:spPr>
          <a:xfrm>
            <a:off x="0" y="4870261"/>
            <a:ext cx="1230241" cy="6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Aspire: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Challenge: 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5E2F3-37B5-4525-BD8B-9ABDE599E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92825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" panose="020B0604020202020204" pitchFamily="34" charset="0"/>
              </a:rPr>
              <a:t>Key Words: mole, Avogadro, relative formula mass</a:t>
            </a:r>
          </a:p>
        </p:txBody>
      </p:sp>
      <p:sp>
        <p:nvSpPr>
          <p:cNvPr id="71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hlinkClick r:id="rId2"/>
              </a:rPr>
              <a:t>https://www.youtube.com/watch?v=TEl4jeETVmg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7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5: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AC3AED02-879E-4565-9A61-77E31507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42678"/>
            <a:ext cx="9144000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Grade 6+: </a:t>
            </a:r>
            <a:r>
              <a:rPr lang="en-GB" altLang="en-US" sz="2000" dirty="0">
                <a:latin typeface="Arial" panose="020B0604020202020204" pitchFamily="34" charset="0"/>
              </a:rPr>
              <a:t>To be able to </a:t>
            </a:r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of moles in any given mass of a substance.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dirty="0">
                <a:solidFill>
                  <a:srgbClr val="00B050"/>
                </a:solidFill>
                <a:latin typeface="Arial" panose="020B0604020202020204" pitchFamily="34" charset="0"/>
              </a:rPr>
              <a:t>Grade 4: To be able to </a:t>
            </a:r>
            <a:r>
              <a:rPr lang="en-GB" sz="20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 mole of a substance is.</a:t>
            </a:r>
            <a:endParaRPr lang="en-GB" altLang="en-US" sz="2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FC4943-F880-49BE-BB1B-7A094FB9B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1"/>
          <a:stretch/>
        </p:blipFill>
        <p:spPr>
          <a:xfrm>
            <a:off x="0" y="3203809"/>
            <a:ext cx="1230241" cy="6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3497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3286</Words>
  <Application>Microsoft Office PowerPoint</Application>
  <PresentationFormat>On-screen Show (4:3)</PresentationFormat>
  <Paragraphs>297</Paragraphs>
  <Slides>26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Cambria Math</vt:lpstr>
      <vt:lpstr>Comic Sans MS</vt:lpstr>
      <vt:lpstr>Verdana</vt:lpstr>
      <vt:lpstr>Wingdings</vt:lpstr>
      <vt:lpstr>1_Office Theme</vt:lpstr>
      <vt:lpstr>Specification points</vt:lpstr>
      <vt:lpstr>PowerPoint Presentation</vt:lpstr>
      <vt:lpstr>Title: Calculating Moles   Date: 16/09/2020</vt:lpstr>
      <vt:lpstr>Do Now:</vt:lpstr>
      <vt:lpstr>C3 Quantitative Chemistry</vt:lpstr>
      <vt:lpstr>PowerPoint Presentation</vt:lpstr>
      <vt:lpstr>PowerPoint Presentation</vt:lpstr>
      <vt:lpstr>PowerPoint Presentation</vt:lpstr>
      <vt:lpstr>PowerPoint Presentation</vt:lpstr>
      <vt:lpstr>To work out 1 Mole of an  element, compound or molecule</vt:lpstr>
      <vt:lpstr>PowerPoint Presentation</vt:lpstr>
      <vt:lpstr>PowerPoint Presentation</vt:lpstr>
      <vt:lpstr>PowerPoint Presentation</vt:lpstr>
      <vt:lpstr>What would be the mass of 1 mole of these substances?</vt:lpstr>
      <vt:lpstr>mass = formula mass x number of moles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Plenary:</vt:lpstr>
      <vt:lpstr>PowerPoint Presentation</vt:lpstr>
      <vt:lpstr>PowerPoint Presentation</vt:lpstr>
    </vt:vector>
  </TitlesOfParts>
  <Company>Barnsley MBC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Pre-Starter</dc:title>
  <dc:creator>rWare</dc:creator>
  <cp:lastModifiedBy>Griffin, M (SHS Teacher)</cp:lastModifiedBy>
  <cp:revision>61</cp:revision>
  <cp:lastPrinted>2018-11-08T09:18:23Z</cp:lastPrinted>
  <dcterms:created xsi:type="dcterms:W3CDTF">2016-06-06T12:01:33Z</dcterms:created>
  <dcterms:modified xsi:type="dcterms:W3CDTF">2020-09-16T11:01:27Z</dcterms:modified>
</cp:coreProperties>
</file>