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ctiveX/activeX1.xml" ContentType="application/vnd.ms-office.activeX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ctiveX/activeX2.xml" ContentType="application/vnd.ms-office.activeX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activeX/activeX3.xml" ContentType="application/vnd.ms-office.activeX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5" saveSubsetFonts="1">
  <p:sldMasterIdLst>
    <p:sldMasterId id="2147483660" r:id="rId1"/>
    <p:sldMasterId id="2147483834" r:id="rId2"/>
    <p:sldMasterId id="2147483898" r:id="rId3"/>
  </p:sldMasterIdLst>
  <p:notesMasterIdLst>
    <p:notesMasterId r:id="rId34"/>
  </p:notesMasterIdLst>
  <p:sldIdLst>
    <p:sldId id="406" r:id="rId4"/>
    <p:sldId id="298" r:id="rId5"/>
    <p:sldId id="414" r:id="rId6"/>
    <p:sldId id="349" r:id="rId7"/>
    <p:sldId id="352" r:id="rId8"/>
    <p:sldId id="365" r:id="rId9"/>
    <p:sldId id="415" r:id="rId10"/>
    <p:sldId id="416" r:id="rId11"/>
    <p:sldId id="418" r:id="rId12"/>
    <p:sldId id="417" r:id="rId13"/>
    <p:sldId id="421" r:id="rId14"/>
    <p:sldId id="422" r:id="rId15"/>
    <p:sldId id="423" r:id="rId16"/>
    <p:sldId id="419" r:id="rId17"/>
    <p:sldId id="420" r:id="rId18"/>
    <p:sldId id="432" r:id="rId19"/>
    <p:sldId id="433" r:id="rId20"/>
    <p:sldId id="434" r:id="rId21"/>
    <p:sldId id="435" r:id="rId22"/>
    <p:sldId id="436" r:id="rId23"/>
    <p:sldId id="424" r:id="rId24"/>
    <p:sldId id="429" r:id="rId25"/>
    <p:sldId id="430" r:id="rId26"/>
    <p:sldId id="425" r:id="rId27"/>
    <p:sldId id="431" r:id="rId28"/>
    <p:sldId id="413" r:id="rId29"/>
    <p:sldId id="410" r:id="rId30"/>
    <p:sldId id="408" r:id="rId31"/>
    <p:sldId id="407" r:id="rId32"/>
    <p:sldId id="42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9" autoAdjust="0"/>
  </p:normalViewPr>
  <p:slideViewPr>
    <p:cSldViewPr>
      <p:cViewPr varScale="1">
        <p:scale>
          <a:sx n="66" d="100"/>
          <a:sy n="66" d="100"/>
        </p:scale>
        <p:origin x="46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Recap</a:t>
            </a:r>
            <a:r>
              <a:rPr lang="en-GB" baseline="0" dirty="0"/>
              <a:t> the structure of the atom at this point if students couldn’t do the starter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39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3" y="1490666"/>
            <a:ext cx="6162675" cy="1463675"/>
          </a:xfr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6"/>
            <a:ext cx="6182915" cy="1406525"/>
          </a:xfr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7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7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178" indent="0" algn="ctr">
              <a:buNone/>
              <a:defRPr/>
            </a:lvl2pPr>
            <a:lvl3pPr marL="914354" indent="0" algn="ctr">
              <a:buNone/>
              <a:defRPr/>
            </a:lvl3pPr>
            <a:lvl4pPr marL="1371532" indent="0" algn="ctr">
              <a:buNone/>
              <a:defRPr/>
            </a:lvl4pPr>
            <a:lvl5pPr marL="1828709" indent="0" algn="ctr">
              <a:buNone/>
              <a:defRPr/>
            </a:lvl5pPr>
            <a:lvl6pPr marL="2285886" indent="0" algn="ctr">
              <a:buNone/>
              <a:defRPr/>
            </a:lvl6pPr>
            <a:lvl7pPr marL="2743063" indent="0" algn="ctr">
              <a:buNone/>
              <a:defRPr/>
            </a:lvl7pPr>
            <a:lvl8pPr marL="3200240" indent="0" algn="ctr">
              <a:buNone/>
              <a:defRPr/>
            </a:lvl8pPr>
            <a:lvl9pPr marL="365741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178" indent="0">
              <a:buNone/>
              <a:defRPr sz="1800"/>
            </a:lvl2pPr>
            <a:lvl3pPr marL="914354" indent="0">
              <a:buNone/>
              <a:defRPr sz="1600"/>
            </a:lvl3pPr>
            <a:lvl4pPr marL="1371532" indent="0">
              <a:buNone/>
              <a:defRPr sz="1400"/>
            </a:lvl4pPr>
            <a:lvl5pPr marL="1828709" indent="0">
              <a:buNone/>
              <a:defRPr sz="1400"/>
            </a:lvl5pPr>
            <a:lvl6pPr marL="2285886" indent="0">
              <a:buNone/>
              <a:defRPr sz="1400"/>
            </a:lvl6pPr>
            <a:lvl7pPr marL="2743063" indent="0">
              <a:buNone/>
              <a:defRPr sz="1400"/>
            </a:lvl7pPr>
            <a:lvl8pPr marL="3200240" indent="0">
              <a:buNone/>
              <a:defRPr sz="1400"/>
            </a:lvl8pPr>
            <a:lvl9pPr marL="3657418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49" y="109540"/>
            <a:ext cx="2152651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9" y="109540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41" y="109540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7" y="109540"/>
            <a:ext cx="8615363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3" y="1490666"/>
            <a:ext cx="6162675" cy="1463675"/>
          </a:xfr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6"/>
            <a:ext cx="6182915" cy="1406525"/>
          </a:xfrm>
        </p:spPr>
        <p:txBody>
          <a:bodyPr/>
          <a:lstStyle>
            <a:lvl1pPr marL="0" marR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766" rtl="0" eaLnBrk="1" fontAlgn="auto" latinLnBrk="0" hangingPunct="1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3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48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3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3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48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3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8"/>
            <a:ext cx="462915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83" indent="0">
              <a:buNone/>
              <a:defRPr sz="1051"/>
            </a:lvl2pPr>
            <a:lvl3pPr marL="685766" indent="0">
              <a:buNone/>
              <a:defRPr sz="900"/>
            </a:lvl3pPr>
            <a:lvl4pPr marL="1028648" indent="0">
              <a:buNone/>
              <a:defRPr sz="751"/>
            </a:lvl4pPr>
            <a:lvl5pPr marL="1371532" indent="0">
              <a:buNone/>
              <a:defRPr sz="751"/>
            </a:lvl5pPr>
            <a:lvl6pPr marL="1714415" indent="0">
              <a:buNone/>
              <a:defRPr sz="751"/>
            </a:lvl6pPr>
            <a:lvl7pPr marL="2057297" indent="0">
              <a:buNone/>
              <a:defRPr sz="751"/>
            </a:lvl7pPr>
            <a:lvl8pPr marL="2400180" indent="0">
              <a:buNone/>
              <a:defRPr sz="751"/>
            </a:lvl8pPr>
            <a:lvl9pPr marL="2743063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7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7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4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3" indent="0" algn="ctr">
              <a:buNone/>
              <a:defRPr sz="1500"/>
            </a:lvl2pPr>
            <a:lvl3pPr marL="685766" indent="0" algn="ctr">
              <a:buNone/>
              <a:defRPr sz="1351"/>
            </a:lvl3pPr>
            <a:lvl4pPr marL="1028648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3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3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48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3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3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48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3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8"/>
            <a:ext cx="462915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83" indent="0">
              <a:buNone/>
              <a:defRPr sz="1051"/>
            </a:lvl2pPr>
            <a:lvl3pPr marL="685766" indent="0">
              <a:buNone/>
              <a:defRPr sz="900"/>
            </a:lvl3pPr>
            <a:lvl4pPr marL="1028648" indent="0">
              <a:buNone/>
              <a:defRPr sz="751"/>
            </a:lvl4pPr>
            <a:lvl5pPr marL="1371532" indent="0">
              <a:buNone/>
              <a:defRPr sz="751"/>
            </a:lvl5pPr>
            <a:lvl6pPr marL="1714415" indent="0">
              <a:buNone/>
              <a:defRPr sz="751"/>
            </a:lvl6pPr>
            <a:lvl7pPr marL="2057297" indent="0">
              <a:buNone/>
              <a:defRPr sz="751"/>
            </a:lvl7pPr>
            <a:lvl8pPr marL="2400180" indent="0">
              <a:buNone/>
              <a:defRPr sz="751"/>
            </a:lvl8pPr>
            <a:lvl9pPr marL="2743063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1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3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8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3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" y="2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1" y="6669090"/>
            <a:ext cx="2133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5" y="6654801"/>
            <a:ext cx="11160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8" y="44450"/>
            <a:ext cx="6048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41" y="109540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8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9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178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354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532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709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883" indent="-342883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2942" indent="-228588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20" indent="-228588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297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474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652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82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006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1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3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8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3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r3aWrudPUAhWOJlAKHZmXBrsQjRwIBw&amp;url=http://www.coolgalapagos.com/chemistry/atoms_chemistry.php&amp;psig=AFQjCNHrhpmhMB25wwhdhUwUximQrHKVwg&amp;ust=149828945753517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r3aWrudPUAhWOJlAKHZmXBrsQjRwIBw&amp;url=http://www.coolgalapagos.com/chemistry/atoms_chemistry.php&amp;psig=AFQjCNHrhpmhMB25wwhdhUwUximQrHKVwg&amp;ust=149828945753517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r3aWrudPUAhWOJlAKHZmXBrsQjRwIBw&amp;url=http://www.coolgalapagos.com/chemistry/atoms_chemistry.php&amp;psig=AFQjCNHrhpmhMB25wwhdhUwUximQrHKVwg&amp;ust=149828945753517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FxuaQutPUAhWKYlAKHWMnB_gQjRwIBw&amp;url=http://www.coolgalapagos.com/chemistry/atoms_chemistry.php&amp;psig=AFQjCNHjHEBGgAtzallEmPtYBhQlY3PHKg&amp;ust=149828967209369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X_MSnx9PUAhUFKFAKHWaWCSsQjRwIBw&amp;url=https%3A%2F%2Fwww.electronicspoint.com%2Fthreads%2Fvalence-and-crystal-structure.222850%2F&amp;psig=AFQjCNE_Cf-Sz3BJe77qNywipfujUGehvw&amp;ust=149829320938316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fo7iFyNPUAhVLPFAKHWnaA20QjRwIBw&amp;url=http%3A%2F%2Fcolloidalfrere.blogspot.com%2F2015%2F03%2Fberyllium.html&amp;psig=AFQjCNHIzseHfcF2aadEsp7V7Xk-_1BItw&amp;ust=1498293407237427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png"/><Relationship Id="rId5" Type="http://schemas.openxmlformats.org/officeDocument/2006/relationships/hyperlink" Target="https://www.google.co.uk/url?sa=i&amp;rct=j&amp;q=&amp;esrc=s&amp;source=images&amp;cd=&amp;cad=rja&amp;uact=8&amp;ved=0ahUKEwjXv62VyNPUAhUILFAKHTsZA5gQjRwIBw&amp;url=https%3A%2F%2Fchemistry.stackexchange.com%2Fquestions%2F31969%2Fwhy-is-the-electrical-conductivity-of-cui-better-than-that-of-magnesium&amp;psig=AFQjCNG7Ku9qxYj3jkHsRZCTHvJTWX7RCg&amp;ust=1498293441151669" TargetMode="Externa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0kcuyyNPUAhXRa1AKHQZfBxQQjRwIBw&amp;url=https%3A%2F%2Fsocratic.org%2Fquestions%2Fhow-many-valence-electrons-does-fluorine-have&amp;psig=AFQjCNHtfBIgoPFNTJCRs59minzRTzaYGw&amp;ust=149829349807956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6.jpeg"/><Relationship Id="rId5" Type="http://schemas.openxmlformats.org/officeDocument/2006/relationships/hyperlink" Target="https://www.google.co.uk/url?sa=i&amp;rct=j&amp;q=&amp;esrc=s&amp;source=images&amp;cd=&amp;cad=rja&amp;uact=8&amp;ved=0ahUKEwjcrp29yNPUAhXSb1AKHbXHDFgQjRwIBw&amp;url=http%3A%2F%2Fgardenandplate.com%2Fsodiumchloride.html&amp;psig=AFQjCNGwCdK5StOB41TfTx6F87l5z91K0g&amp;ust=1498293523768106" TargetMode="Externa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ez5SLydPUAhVOblAKHUlYAwMQjRwIBw&amp;url=http%3A%2F%2Fceo.koenig-solutions.com%2Fdelusions-of-an-oxygen-atom%2F&amp;psig=AFQjCNHCD_n7MOAvc8yPRybTyYOG03oImQ&amp;ust=1498293685243267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8.jpeg"/><Relationship Id="rId5" Type="http://schemas.openxmlformats.org/officeDocument/2006/relationships/hyperlink" Target="https://www.google.co.uk/url?sa=i&amp;rct=j&amp;q=&amp;esrc=s&amp;source=images&amp;cd=&amp;cad=rja&amp;uact=8&amp;ved=0ahUKEwiQmvuWydPUAhWQKFAKHY8NBfkQjRwIBw&amp;url=http%3A%2F%2Fgardenandplate.com%2Felements.html&amp;psig=AFQjCNH65NGDouSVEytp6blK2EQFsa07Tw&amp;ust=1498293713958455" TargetMode="Externa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5.wmf"/><Relationship Id="rId4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Iqs79vdPUAhWGZ1AKHRe2Ae4QjRwIBw&amp;url=http://logos.wikia.com/wiki/File:Tesco_Kids_Eyes.png&amp;psig=AFQjCNHksJpm7FMpJzkPL2dBiuhzOUqjVw&amp;ust=1498290652287674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www.google.co.uk/url?sa=i&amp;rct=j&amp;q=&amp;esrc=s&amp;source=images&amp;cd=&amp;cad=rja&amp;uact=8&amp;ved=0ahUKEwiB0_bA3M_UAhVHZVAKHVNxBS0QjRwIBw&amp;url=http://www.clker.com/clipart-red-ballpoint-pen-1.html&amp;psig=AFQjCNHtLnKkReVJPUaAWrznnrmgJC9yuA&amp;ust=149816146110774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zxZiWt9PUAhUFI1AKHftoB4oQjRwIBw&amp;url=http://www.thinglink.com/scene/592007659599691776&amp;psig=AFQjCNFV5HJNbHTuLwmNDFFcEet_DgrmmA&amp;ust=149828886451361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1.wmf"/><Relationship Id="rId4" Type="http://schemas.openxmlformats.org/officeDocument/2006/relationships/notesSlide" Target="../notesSlides/notesSlid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zxZiWt9PUAhUFI1AKHftoB4oQjRwIBw&amp;url=http://www.thinglink.com/scene/592007659599691776&amp;psig=AFQjCNFV5HJNbHTuLwmNDFFcEet_DgrmmA&amp;ust=149828886451361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36353" t="61867" r="34918" b="14541"/>
          <a:stretch>
            <a:fillRect/>
          </a:stretch>
        </p:blipFill>
        <p:spPr bwMode="auto">
          <a:xfrm>
            <a:off x="1" y="1"/>
            <a:ext cx="6939900" cy="3205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36894" t="21584" r="34165" b="60345"/>
          <a:stretch>
            <a:fillRect/>
          </a:stretch>
        </p:blipFill>
        <p:spPr bwMode="auto">
          <a:xfrm>
            <a:off x="0" y="3415862"/>
            <a:ext cx="6927706" cy="243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Rectangle 87"/>
          <p:cNvSpPr>
            <a:spLocks noChangeArrowheads="1"/>
          </p:cNvSpPr>
          <p:nvPr/>
        </p:nvSpPr>
        <p:spPr bwMode="auto">
          <a:xfrm>
            <a:off x="3419872" y="836714"/>
            <a:ext cx="5724128" cy="2246769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2800" dirty="0"/>
              <a:t>This atom has 2 electrons in the outer shell – it needs 8 in the outer shell for it to be complete.</a:t>
            </a:r>
          </a:p>
          <a:p>
            <a:pPr eaLnBrk="1" hangingPunct="1"/>
            <a:endParaRPr lang="en-GB" sz="2800" dirty="0"/>
          </a:p>
          <a:p>
            <a:pPr eaLnBrk="1" hangingPunct="1"/>
            <a:r>
              <a:rPr lang="en-GB" sz="2800" dirty="0"/>
              <a:t>It will lose 2 electrons when it reacts.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771800" y="3861048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9572" name="Picture 4" descr="Image result for beryllium ato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5811" r="41823" b="10386"/>
          <a:stretch>
            <a:fillRect/>
          </a:stretch>
        </p:blipFill>
        <p:spPr bwMode="auto">
          <a:xfrm>
            <a:off x="0" y="692696"/>
            <a:ext cx="2915816" cy="2880320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1CCE39-5492-4056-A441-0E9D6AF3F83A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771800" y="3861048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+2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9572" name="Picture 4" descr="Image result for beryllium ato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5811" r="41823" b="10386"/>
          <a:stretch>
            <a:fillRect/>
          </a:stretch>
        </p:blipFill>
        <p:spPr bwMode="auto">
          <a:xfrm>
            <a:off x="0" y="692696"/>
            <a:ext cx="2915816" cy="2880320"/>
          </a:xfrm>
          <a:prstGeom prst="rect">
            <a:avLst/>
          </a:prstGeom>
          <a:noFill/>
        </p:spPr>
      </p:pic>
      <p:sp>
        <p:nvSpPr>
          <p:cNvPr id="11" name="Rectangle 87"/>
          <p:cNvSpPr>
            <a:spLocks noChangeArrowheads="1"/>
          </p:cNvSpPr>
          <p:nvPr/>
        </p:nvSpPr>
        <p:spPr bwMode="auto">
          <a:xfrm>
            <a:off x="3347865" y="836712"/>
            <a:ext cx="5796136" cy="267765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It  lost 2 electrons.</a:t>
            </a:r>
          </a:p>
          <a:p>
            <a:endParaRPr lang="en-GB" sz="2800" dirty="0">
              <a:solidFill>
                <a:prstClr val="black"/>
              </a:solidFill>
            </a:endParaRPr>
          </a:p>
          <a:p>
            <a:r>
              <a:rPr lang="en-GB" sz="2800" dirty="0">
                <a:solidFill>
                  <a:prstClr val="black"/>
                </a:solidFill>
              </a:rPr>
              <a:t>This atom now has 4 protons and 2 electrons.</a:t>
            </a:r>
          </a:p>
          <a:p>
            <a:endParaRPr lang="en-GB" sz="2800" dirty="0">
              <a:solidFill>
                <a:prstClr val="black"/>
              </a:solidFill>
            </a:endParaRPr>
          </a:p>
          <a:p>
            <a:r>
              <a:rPr lang="en-GB" sz="2800" dirty="0">
                <a:solidFill>
                  <a:prstClr val="black"/>
                </a:solidFill>
              </a:rPr>
              <a:t>Why is the charge +2?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5625B1-6F19-45C0-A771-8ED8CC5A5A1F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771800" y="3861048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+2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9572" name="Picture 4" descr="Image result for beryllium ato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5811" r="41823" b="10386"/>
          <a:stretch>
            <a:fillRect/>
          </a:stretch>
        </p:blipFill>
        <p:spPr bwMode="auto">
          <a:xfrm>
            <a:off x="0" y="692696"/>
            <a:ext cx="2915816" cy="2880320"/>
          </a:xfrm>
          <a:prstGeom prst="rect">
            <a:avLst/>
          </a:prstGeom>
          <a:noFill/>
        </p:spPr>
      </p:pic>
      <p:sp>
        <p:nvSpPr>
          <p:cNvPr id="11" name="Rectangle 87"/>
          <p:cNvSpPr>
            <a:spLocks noChangeArrowheads="1"/>
          </p:cNvSpPr>
          <p:nvPr/>
        </p:nvSpPr>
        <p:spPr bwMode="auto">
          <a:xfrm>
            <a:off x="3347865" y="836712"/>
            <a:ext cx="5796136" cy="267765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It  lost 2 electrons.</a:t>
            </a:r>
          </a:p>
          <a:p>
            <a:endParaRPr lang="en-GB" sz="2800" dirty="0">
              <a:solidFill>
                <a:prstClr val="black"/>
              </a:solidFill>
            </a:endParaRPr>
          </a:p>
          <a:p>
            <a:r>
              <a:rPr lang="en-GB" sz="2800" dirty="0">
                <a:solidFill>
                  <a:prstClr val="black"/>
                </a:solidFill>
              </a:rPr>
              <a:t>This atom now has 4 protons and 2 electrons.</a:t>
            </a:r>
          </a:p>
          <a:p>
            <a:endParaRPr lang="en-GB" sz="2800" dirty="0">
              <a:solidFill>
                <a:prstClr val="black"/>
              </a:solidFill>
            </a:endParaRPr>
          </a:p>
          <a:p>
            <a:r>
              <a:rPr lang="en-GB" sz="2800" dirty="0">
                <a:solidFill>
                  <a:prstClr val="black"/>
                </a:solidFill>
              </a:rPr>
              <a:t>Why is the charge +2?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A09384-C640-4EBC-9686-954EC87451F4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771800" y="3861048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87"/>
          <p:cNvSpPr>
            <a:spLocks noChangeArrowheads="1"/>
          </p:cNvSpPr>
          <p:nvPr/>
        </p:nvSpPr>
        <p:spPr bwMode="auto">
          <a:xfrm>
            <a:off x="3347865" y="836713"/>
            <a:ext cx="5796136" cy="181588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This is Neon. </a:t>
            </a:r>
          </a:p>
          <a:p>
            <a:r>
              <a:rPr lang="en-GB" sz="2800" dirty="0">
                <a:solidFill>
                  <a:prstClr val="black"/>
                </a:solidFill>
              </a:rPr>
              <a:t>It doesn’t react with anything.</a:t>
            </a:r>
          </a:p>
          <a:p>
            <a:r>
              <a:rPr lang="en-GB" sz="2800" dirty="0">
                <a:solidFill>
                  <a:prstClr val="black"/>
                </a:solidFill>
              </a:rPr>
              <a:t>Why not? Why can’t we get a neon ion?</a:t>
            </a:r>
          </a:p>
        </p:txBody>
      </p:sp>
      <p:pic>
        <p:nvPicPr>
          <p:cNvPr id="120834" name="Picture 2" descr="Image result for neon ato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5318" t="5914" r="40774" b="7687"/>
          <a:stretch>
            <a:fillRect/>
          </a:stretch>
        </p:blipFill>
        <p:spPr bwMode="auto">
          <a:xfrm>
            <a:off x="0" y="908720"/>
            <a:ext cx="3168352" cy="2880320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34CEA21-03C2-4B8C-B2FF-286121E121AE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196753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83" indent="-342883">
              <a:buFont typeface="+mj-lt"/>
              <a:buAutoNum type="arabicPeriod"/>
            </a:pPr>
            <a:r>
              <a:rPr lang="en-GB" sz="3200" dirty="0"/>
              <a:t>What is the difference between an atom and an ion?</a:t>
            </a:r>
          </a:p>
          <a:p>
            <a:pPr marL="342883" indent="-342883">
              <a:buFont typeface="+mj-lt"/>
              <a:buAutoNum type="arabicPeriod"/>
            </a:pPr>
            <a:r>
              <a:rPr lang="en-GB" sz="3200" dirty="0"/>
              <a:t>How does an atom turn into an ion?</a:t>
            </a:r>
          </a:p>
          <a:p>
            <a:pPr marL="342883" indent="-342883">
              <a:buFont typeface="+mj-lt"/>
              <a:buAutoNum type="arabicPeriod"/>
            </a:pPr>
            <a:r>
              <a:rPr lang="en-GB" sz="3200" dirty="0"/>
              <a:t>How can you tell if an atom will lose or gain electrons when it reacts?</a:t>
            </a:r>
          </a:p>
          <a:p>
            <a:pPr marL="342883" indent="-342883">
              <a:buFont typeface="+mj-lt"/>
              <a:buAutoNum type="arabicPeriod"/>
            </a:pPr>
            <a:r>
              <a:rPr lang="en-GB" sz="3200" dirty="0"/>
              <a:t>Does an atom ever lose or gain protons?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51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27" t="-2295" r="8365" b="2295"/>
          <a:stretch/>
        </p:blipFill>
        <p:spPr bwMode="auto">
          <a:xfrm>
            <a:off x="-108520" y="4968117"/>
            <a:ext cx="2304256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5C2B4BE-F408-43F1-97E0-B1463A6203C5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16737" name="Picture 1"/>
          <p:cNvPicPr>
            <a:picLocks noChangeAspect="1" noChangeArrowheads="1"/>
          </p:cNvPicPr>
          <p:nvPr/>
        </p:nvPicPr>
        <p:blipFill>
          <a:blip r:embed="rId3" cstate="print"/>
          <a:srcRect l="13463" t="21520" r="63857" b="27241"/>
          <a:stretch>
            <a:fillRect/>
          </a:stretch>
        </p:blipFill>
        <p:spPr bwMode="auto">
          <a:xfrm>
            <a:off x="323528" y="116632"/>
            <a:ext cx="8496943" cy="662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DB1661-1426-4BE0-859E-E471B2EBD513}"/>
              </a:ext>
            </a:extLst>
          </p:cNvPr>
          <p:cNvSpPr txBox="1"/>
          <p:nvPr/>
        </p:nvSpPr>
        <p:spPr>
          <a:xfrm>
            <a:off x="325488" y="63384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Starter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250309" y="1688994"/>
            <a:ext cx="7237312" cy="1584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25" indent="-514325">
              <a:buNone/>
            </a:pPr>
            <a:r>
              <a:rPr lang="en-GB" sz="2800" dirty="0">
                <a:solidFill>
                  <a:prstClr val="black"/>
                </a:solidFill>
              </a:rPr>
              <a:t>       How many electrons do all elements in group 1 have in their outer shell when they are atoms?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240642" name="Picture 2" descr="Image result for group 1 element atom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84887"/>
          <a:stretch>
            <a:fillRect/>
          </a:stretch>
        </p:blipFill>
        <p:spPr bwMode="auto">
          <a:xfrm>
            <a:off x="7193300" y="1052737"/>
            <a:ext cx="1950701" cy="3731623"/>
          </a:xfrm>
          <a:prstGeom prst="rect">
            <a:avLst/>
          </a:prstGeom>
          <a:noFill/>
        </p:spPr>
      </p:pic>
      <p:pic>
        <p:nvPicPr>
          <p:cNvPr id="15" name="Picture 2" descr="Image result for group 1 element atom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4625" t="28663" r="66572" b="8106"/>
          <a:stretch>
            <a:fillRect/>
          </a:stretch>
        </p:blipFill>
        <p:spPr bwMode="auto">
          <a:xfrm>
            <a:off x="7055769" y="4437113"/>
            <a:ext cx="2088232" cy="203022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92697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</a:rPr>
              <a:t>Quick way to work out the charge of an ion</a:t>
            </a:r>
          </a:p>
          <a:p>
            <a:endParaRPr lang="en-GB" sz="3600" b="1" dirty="0">
              <a:solidFill>
                <a:prstClr val="black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-250309" y="3139179"/>
            <a:ext cx="7237312" cy="1584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25" indent="-514325">
              <a:buNone/>
            </a:pPr>
            <a:r>
              <a:rPr lang="en-GB" sz="2800" dirty="0">
                <a:solidFill>
                  <a:prstClr val="black"/>
                </a:solidFill>
              </a:rPr>
              <a:t>       If they always have 1 electron in their outer shell, how many electrons do they lose when they bond?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-341152" y="4727444"/>
            <a:ext cx="7237312" cy="1584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25" indent="-514325">
              <a:buNone/>
            </a:pPr>
            <a:r>
              <a:rPr lang="en-GB" sz="2800" dirty="0">
                <a:solidFill>
                  <a:prstClr val="black"/>
                </a:solidFill>
              </a:rPr>
              <a:t>       If they all lose 1 electron when they bond, they all must make the same type of ion. What charge ion must they always make?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6A4086-177B-49DD-92B5-08D002D503F3}"/>
              </a:ext>
            </a:extLst>
          </p:cNvPr>
          <p:cNvSpPr txBox="1"/>
          <p:nvPr/>
        </p:nvSpPr>
        <p:spPr>
          <a:xfrm>
            <a:off x="0" y="-86618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396552" y="1412777"/>
            <a:ext cx="7237312" cy="1584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25" indent="-514325">
              <a:buNone/>
            </a:pPr>
            <a:r>
              <a:rPr lang="en-GB" sz="2800" dirty="0">
                <a:solidFill>
                  <a:prstClr val="black"/>
                </a:solidFill>
              </a:rPr>
              <a:t>       How many electrons do all elements in group 2 have in their outer shell when they are atoms?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7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</a:rPr>
              <a:t>Quick way to work out the charge of an ion</a:t>
            </a:r>
          </a:p>
          <a:p>
            <a:endParaRPr lang="en-GB" sz="3600" b="1" dirty="0">
              <a:solidFill>
                <a:prstClr val="black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-252536" y="2852936"/>
            <a:ext cx="7237312" cy="1584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25" indent="-514325">
              <a:buNone/>
            </a:pPr>
            <a:r>
              <a:rPr lang="en-GB" sz="2800" dirty="0">
                <a:solidFill>
                  <a:prstClr val="black"/>
                </a:solidFill>
              </a:rPr>
              <a:t>       If they always have 2 electrons in their outer shell, how many electrons do they lose when they bond?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-324544" y="4365104"/>
            <a:ext cx="7237312" cy="1584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25" indent="-514325">
              <a:buNone/>
            </a:pPr>
            <a:r>
              <a:rPr lang="en-GB" sz="2800" dirty="0">
                <a:solidFill>
                  <a:prstClr val="black"/>
                </a:solidFill>
              </a:rPr>
              <a:t>       If they all lose 2 electron when they bond, they all must make the same type of ion. What charge ion must they always make?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243714" name="Picture 2" descr="Image result for beryllium ato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1196752"/>
            <a:ext cx="2160240" cy="2160240"/>
          </a:xfrm>
          <a:prstGeom prst="rect">
            <a:avLst/>
          </a:prstGeom>
          <a:noFill/>
        </p:spPr>
      </p:pic>
      <p:pic>
        <p:nvPicPr>
          <p:cNvPr id="243716" name="Picture 4" descr="Image result for magnesium ato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8835" y="3284985"/>
            <a:ext cx="4330551" cy="2880320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48A0B0-EF9A-4A85-BA6C-0C36409B767B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412778"/>
            <a:ext cx="6840760" cy="38884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13" indent="-742913">
              <a:buFont typeface="Wingdings" pitchFamily="2" charset="2"/>
              <a:buChar char="§"/>
            </a:pPr>
            <a:r>
              <a:rPr lang="en-GB" sz="3600" dirty="0">
                <a:solidFill>
                  <a:prstClr val="black"/>
                </a:solidFill>
              </a:rPr>
              <a:t>How many electrons do all elements in group 7 have in their outer shell when they are atoms?</a:t>
            </a:r>
          </a:p>
          <a:p>
            <a:pPr marL="742913" indent="-742913">
              <a:buFont typeface="Wingdings" pitchFamily="2" charset="2"/>
              <a:buChar char="§"/>
            </a:pPr>
            <a:r>
              <a:rPr lang="en-GB" sz="3600" dirty="0">
                <a:solidFill>
                  <a:prstClr val="black"/>
                </a:solidFill>
              </a:rPr>
              <a:t> How many electrons do they gain when they bond? </a:t>
            </a:r>
          </a:p>
          <a:p>
            <a:pPr marL="742913" indent="-742913">
              <a:buFont typeface="Wingdings" pitchFamily="2" charset="2"/>
              <a:buChar char="§"/>
            </a:pPr>
            <a:r>
              <a:rPr lang="en-GB" sz="3600" dirty="0">
                <a:solidFill>
                  <a:prstClr val="black"/>
                </a:solidFill>
              </a:rPr>
              <a:t>What charge ion must they always make?</a:t>
            </a:r>
          </a:p>
          <a:p>
            <a:pPr marL="514325" indent="-514325">
              <a:buNone/>
            </a:pPr>
            <a:endParaRPr lang="en-GB" sz="36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1240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</a:rPr>
              <a:t>In your books:</a:t>
            </a:r>
          </a:p>
          <a:p>
            <a:endParaRPr lang="en-GB" sz="3600" b="1" dirty="0">
              <a:solidFill>
                <a:prstClr val="black"/>
              </a:solidFill>
            </a:endParaRPr>
          </a:p>
        </p:txBody>
      </p:sp>
      <p:pic>
        <p:nvPicPr>
          <p:cNvPr id="245762" name="Picture 2" descr="Image result for fluorine ato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268762"/>
            <a:ext cx="1905000" cy="1809751"/>
          </a:xfrm>
          <a:prstGeom prst="rect">
            <a:avLst/>
          </a:prstGeom>
          <a:noFill/>
        </p:spPr>
      </p:pic>
      <p:pic>
        <p:nvPicPr>
          <p:cNvPr id="245764" name="Picture 4" descr="Image result for chlorine ato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356992"/>
            <a:ext cx="2667000" cy="2667000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6D6706-8342-4F7C-BE39-6002EE07C17E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2251279"/>
            <a:ext cx="9144000" cy="38884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13" indent="-742913">
              <a:buFont typeface="Wingdings" pitchFamily="2" charset="2"/>
              <a:buChar char="§"/>
            </a:pPr>
            <a:r>
              <a:rPr lang="en-GB" sz="3600" dirty="0">
                <a:solidFill>
                  <a:prstClr val="black"/>
                </a:solidFill>
              </a:rPr>
              <a:t>How many electrons do all elements in group 6 have in their outer shell when they are atoms?</a:t>
            </a:r>
          </a:p>
          <a:p>
            <a:pPr marL="742913" indent="-742913">
              <a:buFont typeface="Wingdings" pitchFamily="2" charset="2"/>
              <a:buChar char="§"/>
            </a:pPr>
            <a:r>
              <a:rPr lang="en-GB" sz="3600" dirty="0">
                <a:solidFill>
                  <a:prstClr val="black"/>
                </a:solidFill>
              </a:rPr>
              <a:t> How many electrons do </a:t>
            </a:r>
            <a:r>
              <a:rPr lang="en-GB" sz="3600">
                <a:solidFill>
                  <a:prstClr val="black"/>
                </a:solidFill>
              </a:rPr>
              <a:t>they gain </a:t>
            </a:r>
            <a:r>
              <a:rPr lang="en-GB" sz="3600" dirty="0">
                <a:solidFill>
                  <a:prstClr val="black"/>
                </a:solidFill>
              </a:rPr>
              <a:t>when they bond? </a:t>
            </a:r>
          </a:p>
          <a:p>
            <a:pPr marL="742913" indent="-742913">
              <a:buFont typeface="Wingdings" pitchFamily="2" charset="2"/>
              <a:buChar char="§"/>
            </a:pPr>
            <a:r>
              <a:rPr lang="en-GB" sz="3600" dirty="0">
                <a:solidFill>
                  <a:prstClr val="black"/>
                </a:solidFill>
              </a:rPr>
              <a:t>What charge ion must they always make?</a:t>
            </a:r>
          </a:p>
          <a:p>
            <a:pPr marL="514325" indent="-514325">
              <a:buNone/>
            </a:pPr>
            <a:endParaRPr lang="en-GB" sz="36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65" y="100219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</a:rPr>
              <a:t>In your books:</a:t>
            </a:r>
          </a:p>
          <a:p>
            <a:endParaRPr lang="en-GB" sz="3600" b="1" dirty="0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64DBF-9FC3-42DC-8D30-F9F1D2F30638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1052736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latin typeface="Century Gothic" pitchFamily="34" charset="0"/>
              </a:rPr>
              <a:t>Starter – draw this atom on a </a:t>
            </a:r>
            <a:r>
              <a:rPr lang="en-GB" sz="4000" b="1" dirty="0" err="1">
                <a:latin typeface="Century Gothic" pitchFamily="34" charset="0"/>
              </a:rPr>
              <a:t>mwb</a:t>
            </a:r>
            <a:r>
              <a:rPr lang="en-GB" sz="4000" b="1" dirty="0">
                <a:latin typeface="Century Gothic" pitchFamily="34" charset="0"/>
              </a:rPr>
              <a:t>.</a:t>
            </a:r>
            <a:br>
              <a:rPr lang="en-GB" sz="4000" b="1" dirty="0">
                <a:latin typeface="Century Gothic" pitchFamily="34" charset="0"/>
              </a:rPr>
            </a:br>
            <a:r>
              <a:rPr lang="en-GB" sz="4000" b="1" dirty="0">
                <a:latin typeface="Century Gothic" pitchFamily="34" charset="0"/>
              </a:rPr>
              <a:t>Include the protons, electrons and neutrons in your picture.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267744" y="1844824"/>
            <a:ext cx="2808312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800" dirty="0"/>
              <a:t>7</a:t>
            </a:r>
          </a:p>
          <a:p>
            <a:pPr algn="ctr"/>
            <a:r>
              <a:rPr lang="en-GB" sz="4800" dirty="0"/>
              <a:t>Li</a:t>
            </a:r>
          </a:p>
          <a:p>
            <a:r>
              <a:rPr lang="en-GB" sz="4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247810" name="Picture 2" descr="Image result for oxygen ato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72816"/>
            <a:ext cx="2143125" cy="2143125"/>
          </a:xfrm>
          <a:prstGeom prst="rect">
            <a:avLst/>
          </a:prstGeom>
          <a:noFill/>
        </p:spPr>
      </p:pic>
      <p:pic>
        <p:nvPicPr>
          <p:cNvPr id="247812" name="Picture 4" descr="Image result for sulphur ato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1271464"/>
            <a:ext cx="3672408" cy="3672408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F746B7-50B3-4F84-9E7A-9F3FD9980363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381330"/>
            <a:ext cx="9144000" cy="1457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66">
              <a:lnSpc>
                <a:spcPct val="90000"/>
              </a:lnSpc>
              <a:spcBef>
                <a:spcPts val="751"/>
              </a:spcBef>
            </a:pPr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CHALLENGE</a:t>
            </a:r>
            <a:r>
              <a:rPr lang="en-GB" sz="2400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– 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describe</a:t>
            </a:r>
            <a:r>
              <a:rPr lang="en-GB" sz="2000" u="sng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how ionic bonds are formed</a:t>
            </a:r>
          </a:p>
          <a:p>
            <a:pPr defTabSz="685766">
              <a:lnSpc>
                <a:spcPct val="90000"/>
              </a:lnSpc>
              <a:spcBef>
                <a:spcPts val="751"/>
              </a:spcBef>
            </a:pPr>
            <a:r>
              <a:rPr lang="en-GB" sz="2400" dirty="0">
                <a:solidFill>
                  <a:prstClr val="black"/>
                </a:solidFill>
                <a:cs typeface="Calibri" pitchFamily="34" charset="0"/>
              </a:rPr>
              <a:t> </a:t>
            </a:r>
            <a:endParaRPr lang="en-GB" sz="2800" dirty="0">
              <a:solidFill>
                <a:prstClr val="black"/>
              </a:solidFill>
              <a:cs typeface="Calibri" pitchFamily="34" charset="0"/>
            </a:endParaRPr>
          </a:p>
          <a:p>
            <a:pPr defTabSz="685766">
              <a:lnSpc>
                <a:spcPct val="90000"/>
              </a:lnSpc>
              <a:spcBef>
                <a:spcPts val="751"/>
              </a:spcBef>
            </a:pPr>
            <a:r>
              <a:rPr lang="en-GB" sz="2800" dirty="0">
                <a:solidFill>
                  <a:prstClr val="black"/>
                </a:solidFill>
                <a:cs typeface="Calibri" pitchFamily="34" charset="0"/>
              </a:rPr>
              <a:t> </a:t>
            </a:r>
          </a:p>
          <a:p>
            <a:endParaRPr lang="en-GB" sz="70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0BD60F-BDB2-4256-AF5D-D155FC7CBDD3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23916" name="ShockwaveFlash1" r:id="rId2" imgW="8699400" imgH="5308560"/>
        </mc:Choice>
        <mc:Fallback>
          <p:control name="ShockwaveFlash1" r:id="rId2" imgW="8699400" imgH="530856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212726" y="800100"/>
                  <a:ext cx="8699500" cy="53086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764705"/>
            <a:ext cx="7885112" cy="549275"/>
          </a:xfrm>
          <a:prstGeom prst="rect">
            <a:avLst/>
          </a:prstGeom>
          <a:noFill/>
        </p:spPr>
        <p:txBody>
          <a:bodyPr>
            <a:normAutofit fontScale="82500" lnSpcReduction="20000"/>
          </a:bodyPr>
          <a:lstStyle/>
          <a:p>
            <a:pPr defTabSz="914354">
              <a:spcBef>
                <a:spcPct val="0"/>
              </a:spcBef>
              <a:defRPr/>
            </a:pPr>
            <a:r>
              <a:rPr lang="en-GB" sz="4400" b="1" dirty="0">
                <a:latin typeface="+mj-lt"/>
                <a:ea typeface="+mj-ea"/>
                <a:cs typeface="+mj-cs"/>
              </a:rPr>
              <a:t>How are ionic bonds formed?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1196753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/>
              <a:t>Sodium chloride is an ionic compound formed by the reaction between the metal sodium and the non-metal chlorine.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1916832"/>
            <a:ext cx="361315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/>
              <a:t>Sodium has 1 electron </a:t>
            </a:r>
          </a:p>
          <a:p>
            <a:pPr eaLnBrk="1" hangingPunct="1">
              <a:spcBef>
                <a:spcPct val="0"/>
              </a:spcBef>
            </a:pPr>
            <a:r>
              <a:rPr lang="en-GB" dirty="0"/>
              <a:t>in its outer shell. 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4257675"/>
            <a:ext cx="352425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/>
              <a:t>Chlorine has 7 electrons in its outer shell. </a:t>
            </a:r>
            <a:endParaRPr lang="en-GB" sz="800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33354" y="6027195"/>
            <a:ext cx="969963" cy="49244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600" b="1"/>
              <a:t>2.8.7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611442" y="6027195"/>
            <a:ext cx="1246188" cy="75918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600" b="1"/>
              <a:t>[2.8.8]</a:t>
            </a:r>
            <a:r>
              <a:rPr lang="en-GB" sz="2600" b="1" baseline="30000"/>
              <a:t>-</a:t>
            </a:r>
          </a:p>
        </p:txBody>
      </p:sp>
      <p:grpSp>
        <p:nvGrpSpPr>
          <p:cNvPr id="18" name="Group 116"/>
          <p:cNvGrpSpPr>
            <a:grpSpLocks/>
          </p:cNvGrpSpPr>
          <p:nvPr/>
        </p:nvGrpSpPr>
        <p:grpSpPr bwMode="auto">
          <a:xfrm>
            <a:off x="6362209" y="1415506"/>
            <a:ext cx="1993902" cy="1793875"/>
            <a:chOff x="4271" y="917"/>
            <a:chExt cx="1256" cy="1130"/>
          </a:xfrm>
        </p:grpSpPr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4271" y="1051"/>
              <a:ext cx="124" cy="996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 flipH="1">
              <a:off x="5151" y="1045"/>
              <a:ext cx="124" cy="996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5278" y="917"/>
              <a:ext cx="249" cy="33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800" b="1">
                  <a:solidFill>
                    <a:srgbClr val="FF3300"/>
                  </a:solidFill>
                </a:rPr>
                <a:t>+</a:t>
              </a:r>
            </a:p>
          </p:txBody>
        </p:sp>
      </p:grpSp>
      <p:grpSp>
        <p:nvGrpSpPr>
          <p:cNvPr id="22" name="Group 117"/>
          <p:cNvGrpSpPr>
            <a:grpSpLocks/>
          </p:cNvGrpSpPr>
          <p:nvPr/>
        </p:nvGrpSpPr>
        <p:grpSpPr bwMode="auto">
          <a:xfrm>
            <a:off x="3698380" y="4134893"/>
            <a:ext cx="1757363" cy="1735139"/>
            <a:chOff x="2593" y="2630"/>
            <a:chExt cx="1107" cy="1093"/>
          </a:xfrm>
        </p:grpSpPr>
        <p:pic>
          <p:nvPicPr>
            <p:cNvPr id="23" name="Picture 34" descr="atom_3_she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21" y="2656"/>
              <a:ext cx="1050" cy="1050"/>
            </a:xfrm>
            <a:prstGeom prst="rect">
              <a:avLst/>
            </a:prstGeom>
            <a:noFill/>
          </p:spPr>
        </p:pic>
        <p:sp>
          <p:nvSpPr>
            <p:cNvPr id="24" name="Rectangle 35"/>
            <p:cNvSpPr>
              <a:spLocks noChangeArrowheads="1"/>
            </p:cNvSpPr>
            <p:nvPr/>
          </p:nvSpPr>
          <p:spPr bwMode="auto">
            <a:xfrm>
              <a:off x="2998" y="3018"/>
              <a:ext cx="268" cy="23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/>
                <a:t>Cl</a:t>
              </a:r>
            </a:p>
          </p:txBody>
        </p:sp>
        <p:pic>
          <p:nvPicPr>
            <p:cNvPr id="25" name="Picture 36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99" y="2894"/>
              <a:ext cx="91" cy="91"/>
            </a:xfrm>
            <a:prstGeom prst="rect">
              <a:avLst/>
            </a:prstGeom>
            <a:noFill/>
          </p:spPr>
        </p:pic>
        <p:pic>
          <p:nvPicPr>
            <p:cNvPr id="26" name="Picture 37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21" y="3336"/>
              <a:ext cx="91" cy="91"/>
            </a:xfrm>
            <a:prstGeom prst="rect">
              <a:avLst/>
            </a:prstGeom>
            <a:noFill/>
          </p:spPr>
        </p:pic>
        <p:pic>
          <p:nvPicPr>
            <p:cNvPr id="27" name="Picture 38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7" y="2760"/>
              <a:ext cx="91" cy="91"/>
            </a:xfrm>
            <a:prstGeom prst="rect">
              <a:avLst/>
            </a:prstGeom>
            <a:noFill/>
          </p:spPr>
        </p:pic>
        <p:pic>
          <p:nvPicPr>
            <p:cNvPr id="28" name="Picture 39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55" y="2752"/>
              <a:ext cx="91" cy="91"/>
            </a:xfrm>
            <a:prstGeom prst="rect">
              <a:avLst/>
            </a:prstGeom>
            <a:noFill/>
          </p:spPr>
        </p:pic>
        <p:pic>
          <p:nvPicPr>
            <p:cNvPr id="30" name="Picture 40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65" y="3050"/>
              <a:ext cx="91" cy="91"/>
            </a:xfrm>
            <a:prstGeom prst="rect">
              <a:avLst/>
            </a:prstGeom>
            <a:noFill/>
          </p:spPr>
        </p:pic>
        <p:pic>
          <p:nvPicPr>
            <p:cNvPr id="31" name="Picture 41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69" y="3168"/>
              <a:ext cx="91" cy="91"/>
            </a:xfrm>
            <a:prstGeom prst="rect">
              <a:avLst/>
            </a:prstGeom>
            <a:noFill/>
          </p:spPr>
        </p:pic>
        <p:pic>
          <p:nvPicPr>
            <p:cNvPr id="32" name="Picture 42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59" y="3484"/>
              <a:ext cx="91" cy="91"/>
            </a:xfrm>
            <a:prstGeom prst="rect">
              <a:avLst/>
            </a:prstGeom>
            <a:noFill/>
          </p:spPr>
        </p:pic>
        <p:pic>
          <p:nvPicPr>
            <p:cNvPr id="34" name="Picture 43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65" y="3488"/>
              <a:ext cx="91" cy="91"/>
            </a:xfrm>
            <a:prstGeom prst="rect">
              <a:avLst/>
            </a:prstGeom>
            <a:noFill/>
          </p:spPr>
        </p:pic>
        <p:pic>
          <p:nvPicPr>
            <p:cNvPr id="35" name="Picture 44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23" y="3054"/>
              <a:ext cx="91" cy="91"/>
            </a:xfrm>
            <a:prstGeom prst="rect">
              <a:avLst/>
            </a:prstGeom>
            <a:noFill/>
          </p:spPr>
        </p:pic>
        <p:pic>
          <p:nvPicPr>
            <p:cNvPr id="36" name="Picture 45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29" y="3166"/>
              <a:ext cx="91" cy="91"/>
            </a:xfrm>
            <a:prstGeom prst="rect">
              <a:avLst/>
            </a:prstGeom>
            <a:noFill/>
          </p:spPr>
        </p:pic>
        <p:pic>
          <p:nvPicPr>
            <p:cNvPr id="37" name="Picture 46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3" y="2634"/>
              <a:ext cx="91" cy="91"/>
            </a:xfrm>
            <a:prstGeom prst="rect">
              <a:avLst/>
            </a:prstGeom>
            <a:noFill/>
          </p:spPr>
        </p:pic>
        <p:pic>
          <p:nvPicPr>
            <p:cNvPr id="38" name="Picture 47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51" y="2630"/>
              <a:ext cx="91" cy="91"/>
            </a:xfrm>
            <a:prstGeom prst="rect">
              <a:avLst/>
            </a:prstGeom>
            <a:noFill/>
          </p:spPr>
        </p:pic>
        <p:pic>
          <p:nvPicPr>
            <p:cNvPr id="39" name="Picture 48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59" y="3632"/>
              <a:ext cx="91" cy="91"/>
            </a:xfrm>
            <a:prstGeom prst="rect">
              <a:avLst/>
            </a:prstGeom>
            <a:noFill/>
          </p:spPr>
        </p:pic>
        <p:pic>
          <p:nvPicPr>
            <p:cNvPr id="40" name="Picture 49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" y="3630"/>
              <a:ext cx="91" cy="91"/>
            </a:xfrm>
            <a:prstGeom prst="rect">
              <a:avLst/>
            </a:prstGeom>
            <a:noFill/>
          </p:spPr>
        </p:pic>
        <p:pic>
          <p:nvPicPr>
            <p:cNvPr id="41" name="Picture 50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03" y="3166"/>
              <a:ext cx="91" cy="91"/>
            </a:xfrm>
            <a:prstGeom prst="rect">
              <a:avLst/>
            </a:prstGeom>
            <a:noFill/>
          </p:spPr>
        </p:pic>
        <p:pic>
          <p:nvPicPr>
            <p:cNvPr id="42" name="Picture 51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09" y="3056"/>
              <a:ext cx="91" cy="91"/>
            </a:xfrm>
            <a:prstGeom prst="rect">
              <a:avLst/>
            </a:prstGeom>
            <a:noFill/>
          </p:spPr>
        </p:pic>
        <p:pic>
          <p:nvPicPr>
            <p:cNvPr id="43" name="Picture 52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93" y="3164"/>
              <a:ext cx="91" cy="91"/>
            </a:xfrm>
            <a:prstGeom prst="rect">
              <a:avLst/>
            </a:prstGeom>
            <a:noFill/>
          </p:spPr>
        </p:pic>
      </p:grpSp>
      <p:grpSp>
        <p:nvGrpSpPr>
          <p:cNvPr id="44" name="Group 118"/>
          <p:cNvGrpSpPr>
            <a:grpSpLocks/>
          </p:cNvGrpSpPr>
          <p:nvPr/>
        </p:nvGrpSpPr>
        <p:grpSpPr bwMode="auto">
          <a:xfrm>
            <a:off x="6438405" y="4160293"/>
            <a:ext cx="1812925" cy="1735139"/>
            <a:chOff x="4319" y="2646"/>
            <a:chExt cx="1142" cy="1093"/>
          </a:xfrm>
        </p:grpSpPr>
        <p:pic>
          <p:nvPicPr>
            <p:cNvPr id="45" name="Picture 54" descr="atom_3_she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2" y="2672"/>
              <a:ext cx="1050" cy="1050"/>
            </a:xfrm>
            <a:prstGeom prst="rect">
              <a:avLst/>
            </a:prstGeom>
            <a:noFill/>
          </p:spPr>
        </p:pic>
        <p:sp>
          <p:nvSpPr>
            <p:cNvPr id="46" name="Rectangle 55"/>
            <p:cNvSpPr>
              <a:spLocks noChangeArrowheads="1"/>
            </p:cNvSpPr>
            <p:nvPr/>
          </p:nvSpPr>
          <p:spPr bwMode="auto">
            <a:xfrm>
              <a:off x="4759" y="3034"/>
              <a:ext cx="268" cy="23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/>
                <a:t>Cl</a:t>
              </a:r>
            </a:p>
          </p:txBody>
        </p:sp>
        <p:pic>
          <p:nvPicPr>
            <p:cNvPr id="47" name="Picture 56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60" y="2910"/>
              <a:ext cx="91" cy="91"/>
            </a:xfrm>
            <a:prstGeom prst="rect">
              <a:avLst/>
            </a:prstGeom>
            <a:noFill/>
          </p:spPr>
        </p:pic>
        <p:pic>
          <p:nvPicPr>
            <p:cNvPr id="48" name="Picture 57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82" y="3352"/>
              <a:ext cx="91" cy="91"/>
            </a:xfrm>
            <a:prstGeom prst="rect">
              <a:avLst/>
            </a:prstGeom>
            <a:noFill/>
          </p:spPr>
        </p:pic>
        <p:pic>
          <p:nvPicPr>
            <p:cNvPr id="49" name="Picture 58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98" y="2776"/>
              <a:ext cx="91" cy="91"/>
            </a:xfrm>
            <a:prstGeom prst="rect">
              <a:avLst/>
            </a:prstGeom>
            <a:noFill/>
          </p:spPr>
        </p:pic>
        <p:pic>
          <p:nvPicPr>
            <p:cNvPr id="50" name="Picture 59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16" y="2768"/>
              <a:ext cx="91" cy="91"/>
            </a:xfrm>
            <a:prstGeom prst="rect">
              <a:avLst/>
            </a:prstGeom>
            <a:noFill/>
          </p:spPr>
        </p:pic>
        <p:pic>
          <p:nvPicPr>
            <p:cNvPr id="51" name="Picture 60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26" y="3066"/>
              <a:ext cx="91" cy="91"/>
            </a:xfrm>
            <a:prstGeom prst="rect">
              <a:avLst/>
            </a:prstGeom>
            <a:noFill/>
          </p:spPr>
        </p:pic>
        <p:pic>
          <p:nvPicPr>
            <p:cNvPr id="52" name="Picture 61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30" y="3184"/>
              <a:ext cx="91" cy="91"/>
            </a:xfrm>
            <a:prstGeom prst="rect">
              <a:avLst/>
            </a:prstGeom>
            <a:noFill/>
          </p:spPr>
        </p:pic>
        <p:pic>
          <p:nvPicPr>
            <p:cNvPr id="53" name="Picture 62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26" y="3506"/>
              <a:ext cx="91" cy="91"/>
            </a:xfrm>
            <a:prstGeom prst="rect">
              <a:avLst/>
            </a:prstGeom>
            <a:noFill/>
          </p:spPr>
        </p:pic>
        <p:pic>
          <p:nvPicPr>
            <p:cNvPr id="54" name="Picture 63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26" y="3504"/>
              <a:ext cx="91" cy="91"/>
            </a:xfrm>
            <a:prstGeom prst="rect">
              <a:avLst/>
            </a:prstGeom>
            <a:noFill/>
          </p:spPr>
        </p:pic>
        <p:pic>
          <p:nvPicPr>
            <p:cNvPr id="55" name="Picture 64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2" y="3070"/>
              <a:ext cx="91" cy="91"/>
            </a:xfrm>
            <a:prstGeom prst="rect">
              <a:avLst/>
            </a:prstGeom>
            <a:noFill/>
          </p:spPr>
        </p:pic>
        <p:pic>
          <p:nvPicPr>
            <p:cNvPr id="56" name="Picture 65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6" y="3182"/>
              <a:ext cx="91" cy="91"/>
            </a:xfrm>
            <a:prstGeom prst="rect">
              <a:avLst/>
            </a:prstGeom>
            <a:noFill/>
          </p:spPr>
        </p:pic>
        <p:pic>
          <p:nvPicPr>
            <p:cNvPr id="57" name="Picture 66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94" y="2648"/>
              <a:ext cx="91" cy="91"/>
            </a:xfrm>
            <a:prstGeom prst="rect">
              <a:avLst/>
            </a:prstGeom>
            <a:noFill/>
          </p:spPr>
        </p:pic>
        <p:pic>
          <p:nvPicPr>
            <p:cNvPr id="58" name="Picture 67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12" y="2646"/>
              <a:ext cx="91" cy="91"/>
            </a:xfrm>
            <a:prstGeom prst="rect">
              <a:avLst/>
            </a:prstGeom>
            <a:noFill/>
          </p:spPr>
        </p:pic>
        <p:pic>
          <p:nvPicPr>
            <p:cNvPr id="59" name="Picture 68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22" y="3648"/>
              <a:ext cx="91" cy="91"/>
            </a:xfrm>
            <a:prstGeom prst="rect">
              <a:avLst/>
            </a:prstGeom>
            <a:noFill/>
          </p:spPr>
        </p:pic>
        <p:pic>
          <p:nvPicPr>
            <p:cNvPr id="60" name="Picture 69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28" y="3646"/>
              <a:ext cx="91" cy="91"/>
            </a:xfrm>
            <a:prstGeom prst="rect">
              <a:avLst/>
            </a:prstGeom>
            <a:noFill/>
          </p:spPr>
        </p:pic>
        <p:pic>
          <p:nvPicPr>
            <p:cNvPr id="61" name="Picture 70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70" y="3182"/>
              <a:ext cx="91" cy="91"/>
            </a:xfrm>
            <a:prstGeom prst="rect">
              <a:avLst/>
            </a:prstGeom>
            <a:noFill/>
          </p:spPr>
        </p:pic>
        <p:pic>
          <p:nvPicPr>
            <p:cNvPr id="62" name="Picture 71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62" y="3072"/>
              <a:ext cx="91" cy="91"/>
            </a:xfrm>
            <a:prstGeom prst="rect">
              <a:avLst/>
            </a:prstGeom>
            <a:noFill/>
          </p:spPr>
        </p:pic>
        <p:pic>
          <p:nvPicPr>
            <p:cNvPr id="63" name="Picture 72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4" y="3180"/>
              <a:ext cx="91" cy="91"/>
            </a:xfrm>
            <a:prstGeom prst="rect">
              <a:avLst/>
            </a:prstGeom>
            <a:noFill/>
          </p:spPr>
        </p:pic>
        <p:pic>
          <p:nvPicPr>
            <p:cNvPr id="64" name="Picture 73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19" y="3056"/>
              <a:ext cx="168" cy="142"/>
            </a:xfrm>
            <a:prstGeom prst="rect">
              <a:avLst/>
            </a:prstGeom>
            <a:noFill/>
          </p:spPr>
        </p:pic>
      </p:grpSp>
      <p:grpSp>
        <p:nvGrpSpPr>
          <p:cNvPr id="65" name="Group 119"/>
          <p:cNvGrpSpPr>
            <a:grpSpLocks/>
          </p:cNvGrpSpPr>
          <p:nvPr/>
        </p:nvGrpSpPr>
        <p:grpSpPr bwMode="auto">
          <a:xfrm>
            <a:off x="6362205" y="3941218"/>
            <a:ext cx="2298700" cy="1995488"/>
            <a:chOff x="4271" y="2508"/>
            <a:chExt cx="1448" cy="1257"/>
          </a:xfrm>
        </p:grpSpPr>
        <p:sp>
          <p:nvSpPr>
            <p:cNvPr id="66" name="Rectangle 8"/>
            <p:cNvSpPr>
              <a:spLocks noChangeArrowheads="1"/>
            </p:cNvSpPr>
            <p:nvPr/>
          </p:nvSpPr>
          <p:spPr bwMode="auto">
            <a:xfrm>
              <a:off x="5527" y="2508"/>
              <a:ext cx="192" cy="33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800" b="1">
                  <a:solidFill>
                    <a:srgbClr val="013366"/>
                  </a:solidFill>
                </a:rPr>
                <a:t>-</a:t>
              </a:r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auto">
            <a:xfrm>
              <a:off x="4271" y="2627"/>
              <a:ext cx="140" cy="1128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auto">
            <a:xfrm flipH="1">
              <a:off x="5375" y="2637"/>
              <a:ext cx="140" cy="1128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9" name="Text Box 76"/>
          <p:cNvSpPr txBox="1">
            <a:spLocks noChangeArrowheads="1"/>
          </p:cNvSpPr>
          <p:nvPr/>
        </p:nvSpPr>
        <p:spPr bwMode="auto">
          <a:xfrm>
            <a:off x="4068269" y="3274469"/>
            <a:ext cx="1001713" cy="49244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600" b="1"/>
              <a:t>2.8.1</a:t>
            </a:r>
          </a:p>
        </p:txBody>
      </p:sp>
      <p:sp>
        <p:nvSpPr>
          <p:cNvPr id="70" name="Text Box 77"/>
          <p:cNvSpPr txBox="1">
            <a:spLocks noChangeArrowheads="1"/>
          </p:cNvSpPr>
          <p:nvPr/>
        </p:nvSpPr>
        <p:spPr bwMode="auto">
          <a:xfrm>
            <a:off x="6600330" y="3274469"/>
            <a:ext cx="1071563" cy="49244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600" b="1"/>
              <a:t>[2.8]</a:t>
            </a:r>
            <a:r>
              <a:rPr lang="en-GB" sz="2600" b="1" baseline="30000"/>
              <a:t>+</a:t>
            </a:r>
          </a:p>
        </p:txBody>
      </p:sp>
      <p:sp>
        <p:nvSpPr>
          <p:cNvPr id="71" name="AutoShape 83"/>
          <p:cNvSpPr>
            <a:spLocks noChangeArrowheads="1"/>
          </p:cNvSpPr>
          <p:nvPr/>
        </p:nvSpPr>
        <p:spPr bwMode="auto">
          <a:xfrm>
            <a:off x="5492255" y="2199732"/>
            <a:ext cx="800100" cy="330200"/>
          </a:xfrm>
          <a:prstGeom prst="rightArrow">
            <a:avLst>
              <a:gd name="adj1" fmla="val 50000"/>
              <a:gd name="adj2" fmla="val 69776"/>
            </a:avLst>
          </a:prstGeom>
          <a:solidFill>
            <a:srgbClr val="FF6600"/>
          </a:solidFill>
          <a:ln w="25400">
            <a:noFill/>
            <a:miter lim="800000"/>
            <a:headEnd/>
            <a:tailEnd/>
          </a:ln>
          <a:effectLst>
            <a:outerShdw dist="40161" dir="4293903" algn="ctr" rotWithShape="0">
              <a:srgbClr val="5F5F5F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72" name="Group 120"/>
          <p:cNvGrpSpPr>
            <a:grpSpLocks/>
          </p:cNvGrpSpPr>
          <p:nvPr/>
        </p:nvGrpSpPr>
        <p:grpSpPr bwMode="auto">
          <a:xfrm>
            <a:off x="3707906" y="1556795"/>
            <a:ext cx="1666875" cy="1755775"/>
            <a:chOff x="2599" y="1006"/>
            <a:chExt cx="1050" cy="1106"/>
          </a:xfrm>
        </p:grpSpPr>
        <p:pic>
          <p:nvPicPr>
            <p:cNvPr id="73" name="Picture 11" descr="atom_3_she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99" y="1062"/>
              <a:ext cx="1050" cy="1050"/>
            </a:xfrm>
            <a:prstGeom prst="rect">
              <a:avLst/>
            </a:prstGeom>
            <a:noFill/>
          </p:spPr>
        </p:pic>
        <p:sp>
          <p:nvSpPr>
            <p:cNvPr id="74" name="Rectangle 12"/>
            <p:cNvSpPr>
              <a:spLocks noChangeArrowheads="1"/>
            </p:cNvSpPr>
            <p:nvPr/>
          </p:nvSpPr>
          <p:spPr bwMode="auto">
            <a:xfrm>
              <a:off x="2964" y="1412"/>
              <a:ext cx="316" cy="23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/>
                <a:t>Na</a:t>
              </a:r>
            </a:p>
          </p:txBody>
        </p:sp>
        <p:pic>
          <p:nvPicPr>
            <p:cNvPr id="75" name="Picture 85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4" y="1284"/>
              <a:ext cx="168" cy="142"/>
            </a:xfrm>
            <a:prstGeom prst="rect">
              <a:avLst/>
            </a:prstGeom>
            <a:noFill/>
          </p:spPr>
        </p:pic>
        <p:pic>
          <p:nvPicPr>
            <p:cNvPr id="76" name="Picture 86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4" y="1726"/>
              <a:ext cx="168" cy="142"/>
            </a:xfrm>
            <a:prstGeom prst="rect">
              <a:avLst/>
            </a:prstGeom>
            <a:noFill/>
          </p:spPr>
        </p:pic>
        <p:pic>
          <p:nvPicPr>
            <p:cNvPr id="77" name="Picture 87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57" y="1154"/>
              <a:ext cx="168" cy="142"/>
            </a:xfrm>
            <a:prstGeom prst="rect">
              <a:avLst/>
            </a:prstGeom>
            <a:noFill/>
          </p:spPr>
        </p:pic>
        <p:pic>
          <p:nvPicPr>
            <p:cNvPr id="78" name="Picture 88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87" y="1146"/>
              <a:ext cx="168" cy="142"/>
            </a:xfrm>
            <a:prstGeom prst="rect">
              <a:avLst/>
            </a:prstGeom>
            <a:noFill/>
          </p:spPr>
        </p:pic>
        <p:pic>
          <p:nvPicPr>
            <p:cNvPr id="79" name="Picture 89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71" y="1006"/>
              <a:ext cx="168" cy="142"/>
            </a:xfrm>
            <a:prstGeom prst="rect">
              <a:avLst/>
            </a:prstGeom>
            <a:noFill/>
          </p:spPr>
        </p:pic>
        <p:pic>
          <p:nvPicPr>
            <p:cNvPr id="80" name="Picture 90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91" y="1872"/>
              <a:ext cx="168" cy="142"/>
            </a:xfrm>
            <a:prstGeom prst="rect">
              <a:avLst/>
            </a:prstGeom>
            <a:noFill/>
          </p:spPr>
        </p:pic>
        <p:pic>
          <p:nvPicPr>
            <p:cNvPr id="81" name="Picture 91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21" y="1864"/>
              <a:ext cx="168" cy="142"/>
            </a:xfrm>
            <a:prstGeom prst="rect">
              <a:avLst/>
            </a:prstGeom>
            <a:noFill/>
          </p:spPr>
        </p:pic>
        <p:pic>
          <p:nvPicPr>
            <p:cNvPr id="82" name="Picture 92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79" y="1590"/>
              <a:ext cx="168" cy="142"/>
            </a:xfrm>
            <a:prstGeom prst="rect">
              <a:avLst/>
            </a:prstGeom>
            <a:noFill/>
          </p:spPr>
        </p:pic>
        <p:pic>
          <p:nvPicPr>
            <p:cNvPr id="83" name="Picture 93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77" y="1450"/>
              <a:ext cx="168" cy="142"/>
            </a:xfrm>
            <a:prstGeom prst="rect">
              <a:avLst/>
            </a:prstGeom>
            <a:noFill/>
          </p:spPr>
        </p:pic>
        <p:pic>
          <p:nvPicPr>
            <p:cNvPr id="84" name="Picture 94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09" y="1582"/>
              <a:ext cx="168" cy="142"/>
            </a:xfrm>
            <a:prstGeom prst="rect">
              <a:avLst/>
            </a:prstGeom>
            <a:noFill/>
          </p:spPr>
        </p:pic>
        <p:pic>
          <p:nvPicPr>
            <p:cNvPr id="85" name="Picture 95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07" y="1442"/>
              <a:ext cx="168" cy="142"/>
            </a:xfrm>
            <a:prstGeom prst="rect">
              <a:avLst/>
            </a:prstGeom>
            <a:noFill/>
          </p:spPr>
        </p:pic>
      </p:grpSp>
      <p:grpSp>
        <p:nvGrpSpPr>
          <p:cNvPr id="86" name="Group 121"/>
          <p:cNvGrpSpPr>
            <a:grpSpLocks/>
          </p:cNvGrpSpPr>
          <p:nvPr/>
        </p:nvGrpSpPr>
        <p:grpSpPr bwMode="auto">
          <a:xfrm>
            <a:off x="6466981" y="1709194"/>
            <a:ext cx="1438275" cy="1377951"/>
            <a:chOff x="4337" y="1102"/>
            <a:chExt cx="906" cy="868"/>
          </a:xfrm>
        </p:grpSpPr>
        <p:pic>
          <p:nvPicPr>
            <p:cNvPr id="87" name="Picture 9" descr="atom_2_shell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93" y="1146"/>
              <a:ext cx="798" cy="798"/>
            </a:xfrm>
            <a:prstGeom prst="rect">
              <a:avLst/>
            </a:prstGeom>
            <a:noFill/>
          </p:spPr>
        </p:pic>
        <p:sp>
          <p:nvSpPr>
            <p:cNvPr id="88" name="Rectangle 10"/>
            <p:cNvSpPr>
              <a:spLocks noChangeArrowheads="1"/>
            </p:cNvSpPr>
            <p:nvPr/>
          </p:nvSpPr>
          <p:spPr bwMode="auto">
            <a:xfrm>
              <a:off x="4624" y="1377"/>
              <a:ext cx="316" cy="23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/>
                <a:t>Na</a:t>
              </a:r>
            </a:p>
          </p:txBody>
        </p:sp>
        <p:pic>
          <p:nvPicPr>
            <p:cNvPr id="89" name="Picture 96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04" y="1240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0" name="Picture 97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04" y="1682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1" name="Picture 98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17" y="1110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2" name="Picture 99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47" y="1102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3" name="Picture 100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51" y="1828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4" name="Picture 101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1" y="1820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5" name="Picture 102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39" y="1546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6" name="Picture 103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37" y="1406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7" name="Picture 104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75" y="1538"/>
              <a:ext cx="168" cy="142"/>
            </a:xfrm>
            <a:prstGeom prst="rect">
              <a:avLst/>
            </a:prstGeom>
            <a:noFill/>
          </p:spPr>
        </p:pic>
        <p:pic>
          <p:nvPicPr>
            <p:cNvPr id="98" name="Picture 105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73" y="1398"/>
              <a:ext cx="168" cy="142"/>
            </a:xfrm>
            <a:prstGeom prst="rect">
              <a:avLst/>
            </a:prstGeom>
            <a:noFill/>
          </p:spPr>
        </p:pic>
      </p:grpSp>
      <p:sp>
        <p:nvSpPr>
          <p:cNvPr id="99" name="AutoShape 106"/>
          <p:cNvSpPr>
            <a:spLocks noChangeArrowheads="1"/>
          </p:cNvSpPr>
          <p:nvPr/>
        </p:nvSpPr>
        <p:spPr bwMode="auto">
          <a:xfrm>
            <a:off x="5492255" y="4790532"/>
            <a:ext cx="800100" cy="330200"/>
          </a:xfrm>
          <a:prstGeom prst="rightArrow">
            <a:avLst>
              <a:gd name="adj1" fmla="val 50000"/>
              <a:gd name="adj2" fmla="val 69776"/>
            </a:avLst>
          </a:prstGeom>
          <a:solidFill>
            <a:srgbClr val="FF6600"/>
          </a:solidFill>
          <a:ln w="25400">
            <a:noFill/>
            <a:miter lim="800000"/>
            <a:headEnd/>
            <a:tailEnd/>
          </a:ln>
          <a:effectLst>
            <a:outerShdw dist="40161" dir="4293903" algn="ctr" rotWithShape="0">
              <a:srgbClr val="5F5F5F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GB"/>
          </a:p>
        </p:txBody>
      </p:sp>
      <p:sp>
        <p:nvSpPr>
          <p:cNvPr id="100" name="Rectangle 108"/>
          <p:cNvSpPr>
            <a:spLocks noChangeArrowheads="1"/>
          </p:cNvSpPr>
          <p:nvPr/>
        </p:nvSpPr>
        <p:spPr bwMode="auto">
          <a:xfrm>
            <a:off x="1" y="2564904"/>
            <a:ext cx="3543300" cy="92333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By losing this electron, </a:t>
            </a:r>
            <a:br>
              <a:rPr lang="en-GB" dirty="0"/>
            </a:br>
            <a:r>
              <a:rPr lang="en-GB" dirty="0"/>
              <a:t>it has a filled outer shell and forms a positive ion.</a:t>
            </a:r>
          </a:p>
        </p:txBody>
      </p:sp>
      <p:sp>
        <p:nvSpPr>
          <p:cNvPr id="101" name="Rectangle 111"/>
          <p:cNvSpPr>
            <a:spLocks noChangeArrowheads="1"/>
          </p:cNvSpPr>
          <p:nvPr/>
        </p:nvSpPr>
        <p:spPr bwMode="auto">
          <a:xfrm>
            <a:off x="0" y="4869162"/>
            <a:ext cx="3606800" cy="92333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/>
              <a:t>By gaining an electron from sodium, it has a filled outer shell and forms a negative ion.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29168C6-E4C6-4666-8522-CB27CEFF8458}"/>
              </a:ext>
            </a:extLst>
          </p:cNvPr>
          <p:cNvSpPr txBox="1"/>
          <p:nvPr/>
        </p:nvSpPr>
        <p:spPr>
          <a:xfrm>
            <a:off x="0" y="8161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sz="1600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sz="1600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sz="16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sz="1600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sz="1600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1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1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69" grpId="0"/>
      <p:bldP spid="70" grpId="0"/>
      <p:bldP spid="71" grpId="0" animBg="1"/>
      <p:bldP spid="99" grpId="0" animBg="1"/>
      <p:bldP spid="100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880519"/>
            <a:ext cx="7885112" cy="549275"/>
          </a:xfrm>
          <a:prstGeom prst="rect">
            <a:avLst/>
          </a:prstGeom>
          <a:noFill/>
        </p:spPr>
        <p:txBody>
          <a:bodyPr>
            <a:normAutofit fontScale="82500" lnSpcReduction="20000"/>
          </a:bodyPr>
          <a:lstStyle/>
          <a:p>
            <a:pPr defTabSz="914354">
              <a:spcBef>
                <a:spcPct val="0"/>
              </a:spcBef>
              <a:defRPr/>
            </a:pPr>
            <a:r>
              <a:rPr lang="en-GB" sz="4400" b="1" dirty="0">
                <a:latin typeface="+mj-lt"/>
                <a:ea typeface="+mj-ea"/>
                <a:cs typeface="+mj-cs"/>
              </a:rPr>
              <a:t>How are ionic bonds formed? 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" y="1243024"/>
            <a:ext cx="939336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GB" dirty="0"/>
              <a:t>The </a:t>
            </a:r>
            <a:r>
              <a:rPr lang="en-GB" b="1" dirty="0"/>
              <a:t>positive</a:t>
            </a:r>
            <a:r>
              <a:rPr lang="en-GB" dirty="0"/>
              <a:t> sodium ions and the </a:t>
            </a:r>
            <a:r>
              <a:rPr lang="en-GB" b="1" dirty="0"/>
              <a:t>negative</a:t>
            </a:r>
            <a:r>
              <a:rPr lang="en-GB" dirty="0"/>
              <a:t> chloride ions are strongly attracted to each other.</a:t>
            </a:r>
          </a:p>
        </p:txBody>
      </p:sp>
      <p:grpSp>
        <p:nvGrpSpPr>
          <p:cNvPr id="10" name="Group 109"/>
          <p:cNvGrpSpPr>
            <a:grpSpLocks/>
          </p:cNvGrpSpPr>
          <p:nvPr/>
        </p:nvGrpSpPr>
        <p:grpSpPr bwMode="auto">
          <a:xfrm>
            <a:off x="4427985" y="1556794"/>
            <a:ext cx="4040188" cy="3433763"/>
            <a:chOff x="2951" y="1080"/>
            <a:chExt cx="2545" cy="2163"/>
          </a:xfrm>
        </p:grpSpPr>
        <p:sp>
          <p:nvSpPr>
            <p:cNvPr id="11" name="Rectangle 56"/>
            <p:cNvSpPr>
              <a:spLocks noChangeArrowheads="1"/>
            </p:cNvSpPr>
            <p:nvPr/>
          </p:nvSpPr>
          <p:spPr bwMode="auto">
            <a:xfrm>
              <a:off x="5304" y="1080"/>
              <a:ext cx="192" cy="33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800" b="1"/>
                <a:t>-</a:t>
              </a:r>
            </a:p>
          </p:txBody>
        </p:sp>
        <p:pic>
          <p:nvPicPr>
            <p:cNvPr id="14" name="Picture 72" descr="atom_3_she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21" y="1259"/>
              <a:ext cx="1887" cy="1887"/>
            </a:xfrm>
            <a:prstGeom prst="rect">
              <a:avLst/>
            </a:prstGeom>
            <a:noFill/>
          </p:spPr>
        </p:pic>
        <p:sp>
          <p:nvSpPr>
            <p:cNvPr id="15" name="Rectangle 73"/>
            <p:cNvSpPr>
              <a:spLocks noChangeArrowheads="1"/>
            </p:cNvSpPr>
            <p:nvPr/>
          </p:nvSpPr>
          <p:spPr bwMode="auto">
            <a:xfrm>
              <a:off x="4019" y="2021"/>
              <a:ext cx="268" cy="23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/>
                <a:t>Cl</a:t>
              </a:r>
            </a:p>
          </p:txBody>
        </p:sp>
        <p:pic>
          <p:nvPicPr>
            <p:cNvPr id="16" name="Picture 74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91" y="1691"/>
              <a:ext cx="164" cy="164"/>
            </a:xfrm>
            <a:prstGeom prst="rect">
              <a:avLst/>
            </a:prstGeom>
            <a:noFill/>
          </p:spPr>
        </p:pic>
        <p:pic>
          <p:nvPicPr>
            <p:cNvPr id="17" name="Picture 75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01" y="2487"/>
              <a:ext cx="164" cy="164"/>
            </a:xfrm>
            <a:prstGeom prst="rect">
              <a:avLst/>
            </a:prstGeom>
            <a:noFill/>
          </p:spPr>
        </p:pic>
        <p:pic>
          <p:nvPicPr>
            <p:cNvPr id="18" name="Picture 76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37" y="2157"/>
              <a:ext cx="164" cy="164"/>
            </a:xfrm>
            <a:prstGeom prst="rect">
              <a:avLst/>
            </a:prstGeom>
            <a:noFill/>
          </p:spPr>
        </p:pic>
        <p:pic>
          <p:nvPicPr>
            <p:cNvPr id="19" name="Picture 77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75" y="2161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0" name="Picture 78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89" y="1223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1" name="Picture 79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99" y="1449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2" name="Picture 80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9" y="2755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3" name="Picture 81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05" y="2747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4" name="Picture 82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3" y="2217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5" name="Picture 83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7" y="2029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6" name="Picture 84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33" y="1987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7" name="Picture 85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65" y="1985"/>
              <a:ext cx="164" cy="164"/>
            </a:xfrm>
            <a:prstGeom prst="rect">
              <a:avLst/>
            </a:prstGeom>
            <a:noFill/>
          </p:spPr>
        </p:pic>
        <p:pic>
          <p:nvPicPr>
            <p:cNvPr id="28" name="Picture 86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5" y="3017"/>
              <a:ext cx="164" cy="164"/>
            </a:xfrm>
            <a:prstGeom prst="rect">
              <a:avLst/>
            </a:prstGeom>
            <a:noFill/>
          </p:spPr>
        </p:pic>
        <p:pic>
          <p:nvPicPr>
            <p:cNvPr id="30" name="Picture 87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19" y="3009"/>
              <a:ext cx="164" cy="164"/>
            </a:xfrm>
            <a:prstGeom prst="rect">
              <a:avLst/>
            </a:prstGeom>
            <a:noFill/>
          </p:spPr>
        </p:pic>
        <p:pic>
          <p:nvPicPr>
            <p:cNvPr id="31" name="Picture 88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75" y="1453"/>
              <a:ext cx="164" cy="164"/>
            </a:xfrm>
            <a:prstGeom prst="rect">
              <a:avLst/>
            </a:prstGeom>
            <a:noFill/>
          </p:spPr>
        </p:pic>
        <p:pic>
          <p:nvPicPr>
            <p:cNvPr id="32" name="Picture 89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73" y="1223"/>
              <a:ext cx="164" cy="164"/>
            </a:xfrm>
            <a:prstGeom prst="rect">
              <a:avLst/>
            </a:prstGeom>
            <a:noFill/>
          </p:spPr>
        </p:pic>
        <p:pic>
          <p:nvPicPr>
            <p:cNvPr id="34" name="Picture 90" descr="electro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83" y="2231"/>
              <a:ext cx="164" cy="164"/>
            </a:xfrm>
            <a:prstGeom prst="rect">
              <a:avLst/>
            </a:prstGeom>
            <a:noFill/>
          </p:spPr>
        </p:pic>
        <p:pic>
          <p:nvPicPr>
            <p:cNvPr id="35" name="Picture 91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05" y="1995"/>
              <a:ext cx="302" cy="255"/>
            </a:xfrm>
            <a:prstGeom prst="rect">
              <a:avLst/>
            </a:prstGeom>
            <a:noFill/>
          </p:spPr>
        </p:pic>
        <p:sp>
          <p:nvSpPr>
            <p:cNvPr id="36" name="Freeform 92"/>
            <p:cNvSpPr>
              <a:spLocks/>
            </p:cNvSpPr>
            <p:nvPr/>
          </p:nvSpPr>
          <p:spPr bwMode="auto">
            <a:xfrm>
              <a:off x="2951" y="1180"/>
              <a:ext cx="254" cy="2047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Freeform 93"/>
            <p:cNvSpPr>
              <a:spLocks/>
            </p:cNvSpPr>
            <p:nvPr/>
          </p:nvSpPr>
          <p:spPr bwMode="auto">
            <a:xfrm flipH="1">
              <a:off x="5027" y="1196"/>
              <a:ext cx="254" cy="2047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8" name="Rectangle 95"/>
          <p:cNvSpPr>
            <a:spLocks noChangeArrowheads="1"/>
          </p:cNvSpPr>
          <p:nvPr/>
        </p:nvSpPr>
        <p:spPr bwMode="auto">
          <a:xfrm>
            <a:off x="0" y="5157194"/>
            <a:ext cx="9144000" cy="800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GB" dirty="0"/>
              <a:t>It is this </a:t>
            </a:r>
            <a:r>
              <a:rPr lang="en-GB" sz="2800" b="1" dirty="0">
                <a:solidFill>
                  <a:srgbClr val="7030A0"/>
                </a:solidFill>
              </a:rPr>
              <a:t>electrostatic attraction </a:t>
            </a:r>
            <a:r>
              <a:rPr lang="en-GB" dirty="0"/>
              <a:t>that forms </a:t>
            </a:r>
            <a:r>
              <a:rPr lang="en-GB" b="1" dirty="0">
                <a:solidFill>
                  <a:srgbClr val="FF6600"/>
                </a:solidFill>
              </a:rPr>
              <a:t>ionic bonds</a:t>
            </a:r>
            <a:r>
              <a:rPr lang="en-GB" dirty="0"/>
              <a:t> in sodium chloride and other ionic compounds.</a:t>
            </a:r>
          </a:p>
        </p:txBody>
      </p:sp>
      <p:grpSp>
        <p:nvGrpSpPr>
          <p:cNvPr id="39" name="Group 110"/>
          <p:cNvGrpSpPr>
            <a:grpSpLocks/>
          </p:cNvGrpSpPr>
          <p:nvPr/>
        </p:nvGrpSpPr>
        <p:grpSpPr bwMode="auto">
          <a:xfrm>
            <a:off x="617985" y="1964780"/>
            <a:ext cx="3355518" cy="2641600"/>
            <a:chOff x="551" y="1337"/>
            <a:chExt cx="2005" cy="1664"/>
          </a:xfrm>
        </p:grpSpPr>
        <p:pic>
          <p:nvPicPr>
            <p:cNvPr id="40" name="Picture 57" descr="atom_2_shell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7" y="1458"/>
              <a:ext cx="1434" cy="1434"/>
            </a:xfrm>
            <a:prstGeom prst="rect">
              <a:avLst/>
            </a:prstGeom>
            <a:noFill/>
          </p:spPr>
        </p:pic>
        <p:sp>
          <p:nvSpPr>
            <p:cNvPr id="41" name="Rectangle 58"/>
            <p:cNvSpPr>
              <a:spLocks noChangeArrowheads="1"/>
            </p:cNvSpPr>
            <p:nvPr/>
          </p:nvSpPr>
          <p:spPr bwMode="auto">
            <a:xfrm>
              <a:off x="1285" y="1996"/>
              <a:ext cx="300" cy="23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/>
                <a:t>Na</a:t>
              </a:r>
            </a:p>
          </p:txBody>
        </p:sp>
        <p:sp>
          <p:nvSpPr>
            <p:cNvPr id="42" name="Freeform 59"/>
            <p:cNvSpPr>
              <a:spLocks/>
            </p:cNvSpPr>
            <p:nvPr/>
          </p:nvSpPr>
          <p:spPr bwMode="auto">
            <a:xfrm>
              <a:off x="551" y="1403"/>
              <a:ext cx="226" cy="1598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Freeform 60"/>
            <p:cNvSpPr>
              <a:spLocks/>
            </p:cNvSpPr>
            <p:nvPr/>
          </p:nvSpPr>
          <p:spPr bwMode="auto">
            <a:xfrm flipH="1">
              <a:off x="2091" y="1397"/>
              <a:ext cx="226" cy="1598"/>
            </a:xfrm>
            <a:custGeom>
              <a:avLst/>
              <a:gdLst/>
              <a:ahLst/>
              <a:cxnLst>
                <a:cxn ang="0">
                  <a:pos x="227" y="0"/>
                </a:cxn>
                <a:cxn ang="0">
                  <a:pos x="0" y="0"/>
                </a:cxn>
                <a:cxn ang="0">
                  <a:pos x="0" y="1815"/>
                </a:cxn>
                <a:cxn ang="0">
                  <a:pos x="227" y="1815"/>
                </a:cxn>
              </a:cxnLst>
              <a:rect l="0" t="0" r="r" b="b"/>
              <a:pathLst>
                <a:path w="227" h="1815">
                  <a:moveTo>
                    <a:pt x="227" y="0"/>
                  </a:moveTo>
                  <a:lnTo>
                    <a:pt x="0" y="0"/>
                  </a:lnTo>
                  <a:lnTo>
                    <a:pt x="0" y="1815"/>
                  </a:lnTo>
                  <a:lnTo>
                    <a:pt x="227" y="1815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Rectangle 61"/>
            <p:cNvSpPr>
              <a:spLocks noChangeArrowheads="1"/>
            </p:cNvSpPr>
            <p:nvPr/>
          </p:nvSpPr>
          <p:spPr bwMode="auto">
            <a:xfrm>
              <a:off x="2320" y="1337"/>
              <a:ext cx="236" cy="33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2800" b="1">
                  <a:solidFill>
                    <a:srgbClr val="FF3300"/>
                  </a:solidFill>
                </a:rPr>
                <a:t>+</a:t>
              </a:r>
            </a:p>
          </p:txBody>
        </p:sp>
        <p:pic>
          <p:nvPicPr>
            <p:cNvPr id="45" name="Picture 96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90" y="1627"/>
              <a:ext cx="302" cy="255"/>
            </a:xfrm>
            <a:prstGeom prst="rect">
              <a:avLst/>
            </a:prstGeom>
            <a:noFill/>
          </p:spPr>
        </p:pic>
        <p:pic>
          <p:nvPicPr>
            <p:cNvPr id="46" name="Picture 97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89" y="2451"/>
              <a:ext cx="302" cy="255"/>
            </a:xfrm>
            <a:prstGeom prst="rect">
              <a:avLst/>
            </a:prstGeom>
            <a:noFill/>
          </p:spPr>
        </p:pic>
        <p:pic>
          <p:nvPicPr>
            <p:cNvPr id="47" name="Picture 98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78" y="1379"/>
              <a:ext cx="302" cy="255"/>
            </a:xfrm>
            <a:prstGeom prst="rect">
              <a:avLst/>
            </a:prstGeom>
            <a:noFill/>
          </p:spPr>
        </p:pic>
        <p:pic>
          <p:nvPicPr>
            <p:cNvPr id="48" name="Picture 99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4" y="1371"/>
              <a:ext cx="302" cy="255"/>
            </a:xfrm>
            <a:prstGeom prst="rect">
              <a:avLst/>
            </a:prstGeom>
            <a:noFill/>
          </p:spPr>
        </p:pic>
        <p:pic>
          <p:nvPicPr>
            <p:cNvPr id="49" name="Picture 100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94" y="2707"/>
              <a:ext cx="302" cy="255"/>
            </a:xfrm>
            <a:prstGeom prst="rect">
              <a:avLst/>
            </a:prstGeom>
            <a:noFill/>
          </p:spPr>
        </p:pic>
        <p:pic>
          <p:nvPicPr>
            <p:cNvPr id="50" name="Picture 101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10" y="2707"/>
              <a:ext cx="302" cy="255"/>
            </a:xfrm>
            <a:prstGeom prst="rect">
              <a:avLst/>
            </a:prstGeom>
            <a:noFill/>
          </p:spPr>
        </p:pic>
        <p:pic>
          <p:nvPicPr>
            <p:cNvPr id="51" name="Picture 102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62" y="1923"/>
              <a:ext cx="302" cy="255"/>
            </a:xfrm>
            <a:prstGeom prst="rect">
              <a:avLst/>
            </a:prstGeom>
            <a:noFill/>
          </p:spPr>
        </p:pic>
        <p:pic>
          <p:nvPicPr>
            <p:cNvPr id="52" name="Picture 103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62" y="2123"/>
              <a:ext cx="302" cy="255"/>
            </a:xfrm>
            <a:prstGeom prst="rect">
              <a:avLst/>
            </a:prstGeom>
            <a:noFill/>
          </p:spPr>
        </p:pic>
        <p:pic>
          <p:nvPicPr>
            <p:cNvPr id="53" name="Picture 104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8" y="1947"/>
              <a:ext cx="302" cy="255"/>
            </a:xfrm>
            <a:prstGeom prst="rect">
              <a:avLst/>
            </a:prstGeom>
            <a:noFill/>
          </p:spPr>
        </p:pic>
        <p:pic>
          <p:nvPicPr>
            <p:cNvPr id="54" name="Picture 105" descr="cros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6" y="2163"/>
              <a:ext cx="302" cy="255"/>
            </a:xfrm>
            <a:prstGeom prst="rect">
              <a:avLst/>
            </a:prstGeom>
            <a:noFill/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06102824-25B8-4F32-8570-11448D7CB0A3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924F7-A4FE-48C4-95E4-90E27E067DEE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25964" name="ShockwaveFlash1" r:id="rId2" imgW="8699400" imgH="5308560"/>
        </mc:Choice>
        <mc:Fallback>
          <p:control name="ShockwaveFlash1" r:id="rId2" imgW="8699400" imgH="530856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212726" y="800100"/>
                  <a:ext cx="8699500" cy="53086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6516216" y="1700808"/>
            <a:ext cx="1676400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altLang="en-US" sz="2800" b="1" dirty="0">
                <a:latin typeface="Arial" panose="020B0604020202020204" pitchFamily="34" charset="0"/>
              </a:rPr>
              <a:t>Li</a:t>
            </a:r>
            <a:r>
              <a:rPr lang="en-GB" altLang="en-US" sz="2800" b="1" baseline="-25000" dirty="0">
                <a:latin typeface="Arial" panose="020B0604020202020204" pitchFamily="34" charset="0"/>
              </a:rPr>
              <a:t>2</a:t>
            </a:r>
            <a:r>
              <a:rPr lang="en-GB" altLang="en-US" sz="2800" b="1" dirty="0">
                <a:latin typeface="Arial" panose="020B0604020202020204" pitchFamily="34" charset="0"/>
              </a:rPr>
              <a:t>O</a:t>
            </a:r>
            <a:endParaRPr lang="en-GB" altLang="en-US" sz="2800" b="1" dirty="0"/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-252536" y="-963488"/>
            <a:ext cx="9144000" cy="749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defTabSz="914354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en-US" sz="2400" b="1" dirty="0"/>
              <a:t>The bonding in lithium oxide is more complicated in that there are different numbers of each atom.</a:t>
            </a:r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95536" y="980728"/>
            <a:ext cx="4176464" cy="3528392"/>
            <a:chOff x="529" y="1154"/>
            <a:chExt cx="2124" cy="1774"/>
          </a:xfrm>
        </p:grpSpPr>
        <p:grpSp>
          <p:nvGrpSpPr>
            <p:cNvPr id="16" name="Group 6"/>
            <p:cNvGrpSpPr>
              <a:grpSpLocks/>
            </p:cNvGrpSpPr>
            <p:nvPr/>
          </p:nvGrpSpPr>
          <p:grpSpPr bwMode="auto">
            <a:xfrm>
              <a:off x="529" y="1154"/>
              <a:ext cx="937" cy="1774"/>
              <a:chOff x="529" y="978"/>
              <a:chExt cx="937" cy="1774"/>
            </a:xfrm>
          </p:grpSpPr>
          <p:grpSp>
            <p:nvGrpSpPr>
              <p:cNvPr id="47" name="Group 7"/>
              <p:cNvGrpSpPr>
                <a:grpSpLocks/>
              </p:cNvGrpSpPr>
              <p:nvPr/>
            </p:nvGrpSpPr>
            <p:grpSpPr bwMode="auto">
              <a:xfrm>
                <a:off x="545" y="978"/>
                <a:ext cx="921" cy="838"/>
                <a:chOff x="545" y="978"/>
                <a:chExt cx="921" cy="838"/>
              </a:xfrm>
            </p:grpSpPr>
            <p:sp>
              <p:nvSpPr>
                <p:cNvPr id="55" name="Oval 8"/>
                <p:cNvSpPr>
                  <a:spLocks noChangeArrowheads="1"/>
                </p:cNvSpPr>
                <p:nvPr/>
              </p:nvSpPr>
              <p:spPr bwMode="auto">
                <a:xfrm>
                  <a:off x="545" y="978"/>
                  <a:ext cx="894" cy="838"/>
                </a:xfrm>
                <a:prstGeom prst="ellipse">
                  <a:avLst/>
                </a:prstGeom>
                <a:noFill/>
                <a:ln w="15875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6" name="Oval 9"/>
                <p:cNvSpPr>
                  <a:spLocks noChangeArrowheads="1"/>
                </p:cNvSpPr>
                <p:nvPr/>
              </p:nvSpPr>
              <p:spPr bwMode="auto">
                <a:xfrm>
                  <a:off x="752" y="1162"/>
                  <a:ext cx="457" cy="460"/>
                </a:xfrm>
                <a:prstGeom prst="ellipse">
                  <a:avLst/>
                </a:prstGeom>
                <a:noFill/>
                <a:ln w="15875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7" name="Oval 10"/>
                <p:cNvSpPr>
                  <a:spLocks noChangeArrowheads="1"/>
                </p:cNvSpPr>
                <p:nvPr/>
              </p:nvSpPr>
              <p:spPr bwMode="auto">
                <a:xfrm>
                  <a:off x="876" y="1281"/>
                  <a:ext cx="221" cy="22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GB" altLang="en-US" sz="2000">
                      <a:solidFill>
                        <a:schemeClr val="accent2"/>
                      </a:solidFill>
                      <a:latin typeface="Arial" panose="020B0604020202020204" pitchFamily="34" charset="0"/>
                    </a:rPr>
                    <a:t>Li</a:t>
                  </a:r>
                  <a:endParaRPr lang="en-GB" altLang="en-US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8" name="Oval 11"/>
                <p:cNvSpPr>
                  <a:spLocks noChangeArrowheads="1"/>
                </p:cNvSpPr>
                <p:nvPr/>
              </p:nvSpPr>
              <p:spPr bwMode="auto">
                <a:xfrm>
                  <a:off x="721" y="1350"/>
                  <a:ext cx="65" cy="6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9" name="Oval 12"/>
                <p:cNvSpPr>
                  <a:spLocks noChangeArrowheads="1"/>
                </p:cNvSpPr>
                <p:nvPr/>
              </p:nvSpPr>
              <p:spPr bwMode="auto">
                <a:xfrm>
                  <a:off x="1168" y="1353"/>
                  <a:ext cx="65" cy="6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0" name="Oval 13"/>
                <p:cNvSpPr>
                  <a:spLocks noChangeArrowheads="1"/>
                </p:cNvSpPr>
                <p:nvPr/>
              </p:nvSpPr>
              <p:spPr bwMode="auto">
                <a:xfrm>
                  <a:off x="1401" y="1364"/>
                  <a:ext cx="65" cy="6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8" name="Group 14"/>
              <p:cNvGrpSpPr>
                <a:grpSpLocks/>
              </p:cNvGrpSpPr>
              <p:nvPr/>
            </p:nvGrpSpPr>
            <p:grpSpPr bwMode="auto">
              <a:xfrm>
                <a:off x="529" y="1914"/>
                <a:ext cx="921" cy="838"/>
                <a:chOff x="545" y="978"/>
                <a:chExt cx="921" cy="838"/>
              </a:xfrm>
            </p:grpSpPr>
            <p:sp>
              <p:nvSpPr>
                <p:cNvPr id="49" name="Oval 15"/>
                <p:cNvSpPr>
                  <a:spLocks noChangeArrowheads="1"/>
                </p:cNvSpPr>
                <p:nvPr/>
              </p:nvSpPr>
              <p:spPr bwMode="auto">
                <a:xfrm>
                  <a:off x="545" y="978"/>
                  <a:ext cx="894" cy="838"/>
                </a:xfrm>
                <a:prstGeom prst="ellipse">
                  <a:avLst/>
                </a:prstGeom>
                <a:noFill/>
                <a:ln w="15875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0" name="Oval 16"/>
                <p:cNvSpPr>
                  <a:spLocks noChangeArrowheads="1"/>
                </p:cNvSpPr>
                <p:nvPr/>
              </p:nvSpPr>
              <p:spPr bwMode="auto">
                <a:xfrm>
                  <a:off x="752" y="1162"/>
                  <a:ext cx="457" cy="460"/>
                </a:xfrm>
                <a:prstGeom prst="ellipse">
                  <a:avLst/>
                </a:prstGeom>
                <a:noFill/>
                <a:ln w="15875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1" name="Oval 17"/>
                <p:cNvSpPr>
                  <a:spLocks noChangeArrowheads="1"/>
                </p:cNvSpPr>
                <p:nvPr/>
              </p:nvSpPr>
              <p:spPr bwMode="auto">
                <a:xfrm>
                  <a:off x="876" y="1281"/>
                  <a:ext cx="221" cy="225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GB" altLang="en-US" sz="2000">
                      <a:solidFill>
                        <a:schemeClr val="accent2"/>
                      </a:solidFill>
                      <a:latin typeface="Arial" panose="020B0604020202020204" pitchFamily="34" charset="0"/>
                    </a:rPr>
                    <a:t>Li</a:t>
                  </a:r>
                  <a:endParaRPr lang="en-GB" altLang="en-US">
                    <a:solidFill>
                      <a:srgbClr val="FF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2" name="Oval 18"/>
                <p:cNvSpPr>
                  <a:spLocks noChangeArrowheads="1"/>
                </p:cNvSpPr>
                <p:nvPr/>
              </p:nvSpPr>
              <p:spPr bwMode="auto">
                <a:xfrm>
                  <a:off x="721" y="1350"/>
                  <a:ext cx="65" cy="6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Oval 19"/>
                <p:cNvSpPr>
                  <a:spLocks noChangeArrowheads="1"/>
                </p:cNvSpPr>
                <p:nvPr/>
              </p:nvSpPr>
              <p:spPr bwMode="auto">
                <a:xfrm>
                  <a:off x="1168" y="1353"/>
                  <a:ext cx="65" cy="6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4" name="Oval 20"/>
                <p:cNvSpPr>
                  <a:spLocks noChangeArrowheads="1"/>
                </p:cNvSpPr>
                <p:nvPr/>
              </p:nvSpPr>
              <p:spPr bwMode="auto">
                <a:xfrm>
                  <a:off x="1401" y="1364"/>
                  <a:ext cx="65" cy="64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1707" y="1590"/>
              <a:ext cx="946" cy="917"/>
              <a:chOff x="1707" y="1414"/>
              <a:chExt cx="946" cy="917"/>
            </a:xfrm>
          </p:grpSpPr>
          <p:sp>
            <p:nvSpPr>
              <p:cNvPr id="18" name="Oval 22"/>
              <p:cNvSpPr>
                <a:spLocks noChangeArrowheads="1"/>
              </p:cNvSpPr>
              <p:nvPr/>
            </p:nvSpPr>
            <p:spPr bwMode="auto">
              <a:xfrm>
                <a:off x="1707" y="1447"/>
                <a:ext cx="894" cy="839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Oval 23"/>
              <p:cNvSpPr>
                <a:spLocks noChangeArrowheads="1"/>
              </p:cNvSpPr>
              <p:nvPr/>
            </p:nvSpPr>
            <p:spPr bwMode="auto">
              <a:xfrm>
                <a:off x="1914" y="1632"/>
                <a:ext cx="457" cy="459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Oval 24"/>
              <p:cNvSpPr>
                <a:spLocks noChangeArrowheads="1"/>
              </p:cNvSpPr>
              <p:nvPr/>
            </p:nvSpPr>
            <p:spPr bwMode="auto">
              <a:xfrm>
                <a:off x="2050" y="1754"/>
                <a:ext cx="221" cy="225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GB" altLang="en-US">
                    <a:solidFill>
                      <a:schemeClr val="accent2"/>
                    </a:solidFill>
                    <a:latin typeface="Arial" panose="020B0604020202020204" pitchFamily="34" charset="0"/>
                  </a:rPr>
                  <a:t>O</a:t>
                </a:r>
                <a:endParaRPr lang="en-GB" altLang="en-US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21" name="Group 25"/>
              <p:cNvGrpSpPr>
                <a:grpSpLocks/>
              </p:cNvGrpSpPr>
              <p:nvPr/>
            </p:nvGrpSpPr>
            <p:grpSpPr bwMode="auto">
              <a:xfrm rot="2700000">
                <a:off x="1979" y="1414"/>
                <a:ext cx="104" cy="104"/>
                <a:chOff x="4860" y="946"/>
                <a:chExt cx="154" cy="154"/>
              </a:xfrm>
            </p:grpSpPr>
            <p:sp>
              <p:nvSpPr>
                <p:cNvPr id="45" name="Line 26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6" name="Line 27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2" name="Group 28"/>
              <p:cNvGrpSpPr>
                <a:grpSpLocks/>
              </p:cNvGrpSpPr>
              <p:nvPr/>
            </p:nvGrpSpPr>
            <p:grpSpPr bwMode="auto">
              <a:xfrm rot="2700000">
                <a:off x="1995" y="2205"/>
                <a:ext cx="103" cy="104"/>
                <a:chOff x="4860" y="946"/>
                <a:chExt cx="154" cy="154"/>
              </a:xfrm>
            </p:grpSpPr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" name="Group 31"/>
              <p:cNvGrpSpPr>
                <a:grpSpLocks/>
              </p:cNvGrpSpPr>
              <p:nvPr/>
            </p:nvGrpSpPr>
            <p:grpSpPr bwMode="auto">
              <a:xfrm rot="2700000">
                <a:off x="2207" y="2228"/>
                <a:ext cx="103" cy="104"/>
                <a:chOff x="4860" y="946"/>
                <a:chExt cx="154" cy="154"/>
              </a:xfrm>
            </p:grpSpPr>
            <p:sp>
              <p:nvSpPr>
                <p:cNvPr id="41" name="Line 32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" name="Line 33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4" name="Group 34"/>
              <p:cNvGrpSpPr>
                <a:grpSpLocks/>
              </p:cNvGrpSpPr>
              <p:nvPr/>
            </p:nvGrpSpPr>
            <p:grpSpPr bwMode="auto">
              <a:xfrm rot="2700000">
                <a:off x="2549" y="1739"/>
                <a:ext cx="104" cy="104"/>
                <a:chOff x="4860" y="946"/>
                <a:chExt cx="154" cy="154"/>
              </a:xfrm>
            </p:grpSpPr>
            <p:sp>
              <p:nvSpPr>
                <p:cNvPr id="39" name="Line 35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" name="Line 36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5" name="Group 37"/>
              <p:cNvGrpSpPr>
                <a:grpSpLocks/>
              </p:cNvGrpSpPr>
              <p:nvPr/>
            </p:nvGrpSpPr>
            <p:grpSpPr bwMode="auto">
              <a:xfrm rot="2700000">
                <a:off x="2548" y="1926"/>
                <a:ext cx="104" cy="104"/>
                <a:chOff x="4860" y="946"/>
                <a:chExt cx="154" cy="154"/>
              </a:xfrm>
            </p:grpSpPr>
            <p:sp>
              <p:nvSpPr>
                <p:cNvPr id="37" name="Line 38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8" name="Line 39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40"/>
              <p:cNvGrpSpPr>
                <a:grpSpLocks/>
              </p:cNvGrpSpPr>
              <p:nvPr/>
            </p:nvGrpSpPr>
            <p:grpSpPr bwMode="auto">
              <a:xfrm rot="2700000">
                <a:off x="2245" y="1428"/>
                <a:ext cx="103" cy="104"/>
                <a:chOff x="4860" y="946"/>
                <a:chExt cx="154" cy="154"/>
              </a:xfrm>
            </p:grpSpPr>
            <p:sp>
              <p:nvSpPr>
                <p:cNvPr id="35" name="Line 41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6" name="Line 42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7" name="Group 43"/>
              <p:cNvGrpSpPr>
                <a:grpSpLocks/>
              </p:cNvGrpSpPr>
              <p:nvPr/>
            </p:nvGrpSpPr>
            <p:grpSpPr bwMode="auto">
              <a:xfrm rot="2700000">
                <a:off x="1879" y="1821"/>
                <a:ext cx="104" cy="104"/>
                <a:chOff x="4860" y="946"/>
                <a:chExt cx="154" cy="154"/>
              </a:xfrm>
            </p:grpSpPr>
            <p:sp>
              <p:nvSpPr>
                <p:cNvPr id="32" name="Line 44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4" name="Line 45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8" name="Group 46"/>
              <p:cNvGrpSpPr>
                <a:grpSpLocks/>
              </p:cNvGrpSpPr>
              <p:nvPr/>
            </p:nvGrpSpPr>
            <p:grpSpPr bwMode="auto">
              <a:xfrm rot="2700000">
                <a:off x="2326" y="1824"/>
                <a:ext cx="104" cy="104"/>
                <a:chOff x="4860" y="946"/>
                <a:chExt cx="154" cy="154"/>
              </a:xfrm>
            </p:grpSpPr>
            <p:sp>
              <p:nvSpPr>
                <p:cNvPr id="30" name="Line 47"/>
                <p:cNvSpPr>
                  <a:spLocks noChangeShapeType="1"/>
                </p:cNvSpPr>
                <p:nvPr/>
              </p:nvSpPr>
              <p:spPr bwMode="auto">
                <a:xfrm>
                  <a:off x="4936" y="946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1" name="Line 48"/>
                <p:cNvSpPr>
                  <a:spLocks noChangeShapeType="1"/>
                </p:cNvSpPr>
                <p:nvPr/>
              </p:nvSpPr>
              <p:spPr bwMode="auto">
                <a:xfrm rot="5400000">
                  <a:off x="4937" y="945"/>
                  <a:ext cx="0" cy="15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106" name="Group 105"/>
          <p:cNvGrpSpPr/>
          <p:nvPr/>
        </p:nvGrpSpPr>
        <p:grpSpPr>
          <a:xfrm>
            <a:off x="2195738" y="1916834"/>
            <a:ext cx="679636" cy="1638879"/>
            <a:chOff x="2195736" y="1916832"/>
            <a:chExt cx="679636" cy="1638879"/>
          </a:xfrm>
        </p:grpSpPr>
        <p:sp>
          <p:nvSpPr>
            <p:cNvPr id="62" name="Line 50"/>
            <p:cNvSpPr>
              <a:spLocks noChangeShapeType="1"/>
            </p:cNvSpPr>
            <p:nvPr/>
          </p:nvSpPr>
          <p:spPr bwMode="auto">
            <a:xfrm>
              <a:off x="2267744" y="1916832"/>
              <a:ext cx="607628" cy="4196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63" name="Line 51"/>
            <p:cNvSpPr>
              <a:spLocks noChangeShapeType="1"/>
            </p:cNvSpPr>
            <p:nvPr/>
          </p:nvSpPr>
          <p:spPr bwMode="auto">
            <a:xfrm flipV="1">
              <a:off x="2195736" y="3068960"/>
              <a:ext cx="585927" cy="48675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pSp>
        <p:nvGrpSpPr>
          <p:cNvPr id="65" name="Group 53"/>
          <p:cNvGrpSpPr>
            <a:grpSpLocks/>
          </p:cNvGrpSpPr>
          <p:nvPr/>
        </p:nvGrpSpPr>
        <p:grpSpPr bwMode="auto">
          <a:xfrm>
            <a:off x="5148064" y="2420891"/>
            <a:ext cx="3995936" cy="3672383"/>
            <a:chOff x="2977" y="1938"/>
            <a:chExt cx="1892" cy="1774"/>
          </a:xfrm>
        </p:grpSpPr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2993" y="1938"/>
              <a:ext cx="894" cy="838"/>
            </a:xfrm>
            <a:prstGeom prst="ellipse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Oval 55"/>
            <p:cNvSpPr>
              <a:spLocks noChangeArrowheads="1"/>
            </p:cNvSpPr>
            <p:nvPr/>
          </p:nvSpPr>
          <p:spPr bwMode="auto">
            <a:xfrm>
              <a:off x="3200" y="2122"/>
              <a:ext cx="457" cy="460"/>
            </a:xfrm>
            <a:prstGeom prst="ellipse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Oval 56"/>
            <p:cNvSpPr>
              <a:spLocks noChangeArrowheads="1"/>
            </p:cNvSpPr>
            <p:nvPr/>
          </p:nvSpPr>
          <p:spPr bwMode="auto">
            <a:xfrm>
              <a:off x="3324" y="2241"/>
              <a:ext cx="221" cy="225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>
                  <a:solidFill>
                    <a:schemeClr val="accent2"/>
                  </a:solidFill>
                  <a:latin typeface="Arial" panose="020B0604020202020204" pitchFamily="34" charset="0"/>
                </a:rPr>
                <a:t>Li+</a:t>
              </a:r>
              <a:endParaRPr lang="en-GB" altLang="en-US" sz="1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" name="Oval 57"/>
            <p:cNvSpPr>
              <a:spLocks noChangeArrowheads="1"/>
            </p:cNvSpPr>
            <p:nvPr/>
          </p:nvSpPr>
          <p:spPr bwMode="auto">
            <a:xfrm>
              <a:off x="3169" y="2310"/>
              <a:ext cx="65" cy="6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" name="Oval 58"/>
            <p:cNvSpPr>
              <a:spLocks noChangeArrowheads="1"/>
            </p:cNvSpPr>
            <p:nvPr/>
          </p:nvSpPr>
          <p:spPr bwMode="auto">
            <a:xfrm>
              <a:off x="3616" y="2313"/>
              <a:ext cx="65" cy="6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" name="Oval 59"/>
            <p:cNvSpPr>
              <a:spLocks noChangeArrowheads="1"/>
            </p:cNvSpPr>
            <p:nvPr/>
          </p:nvSpPr>
          <p:spPr bwMode="auto">
            <a:xfrm>
              <a:off x="3937" y="2628"/>
              <a:ext cx="65" cy="6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" name="Oval 60"/>
            <p:cNvSpPr>
              <a:spLocks noChangeArrowheads="1"/>
            </p:cNvSpPr>
            <p:nvPr/>
          </p:nvSpPr>
          <p:spPr bwMode="auto">
            <a:xfrm>
              <a:off x="2977" y="2874"/>
              <a:ext cx="894" cy="838"/>
            </a:xfrm>
            <a:prstGeom prst="ellipse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Oval 61"/>
            <p:cNvSpPr>
              <a:spLocks noChangeArrowheads="1"/>
            </p:cNvSpPr>
            <p:nvPr/>
          </p:nvSpPr>
          <p:spPr bwMode="auto">
            <a:xfrm>
              <a:off x="3184" y="3058"/>
              <a:ext cx="457" cy="460"/>
            </a:xfrm>
            <a:prstGeom prst="ellipse">
              <a:avLst/>
            </a:prstGeom>
            <a:noFill/>
            <a:ln w="158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4" name="Oval 62"/>
            <p:cNvSpPr>
              <a:spLocks noChangeArrowheads="1"/>
            </p:cNvSpPr>
            <p:nvPr/>
          </p:nvSpPr>
          <p:spPr bwMode="auto">
            <a:xfrm>
              <a:off x="3308" y="3177"/>
              <a:ext cx="221" cy="225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>
                  <a:solidFill>
                    <a:schemeClr val="accent2"/>
                  </a:solidFill>
                  <a:latin typeface="Arial" panose="020B0604020202020204" pitchFamily="34" charset="0"/>
                </a:rPr>
                <a:t>Li+</a:t>
              </a:r>
              <a:endParaRPr lang="en-GB" altLang="en-US" sz="1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5" name="Oval 63"/>
            <p:cNvSpPr>
              <a:spLocks noChangeArrowheads="1"/>
            </p:cNvSpPr>
            <p:nvPr/>
          </p:nvSpPr>
          <p:spPr bwMode="auto">
            <a:xfrm>
              <a:off x="3153" y="3246"/>
              <a:ext cx="65" cy="6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6" name="Oval 64"/>
            <p:cNvSpPr>
              <a:spLocks noChangeArrowheads="1"/>
            </p:cNvSpPr>
            <p:nvPr/>
          </p:nvSpPr>
          <p:spPr bwMode="auto">
            <a:xfrm>
              <a:off x="3600" y="3249"/>
              <a:ext cx="65" cy="6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7" name="Oval 65"/>
            <p:cNvSpPr>
              <a:spLocks noChangeArrowheads="1"/>
            </p:cNvSpPr>
            <p:nvPr/>
          </p:nvSpPr>
          <p:spPr bwMode="auto">
            <a:xfrm>
              <a:off x="3913" y="2916"/>
              <a:ext cx="65" cy="6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8" name="Oval 66"/>
            <p:cNvSpPr>
              <a:spLocks noChangeArrowheads="1"/>
            </p:cNvSpPr>
            <p:nvPr/>
          </p:nvSpPr>
          <p:spPr bwMode="auto">
            <a:xfrm>
              <a:off x="3923" y="2415"/>
              <a:ext cx="894" cy="83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9" name="Oval 67"/>
            <p:cNvSpPr>
              <a:spLocks noChangeArrowheads="1"/>
            </p:cNvSpPr>
            <p:nvPr/>
          </p:nvSpPr>
          <p:spPr bwMode="auto">
            <a:xfrm>
              <a:off x="4130" y="2600"/>
              <a:ext cx="457" cy="45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0" name="Oval 68"/>
            <p:cNvSpPr>
              <a:spLocks noChangeArrowheads="1"/>
            </p:cNvSpPr>
            <p:nvPr/>
          </p:nvSpPr>
          <p:spPr bwMode="auto">
            <a:xfrm>
              <a:off x="4266" y="2722"/>
              <a:ext cx="221" cy="225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>
                  <a:solidFill>
                    <a:schemeClr val="accent2"/>
                  </a:solidFill>
                  <a:latin typeface="Arial" panose="020B0604020202020204" pitchFamily="34" charset="0"/>
                </a:rPr>
                <a:t>O</a:t>
              </a:r>
              <a:r>
                <a:rPr lang="en-GB" altLang="en-US" sz="1400" b="1" baseline="30000">
                  <a:solidFill>
                    <a:schemeClr val="accent2"/>
                  </a:solidFill>
                  <a:latin typeface="Arial" panose="020B0604020202020204" pitchFamily="34" charset="0"/>
                </a:rPr>
                <a:t>2-</a:t>
              </a:r>
            </a:p>
          </p:txBody>
        </p:sp>
        <p:grpSp>
          <p:nvGrpSpPr>
            <p:cNvPr id="81" name="Group 69"/>
            <p:cNvGrpSpPr>
              <a:grpSpLocks/>
            </p:cNvGrpSpPr>
            <p:nvPr/>
          </p:nvGrpSpPr>
          <p:grpSpPr bwMode="auto">
            <a:xfrm rot="2700000">
              <a:off x="4195" y="2382"/>
              <a:ext cx="104" cy="104"/>
              <a:chOff x="4860" y="946"/>
              <a:chExt cx="154" cy="154"/>
            </a:xfrm>
          </p:grpSpPr>
          <p:sp>
            <p:nvSpPr>
              <p:cNvPr id="103" name="Line 70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4" name="Line 71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2" name="Group 72"/>
            <p:cNvGrpSpPr>
              <a:grpSpLocks/>
            </p:cNvGrpSpPr>
            <p:nvPr/>
          </p:nvGrpSpPr>
          <p:grpSpPr bwMode="auto">
            <a:xfrm rot="2700000">
              <a:off x="4211" y="3173"/>
              <a:ext cx="103" cy="104"/>
              <a:chOff x="4860" y="946"/>
              <a:chExt cx="154" cy="154"/>
            </a:xfrm>
          </p:grpSpPr>
          <p:sp>
            <p:nvSpPr>
              <p:cNvPr id="101" name="Line 73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" name="Line 74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3" name="Group 75"/>
            <p:cNvGrpSpPr>
              <a:grpSpLocks/>
            </p:cNvGrpSpPr>
            <p:nvPr/>
          </p:nvGrpSpPr>
          <p:grpSpPr bwMode="auto">
            <a:xfrm rot="2700000">
              <a:off x="4423" y="3196"/>
              <a:ext cx="103" cy="104"/>
              <a:chOff x="4860" y="946"/>
              <a:chExt cx="154" cy="154"/>
            </a:xfrm>
          </p:grpSpPr>
          <p:sp>
            <p:nvSpPr>
              <p:cNvPr id="99" name="Line 76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0" name="Line 77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4" name="Group 78"/>
            <p:cNvGrpSpPr>
              <a:grpSpLocks/>
            </p:cNvGrpSpPr>
            <p:nvPr/>
          </p:nvGrpSpPr>
          <p:grpSpPr bwMode="auto">
            <a:xfrm rot="2700000">
              <a:off x="4765" y="2707"/>
              <a:ext cx="104" cy="104"/>
              <a:chOff x="4860" y="946"/>
              <a:chExt cx="154" cy="154"/>
            </a:xfrm>
          </p:grpSpPr>
          <p:sp>
            <p:nvSpPr>
              <p:cNvPr id="97" name="Line 79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8" name="Line 80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5" name="Group 81"/>
            <p:cNvGrpSpPr>
              <a:grpSpLocks/>
            </p:cNvGrpSpPr>
            <p:nvPr/>
          </p:nvGrpSpPr>
          <p:grpSpPr bwMode="auto">
            <a:xfrm rot="2700000">
              <a:off x="4764" y="2894"/>
              <a:ext cx="104" cy="104"/>
              <a:chOff x="4860" y="946"/>
              <a:chExt cx="154" cy="154"/>
            </a:xfrm>
          </p:grpSpPr>
          <p:sp>
            <p:nvSpPr>
              <p:cNvPr id="95" name="Line 82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6" name="Line 83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6" name="Group 84"/>
            <p:cNvGrpSpPr>
              <a:grpSpLocks/>
            </p:cNvGrpSpPr>
            <p:nvPr/>
          </p:nvGrpSpPr>
          <p:grpSpPr bwMode="auto">
            <a:xfrm rot="2700000">
              <a:off x="4461" y="2396"/>
              <a:ext cx="103" cy="104"/>
              <a:chOff x="4860" y="946"/>
              <a:chExt cx="154" cy="154"/>
            </a:xfrm>
          </p:grpSpPr>
          <p:sp>
            <p:nvSpPr>
              <p:cNvPr id="93" name="Line 85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4" name="Line 86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7" name="Group 87"/>
            <p:cNvGrpSpPr>
              <a:grpSpLocks/>
            </p:cNvGrpSpPr>
            <p:nvPr/>
          </p:nvGrpSpPr>
          <p:grpSpPr bwMode="auto">
            <a:xfrm rot="2700000">
              <a:off x="4095" y="2789"/>
              <a:ext cx="104" cy="104"/>
              <a:chOff x="4860" y="946"/>
              <a:chExt cx="154" cy="154"/>
            </a:xfrm>
          </p:grpSpPr>
          <p:sp>
            <p:nvSpPr>
              <p:cNvPr id="91" name="Line 88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" name="Line 89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8" name="Group 90"/>
            <p:cNvGrpSpPr>
              <a:grpSpLocks/>
            </p:cNvGrpSpPr>
            <p:nvPr/>
          </p:nvGrpSpPr>
          <p:grpSpPr bwMode="auto">
            <a:xfrm rot="2700000">
              <a:off x="4542" y="2792"/>
              <a:ext cx="104" cy="104"/>
              <a:chOff x="4860" y="946"/>
              <a:chExt cx="154" cy="154"/>
            </a:xfrm>
          </p:grpSpPr>
          <p:sp>
            <p:nvSpPr>
              <p:cNvPr id="89" name="Line 91"/>
              <p:cNvSpPr>
                <a:spLocks noChangeShapeType="1"/>
              </p:cNvSpPr>
              <p:nvPr/>
            </p:nvSpPr>
            <p:spPr bwMode="auto">
              <a:xfrm>
                <a:off x="4936" y="946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0" name="Line 92"/>
              <p:cNvSpPr>
                <a:spLocks noChangeShapeType="1"/>
              </p:cNvSpPr>
              <p:nvPr/>
            </p:nvSpPr>
            <p:spPr bwMode="auto">
              <a:xfrm rot="5400000">
                <a:off x="4937" y="945"/>
                <a:ext cx="0" cy="1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5" name="Right Arrow 104"/>
          <p:cNvSpPr/>
          <p:nvPr/>
        </p:nvSpPr>
        <p:spPr>
          <a:xfrm rot="1645628">
            <a:off x="4012483" y="3713349"/>
            <a:ext cx="1080120" cy="64807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4"/>
          <p:cNvSpPr txBox="1">
            <a:spLocks noChangeArrowheads="1"/>
          </p:cNvSpPr>
          <p:nvPr/>
        </p:nvSpPr>
        <p:spPr bwMode="auto">
          <a:xfrm>
            <a:off x="2267745" y="692698"/>
            <a:ext cx="6876256" cy="749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defTabSz="914354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en-US" sz="2400" b="1" dirty="0"/>
              <a:t>The bonding in lithium oxide is more complicated in that there are different numbers of each atom.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82698B2-80C8-4355-B18E-09D86815B3E9}"/>
              </a:ext>
            </a:extLst>
          </p:cNvPr>
          <p:cNvSpPr txBox="1"/>
          <p:nvPr/>
        </p:nvSpPr>
        <p:spPr>
          <a:xfrm>
            <a:off x="0" y="-154824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7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</a:rPr>
              <a:t>Ionic Bonding – Dot and Cross Diagrams</a:t>
            </a:r>
          </a:p>
          <a:p>
            <a:endParaRPr lang="en-GB" sz="3600" b="1" dirty="0">
              <a:solidFill>
                <a:prstClr val="black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1412777"/>
            <a:ext cx="684076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sz="2800" dirty="0">
                <a:solidFill>
                  <a:srgbClr val="0070C0"/>
                </a:solidFill>
              </a:rPr>
              <a:t>Person 1 starts with Lithium and Fluorine</a:t>
            </a:r>
          </a:p>
          <a:p>
            <a:pPr marL="0" indent="0"/>
            <a:r>
              <a:rPr lang="en-GB" sz="2800" dirty="0">
                <a:solidFill>
                  <a:srgbClr val="0070C0"/>
                </a:solidFill>
              </a:rPr>
              <a:t>Person 2 starts with Beryllium and Oxygen</a:t>
            </a:r>
          </a:p>
          <a:p>
            <a:pPr marL="0" indent="0"/>
            <a:r>
              <a:rPr lang="en-GB" sz="2800" dirty="0">
                <a:solidFill>
                  <a:srgbClr val="0070C0"/>
                </a:solidFill>
              </a:rPr>
              <a:t>Person 3 starts with Sodium and Chlorine</a:t>
            </a:r>
          </a:p>
          <a:p>
            <a:pPr marL="0" indent="0"/>
            <a:r>
              <a:rPr lang="en-GB" sz="2800" dirty="0">
                <a:solidFill>
                  <a:srgbClr val="0070C0"/>
                </a:solidFill>
              </a:rPr>
              <a:t>Person 4 starts with Lithium and Oxygen</a:t>
            </a:r>
          </a:p>
          <a:p>
            <a:pPr marL="514325" indent="-514325">
              <a:buFont typeface="+mj-lt"/>
              <a:buAutoNum type="alphaUcPeriod"/>
            </a:pPr>
            <a:r>
              <a:rPr lang="en-GB" sz="2800" dirty="0"/>
              <a:t>Draw the atoms</a:t>
            </a:r>
          </a:p>
          <a:p>
            <a:pPr marL="514325" indent="-514325">
              <a:buFont typeface="+mj-lt"/>
              <a:buAutoNum type="alphaUcPeriod"/>
            </a:pPr>
            <a:r>
              <a:rPr lang="en-GB" sz="2800" dirty="0"/>
              <a:t>Show the electron transfer</a:t>
            </a:r>
          </a:p>
          <a:p>
            <a:pPr marL="514325" indent="-514325">
              <a:buFont typeface="+mj-lt"/>
              <a:buAutoNum type="alphaUcPeriod"/>
            </a:pPr>
            <a:r>
              <a:rPr lang="en-GB" sz="2800" dirty="0"/>
              <a:t>Draw the ions</a:t>
            </a:r>
          </a:p>
          <a:p>
            <a:pPr marL="514325" indent="-514325">
              <a:buFont typeface="+mj-lt"/>
              <a:buAutoNum type="alphaUcPeriod"/>
            </a:pPr>
            <a:r>
              <a:rPr lang="en-GB" sz="2800" dirty="0"/>
              <a:t>Describe what has happened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1748" name="Picture 4" descr="Image result for eyes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5992" y="3640526"/>
            <a:ext cx="2160240" cy="119263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619353" y="4948149"/>
            <a:ext cx="2555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Sneak-a-peek help station available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008EFB-B8D0-4C23-8A13-DBA38103E81F}"/>
              </a:ext>
            </a:extLst>
          </p:cNvPr>
          <p:cNvSpPr txBox="1"/>
          <p:nvPr/>
        </p:nvSpPr>
        <p:spPr>
          <a:xfrm>
            <a:off x="0" y="-190127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sz="1600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sz="1600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sz="16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sz="1600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sz="1600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sz="1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1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836713"/>
            <a:ext cx="87484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 Question</a:t>
            </a:r>
          </a:p>
          <a:p>
            <a:endParaRPr lang="en-GB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78" indent="-457178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the exam question (Tip: remember 1 minute per mark)</a:t>
            </a:r>
          </a:p>
          <a:p>
            <a:pPr marL="457178" indent="-457178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Swap your question with your shoulder partner</a:t>
            </a:r>
          </a:p>
          <a:p>
            <a:pPr marL="457178" indent="-457178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 their work paying particular attention to the mark scheme (</a:t>
            </a:r>
            <a:r>
              <a:rPr lang="en-GB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</a:t>
            </a: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what they are Specifically awarding marks for)</a:t>
            </a:r>
          </a:p>
          <a:p>
            <a:pPr marL="457178" indent="-457178">
              <a:buFontTx/>
              <a:buAutoNum type="arabicPeriod"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Peer PIN</a:t>
            </a:r>
          </a:p>
          <a:p>
            <a:pPr marL="457178" indent="-457178">
              <a:buFontTx/>
              <a:buAutoNum type="arabicPeriod"/>
            </a:pPr>
            <a:endParaRPr lang="en-GB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17AE96-9722-48A7-BDF6-D383A4F47AE3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l="28272" t="20000" r="27716" b="34181"/>
          <a:stretch/>
        </p:blipFill>
        <p:spPr>
          <a:xfrm>
            <a:off x="179514" y="692696"/>
            <a:ext cx="8734695" cy="5112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" y="5733257"/>
            <a:ext cx="813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4 marks – 4 minutes – you will be timed!!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E3A714-899F-4EE6-B79A-20A017A2EBDC}"/>
              </a:ext>
            </a:extLst>
          </p:cNvPr>
          <p:cNvSpPr txBox="1"/>
          <p:nvPr/>
        </p:nvSpPr>
        <p:spPr>
          <a:xfrm>
            <a:off x="0" y="-182586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l="26603" t="21798" r="26310" b="43594"/>
          <a:stretch/>
        </p:blipFill>
        <p:spPr>
          <a:xfrm>
            <a:off x="99058" y="836713"/>
            <a:ext cx="9044945" cy="3737685"/>
          </a:xfrm>
          <a:prstGeom prst="rect">
            <a:avLst/>
          </a:prstGeom>
        </p:spPr>
      </p:pic>
      <p:pic>
        <p:nvPicPr>
          <p:cNvPr id="4098" name="Picture 2" descr="Image result for red pen 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3" y="188640"/>
            <a:ext cx="809923" cy="119675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6218" y="4365105"/>
            <a:ext cx="1975275" cy="6462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DE77BF-1594-4D92-8692-45CF3056E465}"/>
              </a:ext>
            </a:extLst>
          </p:cNvPr>
          <p:cNvSpPr txBox="1"/>
          <p:nvPr/>
        </p:nvSpPr>
        <p:spPr>
          <a:xfrm>
            <a:off x="0" y="-12262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1052736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latin typeface="Century Gothic" pitchFamily="34" charset="0"/>
              </a:rPr>
              <a:t>Starter – draw this atom on a </a:t>
            </a:r>
            <a:r>
              <a:rPr lang="en-GB" sz="4000" b="1" dirty="0" err="1">
                <a:latin typeface="Century Gothic" pitchFamily="34" charset="0"/>
              </a:rPr>
              <a:t>mwb</a:t>
            </a:r>
            <a:r>
              <a:rPr lang="en-GB" sz="4000" b="1" dirty="0">
                <a:latin typeface="Century Gothic" pitchFamily="34" charset="0"/>
              </a:rPr>
              <a:t>.</a:t>
            </a:r>
            <a:br>
              <a:rPr lang="en-GB" sz="4000" b="1" dirty="0">
                <a:latin typeface="Century Gothic" pitchFamily="34" charset="0"/>
              </a:rPr>
            </a:br>
            <a:r>
              <a:rPr lang="en-GB" sz="4000" b="1" dirty="0">
                <a:latin typeface="Century Gothic" pitchFamily="34" charset="0"/>
              </a:rPr>
              <a:t>Include the protons, electrons and neutrons in your picture.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27584" y="2060848"/>
            <a:ext cx="2808312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800" dirty="0"/>
              <a:t>7</a:t>
            </a:r>
          </a:p>
          <a:p>
            <a:pPr algn="ctr"/>
            <a:r>
              <a:rPr lang="en-GB" sz="4800" dirty="0"/>
              <a:t>Li</a:t>
            </a:r>
          </a:p>
          <a:p>
            <a:r>
              <a:rPr lang="en-GB" sz="4800" dirty="0"/>
              <a:t>3</a:t>
            </a:r>
          </a:p>
        </p:txBody>
      </p:sp>
      <p:pic>
        <p:nvPicPr>
          <p:cNvPr id="1026" name="Picture 2" descr="Image result for lithium atom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988843"/>
            <a:ext cx="2988600" cy="28205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381330"/>
            <a:ext cx="9144000" cy="1457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66">
              <a:lnSpc>
                <a:spcPct val="90000"/>
              </a:lnSpc>
              <a:spcBef>
                <a:spcPts val="751"/>
              </a:spcBef>
            </a:pPr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CHALLENGE</a:t>
            </a:r>
            <a:r>
              <a:rPr lang="en-GB" sz="2400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– 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describe</a:t>
            </a:r>
            <a:r>
              <a:rPr lang="en-GB" sz="2000" u="sng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how ionic bonds are formed</a:t>
            </a:r>
          </a:p>
          <a:p>
            <a:pPr defTabSz="685766">
              <a:lnSpc>
                <a:spcPct val="90000"/>
              </a:lnSpc>
              <a:spcBef>
                <a:spcPts val="751"/>
              </a:spcBef>
            </a:pPr>
            <a:r>
              <a:rPr lang="en-GB" sz="2400" dirty="0">
                <a:solidFill>
                  <a:prstClr val="black"/>
                </a:solidFill>
                <a:cs typeface="Calibri" pitchFamily="34" charset="0"/>
              </a:rPr>
              <a:t> </a:t>
            </a:r>
            <a:endParaRPr lang="en-GB" sz="2800" dirty="0">
              <a:solidFill>
                <a:prstClr val="black"/>
              </a:solidFill>
              <a:cs typeface="Calibri" pitchFamily="34" charset="0"/>
            </a:endParaRPr>
          </a:p>
          <a:p>
            <a:pPr defTabSz="685766">
              <a:lnSpc>
                <a:spcPct val="90000"/>
              </a:lnSpc>
              <a:spcBef>
                <a:spcPts val="751"/>
              </a:spcBef>
            </a:pPr>
            <a:r>
              <a:rPr lang="en-GB" sz="2800" dirty="0">
                <a:solidFill>
                  <a:prstClr val="black"/>
                </a:solidFill>
                <a:cs typeface="Calibri" pitchFamily="34" charset="0"/>
              </a:rPr>
              <a:t> </a:t>
            </a:r>
          </a:p>
          <a:p>
            <a:endParaRPr lang="en-GB" sz="70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692696"/>
            <a:ext cx="813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On </a:t>
            </a:r>
            <a:r>
              <a:rPr lang="en-GB" sz="2800" b="1" dirty="0" err="1"/>
              <a:t>mwb</a:t>
            </a:r>
            <a:endParaRPr lang="en-GB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7954B6-E9CB-4DED-9F27-47DB3E610B81}"/>
              </a:ext>
            </a:extLst>
          </p:cNvPr>
          <p:cNvSpPr txBox="1"/>
          <p:nvPr/>
        </p:nvSpPr>
        <p:spPr>
          <a:xfrm>
            <a:off x="0" y="-174415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24940" name="ShockwaveFlash1" r:id="rId2" imgW="7416720" imgH="4732200"/>
        </mc:Choice>
        <mc:Fallback>
          <p:control name="ShockwaveFlash1" r:id="rId2" imgW="7416720" imgH="473220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755651" y="1268414"/>
                  <a:ext cx="7416800" cy="47323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2"/>
            <a:ext cx="6768752" cy="14636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Grade 6-9: Be able to </a:t>
            </a:r>
            <a:r>
              <a:rPr lang="en-GB" sz="3600" b="1" u="sng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explain</a:t>
            </a:r>
            <a:r>
              <a:rPr lang="en-GB" sz="3600" b="1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and </a:t>
            </a:r>
            <a:r>
              <a:rPr lang="en-GB" sz="3600" b="1" u="sng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accurately</a:t>
            </a:r>
            <a:r>
              <a:rPr lang="en-GB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</a:p>
          <a:p>
            <a:endParaRPr lang="en-GB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7" y="4005065"/>
            <a:ext cx="6162675" cy="1463675"/>
          </a:xfrm>
        </p:spPr>
        <p:txBody>
          <a:bodyPr>
            <a:normAutofit fontScale="92500" lnSpcReduction="10000"/>
          </a:bodyPr>
          <a:lstStyle/>
          <a:p>
            <a:r>
              <a:rPr lang="en-GB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3-5: Be able to </a:t>
            </a:r>
            <a:r>
              <a:rPr lang="en-GB" sz="40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4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  <a:p>
            <a:endParaRPr lang="en-GB" sz="4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5"/>
            <a:ext cx="6858000" cy="1514549"/>
          </a:xfrm>
        </p:spPr>
        <p:txBody>
          <a:bodyPr>
            <a:normAutofit/>
          </a:bodyPr>
          <a:lstStyle/>
          <a:p>
            <a:r>
              <a:rPr lang="en-GB" sz="8000" u="sng" dirty="0">
                <a:latin typeface="Calibri" pitchFamily="34" charset="0"/>
                <a:cs typeface="Calibri" pitchFamily="34" charset="0"/>
              </a:rPr>
              <a:t>Ionic bonding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4248" y="188641"/>
            <a:ext cx="2057400" cy="365125"/>
          </a:xfrm>
        </p:spPr>
        <p:txBody>
          <a:bodyPr/>
          <a:lstStyle/>
          <a:p>
            <a:fld id="{C6874D19-285B-4B87-BDB1-5DC173EC40FE}" type="datetime1">
              <a:rPr lang="en-GB" sz="2800" u="sng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/>
              <a:t>15/09/2020</a:t>
            </a:fld>
            <a:endParaRPr lang="en-GB" sz="2800" u="sng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sz="2000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sz="20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sz="2000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sz="2000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7" name="Picture 2" descr="Image result for lithium atom 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7" y="1268760"/>
            <a:ext cx="4272679" cy="40324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7404" y="1643434"/>
            <a:ext cx="47160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On </a:t>
            </a:r>
            <a:r>
              <a:rPr lang="en-GB" sz="3600" dirty="0" err="1"/>
              <a:t>mwb</a:t>
            </a:r>
            <a:endParaRPr lang="en-GB" sz="3600" dirty="0"/>
          </a:p>
          <a:p>
            <a:r>
              <a:rPr lang="en-GB" sz="3600" dirty="0"/>
              <a:t>Protons are positive. Electrons are negative.</a:t>
            </a:r>
          </a:p>
          <a:p>
            <a:r>
              <a:rPr lang="en-GB" sz="4400" b="1" dirty="0"/>
              <a:t>Why do atoms have no charge?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23B9C4-30F9-40E6-B864-879EF52C3154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87"/>
          <p:cNvSpPr>
            <a:spLocks noChangeArrowheads="1"/>
          </p:cNvSpPr>
          <p:nvPr/>
        </p:nvSpPr>
        <p:spPr bwMode="auto">
          <a:xfrm>
            <a:off x="251520" y="836713"/>
            <a:ext cx="8892480" cy="138499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2800" dirty="0"/>
              <a:t>Atoms with incomplete outer electron shells are unstable. By either gaining or losing electrons, atoms can obtain full outer electron shells and become stable. </a:t>
            </a:r>
          </a:p>
        </p:txBody>
      </p:sp>
      <p:pic>
        <p:nvPicPr>
          <p:cNvPr id="8" name="Picture 96" descr="oxygen_at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2276873"/>
            <a:ext cx="3251820" cy="3251820"/>
          </a:xfrm>
          <a:prstGeom prst="rect">
            <a:avLst/>
          </a:prstGeom>
          <a:noFill/>
        </p:spPr>
      </p:pic>
      <p:sp>
        <p:nvSpPr>
          <p:cNvPr id="11" name="Rectangle 89"/>
          <p:cNvSpPr>
            <a:spLocks noChangeArrowheads="1"/>
          </p:cNvSpPr>
          <p:nvPr/>
        </p:nvSpPr>
        <p:spPr bwMode="auto">
          <a:xfrm>
            <a:off x="3491880" y="2852937"/>
            <a:ext cx="5364088" cy="304698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800" dirty="0"/>
              <a:t>When this happens, atoms have an unequal number of protons and electrons and so have an overall charge. </a:t>
            </a:r>
            <a:br>
              <a:rPr lang="en-GB" sz="2800" dirty="0"/>
            </a:br>
            <a:r>
              <a:rPr lang="en-GB" sz="4000" dirty="0"/>
              <a:t>This is how atoms become </a:t>
            </a:r>
            <a:r>
              <a:rPr lang="en-GB" sz="4000" b="1" dirty="0">
                <a:solidFill>
                  <a:srgbClr val="FF6600"/>
                </a:solidFill>
              </a:rPr>
              <a:t>ions</a:t>
            </a:r>
            <a:r>
              <a:rPr lang="en-GB" sz="4000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3012F2-180B-45D1-BABA-F7A1145EDC33}"/>
              </a:ext>
            </a:extLst>
          </p:cNvPr>
          <p:cNvSpPr txBox="1"/>
          <p:nvPr/>
        </p:nvSpPr>
        <p:spPr>
          <a:xfrm>
            <a:off x="0" y="8162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4" name="Picture 96" descr="oxygen_at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836713"/>
            <a:ext cx="3251820" cy="3251820"/>
          </a:xfrm>
          <a:prstGeom prst="rect">
            <a:avLst/>
          </a:prstGeom>
          <a:noFill/>
        </p:spPr>
      </p:pic>
      <p:sp>
        <p:nvSpPr>
          <p:cNvPr id="16" name="Rectangle 87"/>
          <p:cNvSpPr>
            <a:spLocks noChangeArrowheads="1"/>
          </p:cNvSpPr>
          <p:nvPr/>
        </p:nvSpPr>
        <p:spPr bwMode="auto">
          <a:xfrm>
            <a:off x="4139952" y="836712"/>
            <a:ext cx="5004048" cy="267765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2800" dirty="0"/>
              <a:t>This atom has 6 electrons in the outer shell – it needs 8 in the outer shell for it to be complete.</a:t>
            </a:r>
          </a:p>
          <a:p>
            <a:pPr eaLnBrk="1" hangingPunct="1"/>
            <a:endParaRPr lang="en-GB" sz="2800" dirty="0"/>
          </a:p>
          <a:p>
            <a:pPr eaLnBrk="1" hangingPunct="1"/>
            <a:r>
              <a:rPr lang="en-GB" sz="2800" dirty="0"/>
              <a:t>It will gain 2 electrons when it reacts.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2771800" y="3861048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F540584-E40D-4A79-9E95-8AB3F8577C04}"/>
              </a:ext>
            </a:extLst>
          </p:cNvPr>
          <p:cNvSpPr txBox="1"/>
          <p:nvPr/>
        </p:nvSpPr>
        <p:spPr>
          <a:xfrm>
            <a:off x="12799" y="-72443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42" defTabSz="685766">
              <a:lnSpc>
                <a:spcPct val="90000"/>
              </a:lnSpc>
              <a:spcBef>
                <a:spcPts val="751"/>
              </a:spcBef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cs typeface="Calibri" pitchFamily="34" charset="0"/>
              </a:rPr>
              <a:t>ASPIRE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Be able to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explain</a:t>
            </a:r>
            <a:r>
              <a:rPr lang="en-GB" sz="2000" b="1" i="1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and </a:t>
            </a:r>
            <a:r>
              <a:rPr lang="en-GB" sz="2000" b="1" u="sng" dirty="0">
                <a:solidFill>
                  <a:prstClr val="black"/>
                </a:solidFill>
                <a:cs typeface="Calibri" pitchFamily="34" charset="0"/>
              </a:rPr>
              <a:t>accurately</a:t>
            </a:r>
            <a:r>
              <a:rPr lang="en-GB" sz="2000" dirty="0">
                <a:solidFill>
                  <a:prstClr val="black"/>
                </a:solidFill>
                <a:cs typeface="Calibri" pitchFamily="34" charset="0"/>
              </a:rPr>
              <a:t> draw dot and cross diagrams to represent ionic bonds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4" name="Picture 96" descr="oxygen_at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836713"/>
            <a:ext cx="3251820" cy="3251820"/>
          </a:xfrm>
          <a:prstGeom prst="rect">
            <a:avLst/>
          </a:prstGeom>
          <a:noFill/>
        </p:spPr>
      </p:pic>
      <p:sp>
        <p:nvSpPr>
          <p:cNvPr id="16" name="Rectangle 87"/>
          <p:cNvSpPr>
            <a:spLocks noChangeArrowheads="1"/>
          </p:cNvSpPr>
          <p:nvPr/>
        </p:nvSpPr>
        <p:spPr bwMode="auto">
          <a:xfrm>
            <a:off x="4139952" y="836713"/>
            <a:ext cx="5004048" cy="267765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It  gained 2 electrons.</a:t>
            </a:r>
          </a:p>
          <a:p>
            <a:endParaRPr lang="en-GB" sz="2800" dirty="0">
              <a:solidFill>
                <a:prstClr val="black"/>
              </a:solidFill>
            </a:endParaRPr>
          </a:p>
          <a:p>
            <a:r>
              <a:rPr lang="en-GB" sz="2800" dirty="0">
                <a:solidFill>
                  <a:prstClr val="black"/>
                </a:solidFill>
              </a:rPr>
              <a:t>This atom now has 8 protons and 10 electrons.</a:t>
            </a:r>
          </a:p>
          <a:p>
            <a:endParaRPr lang="en-GB" sz="2800" dirty="0">
              <a:solidFill>
                <a:prstClr val="black"/>
              </a:solidFill>
            </a:endParaRPr>
          </a:p>
          <a:p>
            <a:r>
              <a:rPr lang="en-GB" sz="2800" dirty="0">
                <a:solidFill>
                  <a:prstClr val="black"/>
                </a:solidFill>
              </a:rPr>
              <a:t>Why is the charge -2?</a:t>
            </a:r>
          </a:p>
        </p:txBody>
      </p:sp>
      <p:sp>
        <p:nvSpPr>
          <p:cNvPr id="10" name="Oval 9"/>
          <p:cNvSpPr/>
          <p:nvPr/>
        </p:nvSpPr>
        <p:spPr>
          <a:xfrm>
            <a:off x="323528" y="249289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619672" y="378904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771800" y="3861048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3C4C93C-6169-4247-BA89-376C4A84EF32}"/>
              </a:ext>
            </a:extLst>
          </p:cNvPr>
          <p:cNvSpPr txBox="1"/>
          <p:nvPr/>
        </p:nvSpPr>
        <p:spPr>
          <a:xfrm>
            <a:off x="0" y="-69148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6-9: </a:t>
            </a:r>
            <a:r>
              <a:rPr lang="en-GB" dirty="0">
                <a:latin typeface="Calibri" pitchFamily="34" charset="0"/>
                <a:cs typeface="Calibri" pitchFamily="34" charset="0"/>
              </a:rPr>
              <a:t>Be able to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explain</a:t>
            </a:r>
            <a:r>
              <a:rPr lang="en-GB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GB" b="1" u="sng" dirty="0">
                <a:latin typeface="Calibri" pitchFamily="34" charset="0"/>
                <a:cs typeface="Calibri" pitchFamily="34" charset="0"/>
              </a:rPr>
              <a:t>accurately</a:t>
            </a:r>
            <a:r>
              <a:rPr lang="en-GB" dirty="0">
                <a:latin typeface="Calibri" pitchFamily="34" charset="0"/>
                <a:cs typeface="Calibri" pitchFamily="34" charset="0"/>
              </a:rPr>
              <a:t> draw dot and cross diagrams to represent ionic bonds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Grade 3-5: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 able to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ionic bonds are formed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2523</TotalTime>
  <Words>2230</Words>
  <Application>Microsoft Office PowerPoint</Application>
  <PresentationFormat>On-screen Show (4:3)</PresentationFormat>
  <Paragraphs>323</Paragraphs>
  <Slides>30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Century Gothic</vt:lpstr>
      <vt:lpstr>Gill Sans MT</vt:lpstr>
      <vt:lpstr>Verdana</vt:lpstr>
      <vt:lpstr>Wingdings</vt:lpstr>
      <vt:lpstr>Outwood Foxhills Layout</vt:lpstr>
      <vt:lpstr>1_Default Design</vt:lpstr>
      <vt:lpstr>1_Outwood Foxhills Layout</vt:lpstr>
      <vt:lpstr>PowerPoint Presentation</vt:lpstr>
      <vt:lpstr>Starter – draw this atom on a mwb. Include the protons, electrons and neutrons in your picture.</vt:lpstr>
      <vt:lpstr>Starter – draw this atom on a mwb. Include the protons, electrons and neutrons in your picture.</vt:lpstr>
      <vt:lpstr>PowerPoint Presentation</vt:lpstr>
      <vt:lpstr>Ionic bonding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160</cp:revision>
  <dcterms:created xsi:type="dcterms:W3CDTF">2013-07-26T12:32:32Z</dcterms:created>
  <dcterms:modified xsi:type="dcterms:W3CDTF">2020-09-15T09:48:08Z</dcterms:modified>
</cp:coreProperties>
</file>