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707" r:id="rId2"/>
    <p:sldId id="708" r:id="rId3"/>
    <p:sldId id="702" r:id="rId4"/>
    <p:sldId id="703" r:id="rId5"/>
    <p:sldId id="693" r:id="rId6"/>
    <p:sldId id="695" r:id="rId7"/>
    <p:sldId id="696" r:id="rId8"/>
    <p:sldId id="697" r:id="rId9"/>
    <p:sldId id="698" r:id="rId10"/>
    <p:sldId id="704" r:id="rId11"/>
    <p:sldId id="690" r:id="rId12"/>
    <p:sldId id="691" r:id="rId13"/>
    <p:sldId id="692" r:id="rId14"/>
    <p:sldId id="699" r:id="rId15"/>
    <p:sldId id="700" r:id="rId16"/>
    <p:sldId id="701" r:id="rId17"/>
    <p:sldId id="688" r:id="rId18"/>
    <p:sldId id="709" r:id="rId19"/>
    <p:sldId id="69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6E6E6"/>
    <a:srgbClr val="FF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555D1-D765-454E-99D5-CAFB574E99D5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0AA5F-CF66-4745-A9B2-DFD870D364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742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3E13D2D4-D72C-4082-8563-4568E6A4D3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719DC87-0308-4D5D-B0B7-F6F40568B9B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dirty="0"/>
              <a:t>Correct answer D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F376886F-C8DF-4295-8B23-8C3F10D86F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149B18F-CC54-4BC8-A712-BE697BF61800}" type="slidenum">
              <a:rPr lang="en-GB" altLang="en-US"/>
              <a:pPr eaLnBrk="1" hangingPunct="1"/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7117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3E13D2D4-D72C-4082-8563-4568E6A4D3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719DC87-0308-4D5D-B0B7-F6F40568B9B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dirty="0"/>
              <a:t>Correct answer D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F376886F-C8DF-4295-8B23-8C3F10D86F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149B18F-CC54-4BC8-A712-BE697BF61800}" type="slidenum">
              <a:rPr lang="en-GB" altLang="en-US"/>
              <a:pPr eaLnBrk="1" hangingPunct="1"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3623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04F00-1CBC-44B7-9B1F-F04F4E9CE4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958E17-4263-4988-89A2-1720756388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EC68C-188D-441E-99CB-BFFB58454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CF2E-0BBE-4D0A-92F7-257E0147A7DE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FF4BA-803E-416C-B60F-F6B35DC06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0EC350-EB09-4F20-B419-E4969E1F2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1D62-04C1-4DA0-A100-C33B9D8D86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578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3616A-62DD-4A26-A948-29BF62639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6BD036-516D-48C4-BB00-62D47C621A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6E60D6-00E1-434D-BD45-2EF1A591E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CF2E-0BBE-4D0A-92F7-257E0147A7DE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C77D56-F4C8-4A5F-8265-50660E81C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BAE420-4820-44D6-9F0E-5453D4D32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1D62-04C1-4DA0-A100-C33B9D8D86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744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69A573-6D47-4D42-81FA-50C6402B87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4F40A1-CC3F-4CC1-91F9-F361F4174D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270AA0-883F-4319-BD75-D19117151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CF2E-0BBE-4D0A-92F7-257E0147A7DE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DBE7C-91B0-4E79-9DDD-8C6361E86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53B219-1CCA-4371-A943-628FF0A9D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1D62-04C1-4DA0-A100-C33B9D8D86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065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S4 Bio Learning I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6">
            <a:extLst>
              <a:ext uri="{FF2B5EF4-FFF2-40B4-BE49-F238E27FC236}">
                <a16:creationId xmlns:a16="http://schemas.microsoft.com/office/drawing/2014/main" id="{0F3992C2-4BBF-495C-981C-99230040D7FB}"/>
              </a:ext>
            </a:extLst>
          </p:cNvPr>
          <p:cNvSpPr txBox="1">
            <a:spLocks/>
          </p:cNvSpPr>
          <p:nvPr/>
        </p:nvSpPr>
        <p:spPr>
          <a:xfrm>
            <a:off x="116418" y="2114551"/>
            <a:ext cx="11906249" cy="606425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dk1"/>
            </a:solidFill>
            <a:prstDash val="solid"/>
          </a:ln>
          <a:effectLst/>
        </p:spPr>
        <p:txBody>
          <a:bodyPr lIns="68580" tIns="34290" rIns="68580" bIns="3429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>
              <a:defRPr/>
            </a:pPr>
            <a:r>
              <a:rPr lang="en-GB" sz="3300" dirty="0"/>
              <a:t>Success Criteria </a:t>
            </a:r>
          </a:p>
        </p:txBody>
      </p:sp>
      <p:sp>
        <p:nvSpPr>
          <p:cNvPr id="13" name="Title 6">
            <a:extLst>
              <a:ext uri="{FF2B5EF4-FFF2-40B4-BE49-F238E27FC236}">
                <a16:creationId xmlns:a16="http://schemas.microsoft.com/office/drawing/2014/main" id="{759CF2B1-1112-4BCC-A032-F3B16EF0873D}"/>
              </a:ext>
            </a:extLst>
          </p:cNvPr>
          <p:cNvSpPr txBox="1">
            <a:spLocks/>
          </p:cNvSpPr>
          <p:nvPr/>
        </p:nvSpPr>
        <p:spPr>
          <a:xfrm>
            <a:off x="116418" y="801689"/>
            <a:ext cx="11944349" cy="574675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dk1"/>
            </a:solidFill>
            <a:prstDash val="solid"/>
          </a:ln>
          <a:effectLst/>
        </p:spPr>
        <p:txBody>
          <a:bodyPr lIns="68580" tIns="34290" rIns="68580" bIns="3429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>
              <a:defRPr/>
            </a:pPr>
            <a:r>
              <a:rPr lang="en-US" sz="3300" dirty="0"/>
              <a:t>Learning Intent</a:t>
            </a:r>
            <a:endParaRPr lang="en-GB" sz="3300" dirty="0"/>
          </a:p>
        </p:txBody>
      </p:sp>
      <p:sp>
        <p:nvSpPr>
          <p:cNvPr id="14" name="Rounded Rectangle 23">
            <a:extLst>
              <a:ext uri="{FF2B5EF4-FFF2-40B4-BE49-F238E27FC236}">
                <a16:creationId xmlns:a16="http://schemas.microsoft.com/office/drawing/2014/main" id="{C5E9C5CA-4173-4D74-99C9-3BBA2ABDA3D6}"/>
              </a:ext>
            </a:extLst>
          </p:cNvPr>
          <p:cNvSpPr/>
          <p:nvPr userDrawn="1"/>
        </p:nvSpPr>
        <p:spPr>
          <a:xfrm>
            <a:off x="245534" y="2320926"/>
            <a:ext cx="1195917" cy="5746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/>
          </a:p>
        </p:txBody>
      </p:sp>
      <p:sp>
        <p:nvSpPr>
          <p:cNvPr id="16" name="AutoShape 4" descr="Image result for knowledge clipart no background">
            <a:extLst>
              <a:ext uri="{FF2B5EF4-FFF2-40B4-BE49-F238E27FC236}">
                <a16:creationId xmlns:a16="http://schemas.microsoft.com/office/drawing/2014/main" id="{07F9D1F8-5116-4C9F-B793-5BF7AD5A941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54517" y="-144463"/>
            <a:ext cx="304800" cy="304801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>
              <a:defRPr/>
            </a:pPr>
            <a:endParaRPr lang="en-GB" sz="1350"/>
          </a:p>
        </p:txBody>
      </p:sp>
      <p:sp>
        <p:nvSpPr>
          <p:cNvPr id="17" name="AutoShape 6" descr="Image result for knowledge clipart no background">
            <a:extLst>
              <a:ext uri="{FF2B5EF4-FFF2-40B4-BE49-F238E27FC236}">
                <a16:creationId xmlns:a16="http://schemas.microsoft.com/office/drawing/2014/main" id="{C6FEFAC8-E0DB-4812-81FE-7920ECB775F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306917" y="7938"/>
            <a:ext cx="304800" cy="30480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>
              <a:defRPr/>
            </a:pPr>
            <a:endParaRPr lang="en-GB" sz="1350"/>
          </a:p>
        </p:txBody>
      </p:sp>
      <p:sp>
        <p:nvSpPr>
          <p:cNvPr id="18" name="Title 6">
            <a:extLst>
              <a:ext uri="{FF2B5EF4-FFF2-40B4-BE49-F238E27FC236}">
                <a16:creationId xmlns:a16="http://schemas.microsoft.com/office/drawing/2014/main" id="{BAB9A67C-219C-4D4D-8FDD-0B0371989FBF}"/>
              </a:ext>
            </a:extLst>
          </p:cNvPr>
          <p:cNvSpPr txBox="1">
            <a:spLocks/>
          </p:cNvSpPr>
          <p:nvPr userDrawn="1"/>
        </p:nvSpPr>
        <p:spPr>
          <a:xfrm>
            <a:off x="116417" y="63501"/>
            <a:ext cx="2286000" cy="588963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dk1"/>
            </a:solidFill>
            <a:prstDash val="solid"/>
          </a:ln>
          <a:effectLst/>
        </p:spPr>
        <p:txBody>
          <a:bodyPr lIns="68580" tIns="34290" rIns="68580" bIns="3429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>
              <a:defRPr/>
            </a:pPr>
            <a:r>
              <a:rPr lang="en-US" sz="3300" dirty="0"/>
              <a:t>Lesson Title</a:t>
            </a:r>
            <a:endParaRPr lang="en-GB" sz="33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17229" y="1457482"/>
            <a:ext cx="11905323" cy="5760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4"/>
          </p:nvPr>
        </p:nvSpPr>
        <p:spPr>
          <a:xfrm>
            <a:off x="2555633" y="63640"/>
            <a:ext cx="7197969" cy="5760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0"/>
          </p:nvPr>
        </p:nvSpPr>
        <p:spPr>
          <a:xfrm>
            <a:off x="2414203" y="2984429"/>
            <a:ext cx="8754003" cy="56915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idx="11"/>
          </p:nvPr>
        </p:nvSpPr>
        <p:spPr>
          <a:xfrm>
            <a:off x="2403232" y="3667472"/>
            <a:ext cx="8754003" cy="63301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2"/>
          </p:nvPr>
        </p:nvSpPr>
        <p:spPr>
          <a:xfrm>
            <a:off x="2414203" y="4456437"/>
            <a:ext cx="8732060" cy="8313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7"/>
          </p:nvPr>
        </p:nvSpPr>
        <p:spPr>
          <a:xfrm>
            <a:off x="11203375" y="2952496"/>
            <a:ext cx="920887" cy="63301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8" name="Content Placeholder 2"/>
          <p:cNvSpPr>
            <a:spLocks noGrp="1"/>
          </p:cNvSpPr>
          <p:nvPr>
            <p:ph idx="18"/>
          </p:nvPr>
        </p:nvSpPr>
        <p:spPr>
          <a:xfrm>
            <a:off x="11231057" y="3700952"/>
            <a:ext cx="920887" cy="63301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Content Placeholder 2"/>
          <p:cNvSpPr>
            <a:spLocks noGrp="1"/>
          </p:cNvSpPr>
          <p:nvPr>
            <p:ph idx="19"/>
          </p:nvPr>
        </p:nvSpPr>
        <p:spPr>
          <a:xfrm>
            <a:off x="11253699" y="4449412"/>
            <a:ext cx="920887" cy="83837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Content Placeholder 2"/>
          <p:cNvSpPr>
            <a:spLocks noGrp="1"/>
          </p:cNvSpPr>
          <p:nvPr>
            <p:ph idx="20"/>
          </p:nvPr>
        </p:nvSpPr>
        <p:spPr>
          <a:xfrm>
            <a:off x="2414203" y="5475263"/>
            <a:ext cx="8732060" cy="8313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21"/>
          </p:nvPr>
        </p:nvSpPr>
        <p:spPr>
          <a:xfrm>
            <a:off x="11242727" y="5468238"/>
            <a:ext cx="920887" cy="83837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Date Placeholder 2">
            <a:extLst>
              <a:ext uri="{FF2B5EF4-FFF2-40B4-BE49-F238E27FC236}">
                <a16:creationId xmlns:a16="http://schemas.microsoft.com/office/drawing/2014/main" id="{7F625908-FFB8-496D-AC37-564AAAA6CCCC}"/>
              </a:ext>
            </a:extLst>
          </p:cNvPr>
          <p:cNvSpPr>
            <a:spLocks noGrp="1"/>
          </p:cNvSpPr>
          <p:nvPr>
            <p:ph type="dt" sz="half" idx="22"/>
          </p:nvPr>
        </p:nvSpPr>
        <p:spPr>
          <a:xfrm>
            <a:off x="9812867" y="44450"/>
            <a:ext cx="2286000" cy="6032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111126A-6136-4891-91BD-C7364FD5E4F5}" type="datetime1">
              <a:rPr lang="en-GB"/>
              <a:pPr>
                <a:defRPr/>
              </a:pPr>
              <a:t>17/11/2020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133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7AAAD-2780-4757-8D67-35DA1178C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84C4D-01E8-4A4E-B937-A96562984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FCD12-2732-4BA5-B08F-A16AB59E6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CF2E-0BBE-4D0A-92F7-257E0147A7DE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85515-4DFF-4EB0-88BC-A38B337BD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47613-4BBA-43CD-A808-4A9E227E5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1D62-04C1-4DA0-A100-C33B9D8D86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829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16DCC-97F7-4D2C-94C1-640932AD3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1C4EA2-71DF-4E00-B5A8-F300108BDE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D1609-17DF-46BA-9713-CCA842335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CF2E-0BBE-4D0A-92F7-257E0147A7DE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2BCC5A-9B30-4ACC-B756-CEA473B5F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6FC299-2003-4207-A0ED-4C028C69B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1D62-04C1-4DA0-A100-C33B9D8D86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72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5EB91-15A5-469D-9684-D5E2CE438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153649-8734-468D-8F27-82077E5E96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AEBC26-E1D5-4058-B765-E11135408D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50B13A-5072-4E4E-B61B-B995424B5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CF2E-0BBE-4D0A-92F7-257E0147A7DE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0419FF-52D8-49B7-B1E4-C9500CD13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9D5A21-F322-44C8-875C-1C1327CD4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1D62-04C1-4DA0-A100-C33B9D8D86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879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ABE07-6CEF-42F3-BB74-90EEC2195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1523B-232A-4899-B139-A12C359E89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DC2FCD-ABB8-4643-952D-978016F3FA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4BB171-2EAB-418D-BA7A-EFE98EB41A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1A45E5-07FC-475E-80BE-426758B15B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901729-6C06-4E62-9BE6-161F3BBC7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CF2E-0BBE-4D0A-92F7-257E0147A7DE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8A8DCD-4D7B-4DE1-AF49-4B9973B0D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B8D396-F891-4707-AA83-6F727B215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1D62-04C1-4DA0-A100-C33B9D8D86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838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7BEFC-1BBB-4D17-B64C-C0FE59347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307675-4532-4CBF-969C-8440D56DC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CF2E-0BBE-4D0A-92F7-257E0147A7DE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FFEC14-0E34-4657-B461-23DF1EEAF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5F4AAD-D730-41E4-89A5-D1EE11BF0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1D62-04C1-4DA0-A100-C33B9D8D86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97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961D26-A309-44D2-A3A4-0A5BA0E38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CF2E-0BBE-4D0A-92F7-257E0147A7DE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6B3C62-AD6D-410A-9BB1-5E194FF2D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710D2A-5FA3-48EE-BC04-CB80BD45E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1D62-04C1-4DA0-A100-C33B9D8D86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295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25F46-E960-42A4-81F6-46B1B3748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4D349-3717-4BBD-87D4-397A30ECF2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B30228-DD9D-4E8B-8B71-DFDE572B6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0D9F72-B90D-4B4C-89AE-70F193309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CF2E-0BBE-4D0A-92F7-257E0147A7DE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AD90D5-186A-47D5-A01C-B820EC2AC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518617-756A-4DB0-9188-A88A87AD6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1D62-04C1-4DA0-A100-C33B9D8D86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133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9CEA-AF82-4410-8887-B90A7D69A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524028-F30F-4683-BD97-E4A463C3BB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9D3D79-F7A9-47EE-B97C-2C1AABE0AD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63646B-DC22-4C92-A85B-30DC73AAD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CF2E-0BBE-4D0A-92F7-257E0147A7DE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C0AEA6-C565-4AAC-B37B-1BAAACE46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682B06-0087-4795-B393-A3003937D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91D62-04C1-4DA0-A100-C33B9D8D86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147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F184A3-6D12-4D87-B339-4D71BFE71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596DAD-C64A-407B-8656-3C8C59D44E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83E706-9E34-4D10-B1A7-B023378979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1CF2E-0BBE-4D0A-92F7-257E0147A7DE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2C5F3D-5D55-47F7-9E02-A3DF779FCA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41ACE-956B-44C5-9EE9-E0BFB5849A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91D62-04C1-4DA0-A100-C33B9D8D86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905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2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qcuTyVAXzJ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cZMkqagL8Ps" TargetMode="External"/><Relationship Id="rId6" Type="http://schemas.openxmlformats.org/officeDocument/2006/relationships/hyperlink" Target="https://www.youtube.com/watch?v=cZMkqagL8Ps" TargetMode="Externa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4D8F4F8B-7414-4B78-8696-3D84555C3F7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8083250" cy="6421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u="sng" dirty="0">
                <a:latin typeface="Century Gothic" panose="020B0502020202020204" pitchFamily="34" charset="0"/>
              </a:rPr>
              <a:t>Chemical reactions</a:t>
            </a:r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EEB3636C-7A88-4D31-954A-F0227E502318}"/>
              </a:ext>
            </a:extLst>
          </p:cNvPr>
          <p:cNvSpPr txBox="1"/>
          <p:nvPr/>
        </p:nvSpPr>
        <p:spPr>
          <a:xfrm>
            <a:off x="9227694" y="169680"/>
            <a:ext cx="2772561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3B65295-6A0B-4D73-BDF6-AB3379A76F0E}" type="datetime1">
              <a:rPr lang="en-GB" sz="3200" b="1" i="0" u="sng" strike="noStrike" kern="1200" cap="none" spc="0" baseline="0">
                <a:solidFill>
                  <a:srgbClr val="000000"/>
                </a:solidFill>
                <a:uFillTx/>
                <a:latin typeface="Century Gothic" panose="020B0502020202020204" pitchFamily="34" charset="0"/>
                <a:ea typeface="ＭＳ Ｐゴシック" pitchFamily="1"/>
              </a:rPr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17/11/2020</a:t>
            </a:fld>
            <a:endParaRPr lang="en-GB" sz="3200" b="1" i="0" u="sng" strike="noStrike" kern="1200" cap="none" spc="0" baseline="0" dirty="0">
              <a:solidFill>
                <a:srgbClr val="000000"/>
              </a:solidFill>
              <a:uFillTx/>
              <a:latin typeface="Century Gothic" panose="020B0502020202020204" pitchFamily="34" charset="0"/>
              <a:ea typeface="ＭＳ Ｐゴシック" pitchFamily="1"/>
            </a:endParaRPr>
          </a:p>
        </p:txBody>
      </p:sp>
      <p:sp>
        <p:nvSpPr>
          <p:cNvPr id="24" name="Rectangle 6">
            <a:extLst>
              <a:ext uri="{FF2B5EF4-FFF2-40B4-BE49-F238E27FC236}">
                <a16:creationId xmlns:a16="http://schemas.microsoft.com/office/drawing/2014/main" id="{EADBA449-6B74-4855-9C8C-CF91EC2CE613}"/>
              </a:ext>
            </a:extLst>
          </p:cNvPr>
          <p:cNvSpPr/>
          <p:nvPr/>
        </p:nvSpPr>
        <p:spPr>
          <a:xfrm>
            <a:off x="99178" y="1340427"/>
            <a:ext cx="6046432" cy="1200329"/>
          </a:xfrm>
          <a:prstGeom prst="rect">
            <a:avLst/>
          </a:prstGeom>
          <a:solidFill>
            <a:srgbClr val="92D050"/>
          </a:solidFill>
          <a:ln w="9528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600" b="1" i="0" u="none" strike="noStrike" kern="1200" cap="none" spc="0" baseline="0" dirty="0">
                <a:solidFill>
                  <a:srgbClr val="000000"/>
                </a:solidFill>
                <a:uFillTx/>
                <a:latin typeface="Century Gothic" panose="020B0502020202020204" pitchFamily="34" charset="0"/>
              </a:rPr>
              <a:t>What are the three states of matter?</a:t>
            </a:r>
          </a:p>
        </p:txBody>
      </p:sp>
      <p:sp>
        <p:nvSpPr>
          <p:cNvPr id="25" name="Rectangle 7">
            <a:extLst>
              <a:ext uri="{FF2B5EF4-FFF2-40B4-BE49-F238E27FC236}">
                <a16:creationId xmlns:a16="http://schemas.microsoft.com/office/drawing/2014/main" id="{4E410DAF-92F0-4D00-8963-465AF86CA584}"/>
              </a:ext>
            </a:extLst>
          </p:cNvPr>
          <p:cNvSpPr/>
          <p:nvPr/>
        </p:nvSpPr>
        <p:spPr>
          <a:xfrm>
            <a:off x="6809014" y="1340426"/>
            <a:ext cx="5191241" cy="1200329"/>
          </a:xfrm>
          <a:prstGeom prst="rect">
            <a:avLst/>
          </a:prstGeom>
          <a:solidFill>
            <a:srgbClr val="FFC000"/>
          </a:solidFill>
          <a:ln w="9528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600" b="1" i="0" u="none" strike="noStrike" kern="1200" cap="none" spc="0" baseline="0" dirty="0">
                <a:solidFill>
                  <a:srgbClr val="000000"/>
                </a:solidFill>
                <a:uFillTx/>
                <a:latin typeface="Century Gothic" panose="020B0502020202020204" pitchFamily="34" charset="0"/>
              </a:rPr>
              <a:t>2. Give a property of gas.</a:t>
            </a: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282765B4-B548-4B20-887F-C5F12E0579E0}"/>
              </a:ext>
            </a:extLst>
          </p:cNvPr>
          <p:cNvSpPr/>
          <p:nvPr/>
        </p:nvSpPr>
        <p:spPr>
          <a:xfrm>
            <a:off x="496258" y="2685787"/>
            <a:ext cx="9774413" cy="646331"/>
          </a:xfrm>
          <a:prstGeom prst="rect">
            <a:avLst/>
          </a:prstGeom>
          <a:solidFill>
            <a:srgbClr val="FF99CC"/>
          </a:solidFill>
          <a:ln w="9528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600" b="1" i="0" u="none" strike="noStrike" kern="1200" cap="none" spc="0" baseline="0" dirty="0">
                <a:solidFill>
                  <a:srgbClr val="000000"/>
                </a:solidFill>
                <a:uFillTx/>
                <a:latin typeface="Century Gothic" panose="020B0502020202020204" pitchFamily="34" charset="0"/>
              </a:rPr>
              <a:t>3. Draw an element and compound.</a:t>
            </a:r>
            <a:r>
              <a:rPr lang="en-GB" sz="3600" b="1" i="0" u="none" strike="noStrike" kern="1200" cap="none" spc="0" dirty="0">
                <a:solidFill>
                  <a:srgbClr val="000000"/>
                </a:solidFill>
                <a:uFillTx/>
                <a:latin typeface="Century Gothic" panose="020B0502020202020204" pitchFamily="34" charset="0"/>
              </a:rPr>
              <a:t> </a:t>
            </a:r>
            <a:endParaRPr lang="en-GB" sz="3600" b="1" i="0" u="none" strike="noStrike" kern="1200" cap="none" spc="0" baseline="0" dirty="0">
              <a:solidFill>
                <a:srgbClr val="000000"/>
              </a:solidFill>
              <a:uFillTx/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A818F7-3274-40DB-9A1D-2361ED89C773}"/>
              </a:ext>
            </a:extLst>
          </p:cNvPr>
          <p:cNvSpPr txBox="1"/>
          <p:nvPr/>
        </p:nvSpPr>
        <p:spPr>
          <a:xfrm>
            <a:off x="99178" y="1555798"/>
            <a:ext cx="6046432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Century Gothic" panose="020B0502020202020204" pitchFamily="34" charset="0"/>
              </a:rPr>
              <a:t>Solid, Liquid, Gas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C2EF2E-6D1B-4245-A84B-0E3A29EC9093}"/>
              </a:ext>
            </a:extLst>
          </p:cNvPr>
          <p:cNvSpPr txBox="1"/>
          <p:nvPr/>
        </p:nvSpPr>
        <p:spPr>
          <a:xfrm>
            <a:off x="4605008" y="1080023"/>
            <a:ext cx="7586992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Century Gothic" panose="020B0502020202020204" pitchFamily="34" charset="0"/>
              </a:rPr>
              <a:t>Particles are far apart and move freely and randomly around their container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451" y="3622179"/>
            <a:ext cx="7666318" cy="28978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178" y="642190"/>
            <a:ext cx="4227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latin typeface="Century Gothic" panose="020B0502020202020204" pitchFamily="34" charset="0"/>
              </a:rPr>
              <a:t>Do-now:</a:t>
            </a:r>
            <a:endParaRPr lang="en-GB" sz="3200" u="sng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53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8261B0-C5CE-4E1E-8EAE-97F6BEBAAE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5" t="15356" r="14228" b="14235"/>
          <a:stretch/>
        </p:blipFill>
        <p:spPr>
          <a:xfrm>
            <a:off x="2831698" y="405488"/>
            <a:ext cx="6528604" cy="36874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EDF87D-BED6-4D4E-BD54-B6FD94FC4A5B}"/>
              </a:ext>
            </a:extLst>
          </p:cNvPr>
          <p:cNvSpPr txBox="1"/>
          <p:nvPr/>
        </p:nvSpPr>
        <p:spPr>
          <a:xfrm>
            <a:off x="219779" y="4120993"/>
            <a:ext cx="116349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Century Gothic" panose="020B0502020202020204" pitchFamily="34" charset="0"/>
              </a:rPr>
              <a:t>How many atoms of hydrogen at the start?</a:t>
            </a:r>
          </a:p>
          <a:p>
            <a:endParaRPr lang="en-GB" sz="2400" b="1" dirty="0">
              <a:latin typeface="Century Gothic" panose="020B0502020202020204" pitchFamily="34" charset="0"/>
            </a:endParaRPr>
          </a:p>
          <a:p>
            <a:endParaRPr lang="en-GB" sz="2400" b="1" dirty="0">
              <a:latin typeface="Century Gothic" panose="020B0502020202020204" pitchFamily="34" charset="0"/>
            </a:endParaRPr>
          </a:p>
          <a:p>
            <a:r>
              <a:rPr lang="en-GB" sz="2400" b="1" dirty="0">
                <a:latin typeface="Century Gothic" panose="020B0502020202020204" pitchFamily="34" charset="0"/>
              </a:rPr>
              <a:t>How many oxygen atoms at the start? </a:t>
            </a:r>
          </a:p>
          <a:p>
            <a:endParaRPr lang="en-GB" sz="2400" b="1" dirty="0">
              <a:latin typeface="Century Gothic" panose="020B0502020202020204" pitchFamily="34" charset="0"/>
            </a:endParaRPr>
          </a:p>
          <a:p>
            <a:endParaRPr lang="en-GB" sz="2400" b="1" dirty="0">
              <a:latin typeface="Century Gothic" panose="020B0502020202020204" pitchFamily="34" charset="0"/>
            </a:endParaRPr>
          </a:p>
          <a:p>
            <a:r>
              <a:rPr lang="en-GB" sz="2400" b="1" dirty="0">
                <a:latin typeface="Century Gothic" panose="020B0502020202020204" pitchFamily="34" charset="0"/>
              </a:rPr>
              <a:t>How many are there at the end?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D07797-3389-4983-9F45-64218EED4E81}"/>
              </a:ext>
            </a:extLst>
          </p:cNvPr>
          <p:cNvSpPr txBox="1"/>
          <p:nvPr/>
        </p:nvSpPr>
        <p:spPr>
          <a:xfrm>
            <a:off x="0" y="24291"/>
            <a:ext cx="8523514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L2/3: Identify products and reactants and number of atoms</a:t>
            </a:r>
          </a:p>
        </p:txBody>
      </p:sp>
      <p:pic>
        <p:nvPicPr>
          <p:cNvPr id="7" name="Graphic 10" descr="Thought">
            <a:extLst>
              <a:ext uri="{FF2B5EF4-FFF2-40B4-BE49-F238E27FC236}">
                <a16:creationId xmlns:a16="http://schemas.microsoft.com/office/drawing/2014/main" id="{109F4558-207C-4ADF-ACBD-01EBCD7348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4656" y="545284"/>
            <a:ext cx="1081784" cy="10817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A1581C-3A99-4DE9-A6AC-7EF5B87D909B}"/>
              </a:ext>
            </a:extLst>
          </p:cNvPr>
          <p:cNvSpPr txBox="1"/>
          <p:nvPr/>
        </p:nvSpPr>
        <p:spPr>
          <a:xfrm>
            <a:off x="9722378" y="83619"/>
            <a:ext cx="2550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Century Gothic" panose="020B0502020202020204" pitchFamily="34" charset="0"/>
              </a:rPr>
              <a:t>Thinking time</a:t>
            </a:r>
          </a:p>
        </p:txBody>
      </p:sp>
    </p:spTree>
    <p:extLst>
      <p:ext uri="{BB962C8B-B14F-4D97-AF65-F5344CB8AC3E}">
        <p14:creationId xmlns:p14="http://schemas.microsoft.com/office/powerpoint/2010/main" val="1500644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4D8F4F8B-7414-4B78-8696-3D84555C3F7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8083250" cy="64219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b="1" u="sng" dirty="0">
                <a:latin typeface="Century Gothic" panose="020B0502020202020204" pitchFamily="34" charset="0"/>
              </a:rPr>
              <a:t>Chemical reactions</a:t>
            </a:r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EEB3636C-7A88-4D31-954A-F0227E502318}"/>
              </a:ext>
            </a:extLst>
          </p:cNvPr>
          <p:cNvSpPr txBox="1"/>
          <p:nvPr/>
        </p:nvSpPr>
        <p:spPr>
          <a:xfrm>
            <a:off x="9227694" y="169680"/>
            <a:ext cx="2772561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3B65295-6A0B-4D73-BDF6-AB3379A76F0E}" type="datetime1">
              <a:rPr lang="en-GB" sz="3200" b="1" i="0" u="sng" strike="noStrike" kern="1200" cap="none" spc="0" baseline="0">
                <a:solidFill>
                  <a:srgbClr val="000000"/>
                </a:solidFill>
                <a:uFillTx/>
                <a:latin typeface="Century Gothic" panose="020B0502020202020204" pitchFamily="34" charset="0"/>
                <a:ea typeface="ＭＳ Ｐゴシック" pitchFamily="1"/>
              </a:rPr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17/11/2020</a:t>
            </a:fld>
            <a:endParaRPr lang="en-GB" sz="3200" b="1" i="0" u="sng" strike="noStrike" kern="1200" cap="none" spc="0" baseline="0" dirty="0">
              <a:solidFill>
                <a:srgbClr val="000000"/>
              </a:solidFill>
              <a:uFillTx/>
              <a:latin typeface="Century Gothic" panose="020B0502020202020204" pitchFamily="34" charset="0"/>
              <a:ea typeface="ＭＳ Ｐゴシック" pitchFamily="1"/>
            </a:endParaRPr>
          </a:p>
        </p:txBody>
      </p:sp>
      <p:sp>
        <p:nvSpPr>
          <p:cNvPr id="24" name="Rectangle 6">
            <a:extLst>
              <a:ext uri="{FF2B5EF4-FFF2-40B4-BE49-F238E27FC236}">
                <a16:creationId xmlns:a16="http://schemas.microsoft.com/office/drawing/2014/main" id="{EADBA449-6B74-4855-9C8C-CF91EC2CE613}"/>
              </a:ext>
            </a:extLst>
          </p:cNvPr>
          <p:cNvSpPr/>
          <p:nvPr/>
        </p:nvSpPr>
        <p:spPr>
          <a:xfrm>
            <a:off x="99178" y="1340427"/>
            <a:ext cx="6046432" cy="1200329"/>
          </a:xfrm>
          <a:prstGeom prst="rect">
            <a:avLst/>
          </a:prstGeom>
          <a:solidFill>
            <a:srgbClr val="92D050"/>
          </a:solidFill>
          <a:ln w="9528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 Light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600" b="1" i="0" u="none" strike="noStrike" kern="1200" cap="none" spc="0" baseline="0" dirty="0">
                <a:solidFill>
                  <a:srgbClr val="000000"/>
                </a:solidFill>
                <a:uFillTx/>
                <a:latin typeface="Century Gothic" panose="020B0502020202020204" pitchFamily="34" charset="0"/>
              </a:rPr>
              <a:t>What are the three states of matter?</a:t>
            </a:r>
          </a:p>
        </p:txBody>
      </p:sp>
      <p:sp>
        <p:nvSpPr>
          <p:cNvPr id="25" name="Rectangle 7">
            <a:extLst>
              <a:ext uri="{FF2B5EF4-FFF2-40B4-BE49-F238E27FC236}">
                <a16:creationId xmlns:a16="http://schemas.microsoft.com/office/drawing/2014/main" id="{4E410DAF-92F0-4D00-8963-465AF86CA584}"/>
              </a:ext>
            </a:extLst>
          </p:cNvPr>
          <p:cNvSpPr/>
          <p:nvPr/>
        </p:nvSpPr>
        <p:spPr>
          <a:xfrm>
            <a:off x="6809014" y="1340426"/>
            <a:ext cx="5191241" cy="1200329"/>
          </a:xfrm>
          <a:prstGeom prst="rect">
            <a:avLst/>
          </a:prstGeom>
          <a:solidFill>
            <a:srgbClr val="FFC000"/>
          </a:solidFill>
          <a:ln w="9528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600" b="1" i="0" u="none" strike="noStrike" kern="1200" cap="none" spc="0" baseline="0" dirty="0">
                <a:solidFill>
                  <a:srgbClr val="000000"/>
                </a:solidFill>
                <a:uFillTx/>
                <a:latin typeface="Century Gothic" panose="020B0502020202020204" pitchFamily="34" charset="0"/>
              </a:rPr>
              <a:t>2. Give a property of gas.</a:t>
            </a: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282765B4-B548-4B20-887F-C5F12E0579E0}"/>
              </a:ext>
            </a:extLst>
          </p:cNvPr>
          <p:cNvSpPr/>
          <p:nvPr/>
        </p:nvSpPr>
        <p:spPr>
          <a:xfrm>
            <a:off x="496258" y="2685787"/>
            <a:ext cx="9774413" cy="646331"/>
          </a:xfrm>
          <a:prstGeom prst="rect">
            <a:avLst/>
          </a:prstGeom>
          <a:solidFill>
            <a:srgbClr val="FF99CC"/>
          </a:solidFill>
          <a:ln w="9528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600" b="1" i="0" u="none" strike="noStrike" kern="1200" cap="none" spc="0" baseline="0" dirty="0">
                <a:solidFill>
                  <a:srgbClr val="000000"/>
                </a:solidFill>
                <a:uFillTx/>
                <a:latin typeface="Century Gothic" panose="020B0502020202020204" pitchFamily="34" charset="0"/>
              </a:rPr>
              <a:t>3. Draw an element and compound.</a:t>
            </a:r>
            <a:r>
              <a:rPr lang="en-GB" sz="3600" b="1" i="0" u="none" strike="noStrike" kern="1200" cap="none" spc="0" dirty="0">
                <a:solidFill>
                  <a:srgbClr val="000000"/>
                </a:solidFill>
                <a:uFillTx/>
                <a:latin typeface="Century Gothic" panose="020B0502020202020204" pitchFamily="34" charset="0"/>
              </a:rPr>
              <a:t> </a:t>
            </a:r>
            <a:endParaRPr lang="en-GB" sz="3600" b="1" i="0" u="none" strike="noStrike" kern="1200" cap="none" spc="0" baseline="0" dirty="0">
              <a:solidFill>
                <a:srgbClr val="000000"/>
              </a:solidFill>
              <a:uFillTx/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A818F7-3274-40DB-9A1D-2361ED89C773}"/>
              </a:ext>
            </a:extLst>
          </p:cNvPr>
          <p:cNvSpPr txBox="1"/>
          <p:nvPr/>
        </p:nvSpPr>
        <p:spPr>
          <a:xfrm>
            <a:off x="99178" y="1555798"/>
            <a:ext cx="6046432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Century Gothic" panose="020B0502020202020204" pitchFamily="34" charset="0"/>
              </a:rPr>
              <a:t>Solid, Liquid, Gas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C2EF2E-6D1B-4245-A84B-0E3A29EC9093}"/>
              </a:ext>
            </a:extLst>
          </p:cNvPr>
          <p:cNvSpPr txBox="1"/>
          <p:nvPr/>
        </p:nvSpPr>
        <p:spPr>
          <a:xfrm>
            <a:off x="4605008" y="1080023"/>
            <a:ext cx="7586992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Century Gothic" panose="020B0502020202020204" pitchFamily="34" charset="0"/>
              </a:rPr>
              <a:t>Particles are far apart and move freely and randomly around their container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451" y="3622179"/>
            <a:ext cx="7666318" cy="28978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178" y="642190"/>
            <a:ext cx="4227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latin typeface="Century Gothic" panose="020B0502020202020204" pitchFamily="34" charset="0"/>
              </a:rPr>
              <a:t>Do-now:</a:t>
            </a:r>
            <a:endParaRPr lang="en-GB" sz="3200" u="sng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11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FBCA4F36-FA77-42A2-A3F3-52E744B99C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1314" y="1457326"/>
            <a:ext cx="8929687" cy="576263"/>
          </a:xfrm>
          <a:solidFill>
            <a:srgbClr val="92D050"/>
          </a:solidFill>
        </p:spPr>
        <p:txBody>
          <a:bodyPr/>
          <a:lstStyle/>
          <a:p>
            <a:pPr>
              <a:defRPr/>
            </a:pPr>
            <a:r>
              <a:rPr lang="en-GB" u="none" dirty="0">
                <a:latin typeface="Century Gothic" panose="020B0502020202020204" pitchFamily="34" charset="0"/>
              </a:rPr>
              <a:t>Understand what reactions are and how they occur</a:t>
            </a:r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D2A27C82-4BC4-4B77-B184-A4DCE7BA7CD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371850" y="63501"/>
            <a:ext cx="4668838" cy="576263"/>
          </a:xfrm>
          <a:solidFill>
            <a:srgbClr val="92D050"/>
          </a:solidFill>
        </p:spPr>
        <p:txBody>
          <a:bodyPr/>
          <a:lstStyle/>
          <a:p>
            <a:pPr>
              <a:defRPr/>
            </a:pPr>
            <a:r>
              <a:rPr lang="en-GB" sz="2800" b="1" dirty="0">
                <a:latin typeface="Century Gothic" panose="020B0502020202020204" pitchFamily="34" charset="0"/>
              </a:rPr>
              <a:t>Chemical reactions</a:t>
            </a:r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2D47356D-0786-41D4-87EB-814B456743D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087938" y="2984500"/>
            <a:ext cx="4811712" cy="782638"/>
          </a:xfrm>
          <a:solidFill>
            <a:srgbClr val="92D050"/>
          </a:solidFill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GB" u="none" dirty="0">
                <a:latin typeface="Century Gothic" panose="020B0502020202020204" pitchFamily="34" charset="0"/>
              </a:rPr>
              <a:t>State what happens during chemical reactions</a:t>
            </a:r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83455193-FDE3-4F18-B417-4B78B7254A1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075238" y="3978275"/>
            <a:ext cx="4811712" cy="1067254"/>
          </a:xfrm>
          <a:solidFill>
            <a:srgbClr val="92D050"/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US" u="none" dirty="0">
                <a:latin typeface="Century Gothic" panose="020B0502020202020204" pitchFamily="34" charset="0"/>
              </a:rPr>
              <a:t>Identify the reactants and products</a:t>
            </a:r>
            <a:endParaRPr lang="en-GB" u="none" dirty="0">
              <a:latin typeface="Century Gothic" panose="020B0502020202020204" pitchFamily="34" charset="0"/>
            </a:endParaRPr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CEBC536F-9537-40D4-8147-1F70BDEFF3F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157788" y="5184775"/>
            <a:ext cx="4779962" cy="1339850"/>
          </a:xfrm>
          <a:solidFill>
            <a:srgbClr val="92D050"/>
          </a:solidFill>
        </p:spPr>
        <p:txBody>
          <a:bodyPr/>
          <a:lstStyle/>
          <a:p>
            <a:pPr>
              <a:defRPr/>
            </a:pPr>
            <a:r>
              <a:rPr lang="en-GB" u="none" dirty="0">
                <a:latin typeface="Century Gothic" panose="020B0502020202020204" pitchFamily="34" charset="0"/>
              </a:rPr>
              <a:t>Determine the number of atoms during a chemical reaction</a:t>
            </a:r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F32DF9F3-1C81-40BF-9D34-17C4C912BF86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10494169" y="3021013"/>
            <a:ext cx="690562" cy="633413"/>
          </a:xfrm>
          <a:solidFill>
            <a:srgbClr val="92D050"/>
          </a:solidFill>
        </p:spPr>
        <p:txBody>
          <a:bodyPr/>
          <a:lstStyle/>
          <a:p>
            <a:pPr>
              <a:defRPr/>
            </a:pPr>
            <a:r>
              <a:rPr lang="en-GB" dirty="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3A541C1E-B731-4A46-89BA-0DA91EF1FB4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10468768" y="4012294"/>
            <a:ext cx="690563" cy="633412"/>
          </a:xfrm>
          <a:solidFill>
            <a:srgbClr val="92D050"/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GB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9345C2EE-5C6A-4281-AC74-2B2755D4B1BE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10468768" y="5392738"/>
            <a:ext cx="690562" cy="838200"/>
          </a:xfrm>
          <a:solidFill>
            <a:srgbClr val="92D050"/>
          </a:solidFill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GB" dirty="0">
                <a:latin typeface="Century Gothic" panose="020B0502020202020204" pitchFamily="34" charset="0"/>
              </a:rPr>
              <a:t>3-4</a:t>
            </a:r>
          </a:p>
        </p:txBody>
      </p:sp>
      <p:sp>
        <p:nvSpPr>
          <p:cNvPr id="13" name="Date Placeholder 1">
            <a:extLst>
              <a:ext uri="{FF2B5EF4-FFF2-40B4-BE49-F238E27FC236}">
                <a16:creationId xmlns:a16="http://schemas.microsoft.com/office/drawing/2014/main" id="{BA4AC643-AC9B-47C5-A679-6E9DBBC65D65}"/>
              </a:ext>
            </a:extLst>
          </p:cNvPr>
          <p:cNvSpPr txBox="1">
            <a:spLocks/>
          </p:cNvSpPr>
          <p:nvPr/>
        </p:nvSpPr>
        <p:spPr bwMode="auto">
          <a:xfrm>
            <a:off x="9280525" y="63501"/>
            <a:ext cx="2427287" cy="576263"/>
          </a:xfrm>
          <a:prstGeom prst="roundRect">
            <a:avLst/>
          </a:prstGeom>
          <a:solidFill>
            <a:srgbClr val="92D050"/>
          </a:solidFill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lvl1pPr marL="0" indent="0" algn="ctr" defTabSz="914400" rtl="0" eaLnBrk="0" latinLnBrk="0" hangingPunct="0">
              <a:spcBef>
                <a:spcPct val="20000"/>
              </a:spcBef>
              <a:buFont typeface="Arial" pitchFamily="34" charset="0"/>
              <a:buNone/>
              <a:defRPr sz="2400" b="0" u="sng" kern="1200" baseline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9pPr>
          </a:lstStyle>
          <a:p>
            <a:pPr eaLnBrk="1" hangingPunct="1">
              <a:defRPr/>
            </a:pPr>
            <a:fld id="{154BC072-B87D-420C-BE21-F599E06CF5F8}" type="datetime1">
              <a:rPr lang="en-GB">
                <a:latin typeface="Century Gothic" panose="020B0502020202020204" pitchFamily="34" charset="0"/>
              </a:rPr>
              <a:pPr eaLnBrk="1" hangingPunct="1">
                <a:defRPr/>
              </a:pPr>
              <a:t>17/11/2020</a:t>
            </a:fld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130059" name="Picture 17" descr="http://www.gifs.net/Animation11/Nature/Stars/Sun_star.gif">
            <a:extLst>
              <a:ext uri="{FF2B5EF4-FFF2-40B4-BE49-F238E27FC236}">
                <a16:creationId xmlns:a16="http://schemas.microsoft.com/office/drawing/2014/main" id="{19170BCF-AF4E-439E-A60B-7373FCA279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46276" y="2887663"/>
            <a:ext cx="69056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>
              <a:latin typeface="Century Gothic" panose="020B0502020202020204" pitchFamily="34" charset="0"/>
            </a:endParaRPr>
          </a:p>
        </p:txBody>
      </p:sp>
      <p:sp>
        <p:nvSpPr>
          <p:cNvPr id="130060" name="Picture 18" descr="http://www.gifs.net/Animation11/Nature/Stars/Sun_star.gif">
            <a:extLst>
              <a:ext uri="{FF2B5EF4-FFF2-40B4-BE49-F238E27FC236}">
                <a16:creationId xmlns:a16="http://schemas.microsoft.com/office/drawing/2014/main" id="{ECC2618F-66B5-44F4-A979-D505616280C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35126" y="3719513"/>
            <a:ext cx="69056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>
              <a:latin typeface="Century Gothic" panose="020B0502020202020204" pitchFamily="34" charset="0"/>
            </a:endParaRPr>
          </a:p>
        </p:txBody>
      </p:sp>
      <p:sp>
        <p:nvSpPr>
          <p:cNvPr id="130061" name="Picture 19" descr="http://www.gifs.net/Animation11/Nature/Stars/Sun_star.gif">
            <a:extLst>
              <a:ext uri="{FF2B5EF4-FFF2-40B4-BE49-F238E27FC236}">
                <a16:creationId xmlns:a16="http://schemas.microsoft.com/office/drawing/2014/main" id="{0972315D-301E-4B03-95E0-106235A871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346326" y="3687763"/>
            <a:ext cx="69056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>
              <a:latin typeface="Century Gothic" panose="020B0502020202020204" pitchFamily="34" charset="0"/>
            </a:endParaRPr>
          </a:p>
        </p:txBody>
      </p:sp>
      <p:sp>
        <p:nvSpPr>
          <p:cNvPr id="130062" name="Picture 20" descr="http://www.gifs.net/Animation11/Nature/Stars/Sun_star.gif">
            <a:extLst>
              <a:ext uri="{FF2B5EF4-FFF2-40B4-BE49-F238E27FC236}">
                <a16:creationId xmlns:a16="http://schemas.microsoft.com/office/drawing/2014/main" id="{243DA39A-091F-4974-AC78-DBBD588ED61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00201" y="4868863"/>
            <a:ext cx="69056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>
              <a:latin typeface="Century Gothic" panose="020B0502020202020204" pitchFamily="34" charset="0"/>
            </a:endParaRPr>
          </a:p>
        </p:txBody>
      </p:sp>
      <p:sp>
        <p:nvSpPr>
          <p:cNvPr id="130063" name="Picture 21" descr="http://www.gifs.net/Animation11/Nature/Stars/Sun_star.gif">
            <a:extLst>
              <a:ext uri="{FF2B5EF4-FFF2-40B4-BE49-F238E27FC236}">
                <a16:creationId xmlns:a16="http://schemas.microsoft.com/office/drawing/2014/main" id="{09FBA04B-ECB6-4104-93A4-5628F483FA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312988" y="4837113"/>
            <a:ext cx="69056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>
              <a:latin typeface="Century Gothic" panose="020B0502020202020204" pitchFamily="34" charset="0"/>
            </a:endParaRPr>
          </a:p>
        </p:txBody>
      </p:sp>
      <p:sp>
        <p:nvSpPr>
          <p:cNvPr id="130064" name="Picture 22" descr="http://www.gifs.net/Animation11/Nature/Stars/Sun_star.gif">
            <a:extLst>
              <a:ext uri="{FF2B5EF4-FFF2-40B4-BE49-F238E27FC236}">
                <a16:creationId xmlns:a16="http://schemas.microsoft.com/office/drawing/2014/main" id="{2DA1255F-BC50-48CB-933C-AF2B324A05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57388" y="5405438"/>
            <a:ext cx="69056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>
              <a:latin typeface="Century Gothic" panose="020B0502020202020204" pitchFamily="34" charset="0"/>
            </a:endParaRPr>
          </a:p>
        </p:txBody>
      </p:sp>
      <p:pic>
        <p:nvPicPr>
          <p:cNvPr id="130065" name="Picture 17" descr="http://www.gifs.net/Animation11/Nature/Stars/Sun_star.gif">
            <a:extLst>
              <a:ext uri="{FF2B5EF4-FFF2-40B4-BE49-F238E27FC236}">
                <a16:creationId xmlns:a16="http://schemas.microsoft.com/office/drawing/2014/main" id="{2ABB4619-4F0F-418F-B3F0-9DEFCD447B7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39" y="3021013"/>
            <a:ext cx="49053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66" name="Picture 18" descr="http://www.gifs.net/Animation11/Nature/Stars/Sun_star.gif">
            <a:extLst>
              <a:ext uri="{FF2B5EF4-FFF2-40B4-BE49-F238E27FC236}">
                <a16:creationId xmlns:a16="http://schemas.microsoft.com/office/drawing/2014/main" id="{CE101DC2-B34B-4DC8-BEFA-7847A17B9F3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39" y="4170363"/>
            <a:ext cx="49053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67" name="Picture 19" descr="http://www.gifs.net/Animation11/Nature/Stars/Sun_star.gif">
            <a:extLst>
              <a:ext uri="{FF2B5EF4-FFF2-40B4-BE49-F238E27FC236}">
                <a16:creationId xmlns:a16="http://schemas.microsoft.com/office/drawing/2014/main" id="{EA79FDC4-59EA-423C-8964-7459356FFA3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50" y="4170363"/>
            <a:ext cx="4905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68" name="Picture 20" descr="http://www.gifs.net/Animation11/Nature/Stars/Sun_star.gif">
            <a:extLst>
              <a:ext uri="{FF2B5EF4-FFF2-40B4-BE49-F238E27FC236}">
                <a16:creationId xmlns:a16="http://schemas.microsoft.com/office/drawing/2014/main" id="{EE80D764-8243-4959-AE17-86A1B3143D5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389" y="5319713"/>
            <a:ext cx="49053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69" name="Picture 21" descr="http://www.gifs.net/Animation11/Nature/Stars/Sun_star.gif">
            <a:extLst>
              <a:ext uri="{FF2B5EF4-FFF2-40B4-BE49-F238E27FC236}">
                <a16:creationId xmlns:a16="http://schemas.microsoft.com/office/drawing/2014/main" id="{95AB2B6C-6225-4CB9-9369-BDBF9AEBF9E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39" y="5316538"/>
            <a:ext cx="49053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70" name="Picture 22" descr="http://www.gifs.net/Animation11/Nature/Stars/Sun_star.gif">
            <a:extLst>
              <a:ext uri="{FF2B5EF4-FFF2-40B4-BE49-F238E27FC236}">
                <a16:creationId xmlns:a16="http://schemas.microsoft.com/office/drawing/2014/main" id="{DFDFF0E1-ACFF-4D62-A6CB-E3D6121C46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5319714"/>
            <a:ext cx="490537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F3A4C7-BA9B-46F0-B276-51FEDF4469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2" r="5416"/>
          <a:stretch/>
        </p:blipFill>
        <p:spPr>
          <a:xfrm>
            <a:off x="249240" y="3379524"/>
            <a:ext cx="3949699" cy="245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229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B1BEC81-65C3-4956-8868-1A7EDC546D1C}"/>
              </a:ext>
            </a:extLst>
          </p:cNvPr>
          <p:cNvSpPr/>
          <p:nvPr/>
        </p:nvSpPr>
        <p:spPr>
          <a:xfrm>
            <a:off x="3026979" y="500143"/>
            <a:ext cx="63377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400" dirty="0">
                <a:solidFill>
                  <a:srgbClr val="00B050"/>
                </a:solidFill>
                <a:latin typeface="Century Gothic" panose="020B0502020202020204" pitchFamily="34" charset="0"/>
              </a:rPr>
              <a:t>O</a:t>
            </a:r>
            <a:r>
              <a:rPr lang="en-GB" sz="5400" baseline="-25000" dirty="0">
                <a:solidFill>
                  <a:srgbClr val="00B050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2</a:t>
            </a:r>
            <a:r>
              <a:rPr lang="en-GB" sz="5400" dirty="0">
                <a:latin typeface="Century Gothic" panose="020B0502020202020204" pitchFamily="34" charset="0"/>
              </a:rPr>
              <a:t> + </a:t>
            </a:r>
            <a:r>
              <a:rPr lang="en-GB" sz="5400" dirty="0">
                <a:solidFill>
                  <a:srgbClr val="FF0000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2 </a:t>
            </a:r>
            <a:r>
              <a:rPr lang="en-GB" sz="5400" dirty="0">
                <a:solidFill>
                  <a:srgbClr val="00B050"/>
                </a:solidFill>
                <a:latin typeface="Century Gothic" panose="020B0502020202020204" pitchFamily="34" charset="0"/>
              </a:rPr>
              <a:t>H</a:t>
            </a:r>
            <a:r>
              <a:rPr lang="en-GB" sz="5400" baseline="-25000" dirty="0">
                <a:solidFill>
                  <a:srgbClr val="00B050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2</a:t>
            </a:r>
            <a:r>
              <a:rPr lang="en-GB" sz="5400" dirty="0">
                <a:latin typeface="Century Gothic" panose="020B0502020202020204" pitchFamily="34" charset="0"/>
              </a:rPr>
              <a:t> </a:t>
            </a:r>
            <a:r>
              <a:rPr lang="en-GB" sz="5400" dirty="0">
                <a:latin typeface="Century Gothic" panose="020B0502020202020204" pitchFamily="34" charset="0"/>
                <a:sym typeface="Wingdings" panose="05000000000000000000" pitchFamily="2" charset="2"/>
              </a:rPr>
              <a:t> </a:t>
            </a:r>
            <a:r>
              <a:rPr lang="en-GB" sz="5400" dirty="0">
                <a:solidFill>
                  <a:srgbClr val="FF0000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2 </a:t>
            </a:r>
            <a:r>
              <a:rPr lang="en-GB" sz="5400" dirty="0">
                <a:solidFill>
                  <a:srgbClr val="0070C0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H</a:t>
            </a:r>
            <a:r>
              <a:rPr lang="en-GB" sz="5400" baseline="-25000" dirty="0">
                <a:solidFill>
                  <a:srgbClr val="0070C0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2</a:t>
            </a:r>
            <a:r>
              <a:rPr lang="en-GB" sz="5400" dirty="0">
                <a:solidFill>
                  <a:srgbClr val="0070C0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O</a:t>
            </a:r>
            <a:endParaRPr lang="en-GB" sz="5400" dirty="0">
              <a:solidFill>
                <a:srgbClr val="0070C0"/>
              </a:solidFill>
              <a:latin typeface="Century Gothic" panose="020B0502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GB" sz="5400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4D8D80-80CD-4DDF-B2C5-2026CF0E8155}"/>
              </a:ext>
            </a:extLst>
          </p:cNvPr>
          <p:cNvSpPr txBox="1"/>
          <p:nvPr/>
        </p:nvSpPr>
        <p:spPr>
          <a:xfrm>
            <a:off x="204951" y="2254469"/>
            <a:ext cx="42724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entury Gothic" panose="020B0502020202020204" pitchFamily="34" charset="0"/>
              </a:rPr>
              <a:t>Oxygen </a:t>
            </a:r>
          </a:p>
          <a:p>
            <a:endParaRPr lang="en-GB" sz="3600" dirty="0">
              <a:latin typeface="Century Gothic" panose="020B0502020202020204" pitchFamily="34" charset="0"/>
            </a:endParaRPr>
          </a:p>
          <a:p>
            <a:endParaRPr lang="en-GB" sz="3600" dirty="0">
              <a:latin typeface="Century Gothic" panose="020B0502020202020204" pitchFamily="34" charset="0"/>
            </a:endParaRPr>
          </a:p>
          <a:p>
            <a:r>
              <a:rPr lang="en-GB" sz="3600" dirty="0">
                <a:latin typeface="Century Gothic" panose="020B0502020202020204" pitchFamily="34" charset="0"/>
              </a:rPr>
              <a:t>Hydrogen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9B700C-6AA5-4BB7-BCE0-77A80C8E5CDF}"/>
              </a:ext>
            </a:extLst>
          </p:cNvPr>
          <p:cNvSpPr txBox="1"/>
          <p:nvPr/>
        </p:nvSpPr>
        <p:spPr>
          <a:xfrm>
            <a:off x="6914494" y="2502729"/>
            <a:ext cx="57806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                        Oxygen </a:t>
            </a:r>
          </a:p>
          <a:p>
            <a:endParaRPr lang="en-GB" sz="3600" dirty="0">
              <a:latin typeface="Comic Sans MS" panose="030F0702030302020204" pitchFamily="66" charset="0"/>
            </a:endParaRPr>
          </a:p>
          <a:p>
            <a:r>
              <a:rPr lang="en-GB" sz="3600" dirty="0">
                <a:latin typeface="Comic Sans MS" panose="030F0702030302020204" pitchFamily="66" charset="0"/>
              </a:rPr>
              <a:t>Hydrogen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7AFB2C-1EE8-4BAE-BB1F-CD61613B18AB}"/>
              </a:ext>
            </a:extLst>
          </p:cNvPr>
          <p:cNvSpPr/>
          <p:nvPr/>
        </p:nvSpPr>
        <p:spPr>
          <a:xfrm>
            <a:off x="7430816" y="48111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5400" dirty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(</a:t>
            </a:r>
            <a:r>
              <a:rPr lang="en-GB" sz="5400" dirty="0">
                <a:solidFill>
                  <a:srgbClr val="0070C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     </a:t>
            </a:r>
            <a:r>
              <a:rPr lang="en-GB" sz="5400" dirty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)</a:t>
            </a:r>
            <a:endParaRPr lang="en-GB" sz="54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457200" indent="-457200">
              <a:buFont typeface="+mj-lt"/>
              <a:buAutoNum type="arabicPeriod"/>
            </a:pPr>
            <a:endParaRPr lang="en-GB" sz="5400" dirty="0">
              <a:latin typeface="Comic Sans MS" panose="030F0702030302020204" pitchFamily="66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4F66BC6-1DAA-4925-8759-1F25B8E1AF49}"/>
              </a:ext>
            </a:extLst>
          </p:cNvPr>
          <p:cNvCxnSpPr/>
          <p:nvPr/>
        </p:nvCxnSpPr>
        <p:spPr>
          <a:xfrm flipH="1">
            <a:off x="2096814" y="1377306"/>
            <a:ext cx="1734207" cy="106634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E7DF1C0-FDF1-4A9B-BBA9-ABEFC406310F}"/>
              </a:ext>
            </a:extLst>
          </p:cNvPr>
          <p:cNvCxnSpPr>
            <a:cxnSpLocks/>
          </p:cNvCxnSpPr>
          <p:nvPr/>
        </p:nvCxnSpPr>
        <p:spPr>
          <a:xfrm flipH="1">
            <a:off x="2588172" y="1532108"/>
            <a:ext cx="2977057" cy="301436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752A217-FE20-48CE-AFA9-B36DBB169B2A}"/>
              </a:ext>
            </a:extLst>
          </p:cNvPr>
          <p:cNvCxnSpPr>
            <a:cxnSpLocks/>
          </p:cNvCxnSpPr>
          <p:nvPr/>
        </p:nvCxnSpPr>
        <p:spPr>
          <a:xfrm>
            <a:off x="8615856" y="1433236"/>
            <a:ext cx="2128344" cy="110755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2E001CB-0586-4FD8-8874-155BDB850977}"/>
              </a:ext>
            </a:extLst>
          </p:cNvPr>
          <p:cNvCxnSpPr>
            <a:cxnSpLocks/>
          </p:cNvCxnSpPr>
          <p:nvPr/>
        </p:nvCxnSpPr>
        <p:spPr>
          <a:xfrm>
            <a:off x="7617373" y="1480532"/>
            <a:ext cx="998483" cy="214037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853893B-0096-46D1-AEAA-B8903EC7A496}"/>
              </a:ext>
            </a:extLst>
          </p:cNvPr>
          <p:cNvSpPr txBox="1"/>
          <p:nvPr/>
        </p:nvSpPr>
        <p:spPr>
          <a:xfrm>
            <a:off x="951185" y="2851465"/>
            <a:ext cx="20757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  <a:latin typeface="Century Gothic" panose="020B0502020202020204" pitchFamily="34" charset="0"/>
              </a:rPr>
              <a:t>2 </a:t>
            </a:r>
            <a:r>
              <a:rPr lang="en-GB" sz="4400" dirty="0">
                <a:latin typeface="Century Gothic" panose="020B0502020202020204" pitchFamily="34" charset="0"/>
              </a:rPr>
              <a:t>x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26AE19-5C10-44BA-8340-1707F9F1E252}"/>
              </a:ext>
            </a:extLst>
          </p:cNvPr>
          <p:cNvSpPr txBox="1"/>
          <p:nvPr/>
        </p:nvSpPr>
        <p:spPr>
          <a:xfrm>
            <a:off x="1066799" y="4757419"/>
            <a:ext cx="20757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  <a:latin typeface="Century Gothic" panose="020B0502020202020204" pitchFamily="34" charset="0"/>
              </a:rPr>
              <a:t>2 </a:t>
            </a:r>
            <a:r>
              <a:rPr lang="en-GB" sz="4400" dirty="0">
                <a:latin typeface="Century Gothic" panose="020B0502020202020204" pitchFamily="34" charset="0"/>
              </a:rPr>
              <a:t>x 2  </a:t>
            </a:r>
            <a:r>
              <a:rPr lang="en-GB" sz="4400" dirty="0">
                <a:solidFill>
                  <a:srgbClr val="FF0000"/>
                </a:solidFill>
                <a:latin typeface="Century Gothic" panose="020B0502020202020204" pitchFamily="34" charset="0"/>
              </a:rPr>
              <a:t>= 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658E01-9C4E-47C3-AA0F-B4FB561E94DD}"/>
              </a:ext>
            </a:extLst>
          </p:cNvPr>
          <p:cNvSpPr txBox="1"/>
          <p:nvPr/>
        </p:nvSpPr>
        <p:spPr>
          <a:xfrm>
            <a:off x="8249303" y="4311143"/>
            <a:ext cx="20757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  <a:latin typeface="Century Gothic" panose="020B0502020202020204" pitchFamily="34" charset="0"/>
              </a:rPr>
              <a:t>2 </a:t>
            </a:r>
            <a:r>
              <a:rPr lang="en-GB" sz="4400" dirty="0">
                <a:latin typeface="Century Gothic" panose="020B0502020202020204" pitchFamily="34" charset="0"/>
              </a:rPr>
              <a:t>x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AEF6A8E-5036-42C6-B2A3-C588510DFFA2}"/>
              </a:ext>
            </a:extLst>
          </p:cNvPr>
          <p:cNvSpPr txBox="1"/>
          <p:nvPr/>
        </p:nvSpPr>
        <p:spPr>
          <a:xfrm>
            <a:off x="9049407" y="4990899"/>
            <a:ext cx="20757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  <a:latin typeface="Century Gothic" panose="020B0502020202020204" pitchFamily="34" charset="0"/>
              </a:rPr>
              <a:t>=4 </a:t>
            </a:r>
            <a:endParaRPr lang="en-GB" sz="4400" dirty="0">
              <a:latin typeface="Century Gothic" panose="020B0502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153E5CD-E933-4A76-BE86-8D83739D4A18}"/>
              </a:ext>
            </a:extLst>
          </p:cNvPr>
          <p:cNvSpPr txBox="1"/>
          <p:nvPr/>
        </p:nvSpPr>
        <p:spPr>
          <a:xfrm>
            <a:off x="10478816" y="3044279"/>
            <a:ext cx="20757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2 </a:t>
            </a:r>
            <a:r>
              <a:rPr lang="en-GB" sz="4400" dirty="0">
                <a:latin typeface="Comic Sans MS" panose="030F0702030302020204" pitchFamily="66" charset="0"/>
              </a:rPr>
              <a:t>x 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982209A-7A78-4005-BA3A-6BA8D12B3F29}"/>
              </a:ext>
            </a:extLst>
          </p:cNvPr>
          <p:cNvSpPr txBox="1"/>
          <p:nvPr/>
        </p:nvSpPr>
        <p:spPr>
          <a:xfrm>
            <a:off x="10744200" y="3709281"/>
            <a:ext cx="20757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=2 </a:t>
            </a:r>
            <a:endParaRPr lang="en-GB" sz="4400" dirty="0">
              <a:latin typeface="Comic Sans MS" panose="030F0702030302020204" pitchFamily="66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DADC811-F098-475B-8E2C-5C18E7B5B175}"/>
              </a:ext>
            </a:extLst>
          </p:cNvPr>
          <p:cNvSpPr txBox="1"/>
          <p:nvPr/>
        </p:nvSpPr>
        <p:spPr>
          <a:xfrm>
            <a:off x="3539360" y="0"/>
            <a:ext cx="2735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Reactants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E1B1018-CFEE-40C2-9359-E02E2C695BEF}"/>
              </a:ext>
            </a:extLst>
          </p:cNvPr>
          <p:cNvSpPr txBox="1"/>
          <p:nvPr/>
        </p:nvSpPr>
        <p:spPr>
          <a:xfrm>
            <a:off x="6960476" y="-42316"/>
            <a:ext cx="5076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Products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21BBDFF-72D2-4739-A597-872B0F12B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242" y="4414346"/>
            <a:ext cx="4097617" cy="2308324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333ECE53-91AE-4ED6-BBB7-97DE00DAA453}"/>
              </a:ext>
            </a:extLst>
          </p:cNvPr>
          <p:cNvSpPr/>
          <p:nvPr/>
        </p:nvSpPr>
        <p:spPr>
          <a:xfrm>
            <a:off x="5344505" y="5034406"/>
            <a:ext cx="9643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7200" b="1" dirty="0">
                <a:solidFill>
                  <a:srgbClr val="FFFF00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</a:t>
            </a:r>
            <a:endParaRPr lang="en-GB" sz="7200" b="1" dirty="0">
              <a:solidFill>
                <a:srgbClr val="FFFF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4" name="Graphic 11" descr="Mute speaker">
            <a:extLst>
              <a:ext uri="{FF2B5EF4-FFF2-40B4-BE49-F238E27FC236}">
                <a16:creationId xmlns:a16="http://schemas.microsoft.com/office/drawing/2014/main" id="{B288A4A1-7709-4C01-9778-7616F7F4E49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66389" y="501012"/>
            <a:ext cx="796430" cy="796430"/>
          </a:xfrm>
          <a:prstGeom prst="rect">
            <a:avLst/>
          </a:prstGeom>
        </p:spPr>
      </p:pic>
      <p:pic>
        <p:nvPicPr>
          <p:cNvPr id="25" name="Picture 2" descr="Listen Icons - Download Free Vector Icons | Noun Project">
            <a:extLst>
              <a:ext uri="{FF2B5EF4-FFF2-40B4-BE49-F238E27FC236}">
                <a16:creationId xmlns:a16="http://schemas.microsoft.com/office/drawing/2014/main" id="{2715876F-31A4-43F7-9DAC-B6F77DA90C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206" y="469015"/>
            <a:ext cx="904697" cy="904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F9C1626-E16D-434C-B59B-E717A17A1AA4}"/>
              </a:ext>
            </a:extLst>
          </p:cNvPr>
          <p:cNvSpPr txBox="1"/>
          <p:nvPr/>
        </p:nvSpPr>
        <p:spPr>
          <a:xfrm>
            <a:off x="9676616" y="83619"/>
            <a:ext cx="2550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Century Gothic" panose="020B0502020202020204" pitchFamily="34" charset="0"/>
              </a:rPr>
              <a:t>New learning</a:t>
            </a:r>
          </a:p>
        </p:txBody>
      </p:sp>
    </p:spTree>
    <p:extLst>
      <p:ext uri="{BB962C8B-B14F-4D97-AF65-F5344CB8AC3E}">
        <p14:creationId xmlns:p14="http://schemas.microsoft.com/office/powerpoint/2010/main" val="112220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 result for examples of chemical equations">
            <a:extLst>
              <a:ext uri="{FF2B5EF4-FFF2-40B4-BE49-F238E27FC236}">
                <a16:creationId xmlns:a16="http://schemas.microsoft.com/office/drawing/2014/main" id="{ED53EF91-3F56-46A0-828C-371D0E0074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02"/>
          <a:stretch/>
        </p:blipFill>
        <p:spPr bwMode="auto">
          <a:xfrm>
            <a:off x="1373236" y="1436482"/>
            <a:ext cx="9865692" cy="246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3F7A67-A1F5-4E5B-BAEF-AB6AEFE1D73B}"/>
              </a:ext>
            </a:extLst>
          </p:cNvPr>
          <p:cNvSpPr txBox="1"/>
          <p:nvPr/>
        </p:nvSpPr>
        <p:spPr>
          <a:xfrm>
            <a:off x="0" y="671584"/>
            <a:ext cx="8725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u="sng" dirty="0">
                <a:latin typeface="Century Gothic" panose="020B0502020202020204" pitchFamily="34" charset="0"/>
              </a:rPr>
              <a:t>How many atoms of zinc reacted?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039862-05A9-4C4A-95EB-3E7336E8FEA4}"/>
              </a:ext>
            </a:extLst>
          </p:cNvPr>
          <p:cNvSpPr txBox="1"/>
          <p:nvPr/>
        </p:nvSpPr>
        <p:spPr>
          <a:xfrm>
            <a:off x="1992631" y="4953195"/>
            <a:ext cx="888762" cy="92333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F5BD85-9F22-4E09-B41B-216471849191}"/>
              </a:ext>
            </a:extLst>
          </p:cNvPr>
          <p:cNvSpPr txBox="1"/>
          <p:nvPr/>
        </p:nvSpPr>
        <p:spPr>
          <a:xfrm>
            <a:off x="5381783" y="4944862"/>
            <a:ext cx="888762" cy="92333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4785A3-CD88-4733-9B49-57E80625DA60}"/>
              </a:ext>
            </a:extLst>
          </p:cNvPr>
          <p:cNvSpPr txBox="1"/>
          <p:nvPr/>
        </p:nvSpPr>
        <p:spPr>
          <a:xfrm>
            <a:off x="8428073" y="4944861"/>
            <a:ext cx="888762" cy="92333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FB8220-374C-4066-A0EE-AAF3BEBFA470}"/>
              </a:ext>
            </a:extLst>
          </p:cNvPr>
          <p:cNvSpPr txBox="1"/>
          <p:nvPr/>
        </p:nvSpPr>
        <p:spPr>
          <a:xfrm>
            <a:off x="3171951" y="4953195"/>
            <a:ext cx="1185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9D1294-3511-48E8-A135-DB23F6A24E33}"/>
              </a:ext>
            </a:extLst>
          </p:cNvPr>
          <p:cNvSpPr txBox="1"/>
          <p:nvPr/>
        </p:nvSpPr>
        <p:spPr>
          <a:xfrm>
            <a:off x="6470877" y="4980013"/>
            <a:ext cx="1647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270E2B-77FA-4263-988C-1DF9E3AC9244}"/>
              </a:ext>
            </a:extLst>
          </p:cNvPr>
          <p:cNvSpPr txBox="1"/>
          <p:nvPr/>
        </p:nvSpPr>
        <p:spPr>
          <a:xfrm>
            <a:off x="9793461" y="4944861"/>
            <a:ext cx="875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1</a:t>
            </a:r>
            <a:endParaRPr lang="en-GB" sz="6000" baseline="-250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77DACF-5270-402B-8A6E-FEB0F9FDB270}"/>
              </a:ext>
            </a:extLst>
          </p:cNvPr>
          <p:cNvSpPr txBox="1"/>
          <p:nvPr/>
        </p:nvSpPr>
        <p:spPr>
          <a:xfrm>
            <a:off x="8172230" y="83619"/>
            <a:ext cx="3684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Reflection and Reteach</a:t>
            </a:r>
          </a:p>
        </p:txBody>
      </p:sp>
      <p:pic>
        <p:nvPicPr>
          <p:cNvPr id="11" name="Graphic 14" descr="Reflection">
            <a:extLst>
              <a:ext uri="{FF2B5EF4-FFF2-40B4-BE49-F238E27FC236}">
                <a16:creationId xmlns:a16="http://schemas.microsoft.com/office/drawing/2014/main" id="{780EA2EB-BD32-4544-B65C-A0F7C38DE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4656" y="423986"/>
            <a:ext cx="1081784" cy="10817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6D07797-3389-4983-9F45-64218EED4E81}"/>
              </a:ext>
            </a:extLst>
          </p:cNvPr>
          <p:cNvSpPr txBox="1"/>
          <p:nvPr/>
        </p:nvSpPr>
        <p:spPr>
          <a:xfrm>
            <a:off x="0" y="24291"/>
            <a:ext cx="7662041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L2/3: Identify products and reactants and number of atoms</a:t>
            </a:r>
          </a:p>
        </p:txBody>
      </p:sp>
    </p:spTree>
    <p:extLst>
      <p:ext uri="{BB962C8B-B14F-4D97-AF65-F5344CB8AC3E}">
        <p14:creationId xmlns:p14="http://schemas.microsoft.com/office/powerpoint/2010/main" val="2707252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 result for examples of chemical equations">
            <a:extLst>
              <a:ext uri="{FF2B5EF4-FFF2-40B4-BE49-F238E27FC236}">
                <a16:creationId xmlns:a16="http://schemas.microsoft.com/office/drawing/2014/main" id="{ED53EF91-3F56-46A0-828C-371D0E0074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02"/>
          <a:stretch/>
        </p:blipFill>
        <p:spPr bwMode="auto">
          <a:xfrm>
            <a:off x="1373236" y="1436482"/>
            <a:ext cx="9865692" cy="246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3F7A67-A1F5-4E5B-BAEF-AB6AEFE1D73B}"/>
              </a:ext>
            </a:extLst>
          </p:cNvPr>
          <p:cNvSpPr txBox="1"/>
          <p:nvPr/>
        </p:nvSpPr>
        <p:spPr>
          <a:xfrm>
            <a:off x="335560" y="622112"/>
            <a:ext cx="100229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u="sng" dirty="0">
                <a:latin typeface="Century Gothic" panose="020B0502020202020204" pitchFamily="34" charset="0"/>
              </a:rPr>
              <a:t>How many atoms of hydrogen reacted?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F483A1-FDA4-4EFE-A8D5-AF397D44507A}"/>
              </a:ext>
            </a:extLst>
          </p:cNvPr>
          <p:cNvSpPr txBox="1"/>
          <p:nvPr/>
        </p:nvSpPr>
        <p:spPr>
          <a:xfrm>
            <a:off x="1992631" y="4953195"/>
            <a:ext cx="888762" cy="92333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0F6D8E-F5E2-4388-8706-0436A7310BCA}"/>
              </a:ext>
            </a:extLst>
          </p:cNvPr>
          <p:cNvSpPr txBox="1"/>
          <p:nvPr/>
        </p:nvSpPr>
        <p:spPr>
          <a:xfrm>
            <a:off x="5381783" y="4944862"/>
            <a:ext cx="888762" cy="92333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6A0063-F52B-4601-9273-54B1261D06E1}"/>
              </a:ext>
            </a:extLst>
          </p:cNvPr>
          <p:cNvSpPr txBox="1"/>
          <p:nvPr/>
        </p:nvSpPr>
        <p:spPr>
          <a:xfrm>
            <a:off x="8428073" y="4944861"/>
            <a:ext cx="888762" cy="92333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06C467-083F-48CF-9087-320073314BAF}"/>
              </a:ext>
            </a:extLst>
          </p:cNvPr>
          <p:cNvSpPr txBox="1"/>
          <p:nvPr/>
        </p:nvSpPr>
        <p:spPr>
          <a:xfrm>
            <a:off x="3171951" y="4953195"/>
            <a:ext cx="1185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423AD2-8096-45ED-89CA-58E564EFA131}"/>
              </a:ext>
            </a:extLst>
          </p:cNvPr>
          <p:cNvSpPr txBox="1"/>
          <p:nvPr/>
        </p:nvSpPr>
        <p:spPr>
          <a:xfrm>
            <a:off x="6470877" y="4980013"/>
            <a:ext cx="1647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C4D59F-7464-4E2C-94BC-1EE59823AF67}"/>
              </a:ext>
            </a:extLst>
          </p:cNvPr>
          <p:cNvSpPr txBox="1"/>
          <p:nvPr/>
        </p:nvSpPr>
        <p:spPr>
          <a:xfrm>
            <a:off x="9793461" y="4944861"/>
            <a:ext cx="875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77DACF-5270-402B-8A6E-FEB0F9FDB270}"/>
              </a:ext>
            </a:extLst>
          </p:cNvPr>
          <p:cNvSpPr txBox="1"/>
          <p:nvPr/>
        </p:nvSpPr>
        <p:spPr>
          <a:xfrm>
            <a:off x="8172230" y="83619"/>
            <a:ext cx="3684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Reflection and Reteach</a:t>
            </a:r>
          </a:p>
        </p:txBody>
      </p:sp>
      <p:pic>
        <p:nvPicPr>
          <p:cNvPr id="11" name="Graphic 14" descr="Reflection">
            <a:extLst>
              <a:ext uri="{FF2B5EF4-FFF2-40B4-BE49-F238E27FC236}">
                <a16:creationId xmlns:a16="http://schemas.microsoft.com/office/drawing/2014/main" id="{780EA2EB-BD32-4544-B65C-A0F7C38DE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4656" y="423986"/>
            <a:ext cx="1081784" cy="10817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6D07797-3389-4983-9F45-64218EED4E81}"/>
              </a:ext>
            </a:extLst>
          </p:cNvPr>
          <p:cNvSpPr txBox="1"/>
          <p:nvPr/>
        </p:nvSpPr>
        <p:spPr>
          <a:xfrm>
            <a:off x="0" y="24291"/>
            <a:ext cx="7835462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L2/3: Identify products and reactants and number of atoms</a:t>
            </a:r>
          </a:p>
        </p:txBody>
      </p:sp>
    </p:spTree>
    <p:extLst>
      <p:ext uri="{BB962C8B-B14F-4D97-AF65-F5344CB8AC3E}">
        <p14:creationId xmlns:p14="http://schemas.microsoft.com/office/powerpoint/2010/main" val="3058853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 result for examples of chemical equations">
            <a:extLst>
              <a:ext uri="{FF2B5EF4-FFF2-40B4-BE49-F238E27FC236}">
                <a16:creationId xmlns:a16="http://schemas.microsoft.com/office/drawing/2014/main" id="{4BFF78FB-99A6-40FC-AE3B-24485D5FF7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02"/>
          <a:stretch/>
        </p:blipFill>
        <p:spPr bwMode="auto">
          <a:xfrm>
            <a:off x="1195761" y="1735270"/>
            <a:ext cx="9865692" cy="246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0AE2DBC-ACED-4701-98B5-9567E409EE35}"/>
              </a:ext>
            </a:extLst>
          </p:cNvPr>
          <p:cNvSpPr txBox="1"/>
          <p:nvPr/>
        </p:nvSpPr>
        <p:spPr>
          <a:xfrm>
            <a:off x="0" y="519352"/>
            <a:ext cx="8520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u="sng" dirty="0">
                <a:latin typeface="Century Gothic" panose="020B0502020202020204" pitchFamily="34" charset="0"/>
              </a:rPr>
              <a:t>How has the number of chlorine atoms changed?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65117C-2B3E-4CAE-A719-4A2A02E140FF}"/>
              </a:ext>
            </a:extLst>
          </p:cNvPr>
          <p:cNvSpPr txBox="1"/>
          <p:nvPr/>
        </p:nvSpPr>
        <p:spPr>
          <a:xfrm>
            <a:off x="614512" y="4775855"/>
            <a:ext cx="888762" cy="92333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E11659-1D33-4D03-9B35-384BF20622D8}"/>
              </a:ext>
            </a:extLst>
          </p:cNvPr>
          <p:cNvSpPr txBox="1"/>
          <p:nvPr/>
        </p:nvSpPr>
        <p:spPr>
          <a:xfrm>
            <a:off x="4445645" y="4775854"/>
            <a:ext cx="888762" cy="92333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8441F9-F4BF-4F01-BB1B-FE78FE87F91D}"/>
              </a:ext>
            </a:extLst>
          </p:cNvPr>
          <p:cNvSpPr txBox="1"/>
          <p:nvPr/>
        </p:nvSpPr>
        <p:spPr>
          <a:xfrm>
            <a:off x="8520150" y="4775854"/>
            <a:ext cx="888762" cy="92333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76D24B-73E8-4E8D-A378-43EF87EDB4E3}"/>
              </a:ext>
            </a:extLst>
          </p:cNvPr>
          <p:cNvSpPr txBox="1"/>
          <p:nvPr/>
        </p:nvSpPr>
        <p:spPr>
          <a:xfrm>
            <a:off x="1523063" y="4867789"/>
            <a:ext cx="3743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entury Gothic" panose="020B0502020202020204" pitchFamily="34" charset="0"/>
              </a:rPr>
              <a:t>Increased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A084FB-CC63-48EE-AC2F-098FC1DCD593}"/>
              </a:ext>
            </a:extLst>
          </p:cNvPr>
          <p:cNvSpPr txBox="1"/>
          <p:nvPr/>
        </p:nvSpPr>
        <p:spPr>
          <a:xfrm>
            <a:off x="5334407" y="4744677"/>
            <a:ext cx="28743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entury Gothic" panose="020B0502020202020204" pitchFamily="34" charset="0"/>
              </a:rPr>
              <a:t>Stayed same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D7C381-676F-49B8-B5DA-AB240317E746}"/>
              </a:ext>
            </a:extLst>
          </p:cNvPr>
          <p:cNvSpPr txBox="1"/>
          <p:nvPr/>
        </p:nvSpPr>
        <p:spPr>
          <a:xfrm>
            <a:off x="9492450" y="4929343"/>
            <a:ext cx="2874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entury Gothic" panose="020B0502020202020204" pitchFamily="34" charset="0"/>
              </a:rPr>
              <a:t>Decreased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77DACF-5270-402B-8A6E-FEB0F9FDB270}"/>
              </a:ext>
            </a:extLst>
          </p:cNvPr>
          <p:cNvSpPr txBox="1"/>
          <p:nvPr/>
        </p:nvSpPr>
        <p:spPr>
          <a:xfrm>
            <a:off x="8172230" y="83619"/>
            <a:ext cx="3684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Reflection and Reteach</a:t>
            </a:r>
          </a:p>
        </p:txBody>
      </p:sp>
      <p:pic>
        <p:nvPicPr>
          <p:cNvPr id="12" name="Graphic 14" descr="Reflection">
            <a:extLst>
              <a:ext uri="{FF2B5EF4-FFF2-40B4-BE49-F238E27FC236}">
                <a16:creationId xmlns:a16="http://schemas.microsoft.com/office/drawing/2014/main" id="{780EA2EB-BD32-4544-B65C-A0F7C38DE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4656" y="423986"/>
            <a:ext cx="1081784" cy="108178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0FF4068-EFE9-4A9C-90D9-56DDD7578262}"/>
              </a:ext>
            </a:extLst>
          </p:cNvPr>
          <p:cNvSpPr txBox="1"/>
          <p:nvPr/>
        </p:nvSpPr>
        <p:spPr>
          <a:xfrm>
            <a:off x="0" y="24291"/>
            <a:ext cx="7835462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L2/3: Identify products and reactants and number of atoms</a:t>
            </a:r>
          </a:p>
        </p:txBody>
      </p:sp>
    </p:spTree>
    <p:extLst>
      <p:ext uri="{BB962C8B-B14F-4D97-AF65-F5344CB8AC3E}">
        <p14:creationId xmlns:p14="http://schemas.microsoft.com/office/powerpoint/2010/main" val="1978467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3BF948-0DCA-4F19-9AE6-3A9B5CDD9721}"/>
              </a:ext>
            </a:extLst>
          </p:cNvPr>
          <p:cNvSpPr txBox="1"/>
          <p:nvPr/>
        </p:nvSpPr>
        <p:spPr>
          <a:xfrm>
            <a:off x="177727" y="1037767"/>
            <a:ext cx="9008274" cy="1815882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US" sz="2800" u="sng" dirty="0">
                <a:latin typeface="Century Gothic" panose="020B0502020202020204" pitchFamily="34" charset="0"/>
              </a:rPr>
              <a:t>Task:</a:t>
            </a:r>
            <a:endParaRPr lang="en-GB" sz="2800" u="sng" dirty="0">
              <a:latin typeface="Century Gothic" panose="020B0502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latin typeface="Century Gothic" panose="020B0502020202020204" pitchFamily="34" charset="0"/>
              </a:rPr>
              <a:t>Name of reacting elements.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latin typeface="Century Gothic" panose="020B0502020202020204" pitchFamily="34" charset="0"/>
              </a:rPr>
              <a:t>Number of atoms of each element in reactants and products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787452-3A04-4A10-B5D3-EBF05839DEDF}"/>
              </a:ext>
            </a:extLst>
          </p:cNvPr>
          <p:cNvSpPr txBox="1"/>
          <p:nvPr/>
        </p:nvSpPr>
        <p:spPr>
          <a:xfrm>
            <a:off x="200580" y="3367933"/>
            <a:ext cx="5240966" cy="3108543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en-GB" sz="2800" u="sng" dirty="0">
                <a:latin typeface="Century Gothic" panose="020B0502020202020204" pitchFamily="34" charset="0"/>
              </a:rPr>
              <a:t>Challenge:</a:t>
            </a:r>
          </a:p>
          <a:p>
            <a:r>
              <a:rPr lang="en-GB" sz="2800" dirty="0">
                <a:latin typeface="Century Gothic" panose="020B0502020202020204" pitchFamily="34" charset="0"/>
              </a:rPr>
              <a:t>Write down the name of the products. </a:t>
            </a:r>
          </a:p>
          <a:p>
            <a:endParaRPr lang="en-GB" sz="2800" dirty="0">
              <a:latin typeface="Century Gothic" panose="020B0502020202020204" pitchFamily="34" charset="0"/>
            </a:endParaRPr>
          </a:p>
          <a:p>
            <a:r>
              <a:rPr lang="en-GB" sz="2800" b="1" dirty="0">
                <a:latin typeface="Century Gothic" panose="020B0502020202020204" pitchFamily="34" charset="0"/>
              </a:rPr>
              <a:t>Calcium chloride, Iron oxide, Carbon dioxide, Copper sulphate, Water</a:t>
            </a:r>
          </a:p>
        </p:txBody>
      </p:sp>
      <p:pic>
        <p:nvPicPr>
          <p:cNvPr id="8" name="MS900074799[1].wav">
            <a:hlinkClick r:id="" action="ppaction://media"/>
            <a:extLst>
              <a:ext uri="{FF2B5EF4-FFF2-40B4-BE49-F238E27FC236}">
                <a16:creationId xmlns:a16="http://schemas.microsoft.com/office/drawing/2014/main" id="{AA092A54-0185-455B-A238-B30929316AE8}"/>
              </a:ext>
            </a:extLst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510080" y="5537104"/>
            <a:ext cx="244475" cy="244475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663B788-5CE4-4D05-96D2-C7A3B56CDFBC}"/>
              </a:ext>
            </a:extLst>
          </p:cNvPr>
          <p:cNvSpPr/>
          <p:nvPr/>
        </p:nvSpPr>
        <p:spPr>
          <a:xfrm>
            <a:off x="5573976" y="4745016"/>
            <a:ext cx="2052228" cy="2052228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C4C139E-9F1C-436B-A39A-5D081FC96A9F}"/>
              </a:ext>
            </a:extLst>
          </p:cNvPr>
          <p:cNvSpPr/>
          <p:nvPr/>
        </p:nvSpPr>
        <p:spPr>
          <a:xfrm>
            <a:off x="5573976" y="4745016"/>
            <a:ext cx="2052228" cy="205222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11979E-0301-4E99-AE70-658A6092D1F2}"/>
              </a:ext>
            </a:extLst>
          </p:cNvPr>
          <p:cNvSpPr txBox="1"/>
          <p:nvPr/>
        </p:nvSpPr>
        <p:spPr>
          <a:xfrm>
            <a:off x="5754345" y="4240960"/>
            <a:ext cx="1691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15 minutes</a:t>
            </a:r>
          </a:p>
        </p:txBody>
      </p:sp>
      <p:pic>
        <p:nvPicPr>
          <p:cNvPr id="5122" name="Picture 2" descr="Image result for chemical reactions">
            <a:extLst>
              <a:ext uri="{FF2B5EF4-FFF2-40B4-BE49-F238E27FC236}">
                <a16:creationId xmlns:a16="http://schemas.microsoft.com/office/drawing/2014/main" id="{16A69188-9D5E-4E8D-85E4-F1031F14A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487" y="3211703"/>
            <a:ext cx="4342155" cy="275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D5D20EE-381B-44E8-BAB1-4EB25F069DB6}"/>
              </a:ext>
            </a:extLst>
          </p:cNvPr>
          <p:cNvSpPr txBox="1"/>
          <p:nvPr/>
        </p:nvSpPr>
        <p:spPr>
          <a:xfrm>
            <a:off x="9186001" y="83619"/>
            <a:ext cx="2940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Practice with aid</a:t>
            </a:r>
          </a:p>
        </p:txBody>
      </p:sp>
      <p:pic>
        <p:nvPicPr>
          <p:cNvPr id="13" name="Picture 4" descr="Whisper Icons - Download Free Vector Icons | Noun Project">
            <a:extLst>
              <a:ext uri="{FF2B5EF4-FFF2-40B4-BE49-F238E27FC236}">
                <a16:creationId xmlns:a16="http://schemas.microsoft.com/office/drawing/2014/main" id="{D521B652-82BB-4619-AC00-D9A9625A1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482" y="395994"/>
            <a:ext cx="1393272" cy="139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AE9CA44-EE5B-47A3-9790-21B1D3DCD41C}"/>
              </a:ext>
            </a:extLst>
          </p:cNvPr>
          <p:cNvSpPr txBox="1"/>
          <p:nvPr/>
        </p:nvSpPr>
        <p:spPr>
          <a:xfrm>
            <a:off x="8999268" y="612934"/>
            <a:ext cx="17159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Pair Whisper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D07797-3389-4983-9F45-64218EED4E81}"/>
              </a:ext>
            </a:extLst>
          </p:cNvPr>
          <p:cNvSpPr txBox="1"/>
          <p:nvPr/>
        </p:nvSpPr>
        <p:spPr>
          <a:xfrm>
            <a:off x="0" y="24291"/>
            <a:ext cx="8523514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L2/3: Identify products and reactants and number of atoms</a:t>
            </a:r>
          </a:p>
        </p:txBody>
      </p:sp>
    </p:spTree>
    <p:extLst>
      <p:ext uri="{BB962C8B-B14F-4D97-AF65-F5344CB8AC3E}">
        <p14:creationId xmlns:p14="http://schemas.microsoft.com/office/powerpoint/2010/main" val="2475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9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5C1075-CFA7-4EB1-B4E8-1674F813E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413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>
            <a:hlinkClick r:id="" action="ppaction://media"/>
            <a:extLst>
              <a:ext uri="{FF2B5EF4-FFF2-40B4-BE49-F238E27FC236}">
                <a16:creationId xmlns:a16="http://schemas.microsoft.com/office/drawing/2014/main" id="{1CE205D6-5BA4-43A6-835E-F0DBFC4CE11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08690" y="1685923"/>
            <a:ext cx="8770882" cy="493362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4BA3D4F-9B9A-4520-B7FC-F823C790F8E1}"/>
              </a:ext>
            </a:extLst>
          </p:cNvPr>
          <p:cNvSpPr txBox="1"/>
          <p:nvPr/>
        </p:nvSpPr>
        <p:spPr>
          <a:xfrm>
            <a:off x="0" y="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entury Gothic" panose="020B0502020202020204" pitchFamily="34" charset="0"/>
              </a:rPr>
              <a:t>Observations (what do you see happens?): 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en-GB" sz="2400" dirty="0">
                <a:latin typeface="Century Gothic" panose="020B0502020202020204" pitchFamily="34" charset="0"/>
              </a:rPr>
              <a:t>What is the name of the gas produced? 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How is the amount (volume) measured? </a:t>
            </a:r>
          </a:p>
        </p:txBody>
      </p:sp>
      <p:sp>
        <p:nvSpPr>
          <p:cNvPr id="4" name="Explosion: 14 Points 3">
            <a:extLst>
              <a:ext uri="{FF2B5EF4-FFF2-40B4-BE49-F238E27FC236}">
                <a16:creationId xmlns:a16="http://schemas.microsoft.com/office/drawing/2014/main" id="{3028B92F-A62A-469E-A266-FEF4DA7FF3F8}"/>
              </a:ext>
            </a:extLst>
          </p:cNvPr>
          <p:cNvSpPr/>
          <p:nvPr/>
        </p:nvSpPr>
        <p:spPr>
          <a:xfrm>
            <a:off x="8392510" y="-987"/>
            <a:ext cx="3799490" cy="3373821"/>
          </a:xfrm>
          <a:prstGeom prst="irregularSeal2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Heat is also given off</a:t>
            </a:r>
          </a:p>
        </p:txBody>
      </p:sp>
    </p:spTree>
    <p:extLst>
      <p:ext uri="{BB962C8B-B14F-4D97-AF65-F5344CB8AC3E}">
        <p14:creationId xmlns:p14="http://schemas.microsoft.com/office/powerpoint/2010/main" val="4884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FBCA4F36-FA77-42A2-A3F3-52E744B99C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1314" y="1457326"/>
            <a:ext cx="8929687" cy="576263"/>
          </a:xfrm>
          <a:solidFill>
            <a:srgbClr val="92D050"/>
          </a:solidFill>
        </p:spPr>
        <p:txBody>
          <a:bodyPr/>
          <a:lstStyle/>
          <a:p>
            <a:pPr>
              <a:defRPr/>
            </a:pPr>
            <a:r>
              <a:rPr lang="en-GB" u="none" dirty="0">
                <a:latin typeface="Century Gothic" panose="020B0502020202020204" pitchFamily="34" charset="0"/>
              </a:rPr>
              <a:t>Understand what reactions are and how they occur</a:t>
            </a:r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D2A27C82-4BC4-4B77-B184-A4DCE7BA7CD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371850" y="63501"/>
            <a:ext cx="4668838" cy="576263"/>
          </a:xfrm>
          <a:solidFill>
            <a:srgbClr val="92D050"/>
          </a:solidFill>
        </p:spPr>
        <p:txBody>
          <a:bodyPr/>
          <a:lstStyle/>
          <a:p>
            <a:pPr>
              <a:defRPr/>
            </a:pPr>
            <a:r>
              <a:rPr lang="en-GB" sz="2800" b="1" dirty="0">
                <a:latin typeface="Century Gothic" panose="020B0502020202020204" pitchFamily="34" charset="0"/>
              </a:rPr>
              <a:t>Chemical reactions</a:t>
            </a:r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2D47356D-0786-41D4-87EB-814B456743D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087938" y="2984500"/>
            <a:ext cx="4811712" cy="782638"/>
          </a:xfrm>
          <a:solidFill>
            <a:srgbClr val="92D050"/>
          </a:solidFill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GB" u="none" dirty="0">
                <a:latin typeface="Century Gothic" panose="020B0502020202020204" pitchFamily="34" charset="0"/>
              </a:rPr>
              <a:t>State what happens during chemical reactions</a:t>
            </a:r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83455193-FDE3-4F18-B417-4B78B7254A1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075238" y="3978275"/>
            <a:ext cx="4811712" cy="1067254"/>
          </a:xfrm>
          <a:solidFill>
            <a:srgbClr val="92D050"/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US" u="none" dirty="0">
                <a:latin typeface="Century Gothic" panose="020B0502020202020204" pitchFamily="34" charset="0"/>
              </a:rPr>
              <a:t>Identify the reactants and products</a:t>
            </a:r>
            <a:endParaRPr lang="en-GB" u="none" dirty="0">
              <a:latin typeface="Century Gothic" panose="020B0502020202020204" pitchFamily="34" charset="0"/>
            </a:endParaRPr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CEBC536F-9537-40D4-8147-1F70BDEFF3F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157788" y="5184775"/>
            <a:ext cx="4779962" cy="1339850"/>
          </a:xfrm>
          <a:solidFill>
            <a:srgbClr val="92D050"/>
          </a:solidFill>
        </p:spPr>
        <p:txBody>
          <a:bodyPr/>
          <a:lstStyle/>
          <a:p>
            <a:pPr>
              <a:defRPr/>
            </a:pPr>
            <a:r>
              <a:rPr lang="en-GB" u="none" dirty="0">
                <a:latin typeface="Century Gothic" panose="020B0502020202020204" pitchFamily="34" charset="0"/>
              </a:rPr>
              <a:t>Determine the number of atoms during a chemical reaction</a:t>
            </a:r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F32DF9F3-1C81-40BF-9D34-17C4C912BF86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10494169" y="3021013"/>
            <a:ext cx="690562" cy="633413"/>
          </a:xfrm>
          <a:solidFill>
            <a:srgbClr val="92D050"/>
          </a:solidFill>
        </p:spPr>
        <p:txBody>
          <a:bodyPr/>
          <a:lstStyle/>
          <a:p>
            <a:pPr>
              <a:defRPr/>
            </a:pPr>
            <a:r>
              <a:rPr lang="en-GB" dirty="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3A541C1E-B731-4A46-89BA-0DA91EF1FB4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10468768" y="4012294"/>
            <a:ext cx="690563" cy="633412"/>
          </a:xfrm>
          <a:solidFill>
            <a:srgbClr val="92D050"/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GB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9345C2EE-5C6A-4281-AC74-2B2755D4B1BE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10468768" y="5392738"/>
            <a:ext cx="690562" cy="838200"/>
          </a:xfrm>
          <a:solidFill>
            <a:srgbClr val="92D050"/>
          </a:solidFill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GB" dirty="0">
                <a:latin typeface="Century Gothic" panose="020B0502020202020204" pitchFamily="34" charset="0"/>
              </a:rPr>
              <a:t>3-4</a:t>
            </a:r>
          </a:p>
        </p:txBody>
      </p:sp>
      <p:sp>
        <p:nvSpPr>
          <p:cNvPr id="13" name="Date Placeholder 1">
            <a:extLst>
              <a:ext uri="{FF2B5EF4-FFF2-40B4-BE49-F238E27FC236}">
                <a16:creationId xmlns:a16="http://schemas.microsoft.com/office/drawing/2014/main" id="{BA4AC643-AC9B-47C5-A679-6E9DBBC65D65}"/>
              </a:ext>
            </a:extLst>
          </p:cNvPr>
          <p:cNvSpPr txBox="1">
            <a:spLocks/>
          </p:cNvSpPr>
          <p:nvPr/>
        </p:nvSpPr>
        <p:spPr bwMode="auto">
          <a:xfrm>
            <a:off x="9280525" y="63501"/>
            <a:ext cx="2427287" cy="576263"/>
          </a:xfrm>
          <a:prstGeom prst="roundRect">
            <a:avLst/>
          </a:prstGeom>
          <a:solidFill>
            <a:srgbClr val="92D050"/>
          </a:solidFill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lvl1pPr marL="0" indent="0" algn="ctr" defTabSz="914400" rtl="0" eaLnBrk="0" latinLnBrk="0" hangingPunct="0">
              <a:spcBef>
                <a:spcPct val="20000"/>
              </a:spcBef>
              <a:buFont typeface="Arial" pitchFamily="34" charset="0"/>
              <a:buNone/>
              <a:defRPr sz="2400" b="0" u="sng" kern="1200" baseline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defRPr>
            </a:lvl9pPr>
          </a:lstStyle>
          <a:p>
            <a:pPr eaLnBrk="1" hangingPunct="1">
              <a:defRPr/>
            </a:pPr>
            <a:fld id="{154BC072-B87D-420C-BE21-F599E06CF5F8}" type="datetime1">
              <a:rPr lang="en-GB">
                <a:latin typeface="Century Gothic" panose="020B0502020202020204" pitchFamily="34" charset="0"/>
              </a:rPr>
              <a:pPr eaLnBrk="1" hangingPunct="1">
                <a:defRPr/>
              </a:pPr>
              <a:t>17/11/2020</a:t>
            </a:fld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130059" name="Picture 17" descr="http://www.gifs.net/Animation11/Nature/Stars/Sun_star.gif">
            <a:extLst>
              <a:ext uri="{FF2B5EF4-FFF2-40B4-BE49-F238E27FC236}">
                <a16:creationId xmlns:a16="http://schemas.microsoft.com/office/drawing/2014/main" id="{19170BCF-AF4E-439E-A60B-7373FCA279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46276" y="2887663"/>
            <a:ext cx="69056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>
              <a:latin typeface="Century Gothic" panose="020B0502020202020204" pitchFamily="34" charset="0"/>
            </a:endParaRPr>
          </a:p>
        </p:txBody>
      </p:sp>
      <p:sp>
        <p:nvSpPr>
          <p:cNvPr id="130060" name="Picture 18" descr="http://www.gifs.net/Animation11/Nature/Stars/Sun_star.gif">
            <a:extLst>
              <a:ext uri="{FF2B5EF4-FFF2-40B4-BE49-F238E27FC236}">
                <a16:creationId xmlns:a16="http://schemas.microsoft.com/office/drawing/2014/main" id="{ECC2618F-66B5-44F4-A979-D505616280C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35126" y="3719513"/>
            <a:ext cx="69056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>
              <a:latin typeface="Century Gothic" panose="020B0502020202020204" pitchFamily="34" charset="0"/>
            </a:endParaRPr>
          </a:p>
        </p:txBody>
      </p:sp>
      <p:sp>
        <p:nvSpPr>
          <p:cNvPr id="130061" name="Picture 19" descr="http://www.gifs.net/Animation11/Nature/Stars/Sun_star.gif">
            <a:extLst>
              <a:ext uri="{FF2B5EF4-FFF2-40B4-BE49-F238E27FC236}">
                <a16:creationId xmlns:a16="http://schemas.microsoft.com/office/drawing/2014/main" id="{0972315D-301E-4B03-95E0-106235A871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346326" y="3687763"/>
            <a:ext cx="69056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>
              <a:latin typeface="Century Gothic" panose="020B0502020202020204" pitchFamily="34" charset="0"/>
            </a:endParaRPr>
          </a:p>
        </p:txBody>
      </p:sp>
      <p:sp>
        <p:nvSpPr>
          <p:cNvPr id="130062" name="Picture 20" descr="http://www.gifs.net/Animation11/Nature/Stars/Sun_star.gif">
            <a:extLst>
              <a:ext uri="{FF2B5EF4-FFF2-40B4-BE49-F238E27FC236}">
                <a16:creationId xmlns:a16="http://schemas.microsoft.com/office/drawing/2014/main" id="{243DA39A-091F-4974-AC78-DBBD588ED61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00201" y="4868863"/>
            <a:ext cx="69056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>
              <a:latin typeface="Century Gothic" panose="020B0502020202020204" pitchFamily="34" charset="0"/>
            </a:endParaRPr>
          </a:p>
        </p:txBody>
      </p:sp>
      <p:sp>
        <p:nvSpPr>
          <p:cNvPr id="130063" name="Picture 21" descr="http://www.gifs.net/Animation11/Nature/Stars/Sun_star.gif">
            <a:extLst>
              <a:ext uri="{FF2B5EF4-FFF2-40B4-BE49-F238E27FC236}">
                <a16:creationId xmlns:a16="http://schemas.microsoft.com/office/drawing/2014/main" id="{09FBA04B-ECB6-4104-93A4-5628F483FA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312988" y="4837113"/>
            <a:ext cx="69056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>
              <a:latin typeface="Century Gothic" panose="020B0502020202020204" pitchFamily="34" charset="0"/>
            </a:endParaRPr>
          </a:p>
        </p:txBody>
      </p:sp>
      <p:sp>
        <p:nvSpPr>
          <p:cNvPr id="130064" name="Picture 22" descr="http://www.gifs.net/Animation11/Nature/Stars/Sun_star.gif">
            <a:extLst>
              <a:ext uri="{FF2B5EF4-FFF2-40B4-BE49-F238E27FC236}">
                <a16:creationId xmlns:a16="http://schemas.microsoft.com/office/drawing/2014/main" id="{2DA1255F-BC50-48CB-933C-AF2B324A05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57388" y="5405438"/>
            <a:ext cx="69056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>
              <a:latin typeface="Century Gothic" panose="020B0502020202020204" pitchFamily="34" charset="0"/>
            </a:endParaRPr>
          </a:p>
        </p:txBody>
      </p:sp>
      <p:pic>
        <p:nvPicPr>
          <p:cNvPr id="130065" name="Picture 17" descr="http://www.gifs.net/Animation11/Nature/Stars/Sun_star.gif">
            <a:extLst>
              <a:ext uri="{FF2B5EF4-FFF2-40B4-BE49-F238E27FC236}">
                <a16:creationId xmlns:a16="http://schemas.microsoft.com/office/drawing/2014/main" id="{2ABB4619-4F0F-418F-B3F0-9DEFCD447B7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39" y="3021013"/>
            <a:ext cx="49053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66" name="Picture 18" descr="http://www.gifs.net/Animation11/Nature/Stars/Sun_star.gif">
            <a:extLst>
              <a:ext uri="{FF2B5EF4-FFF2-40B4-BE49-F238E27FC236}">
                <a16:creationId xmlns:a16="http://schemas.microsoft.com/office/drawing/2014/main" id="{CE101DC2-B34B-4DC8-BEFA-7847A17B9F3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39" y="4170363"/>
            <a:ext cx="49053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67" name="Picture 19" descr="http://www.gifs.net/Animation11/Nature/Stars/Sun_star.gif">
            <a:extLst>
              <a:ext uri="{FF2B5EF4-FFF2-40B4-BE49-F238E27FC236}">
                <a16:creationId xmlns:a16="http://schemas.microsoft.com/office/drawing/2014/main" id="{EA79FDC4-59EA-423C-8964-7459356FFA3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50" y="4170363"/>
            <a:ext cx="4905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68" name="Picture 20" descr="http://www.gifs.net/Animation11/Nature/Stars/Sun_star.gif">
            <a:extLst>
              <a:ext uri="{FF2B5EF4-FFF2-40B4-BE49-F238E27FC236}">
                <a16:creationId xmlns:a16="http://schemas.microsoft.com/office/drawing/2014/main" id="{EE80D764-8243-4959-AE17-86A1B3143D5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389" y="5319713"/>
            <a:ext cx="49053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69" name="Picture 21" descr="http://www.gifs.net/Animation11/Nature/Stars/Sun_star.gif">
            <a:extLst>
              <a:ext uri="{FF2B5EF4-FFF2-40B4-BE49-F238E27FC236}">
                <a16:creationId xmlns:a16="http://schemas.microsoft.com/office/drawing/2014/main" id="{95AB2B6C-6225-4CB9-9369-BDBF9AEBF9E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39" y="5316538"/>
            <a:ext cx="49053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70" name="Picture 22" descr="http://www.gifs.net/Animation11/Nature/Stars/Sun_star.gif">
            <a:extLst>
              <a:ext uri="{FF2B5EF4-FFF2-40B4-BE49-F238E27FC236}">
                <a16:creationId xmlns:a16="http://schemas.microsoft.com/office/drawing/2014/main" id="{DFDFF0E1-ACFF-4D62-A6CB-E3D6121C46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5319714"/>
            <a:ext cx="490537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F3A4C7-BA9B-46F0-B276-51FEDF4469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2" r="5416"/>
          <a:stretch/>
        </p:blipFill>
        <p:spPr>
          <a:xfrm>
            <a:off x="249240" y="3379524"/>
            <a:ext cx="3949699" cy="245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916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D58FA7-30D4-43AD-991C-3B999FB7B7EA}"/>
              </a:ext>
            </a:extLst>
          </p:cNvPr>
          <p:cNvSpPr txBox="1"/>
          <p:nvPr/>
        </p:nvSpPr>
        <p:spPr>
          <a:xfrm>
            <a:off x="220717" y="141890"/>
            <a:ext cx="11619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u="sng" dirty="0">
                <a:latin typeface="Century Gothic" panose="020B0502020202020204" pitchFamily="34" charset="0"/>
              </a:rPr>
              <a:t>How can you tell if a reaction has taken place? </a:t>
            </a:r>
          </a:p>
        </p:txBody>
      </p:sp>
      <p:pic>
        <p:nvPicPr>
          <p:cNvPr id="3" name="Online Media 2">
            <a:hlinkClick r:id="" action="ppaction://media"/>
            <a:extLst>
              <a:ext uri="{FF2B5EF4-FFF2-40B4-BE49-F238E27FC236}">
                <a16:creationId xmlns:a16="http://schemas.microsoft.com/office/drawing/2014/main" id="{1A138FCC-2290-4663-AE7E-59085406A47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24292" y="1627067"/>
            <a:ext cx="7898086" cy="4442673"/>
          </a:xfrm>
          <a:prstGeom prst="rect">
            <a:avLst/>
          </a:prstGeom>
        </p:spPr>
      </p:pic>
      <p:pic>
        <p:nvPicPr>
          <p:cNvPr id="5" name="Graphic 10" descr="Thought">
            <a:extLst>
              <a:ext uri="{FF2B5EF4-FFF2-40B4-BE49-F238E27FC236}">
                <a16:creationId xmlns:a16="http://schemas.microsoft.com/office/drawing/2014/main" id="{109F4558-207C-4ADF-ACBD-01EBCD734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74656" y="545284"/>
            <a:ext cx="1081784" cy="10817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A1581C-3A99-4DE9-A6AC-7EF5B87D909B}"/>
              </a:ext>
            </a:extLst>
          </p:cNvPr>
          <p:cNvSpPr txBox="1"/>
          <p:nvPr/>
        </p:nvSpPr>
        <p:spPr>
          <a:xfrm>
            <a:off x="9722378" y="83619"/>
            <a:ext cx="2550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Century Gothic" panose="020B0502020202020204" pitchFamily="34" charset="0"/>
              </a:rPr>
              <a:t>Thinking time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73FAF8-D1D0-4358-A3A2-09A77A1FC71C}"/>
              </a:ext>
            </a:extLst>
          </p:cNvPr>
          <p:cNvSpPr/>
          <p:nvPr/>
        </p:nvSpPr>
        <p:spPr>
          <a:xfrm>
            <a:off x="0" y="6488668"/>
            <a:ext cx="4975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6"/>
              </a:rPr>
              <a:t>https://www.youtube.com/watch?v=cZMkqagL8Ps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9885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7D1854-C610-4EAC-B07B-A892433C2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84" y="324999"/>
            <a:ext cx="2499979" cy="31040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0132B3-BDAC-47DD-9D66-05ADC59B2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590" y="609764"/>
            <a:ext cx="4257675" cy="2390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85E4EC-5DE4-49D9-A0F1-8BE26C03D2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871" y="3641834"/>
            <a:ext cx="4762500" cy="2743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258B3A8-7830-4CE1-B25D-0349756ECE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892" y="3641834"/>
            <a:ext cx="2233238" cy="302697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BF358BD-EDE8-4ED4-B12D-C7DD343A1774}"/>
              </a:ext>
            </a:extLst>
          </p:cNvPr>
          <p:cNvSpPr txBox="1"/>
          <p:nvPr/>
        </p:nvSpPr>
        <p:spPr>
          <a:xfrm>
            <a:off x="118086" y="3641834"/>
            <a:ext cx="31058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Century Gothic" panose="020B0502020202020204" pitchFamily="34" charset="0"/>
              </a:rPr>
              <a:t>Colour change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E7F32F-D83F-454D-909A-2D47BE23DBCD}"/>
              </a:ext>
            </a:extLst>
          </p:cNvPr>
          <p:cNvSpPr txBox="1"/>
          <p:nvPr/>
        </p:nvSpPr>
        <p:spPr>
          <a:xfrm>
            <a:off x="101570" y="5099153"/>
            <a:ext cx="31058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Century Gothic" panose="020B0502020202020204" pitchFamily="34" charset="0"/>
              </a:rPr>
              <a:t>New substance forms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8E9F2F-A160-489E-A233-F81B1099A887}"/>
              </a:ext>
            </a:extLst>
          </p:cNvPr>
          <p:cNvSpPr txBox="1"/>
          <p:nvPr/>
        </p:nvSpPr>
        <p:spPr>
          <a:xfrm>
            <a:off x="4488411" y="799781"/>
            <a:ext cx="31058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Century Gothic" panose="020B0502020202020204" pitchFamily="34" charset="0"/>
              </a:rPr>
              <a:t>Temperature change/light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AB95E2-D805-4303-A214-710EE9885201}"/>
              </a:ext>
            </a:extLst>
          </p:cNvPr>
          <p:cNvSpPr txBox="1"/>
          <p:nvPr/>
        </p:nvSpPr>
        <p:spPr>
          <a:xfrm>
            <a:off x="8279524" y="6248236"/>
            <a:ext cx="3105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Century Gothic" panose="020B0502020202020204" pitchFamily="34" charset="0"/>
              </a:rPr>
              <a:t>Gas produced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D07797-3389-4983-9F45-64218EED4E81}"/>
              </a:ext>
            </a:extLst>
          </p:cNvPr>
          <p:cNvSpPr txBox="1"/>
          <p:nvPr/>
        </p:nvSpPr>
        <p:spPr>
          <a:xfrm>
            <a:off x="185531" y="119270"/>
            <a:ext cx="7288696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L1: State what happens during chemical reactions</a:t>
            </a:r>
          </a:p>
        </p:txBody>
      </p:sp>
    </p:spTree>
    <p:extLst>
      <p:ext uri="{BB962C8B-B14F-4D97-AF65-F5344CB8AC3E}">
        <p14:creationId xmlns:p14="http://schemas.microsoft.com/office/powerpoint/2010/main" val="18489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30BFC8-602D-450B-8F2E-B4CB5F8A6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60" y="260673"/>
            <a:ext cx="9308036" cy="35032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A9A1D2-3C0B-496E-A8B6-2AD4FF8AF357}"/>
              </a:ext>
            </a:extLst>
          </p:cNvPr>
          <p:cNvSpPr txBox="1"/>
          <p:nvPr/>
        </p:nvSpPr>
        <p:spPr>
          <a:xfrm>
            <a:off x="178676" y="3963954"/>
            <a:ext cx="120133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entury Gothic" panose="020B0502020202020204" pitchFamily="34" charset="0"/>
              </a:rPr>
              <a:t>Magnesium + Hydrochloric </a:t>
            </a:r>
            <a:r>
              <a:rPr lang="en-GB" sz="2800" dirty="0">
                <a:latin typeface="Century Gothic" panose="020B0502020202020204" pitchFamily="34" charset="0"/>
                <a:sym typeface="Wingdings" panose="05000000000000000000" pitchFamily="2" charset="2"/>
              </a:rPr>
              <a:t> Magnesium chloride + Hydrogen </a:t>
            </a:r>
          </a:p>
          <a:p>
            <a:r>
              <a:rPr lang="en-GB" sz="2800" dirty="0">
                <a:latin typeface="Century Gothic" panose="020B0502020202020204" pitchFamily="34" charset="0"/>
                <a:sym typeface="Wingdings" panose="05000000000000000000" pitchFamily="2" charset="2"/>
              </a:rPr>
              <a:t>                           acid</a:t>
            </a:r>
          </a:p>
          <a:p>
            <a:endParaRPr lang="en-GB" sz="2800" dirty="0"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800" dirty="0"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r>
              <a:rPr lang="en-GB" sz="2800" dirty="0">
                <a:latin typeface="Century Gothic" panose="020B0502020202020204" pitchFamily="34" charset="0"/>
                <a:sym typeface="Wingdings" panose="05000000000000000000" pitchFamily="2" charset="2"/>
              </a:rPr>
              <a:t>Mg          +             2HC        MgCl</a:t>
            </a:r>
            <a:r>
              <a:rPr lang="en-GB" sz="2800" baseline="-25000" dirty="0">
                <a:latin typeface="Century Gothic" panose="020B0502020202020204" pitchFamily="34" charset="0"/>
                <a:sym typeface="Wingdings" panose="05000000000000000000" pitchFamily="2" charset="2"/>
              </a:rPr>
              <a:t>2</a:t>
            </a:r>
            <a:r>
              <a:rPr lang="en-GB" sz="2800" dirty="0">
                <a:latin typeface="Century Gothic" panose="020B0502020202020204" pitchFamily="34" charset="0"/>
                <a:sym typeface="Wingdings" panose="05000000000000000000" pitchFamily="2" charset="2"/>
              </a:rPr>
              <a:t>           +                   H</a:t>
            </a:r>
            <a:r>
              <a:rPr lang="en-GB" sz="2800" baseline="-25000" dirty="0">
                <a:latin typeface="Century Gothic" panose="020B0502020202020204" pitchFamily="34" charset="0"/>
                <a:sym typeface="Wingdings" panose="05000000000000000000" pitchFamily="2" charset="2"/>
              </a:rPr>
              <a:t>2</a:t>
            </a:r>
            <a:endParaRPr lang="en-GB" sz="2800" baseline="-25000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6A5D7B-F234-42BA-9496-AF1B638BD2AD}"/>
              </a:ext>
            </a:extLst>
          </p:cNvPr>
          <p:cNvSpPr txBox="1"/>
          <p:nvPr/>
        </p:nvSpPr>
        <p:spPr>
          <a:xfrm>
            <a:off x="0" y="3996610"/>
            <a:ext cx="4996543" cy="882881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02F5D3-C040-480D-B44A-4E92F13A287C}"/>
              </a:ext>
            </a:extLst>
          </p:cNvPr>
          <p:cNvSpPr txBox="1"/>
          <p:nvPr/>
        </p:nvSpPr>
        <p:spPr>
          <a:xfrm>
            <a:off x="5311478" y="3996610"/>
            <a:ext cx="6227379" cy="64633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72D40-E5B7-405D-B691-FED6E35109F0}"/>
              </a:ext>
            </a:extLst>
          </p:cNvPr>
          <p:cNvSpPr txBox="1"/>
          <p:nvPr/>
        </p:nvSpPr>
        <p:spPr>
          <a:xfrm>
            <a:off x="1434662" y="5079529"/>
            <a:ext cx="193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Reactants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4044AE-8816-411E-A727-E156DF18DEF6}"/>
              </a:ext>
            </a:extLst>
          </p:cNvPr>
          <p:cNvSpPr txBox="1"/>
          <p:nvPr/>
        </p:nvSpPr>
        <p:spPr>
          <a:xfrm>
            <a:off x="7709338" y="5124943"/>
            <a:ext cx="193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Products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568017-9F75-412A-8AD5-58B47F9AB2E5}"/>
              </a:ext>
            </a:extLst>
          </p:cNvPr>
          <p:cNvSpPr txBox="1"/>
          <p:nvPr/>
        </p:nvSpPr>
        <p:spPr>
          <a:xfrm>
            <a:off x="9648496" y="2563588"/>
            <a:ext cx="2543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Write word equation into your book.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D07797-3389-4983-9F45-64218EED4E81}"/>
              </a:ext>
            </a:extLst>
          </p:cNvPr>
          <p:cNvSpPr txBox="1"/>
          <p:nvPr/>
        </p:nvSpPr>
        <p:spPr>
          <a:xfrm>
            <a:off x="0" y="24291"/>
            <a:ext cx="8523514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L2/3: Identify products and reactants and number of atoms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5D20EE-381B-44E8-BAB1-4EB25F069DB6}"/>
              </a:ext>
            </a:extLst>
          </p:cNvPr>
          <p:cNvSpPr txBox="1"/>
          <p:nvPr/>
        </p:nvSpPr>
        <p:spPr>
          <a:xfrm>
            <a:off x="9186001" y="83619"/>
            <a:ext cx="2940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Practice with aid</a:t>
            </a:r>
          </a:p>
        </p:txBody>
      </p:sp>
      <p:pic>
        <p:nvPicPr>
          <p:cNvPr id="12" name="Picture 4" descr="Whisper Icons - Download Free Vector Icons | Noun Project">
            <a:extLst>
              <a:ext uri="{FF2B5EF4-FFF2-40B4-BE49-F238E27FC236}">
                <a16:creationId xmlns:a16="http://schemas.microsoft.com/office/drawing/2014/main" id="{D521B652-82BB-4619-AC00-D9A9625A1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482" y="395994"/>
            <a:ext cx="1393272" cy="139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AE9CA44-EE5B-47A3-9790-21B1D3DCD41C}"/>
              </a:ext>
            </a:extLst>
          </p:cNvPr>
          <p:cNvSpPr txBox="1"/>
          <p:nvPr/>
        </p:nvSpPr>
        <p:spPr>
          <a:xfrm>
            <a:off x="8999268" y="612934"/>
            <a:ext cx="17159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Pair Whisper</a:t>
            </a:r>
          </a:p>
        </p:txBody>
      </p:sp>
    </p:spTree>
    <p:extLst>
      <p:ext uri="{BB962C8B-B14F-4D97-AF65-F5344CB8AC3E}">
        <p14:creationId xmlns:p14="http://schemas.microsoft.com/office/powerpoint/2010/main" val="378165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examples of chemical equations">
            <a:extLst>
              <a:ext uri="{FF2B5EF4-FFF2-40B4-BE49-F238E27FC236}">
                <a16:creationId xmlns:a16="http://schemas.microsoft.com/office/drawing/2014/main" id="{C337DD18-4EC9-48A4-B8C3-256E3E3EAF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" t="13072" b="60483"/>
          <a:stretch/>
        </p:blipFill>
        <p:spPr bwMode="auto">
          <a:xfrm>
            <a:off x="2062252" y="2079539"/>
            <a:ext cx="7952083" cy="95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9B291D-9E1F-41CA-B06F-1F7CB6942ED8}"/>
              </a:ext>
            </a:extLst>
          </p:cNvPr>
          <p:cNvSpPr txBox="1"/>
          <p:nvPr/>
        </p:nvSpPr>
        <p:spPr>
          <a:xfrm>
            <a:off x="2324456" y="1099797"/>
            <a:ext cx="8725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u="sng" dirty="0">
                <a:latin typeface="Century Gothic" panose="020B0502020202020204" pitchFamily="34" charset="0"/>
              </a:rPr>
              <a:t>Which of these is the product?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6346EB-06AD-4B0E-8B4C-73069BB97449}"/>
              </a:ext>
            </a:extLst>
          </p:cNvPr>
          <p:cNvSpPr txBox="1"/>
          <p:nvPr/>
        </p:nvSpPr>
        <p:spPr>
          <a:xfrm>
            <a:off x="1880075" y="3429000"/>
            <a:ext cx="888762" cy="646331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99D68A-D906-4870-9654-084CCECD576A}"/>
              </a:ext>
            </a:extLst>
          </p:cNvPr>
          <p:cNvSpPr txBox="1"/>
          <p:nvPr/>
        </p:nvSpPr>
        <p:spPr>
          <a:xfrm>
            <a:off x="1880075" y="4471481"/>
            <a:ext cx="888762" cy="64633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25FF7D-128B-4EC8-BE98-A34D84437D80}"/>
              </a:ext>
            </a:extLst>
          </p:cNvPr>
          <p:cNvSpPr txBox="1"/>
          <p:nvPr/>
        </p:nvSpPr>
        <p:spPr>
          <a:xfrm>
            <a:off x="1880075" y="5513962"/>
            <a:ext cx="888762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E0E5D9-AA05-4986-8ADC-778CF81EFDB0}"/>
              </a:ext>
            </a:extLst>
          </p:cNvPr>
          <p:cNvSpPr txBox="1"/>
          <p:nvPr/>
        </p:nvSpPr>
        <p:spPr>
          <a:xfrm>
            <a:off x="3059394" y="3429000"/>
            <a:ext cx="4948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H</a:t>
            </a:r>
            <a:r>
              <a:rPr lang="en-GB" sz="6000" baseline="-250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1AD2DD-3BD6-4124-BE47-EC25C5CAA01C}"/>
              </a:ext>
            </a:extLst>
          </p:cNvPr>
          <p:cNvSpPr txBox="1"/>
          <p:nvPr/>
        </p:nvSpPr>
        <p:spPr>
          <a:xfrm>
            <a:off x="3059394" y="4498299"/>
            <a:ext cx="4948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NH</a:t>
            </a:r>
            <a:r>
              <a:rPr lang="en-GB" sz="6000" baseline="-250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B639E4-FDED-42A8-8D8E-0EA655909E75}"/>
              </a:ext>
            </a:extLst>
          </p:cNvPr>
          <p:cNvSpPr txBox="1"/>
          <p:nvPr/>
        </p:nvSpPr>
        <p:spPr>
          <a:xfrm>
            <a:off x="3059393" y="5567598"/>
            <a:ext cx="4948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N</a:t>
            </a:r>
            <a:r>
              <a:rPr lang="en-GB" sz="6000" baseline="-250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77DACF-5270-402B-8A6E-FEB0F9FDB270}"/>
              </a:ext>
            </a:extLst>
          </p:cNvPr>
          <p:cNvSpPr txBox="1"/>
          <p:nvPr/>
        </p:nvSpPr>
        <p:spPr>
          <a:xfrm>
            <a:off x="8172230" y="83619"/>
            <a:ext cx="3684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Reflection and Reteach</a:t>
            </a:r>
          </a:p>
        </p:txBody>
      </p:sp>
      <p:pic>
        <p:nvPicPr>
          <p:cNvPr id="11" name="Graphic 14" descr="Reflection">
            <a:extLst>
              <a:ext uri="{FF2B5EF4-FFF2-40B4-BE49-F238E27FC236}">
                <a16:creationId xmlns:a16="http://schemas.microsoft.com/office/drawing/2014/main" id="{780EA2EB-BD32-4544-B65C-A0F7C38DE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4656" y="423986"/>
            <a:ext cx="1081784" cy="10817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6D07797-3389-4983-9F45-64218EED4E81}"/>
              </a:ext>
            </a:extLst>
          </p:cNvPr>
          <p:cNvSpPr txBox="1"/>
          <p:nvPr/>
        </p:nvSpPr>
        <p:spPr>
          <a:xfrm>
            <a:off x="0" y="24291"/>
            <a:ext cx="8523514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L2/3: Identify products and reactants and number of atoms</a:t>
            </a:r>
          </a:p>
        </p:txBody>
      </p:sp>
    </p:spTree>
    <p:extLst>
      <p:ext uri="{BB962C8B-B14F-4D97-AF65-F5344CB8AC3E}">
        <p14:creationId xmlns:p14="http://schemas.microsoft.com/office/powerpoint/2010/main" val="714581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examples of chemical equations">
            <a:extLst>
              <a:ext uri="{FF2B5EF4-FFF2-40B4-BE49-F238E27FC236}">
                <a16:creationId xmlns:a16="http://schemas.microsoft.com/office/drawing/2014/main" id="{59172911-1C44-43B1-97C9-A4A66D6E35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83"/>
          <a:stretch/>
        </p:blipFill>
        <p:spPr bwMode="auto">
          <a:xfrm>
            <a:off x="1568807" y="1654225"/>
            <a:ext cx="9054386" cy="13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E47A9FD-074B-4285-93F9-22BCD662A721}"/>
              </a:ext>
            </a:extLst>
          </p:cNvPr>
          <p:cNvSpPr txBox="1"/>
          <p:nvPr/>
        </p:nvSpPr>
        <p:spPr>
          <a:xfrm>
            <a:off x="1501669" y="764768"/>
            <a:ext cx="93933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u="sng" dirty="0">
                <a:latin typeface="Century Gothic" panose="020B0502020202020204" pitchFamily="34" charset="0"/>
              </a:rPr>
              <a:t>Which of these are the reactants?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272197-571F-422C-A299-B11CE09B71EA}"/>
              </a:ext>
            </a:extLst>
          </p:cNvPr>
          <p:cNvSpPr txBox="1"/>
          <p:nvPr/>
        </p:nvSpPr>
        <p:spPr>
          <a:xfrm>
            <a:off x="1568807" y="3235330"/>
            <a:ext cx="888762" cy="646331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98ACF5-AB93-4C26-BB72-21DDBC1818A6}"/>
              </a:ext>
            </a:extLst>
          </p:cNvPr>
          <p:cNvSpPr txBox="1"/>
          <p:nvPr/>
        </p:nvSpPr>
        <p:spPr>
          <a:xfrm>
            <a:off x="1568807" y="4277811"/>
            <a:ext cx="888762" cy="64633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766A7E-06D7-4A67-92E6-C05B1F18A0FD}"/>
              </a:ext>
            </a:extLst>
          </p:cNvPr>
          <p:cNvSpPr txBox="1"/>
          <p:nvPr/>
        </p:nvSpPr>
        <p:spPr>
          <a:xfrm>
            <a:off x="1568807" y="5320292"/>
            <a:ext cx="888762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77B1C4-CD75-41DA-B3C9-3A9BA9080491}"/>
              </a:ext>
            </a:extLst>
          </p:cNvPr>
          <p:cNvSpPr txBox="1"/>
          <p:nvPr/>
        </p:nvSpPr>
        <p:spPr>
          <a:xfrm>
            <a:off x="2748126" y="3235330"/>
            <a:ext cx="4948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CH</a:t>
            </a:r>
            <a:r>
              <a:rPr lang="en-GB" sz="6000" baseline="-25000" dirty="0">
                <a:latin typeface="Century Gothic" panose="020B0502020202020204" pitchFamily="34" charset="0"/>
              </a:rPr>
              <a:t>4 </a:t>
            </a:r>
            <a:r>
              <a:rPr lang="en-GB" sz="6000" dirty="0">
                <a:latin typeface="Century Gothic" panose="020B0502020202020204" pitchFamily="34" charset="0"/>
              </a:rPr>
              <a:t>+ O</a:t>
            </a:r>
            <a:r>
              <a:rPr lang="en-GB" sz="6000" baseline="-250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4FD1B5-E2DC-4590-9AB4-C9AB9D6B6CE9}"/>
              </a:ext>
            </a:extLst>
          </p:cNvPr>
          <p:cNvSpPr txBox="1"/>
          <p:nvPr/>
        </p:nvSpPr>
        <p:spPr>
          <a:xfrm>
            <a:off x="2748126" y="4304629"/>
            <a:ext cx="4948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CO</a:t>
            </a:r>
            <a:r>
              <a:rPr lang="en-GB" sz="6000" baseline="-25000" dirty="0">
                <a:latin typeface="Century Gothic" panose="020B0502020202020204" pitchFamily="34" charset="0"/>
              </a:rPr>
              <a:t>2 </a:t>
            </a:r>
            <a:r>
              <a:rPr lang="en-GB" sz="6000" dirty="0">
                <a:latin typeface="Century Gothic" panose="020B0502020202020204" pitchFamily="34" charset="0"/>
              </a:rPr>
              <a:t>+</a:t>
            </a:r>
            <a:r>
              <a:rPr lang="en-GB" sz="6000" baseline="-25000" dirty="0">
                <a:latin typeface="Century Gothic" panose="020B0502020202020204" pitchFamily="34" charset="0"/>
              </a:rPr>
              <a:t> </a:t>
            </a:r>
            <a:r>
              <a:rPr lang="en-GB" sz="6000" dirty="0">
                <a:latin typeface="Century Gothic" panose="020B0502020202020204" pitchFamily="34" charset="0"/>
              </a:rPr>
              <a:t>H</a:t>
            </a:r>
            <a:r>
              <a:rPr lang="en-GB" sz="6000" baseline="-25000" dirty="0">
                <a:latin typeface="Century Gothic" panose="020B0502020202020204" pitchFamily="34" charset="0"/>
              </a:rPr>
              <a:t>2</a:t>
            </a:r>
            <a:r>
              <a:rPr lang="en-GB" sz="6000" dirty="0">
                <a:latin typeface="Century Gothic" panose="020B0502020202020204" pitchFamily="34" charset="0"/>
              </a:rPr>
              <a:t>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8057C4-3C50-458A-B179-5C115B306899}"/>
              </a:ext>
            </a:extLst>
          </p:cNvPr>
          <p:cNvSpPr txBox="1"/>
          <p:nvPr/>
        </p:nvSpPr>
        <p:spPr>
          <a:xfrm>
            <a:off x="2748125" y="5320292"/>
            <a:ext cx="4948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CH</a:t>
            </a:r>
            <a:r>
              <a:rPr lang="en-GB" sz="6000" baseline="-25000" dirty="0">
                <a:latin typeface="Century Gothic" panose="020B0502020202020204" pitchFamily="34" charset="0"/>
              </a:rPr>
              <a:t>4 </a:t>
            </a:r>
            <a:r>
              <a:rPr lang="en-GB" sz="6000" dirty="0">
                <a:latin typeface="Century Gothic" panose="020B0502020202020204" pitchFamily="34" charset="0"/>
              </a:rPr>
              <a:t>+ CO</a:t>
            </a:r>
            <a:r>
              <a:rPr lang="en-GB" sz="6000" baseline="-250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77DACF-5270-402B-8A6E-FEB0F9FDB270}"/>
              </a:ext>
            </a:extLst>
          </p:cNvPr>
          <p:cNvSpPr txBox="1"/>
          <p:nvPr/>
        </p:nvSpPr>
        <p:spPr>
          <a:xfrm>
            <a:off x="8172230" y="83619"/>
            <a:ext cx="3684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Reflection and Reteach</a:t>
            </a:r>
          </a:p>
        </p:txBody>
      </p:sp>
      <p:pic>
        <p:nvPicPr>
          <p:cNvPr id="12" name="Graphic 14" descr="Reflection">
            <a:extLst>
              <a:ext uri="{FF2B5EF4-FFF2-40B4-BE49-F238E27FC236}">
                <a16:creationId xmlns:a16="http://schemas.microsoft.com/office/drawing/2014/main" id="{780EA2EB-BD32-4544-B65C-A0F7C38DE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4656" y="423986"/>
            <a:ext cx="1081784" cy="108178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6D07797-3389-4983-9F45-64218EED4E81}"/>
              </a:ext>
            </a:extLst>
          </p:cNvPr>
          <p:cNvSpPr txBox="1"/>
          <p:nvPr/>
        </p:nvSpPr>
        <p:spPr>
          <a:xfrm>
            <a:off x="0" y="24291"/>
            <a:ext cx="7567448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L2/3: Identify products and reactants and number of atoms</a:t>
            </a:r>
          </a:p>
        </p:txBody>
      </p:sp>
    </p:spTree>
    <p:extLst>
      <p:ext uri="{BB962C8B-B14F-4D97-AF65-F5344CB8AC3E}">
        <p14:creationId xmlns:p14="http://schemas.microsoft.com/office/powerpoint/2010/main" val="2667205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examples of chemical equations">
            <a:extLst>
              <a:ext uri="{FF2B5EF4-FFF2-40B4-BE49-F238E27FC236}">
                <a16:creationId xmlns:a16="http://schemas.microsoft.com/office/drawing/2014/main" id="{6829B4C7-DE72-47BF-9CF1-DF97AB834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86"/>
          <a:stretch/>
        </p:blipFill>
        <p:spPr bwMode="auto">
          <a:xfrm>
            <a:off x="1572188" y="1664544"/>
            <a:ext cx="9202468" cy="123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878A68-2DF2-4A96-B75C-B7C8CB6F8C52}"/>
              </a:ext>
            </a:extLst>
          </p:cNvPr>
          <p:cNvSpPr txBox="1"/>
          <p:nvPr/>
        </p:nvSpPr>
        <p:spPr>
          <a:xfrm>
            <a:off x="1829804" y="714754"/>
            <a:ext cx="93933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u="sng" dirty="0">
                <a:latin typeface="Century Gothic" panose="020B0502020202020204" pitchFamily="34" charset="0"/>
              </a:rPr>
              <a:t>Which of these are the reactants?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67E968-C66F-42AD-AE61-48A2BD84D07B}"/>
              </a:ext>
            </a:extLst>
          </p:cNvPr>
          <p:cNvSpPr txBox="1"/>
          <p:nvPr/>
        </p:nvSpPr>
        <p:spPr>
          <a:xfrm>
            <a:off x="1862381" y="3105834"/>
            <a:ext cx="888762" cy="646331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B181B3-9401-4A13-AA92-5A80D0A7CE43}"/>
              </a:ext>
            </a:extLst>
          </p:cNvPr>
          <p:cNvSpPr txBox="1"/>
          <p:nvPr/>
        </p:nvSpPr>
        <p:spPr>
          <a:xfrm>
            <a:off x="1862381" y="4129711"/>
            <a:ext cx="888762" cy="64633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D8A937-A3A5-4B5E-B1F3-65755796ECA2}"/>
              </a:ext>
            </a:extLst>
          </p:cNvPr>
          <p:cNvSpPr txBox="1"/>
          <p:nvPr/>
        </p:nvSpPr>
        <p:spPr>
          <a:xfrm>
            <a:off x="1862381" y="5190796"/>
            <a:ext cx="888762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D0FAAB-65D1-4727-98B7-1CEE747E6A5F}"/>
              </a:ext>
            </a:extLst>
          </p:cNvPr>
          <p:cNvSpPr txBox="1"/>
          <p:nvPr/>
        </p:nvSpPr>
        <p:spPr>
          <a:xfrm>
            <a:off x="3041700" y="3105834"/>
            <a:ext cx="4948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CO</a:t>
            </a:r>
            <a:r>
              <a:rPr lang="en-GB" sz="6000" baseline="-25000" dirty="0">
                <a:latin typeface="Century Gothic" panose="020B0502020202020204" pitchFamily="34" charset="0"/>
              </a:rPr>
              <a:t> </a:t>
            </a:r>
            <a:r>
              <a:rPr lang="en-GB" sz="6000" dirty="0">
                <a:latin typeface="Century Gothic" panose="020B0502020202020204" pitchFamily="34" charset="0"/>
              </a:rPr>
              <a:t>+ CO</a:t>
            </a:r>
            <a:r>
              <a:rPr lang="en-GB" sz="6000" baseline="-250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3DCAD7-04B6-402C-A9B6-E958AEAF0273}"/>
              </a:ext>
            </a:extLst>
          </p:cNvPr>
          <p:cNvSpPr txBox="1"/>
          <p:nvPr/>
        </p:nvSpPr>
        <p:spPr>
          <a:xfrm>
            <a:off x="3041700" y="4175133"/>
            <a:ext cx="4948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CO</a:t>
            </a:r>
            <a:r>
              <a:rPr lang="en-GB" sz="6000" baseline="-25000" dirty="0">
                <a:latin typeface="Century Gothic" panose="020B0502020202020204" pitchFamily="34" charset="0"/>
              </a:rPr>
              <a:t> </a:t>
            </a:r>
            <a:r>
              <a:rPr lang="en-GB" sz="6000" dirty="0">
                <a:latin typeface="Century Gothic" panose="020B0502020202020204" pitchFamily="34" charset="0"/>
              </a:rPr>
              <a:t>+</a:t>
            </a:r>
            <a:r>
              <a:rPr lang="en-GB" sz="6000" baseline="-25000" dirty="0">
                <a:latin typeface="Century Gothic" panose="020B0502020202020204" pitchFamily="34" charset="0"/>
              </a:rPr>
              <a:t> </a:t>
            </a:r>
            <a:r>
              <a:rPr lang="en-GB" sz="6000" dirty="0">
                <a:latin typeface="Century Gothic" panose="020B0502020202020204" pitchFamily="34" charset="0"/>
              </a:rPr>
              <a:t>O</a:t>
            </a:r>
            <a:r>
              <a:rPr lang="en-GB" sz="6000" baseline="-25000" dirty="0">
                <a:latin typeface="Century Gothic" panose="020B0502020202020204" pitchFamily="34" charset="0"/>
              </a:rPr>
              <a:t>2</a:t>
            </a:r>
            <a:endParaRPr lang="en-GB" sz="6000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46B29D-3950-4A18-ACB4-EF0A2C68CEF2}"/>
              </a:ext>
            </a:extLst>
          </p:cNvPr>
          <p:cNvSpPr txBox="1"/>
          <p:nvPr/>
        </p:nvSpPr>
        <p:spPr>
          <a:xfrm>
            <a:off x="3041699" y="5190796"/>
            <a:ext cx="4948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CO</a:t>
            </a:r>
            <a:r>
              <a:rPr lang="en-GB" sz="6000" baseline="-250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77DACF-5270-402B-8A6E-FEB0F9FDB270}"/>
              </a:ext>
            </a:extLst>
          </p:cNvPr>
          <p:cNvSpPr txBox="1"/>
          <p:nvPr/>
        </p:nvSpPr>
        <p:spPr>
          <a:xfrm>
            <a:off x="8172230" y="83619"/>
            <a:ext cx="3684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Reflection and Reteach</a:t>
            </a:r>
          </a:p>
        </p:txBody>
      </p:sp>
      <p:pic>
        <p:nvPicPr>
          <p:cNvPr id="11" name="Graphic 14" descr="Reflection">
            <a:extLst>
              <a:ext uri="{FF2B5EF4-FFF2-40B4-BE49-F238E27FC236}">
                <a16:creationId xmlns:a16="http://schemas.microsoft.com/office/drawing/2014/main" id="{780EA2EB-BD32-4544-B65C-A0F7C38DE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4656" y="423986"/>
            <a:ext cx="1081784" cy="10817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6D07797-3389-4983-9F45-64218EED4E81}"/>
              </a:ext>
            </a:extLst>
          </p:cNvPr>
          <p:cNvSpPr txBox="1"/>
          <p:nvPr/>
        </p:nvSpPr>
        <p:spPr>
          <a:xfrm>
            <a:off x="0" y="24291"/>
            <a:ext cx="7989715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L2/3: Identify products and reactants and number of atoms</a:t>
            </a:r>
          </a:p>
        </p:txBody>
      </p:sp>
    </p:spTree>
    <p:extLst>
      <p:ext uri="{BB962C8B-B14F-4D97-AF65-F5344CB8AC3E}">
        <p14:creationId xmlns:p14="http://schemas.microsoft.com/office/powerpoint/2010/main" val="1123477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examples of chemical equations">
            <a:extLst>
              <a:ext uri="{FF2B5EF4-FFF2-40B4-BE49-F238E27FC236}">
                <a16:creationId xmlns:a16="http://schemas.microsoft.com/office/drawing/2014/main" id="{496136AA-AC81-4EBE-8A98-75D95DBC7F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60"/>
          <a:stretch/>
        </p:blipFill>
        <p:spPr bwMode="auto">
          <a:xfrm>
            <a:off x="1310174" y="1812549"/>
            <a:ext cx="9865692" cy="7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BCADED-E452-45A9-BDAB-BF54D15828FD}"/>
              </a:ext>
            </a:extLst>
          </p:cNvPr>
          <p:cNvSpPr txBox="1"/>
          <p:nvPr/>
        </p:nvSpPr>
        <p:spPr>
          <a:xfrm>
            <a:off x="2450155" y="885651"/>
            <a:ext cx="8725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u="sng" dirty="0">
                <a:latin typeface="Century Gothic" panose="020B0502020202020204" pitchFamily="34" charset="0"/>
              </a:rPr>
              <a:t>Which of these is the product?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24BB02-D8E4-4D14-BDA2-ECA421A89D8D}"/>
              </a:ext>
            </a:extLst>
          </p:cNvPr>
          <p:cNvSpPr txBox="1"/>
          <p:nvPr/>
        </p:nvSpPr>
        <p:spPr>
          <a:xfrm>
            <a:off x="1799320" y="3112932"/>
            <a:ext cx="888762" cy="646331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D32FD6-5A55-405B-9C08-8D32293866A5}"/>
              </a:ext>
            </a:extLst>
          </p:cNvPr>
          <p:cNvSpPr txBox="1"/>
          <p:nvPr/>
        </p:nvSpPr>
        <p:spPr>
          <a:xfrm>
            <a:off x="1799320" y="4366896"/>
            <a:ext cx="888762" cy="64633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55DC70-4E15-4D34-BC76-D44A56A2ABB0}"/>
              </a:ext>
            </a:extLst>
          </p:cNvPr>
          <p:cNvSpPr txBox="1"/>
          <p:nvPr/>
        </p:nvSpPr>
        <p:spPr>
          <a:xfrm>
            <a:off x="2978639" y="3112932"/>
            <a:ext cx="4948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Zn</a:t>
            </a:r>
            <a:r>
              <a:rPr lang="en-GB" sz="6000" baseline="-25000" dirty="0">
                <a:latin typeface="Century Gothic" panose="020B0502020202020204" pitchFamily="34" charset="0"/>
              </a:rPr>
              <a:t> </a:t>
            </a:r>
            <a:r>
              <a:rPr lang="en-GB" sz="6000" dirty="0">
                <a:latin typeface="Century Gothic" panose="020B0502020202020204" pitchFamily="34" charset="0"/>
              </a:rPr>
              <a:t>+ HCl</a:t>
            </a:r>
            <a:endParaRPr lang="en-GB" sz="6000" baseline="-25000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3EB5FC-4C05-44A9-BEE8-67FC649A3FA3}"/>
              </a:ext>
            </a:extLst>
          </p:cNvPr>
          <p:cNvSpPr txBox="1"/>
          <p:nvPr/>
        </p:nvSpPr>
        <p:spPr>
          <a:xfrm>
            <a:off x="2978637" y="4182231"/>
            <a:ext cx="4948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Century Gothic" panose="020B0502020202020204" pitchFamily="34" charset="0"/>
              </a:rPr>
              <a:t>ZnCl</a:t>
            </a:r>
            <a:r>
              <a:rPr lang="en-GB" sz="6000" baseline="-25000" dirty="0">
                <a:latin typeface="Century Gothic" panose="020B0502020202020204" pitchFamily="34" charset="0"/>
              </a:rPr>
              <a:t>2 </a:t>
            </a:r>
            <a:r>
              <a:rPr lang="en-GB" sz="6000" dirty="0">
                <a:latin typeface="Century Gothic" panose="020B0502020202020204" pitchFamily="34" charset="0"/>
              </a:rPr>
              <a:t>+</a:t>
            </a:r>
            <a:r>
              <a:rPr lang="en-GB" sz="6000" baseline="-25000" dirty="0">
                <a:latin typeface="Century Gothic" panose="020B0502020202020204" pitchFamily="34" charset="0"/>
              </a:rPr>
              <a:t> </a:t>
            </a:r>
            <a:r>
              <a:rPr lang="en-GB" sz="6000" dirty="0">
                <a:latin typeface="Century Gothic" panose="020B0502020202020204" pitchFamily="34" charset="0"/>
              </a:rPr>
              <a:t>H</a:t>
            </a:r>
            <a:r>
              <a:rPr lang="en-GB" sz="6000" baseline="-25000" dirty="0">
                <a:latin typeface="Century Gothic" panose="020B0502020202020204" pitchFamily="34" charset="0"/>
              </a:rPr>
              <a:t>2</a:t>
            </a:r>
            <a:endParaRPr lang="en-GB" sz="60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77DACF-5270-402B-8A6E-FEB0F9FDB270}"/>
              </a:ext>
            </a:extLst>
          </p:cNvPr>
          <p:cNvSpPr txBox="1"/>
          <p:nvPr/>
        </p:nvSpPr>
        <p:spPr>
          <a:xfrm>
            <a:off x="8172230" y="83619"/>
            <a:ext cx="3684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Reflection and Reteach</a:t>
            </a:r>
          </a:p>
        </p:txBody>
      </p:sp>
      <p:pic>
        <p:nvPicPr>
          <p:cNvPr id="11" name="Graphic 14" descr="Reflection">
            <a:extLst>
              <a:ext uri="{FF2B5EF4-FFF2-40B4-BE49-F238E27FC236}">
                <a16:creationId xmlns:a16="http://schemas.microsoft.com/office/drawing/2014/main" id="{780EA2EB-BD32-4544-B65C-A0F7C38DE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4656" y="423986"/>
            <a:ext cx="1081784" cy="10817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6D07797-3389-4983-9F45-64218EED4E81}"/>
              </a:ext>
            </a:extLst>
          </p:cNvPr>
          <p:cNvSpPr txBox="1"/>
          <p:nvPr/>
        </p:nvSpPr>
        <p:spPr>
          <a:xfrm>
            <a:off x="0" y="24291"/>
            <a:ext cx="7851228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L2/3: Identify products and reactants and number of atoms</a:t>
            </a:r>
          </a:p>
        </p:txBody>
      </p:sp>
    </p:spTree>
    <p:extLst>
      <p:ext uri="{BB962C8B-B14F-4D97-AF65-F5344CB8AC3E}">
        <p14:creationId xmlns:p14="http://schemas.microsoft.com/office/powerpoint/2010/main" val="1314644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593</Words>
  <Application>Microsoft Office PowerPoint</Application>
  <PresentationFormat>Widescreen</PresentationFormat>
  <Paragraphs>151</Paragraphs>
  <Slides>19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ＭＳ Ｐゴシック</vt:lpstr>
      <vt:lpstr>Arial</vt:lpstr>
      <vt:lpstr>Calibri</vt:lpstr>
      <vt:lpstr>Calibri Light</vt:lpstr>
      <vt:lpstr>Century Gothic</vt:lpstr>
      <vt:lpstr>Comic Sans MS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Halmay, A (SHS Teacher)</dc:creator>
  <cp:lastModifiedBy>Halmay, A (SHS Teacher)</cp:lastModifiedBy>
  <cp:revision>34</cp:revision>
  <dcterms:created xsi:type="dcterms:W3CDTF">2020-03-12T08:03:00Z</dcterms:created>
  <dcterms:modified xsi:type="dcterms:W3CDTF">2020-11-17T15:59:18Z</dcterms:modified>
</cp:coreProperties>
</file>