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5" r:id="rId3"/>
    <p:sldId id="282" r:id="rId4"/>
    <p:sldId id="259" r:id="rId5"/>
    <p:sldId id="270" r:id="rId6"/>
    <p:sldId id="274" r:id="rId7"/>
    <p:sldId id="278" r:id="rId8"/>
    <p:sldId id="260" r:id="rId9"/>
    <p:sldId id="271" r:id="rId10"/>
    <p:sldId id="272" r:id="rId11"/>
    <p:sldId id="273" r:id="rId12"/>
    <p:sldId id="280" r:id="rId13"/>
    <p:sldId id="281" r:id="rId14"/>
    <p:sldId id="279" r:id="rId15"/>
    <p:sldId id="261" r:id="rId16"/>
    <p:sldId id="283" r:id="rId1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8000"/>
    <a:srgbClr val="00CC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3"/>
    <p:restoredTop sz="94697"/>
  </p:normalViewPr>
  <p:slideViewPr>
    <p:cSldViewPr>
      <p:cViewPr varScale="1">
        <p:scale>
          <a:sx n="102" d="100"/>
          <a:sy n="102" d="100"/>
        </p:scale>
        <p:origin x="26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0955" tIns="45478" rIns="90955" bIns="45478"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0955" tIns="45478" rIns="90955" bIns="45478" rtlCol="0"/>
          <a:lstStyle>
            <a:lvl1pPr algn="r">
              <a:defRPr sz="1200"/>
            </a:lvl1pPr>
          </a:lstStyle>
          <a:p>
            <a:fld id="{03E0BEFB-107A-4DCD-9055-83318F8F34E6}" type="datetimeFigureOut">
              <a:rPr lang="en-GB" smtClean="0"/>
              <a:t>17/09/2020</a:t>
            </a:fld>
            <a:endParaRPr lang="en-GB"/>
          </a:p>
        </p:txBody>
      </p:sp>
      <p:sp>
        <p:nvSpPr>
          <p:cNvPr id="4" name="Slide Image Placeholder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0955" tIns="45478" rIns="90955" bIns="45478" rtlCol="0" anchor="ctr"/>
          <a:lstStyle/>
          <a:p>
            <a:endParaRPr lang="en-GB"/>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0955" tIns="45478" rIns="90955" bIns="4547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6332"/>
          </a:xfrm>
          <a:prstGeom prst="rect">
            <a:avLst/>
          </a:prstGeom>
        </p:spPr>
        <p:txBody>
          <a:bodyPr vert="horz" lIns="90955" tIns="45478" rIns="90955" bIns="45478"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0955" tIns="45478" rIns="90955" bIns="45478" rtlCol="0" anchor="b"/>
          <a:lstStyle>
            <a:lvl1pPr algn="r">
              <a:defRPr sz="1200"/>
            </a:lvl1pPr>
          </a:lstStyle>
          <a:p>
            <a:fld id="{1DBA2865-9900-4C8F-96C9-F6F7D3D7396C}" type="slidenum">
              <a:rPr lang="en-GB" smtClean="0"/>
              <a:t>‹#›</a:t>
            </a:fld>
            <a:endParaRPr lang="en-GB"/>
          </a:p>
        </p:txBody>
      </p:sp>
    </p:spTree>
    <p:extLst>
      <p:ext uri="{BB962C8B-B14F-4D97-AF65-F5344CB8AC3E}">
        <p14:creationId xmlns:p14="http://schemas.microsoft.com/office/powerpoint/2010/main" val="3201360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1</a:t>
            </a:fld>
            <a:endParaRPr lang="en-GB"/>
          </a:p>
        </p:txBody>
      </p:sp>
    </p:spTree>
    <p:extLst>
      <p:ext uri="{BB962C8B-B14F-4D97-AF65-F5344CB8AC3E}">
        <p14:creationId xmlns:p14="http://schemas.microsoft.com/office/powerpoint/2010/main" val="2374708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988450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557371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445519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S4 Physics Learning Intent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Title 6"/>
          <p:cNvSpPr txBox="1">
            <a:spLocks/>
          </p:cNvSpPr>
          <p:nvPr/>
        </p:nvSpPr>
        <p:spPr>
          <a:xfrm>
            <a:off x="87923" y="2113803"/>
            <a:ext cx="8928992" cy="606983"/>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GB" sz="3300" b="1" dirty="0">
                <a:latin typeface="Century Gothic" panose="020B0502020202020204" pitchFamily="34" charset="0"/>
              </a:rPr>
              <a:t>Success Criteria </a:t>
            </a:r>
          </a:p>
        </p:txBody>
      </p:sp>
      <p:sp>
        <p:nvSpPr>
          <p:cNvPr id="5" name="Title 6"/>
          <p:cNvSpPr txBox="1">
            <a:spLocks/>
          </p:cNvSpPr>
          <p:nvPr/>
        </p:nvSpPr>
        <p:spPr>
          <a:xfrm>
            <a:off x="87923" y="801045"/>
            <a:ext cx="8957751" cy="576064"/>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92500"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Learning Intent</a:t>
            </a:r>
            <a:endParaRPr lang="en-GB" sz="3300" b="1" dirty="0">
              <a:latin typeface="Century Gothic" panose="020B0502020202020204" pitchFamily="34" charset="0"/>
            </a:endParaRPr>
          </a:p>
        </p:txBody>
      </p:sp>
      <p:sp>
        <p:nvSpPr>
          <p:cNvPr id="8" name="Content Placeholder 2"/>
          <p:cNvSpPr>
            <a:spLocks noGrp="1"/>
          </p:cNvSpPr>
          <p:nvPr>
            <p:ph idx="1" hasCustomPrompt="1"/>
          </p:nvPr>
        </p:nvSpPr>
        <p:spPr>
          <a:xfrm>
            <a:off x="87922" y="1457482"/>
            <a:ext cx="8928992"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Inset learning intent</a:t>
            </a:r>
          </a:p>
        </p:txBody>
      </p:sp>
      <p:sp>
        <p:nvSpPr>
          <p:cNvPr id="38" name="AutoShape 4" descr="Image result for knowledge clipart no background"/>
          <p:cNvSpPr>
            <a:spLocks noChangeAspect="1" noChangeArrowheads="1"/>
          </p:cNvSpPr>
          <p:nvPr userDrawn="1"/>
        </p:nvSpPr>
        <p:spPr bwMode="auto">
          <a:xfrm>
            <a:off x="116681" y="-144463"/>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44" name="AutoShape 6" descr="Image result for knowledge clipart no background"/>
          <p:cNvSpPr>
            <a:spLocks noChangeAspect="1" noChangeArrowheads="1"/>
          </p:cNvSpPr>
          <p:nvPr userDrawn="1"/>
        </p:nvSpPr>
        <p:spPr bwMode="auto">
          <a:xfrm>
            <a:off x="230981" y="7938"/>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15" name="Content Placeholder 2"/>
          <p:cNvSpPr>
            <a:spLocks noGrp="1"/>
          </p:cNvSpPr>
          <p:nvPr>
            <p:ph idx="14" hasCustomPrompt="1"/>
          </p:nvPr>
        </p:nvSpPr>
        <p:spPr>
          <a:xfrm>
            <a:off x="1916724" y="63640"/>
            <a:ext cx="5398477"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Insert Lesson Title</a:t>
            </a:r>
          </a:p>
        </p:txBody>
      </p:sp>
      <p:sp>
        <p:nvSpPr>
          <p:cNvPr id="16" name="Title 6"/>
          <p:cNvSpPr txBox="1">
            <a:spLocks/>
          </p:cNvSpPr>
          <p:nvPr userDrawn="1"/>
        </p:nvSpPr>
        <p:spPr>
          <a:xfrm>
            <a:off x="87923" y="63641"/>
            <a:ext cx="1714501" cy="588869"/>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62500" lnSpcReduction="2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Lesson Title</a:t>
            </a:r>
            <a:endParaRPr lang="en-GB" sz="3300" b="1" dirty="0">
              <a:latin typeface="Century Gothic" panose="020B0502020202020204" pitchFamily="34" charset="0"/>
            </a:endParaRPr>
          </a:p>
        </p:txBody>
      </p:sp>
      <p:sp>
        <p:nvSpPr>
          <p:cNvPr id="3" name="Date Placeholder 2"/>
          <p:cNvSpPr>
            <a:spLocks noGrp="1"/>
          </p:cNvSpPr>
          <p:nvPr>
            <p:ph type="dt" sz="half" idx="16"/>
          </p:nvPr>
        </p:nvSpPr>
        <p:spPr>
          <a:xfrm>
            <a:off x="7359163" y="43917"/>
            <a:ext cx="1714499" cy="603150"/>
          </a:xfrm>
          <a:prstGeom prst="roundRect">
            <a:avLst/>
          </a:prstGeom>
          <a:solidFill>
            <a:schemeClr val="accent4">
              <a:lumMod val="20000"/>
              <a:lumOff val="80000"/>
            </a:schemeClr>
          </a:solidFill>
          <a:ln>
            <a:solidFill>
              <a:schemeClr val="tx1"/>
            </a:solidFill>
          </a:ln>
        </p:spPr>
        <p:txBody>
          <a:bodyPr/>
          <a:lstStyle>
            <a:lvl1pPr>
              <a:defRPr sz="1800" u="sng">
                <a:solidFill>
                  <a:schemeClr val="tx2"/>
                </a:solidFill>
                <a:latin typeface="Century Gothic" panose="020B0502020202020204" pitchFamily="34" charset="0"/>
              </a:defRPr>
            </a:lvl1pPr>
          </a:lstStyle>
          <a:p>
            <a:fld id="{5111126A-6136-4891-91BD-C7364FD5E4F5}" type="datetime1">
              <a:rPr lang="en-GB" smtClean="0"/>
              <a:pPr/>
              <a:t>17/09/2020</a:t>
            </a:fld>
            <a:endParaRPr lang="en-GB" dirty="0"/>
          </a:p>
        </p:txBody>
      </p:sp>
      <p:sp>
        <p:nvSpPr>
          <p:cNvPr id="22" name="Content Placeholder 2"/>
          <p:cNvSpPr>
            <a:spLocks noGrp="1"/>
          </p:cNvSpPr>
          <p:nvPr>
            <p:ph idx="11" hasCustomPrompt="1"/>
          </p:nvPr>
        </p:nvSpPr>
        <p:spPr>
          <a:xfrm>
            <a:off x="1836182" y="2947235"/>
            <a:ext cx="6565502" cy="1033412"/>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1</a:t>
            </a:r>
          </a:p>
        </p:txBody>
      </p:sp>
      <p:sp>
        <p:nvSpPr>
          <p:cNvPr id="23" name="Content Placeholder 2"/>
          <p:cNvSpPr>
            <a:spLocks noGrp="1"/>
          </p:cNvSpPr>
          <p:nvPr>
            <p:ph idx="12" hasCustomPrompt="1"/>
          </p:nvPr>
        </p:nvSpPr>
        <p:spPr>
          <a:xfrm>
            <a:off x="1844411" y="5333903"/>
            <a:ext cx="654904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3</a:t>
            </a:r>
          </a:p>
        </p:txBody>
      </p:sp>
      <p:sp>
        <p:nvSpPr>
          <p:cNvPr id="20" name="Content Placeholder 2">
            <a:extLst>
              <a:ext uri="{FF2B5EF4-FFF2-40B4-BE49-F238E27FC236}">
                <a16:creationId xmlns:a16="http://schemas.microsoft.com/office/drawing/2014/main" id="{37084235-D56B-43E2-A454-D281977293C3}"/>
              </a:ext>
            </a:extLst>
          </p:cNvPr>
          <p:cNvSpPr>
            <a:spLocks noGrp="1"/>
          </p:cNvSpPr>
          <p:nvPr>
            <p:ph idx="17" hasCustomPrompt="1"/>
          </p:nvPr>
        </p:nvSpPr>
        <p:spPr>
          <a:xfrm>
            <a:off x="8456026" y="2952494"/>
            <a:ext cx="690665" cy="1049379"/>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1-3</a:t>
            </a:r>
          </a:p>
        </p:txBody>
      </p:sp>
      <p:sp>
        <p:nvSpPr>
          <p:cNvPr id="28" name="Content Placeholder 2">
            <a:extLst>
              <a:ext uri="{FF2B5EF4-FFF2-40B4-BE49-F238E27FC236}">
                <a16:creationId xmlns:a16="http://schemas.microsoft.com/office/drawing/2014/main" id="{1D7311AF-A116-4C86-B774-BA6B5F6EA00C}"/>
              </a:ext>
            </a:extLst>
          </p:cNvPr>
          <p:cNvSpPr>
            <a:spLocks noGrp="1"/>
          </p:cNvSpPr>
          <p:nvPr>
            <p:ph idx="18" hasCustomPrompt="1"/>
          </p:nvPr>
        </p:nvSpPr>
        <p:spPr>
          <a:xfrm>
            <a:off x="8453335" y="4151181"/>
            <a:ext cx="690665" cy="1000528"/>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4-5</a:t>
            </a:r>
          </a:p>
        </p:txBody>
      </p:sp>
      <p:sp>
        <p:nvSpPr>
          <p:cNvPr id="29" name="Content Placeholder 2">
            <a:extLst>
              <a:ext uri="{FF2B5EF4-FFF2-40B4-BE49-F238E27FC236}">
                <a16:creationId xmlns:a16="http://schemas.microsoft.com/office/drawing/2014/main" id="{32EB6B17-26E2-4D46-AD64-3C67F0F5B239}"/>
              </a:ext>
            </a:extLst>
          </p:cNvPr>
          <p:cNvSpPr>
            <a:spLocks noGrp="1"/>
          </p:cNvSpPr>
          <p:nvPr>
            <p:ph idx="19" hasCustomPrompt="1"/>
          </p:nvPr>
        </p:nvSpPr>
        <p:spPr>
          <a:xfrm>
            <a:off x="8446708" y="5333903"/>
            <a:ext cx="69066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6-8</a:t>
            </a:r>
          </a:p>
        </p:txBody>
      </p:sp>
      <p:pic>
        <p:nvPicPr>
          <p:cNvPr id="25" name="Picture 4" descr="Related image">
            <a:extLst>
              <a:ext uri="{FF2B5EF4-FFF2-40B4-BE49-F238E27FC236}">
                <a16:creationId xmlns:a16="http://schemas.microsoft.com/office/drawing/2014/main" id="{58D5C5F3-C6E9-469F-9054-0991C5DEC017}"/>
              </a:ext>
            </a:extLst>
          </p:cNvPr>
          <p:cNvPicPr>
            <a:picLocks noChangeAspect="1" noChangeArrowheads="1" noCrop="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344" y="2952494"/>
            <a:ext cx="1613502" cy="358556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6" name="Content Placeholder 2">
            <a:extLst>
              <a:ext uri="{FF2B5EF4-FFF2-40B4-BE49-F238E27FC236}">
                <a16:creationId xmlns:a16="http://schemas.microsoft.com/office/drawing/2014/main" id="{E71CFA8C-C5E6-49A2-B7CB-7ED383174CD2}"/>
              </a:ext>
            </a:extLst>
          </p:cNvPr>
          <p:cNvSpPr>
            <a:spLocks noGrp="1"/>
          </p:cNvSpPr>
          <p:nvPr>
            <p:ph idx="20" hasCustomPrompt="1"/>
          </p:nvPr>
        </p:nvSpPr>
        <p:spPr>
          <a:xfrm>
            <a:off x="1837030" y="4151181"/>
            <a:ext cx="6565502" cy="1033412"/>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2</a:t>
            </a:r>
          </a:p>
        </p:txBody>
      </p:sp>
    </p:spTree>
    <p:extLst>
      <p:ext uri="{BB962C8B-B14F-4D97-AF65-F5344CB8AC3E}">
        <p14:creationId xmlns:p14="http://schemas.microsoft.com/office/powerpoint/2010/main" val="1552947035"/>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4131491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22601F-62B2-44FC-A638-B7DF466603F5}" type="datetimeFigureOut">
              <a:rPr lang="en-GB" smtClean="0"/>
              <a:t>17/09/2020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987334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F22601F-62B2-44FC-A638-B7DF466603F5}" type="datetimeFigureOut">
              <a:rPr lang="en-GB" smtClean="0"/>
              <a:t>17/09/2020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18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F22601F-62B2-44FC-A638-B7DF466603F5}" type="datetimeFigureOut">
              <a:rPr lang="en-GB" smtClean="0"/>
              <a:t>17/09/2020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461821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F22601F-62B2-44FC-A638-B7DF466603F5}" type="datetimeFigureOut">
              <a:rPr lang="en-GB" smtClean="0"/>
              <a:t>17/09/2020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581873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2601F-62B2-44FC-A638-B7DF466603F5}" type="datetimeFigureOut">
              <a:rPr lang="en-GB" smtClean="0"/>
              <a:t>17/09/2020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72557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22601F-62B2-44FC-A638-B7DF466603F5}" type="datetimeFigureOut">
              <a:rPr lang="en-GB" smtClean="0"/>
              <a:t>17/09/2020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540619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22601F-62B2-44FC-A638-B7DF466603F5}" type="datetimeFigureOut">
              <a:rPr lang="en-GB" smtClean="0"/>
              <a:t>17/09/2020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569964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22601F-62B2-44FC-A638-B7DF466603F5}" type="datetimeFigureOut">
              <a:rPr lang="en-GB" smtClean="0"/>
              <a:t>17/09/2020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872F8B-C3A7-4566-8557-BD3EFA359FA6}" type="slidenum">
              <a:rPr lang="en-GB" smtClean="0"/>
              <a:t>‹#›</a:t>
            </a:fld>
            <a:endParaRPr lang="en-GB"/>
          </a:p>
        </p:txBody>
      </p:sp>
    </p:spTree>
    <p:extLst>
      <p:ext uri="{BB962C8B-B14F-4D97-AF65-F5344CB8AC3E}">
        <p14:creationId xmlns:p14="http://schemas.microsoft.com/office/powerpoint/2010/main" val="1131637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a:t>Hello Year </a:t>
            </a:r>
            <a:r>
              <a:rPr lang="en-US" dirty="0" smtClean="0"/>
              <a:t>10</a:t>
            </a:r>
            <a:r>
              <a:rPr lang="en-GB" dirty="0" smtClean="0"/>
              <a:t>. </a:t>
            </a:r>
            <a:r>
              <a:rPr lang="en-GB" dirty="0"/>
              <a:t>Date and title into your book please.</a:t>
            </a:r>
          </a:p>
        </p:txBody>
      </p:sp>
      <p:sp>
        <p:nvSpPr>
          <p:cNvPr id="5" name="Content Placeholder 4"/>
          <p:cNvSpPr>
            <a:spLocks noGrp="1"/>
          </p:cNvSpPr>
          <p:nvPr>
            <p:ph idx="1"/>
          </p:nvPr>
        </p:nvSpPr>
        <p:spPr/>
        <p:txBody>
          <a:bodyPr/>
          <a:lstStyle/>
          <a:p>
            <a:pPr marL="0" indent="0">
              <a:buNone/>
            </a:pPr>
            <a:r>
              <a:rPr lang="en-GB" b="1" u="sng" dirty="0"/>
              <a:t>Title: Efficiency</a:t>
            </a:r>
          </a:p>
          <a:p>
            <a:pPr marL="0" indent="0">
              <a:buNone/>
            </a:pPr>
            <a:endParaRPr lang="en-GB" b="1" u="sng" dirty="0"/>
          </a:p>
          <a:p>
            <a:pPr marL="0" indent="0">
              <a:buNone/>
            </a:pPr>
            <a:endParaRPr lang="en-GB" dirty="0"/>
          </a:p>
        </p:txBody>
      </p:sp>
      <p:sp>
        <p:nvSpPr>
          <p:cNvPr id="6" name="TextBox 5"/>
          <p:cNvSpPr txBox="1"/>
          <p:nvPr/>
        </p:nvSpPr>
        <p:spPr>
          <a:xfrm>
            <a:off x="6876256" y="1772816"/>
            <a:ext cx="1151277" cy="369332"/>
          </a:xfrm>
          <a:prstGeom prst="rect">
            <a:avLst/>
          </a:prstGeom>
          <a:noFill/>
        </p:spPr>
        <p:txBody>
          <a:bodyPr wrap="none" rtlCol="0">
            <a:spAutoFit/>
          </a:bodyPr>
          <a:lstStyle/>
          <a:p>
            <a:r>
              <a:rPr lang="en-GB" b="1" dirty="0">
                <a:solidFill>
                  <a:srgbClr val="FF00FF"/>
                </a:solidFill>
              </a:rPr>
              <a:t>Connect</a:t>
            </a:r>
          </a:p>
        </p:txBody>
      </p:sp>
      <p:sp>
        <p:nvSpPr>
          <p:cNvPr id="7" name="Date Placeholder 6"/>
          <p:cNvSpPr>
            <a:spLocks noGrp="1"/>
          </p:cNvSpPr>
          <p:nvPr>
            <p:ph type="dt" sz="half" idx="10"/>
          </p:nvPr>
        </p:nvSpPr>
        <p:spPr/>
        <p:txBody>
          <a:bodyPr/>
          <a:lstStyle/>
          <a:p>
            <a:fld id="{55335E14-9559-4211-89E3-F131C8D07703}" type="datetime1">
              <a:rPr lang="en-GB" sz="2800" smtClean="0">
                <a:solidFill>
                  <a:srgbClr val="FF0000"/>
                </a:solidFill>
              </a:rPr>
              <a:t>17/09/2020</a:t>
            </a:fld>
            <a:endParaRPr lang="en-GB" sz="2800" dirty="0">
              <a:solidFill>
                <a:srgbClr val="FF0000"/>
              </a:solidFill>
            </a:endParaRPr>
          </a:p>
        </p:txBody>
      </p:sp>
      <p:pic>
        <p:nvPicPr>
          <p:cNvPr id="2" name="Picture 1">
            <a:extLst>
              <a:ext uri="{FF2B5EF4-FFF2-40B4-BE49-F238E27FC236}">
                <a16:creationId xmlns:a16="http://schemas.microsoft.com/office/drawing/2014/main" id="{E436A95F-428B-B345-B3C3-5C551B35E37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300" b="98200" l="10000" r="90000"/>
                    </a14:imgEffect>
                  </a14:imgLayer>
                </a14:imgProps>
              </a:ext>
            </a:extLst>
          </a:blip>
          <a:stretch>
            <a:fillRect/>
          </a:stretch>
        </p:blipFill>
        <p:spPr>
          <a:xfrm>
            <a:off x="323528" y="2375669"/>
            <a:ext cx="3933056" cy="3933056"/>
          </a:xfrm>
          <a:prstGeom prst="rect">
            <a:avLst/>
          </a:prstGeom>
        </p:spPr>
      </p:pic>
      <p:sp>
        <p:nvSpPr>
          <p:cNvPr id="3" name="Explosion 2 2">
            <a:extLst>
              <a:ext uri="{FF2B5EF4-FFF2-40B4-BE49-F238E27FC236}">
                <a16:creationId xmlns:a16="http://schemas.microsoft.com/office/drawing/2014/main" id="{460C8C16-0519-F545-B654-AB5AD6ADBBBE}"/>
              </a:ext>
            </a:extLst>
          </p:cNvPr>
          <p:cNvSpPr/>
          <p:nvPr/>
        </p:nvSpPr>
        <p:spPr>
          <a:xfrm>
            <a:off x="3121070" y="1417638"/>
            <a:ext cx="4330824" cy="3091482"/>
          </a:xfrm>
          <a:prstGeom prst="irregularSeal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MV Boli" panose="02000500030200090000" pitchFamily="2" charset="0"/>
                <a:cs typeface="MV Boli" panose="02000500030200090000" pitchFamily="2" charset="0"/>
              </a:rPr>
              <a:t>The new LED energy efficient lightbulb!</a:t>
            </a:r>
            <a:endParaRPr lang="en-GB" sz="2400" dirty="0">
              <a:solidFill>
                <a:schemeClr val="tx1"/>
              </a:solidFill>
              <a:latin typeface="MV Boli" panose="02000500030200090000" pitchFamily="2" charset="0"/>
              <a:cs typeface="MV Boli" panose="02000500030200090000" pitchFamily="2" charset="0"/>
            </a:endParaRPr>
          </a:p>
        </p:txBody>
      </p:sp>
      <p:sp>
        <p:nvSpPr>
          <p:cNvPr id="8" name="TextBox 7">
            <a:extLst>
              <a:ext uri="{FF2B5EF4-FFF2-40B4-BE49-F238E27FC236}">
                <a16:creationId xmlns:a16="http://schemas.microsoft.com/office/drawing/2014/main" id="{544747C1-043A-2240-BF4E-AA0A7AAF36E7}"/>
              </a:ext>
            </a:extLst>
          </p:cNvPr>
          <p:cNvSpPr txBox="1"/>
          <p:nvPr/>
        </p:nvSpPr>
        <p:spPr>
          <a:xfrm>
            <a:off x="4139952" y="4342197"/>
            <a:ext cx="5004048" cy="2246769"/>
          </a:xfrm>
          <a:prstGeom prst="rect">
            <a:avLst/>
          </a:prstGeom>
          <a:noFill/>
        </p:spPr>
        <p:txBody>
          <a:bodyPr wrap="square" rtlCol="0">
            <a:spAutoFit/>
          </a:bodyPr>
          <a:lstStyle/>
          <a:p>
            <a:pPr marL="514350" indent="-514350">
              <a:buFont typeface="+mj-lt"/>
              <a:buAutoNum type="arabicPeriod"/>
            </a:pPr>
            <a:r>
              <a:rPr lang="en-US" sz="2800" dirty="0"/>
              <a:t>What does “efficiency” mean?</a:t>
            </a:r>
            <a:br>
              <a:rPr lang="en-US" sz="2800" dirty="0"/>
            </a:br>
            <a:endParaRPr lang="en-US" sz="2800" dirty="0"/>
          </a:p>
          <a:p>
            <a:pPr marL="514350" indent="-514350">
              <a:buFont typeface="+mj-lt"/>
              <a:buAutoNum type="arabicPeriod"/>
            </a:pPr>
            <a:r>
              <a:rPr lang="en-US" sz="2800" dirty="0"/>
              <a:t>Why is it good if something is “efficient”?</a:t>
            </a:r>
            <a:endParaRPr lang="en-GB" sz="2800" dirty="0"/>
          </a:p>
        </p:txBody>
      </p:sp>
    </p:spTree>
    <p:extLst>
      <p:ext uri="{BB962C8B-B14F-4D97-AF65-F5344CB8AC3E}">
        <p14:creationId xmlns:p14="http://schemas.microsoft.com/office/powerpoint/2010/main" val="3740600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hormelfoodws.blob.core.windows.net/products/71106720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47" y="3140968"/>
            <a:ext cx="1667916" cy="208823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rot="16200000">
            <a:off x="-436088" y="4000418"/>
            <a:ext cx="1172116" cy="369332"/>
          </a:xfrm>
          <a:prstGeom prst="rect">
            <a:avLst/>
          </a:prstGeom>
          <a:noFill/>
        </p:spPr>
        <p:txBody>
          <a:bodyPr wrap="none" rtlCol="0">
            <a:spAutoFit/>
          </a:bodyPr>
          <a:lstStyle/>
          <a:p>
            <a:r>
              <a:rPr lang="en-US" b="1" dirty="0">
                <a:solidFill>
                  <a:srgbClr val="008000"/>
                </a:solidFill>
              </a:rPr>
              <a:t>Beginner</a:t>
            </a:r>
            <a:endParaRPr lang="en-GB" b="1" dirty="0">
              <a:solidFill>
                <a:srgbClr val="008000"/>
              </a:solidFill>
            </a:endParaRPr>
          </a:p>
        </p:txBody>
      </p:sp>
      <p:pic>
        <p:nvPicPr>
          <p:cNvPr id="7" name="Picture 2" descr="https://hormelfoodws.blob.core.windows.net/products/71106720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47" y="1052736"/>
            <a:ext cx="1667916" cy="208823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16632"/>
            <a:ext cx="8229600" cy="1143000"/>
          </a:xfrm>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6" name="Content Placeholder 5"/>
          <p:cNvSpPr>
            <a:spLocks noGrp="1"/>
          </p:cNvSpPr>
          <p:nvPr>
            <p:ph idx="1"/>
          </p:nvPr>
        </p:nvSpPr>
        <p:spPr>
          <a:xfrm>
            <a:off x="1475656" y="1600200"/>
            <a:ext cx="7211144" cy="4525963"/>
          </a:xfrm>
        </p:spPr>
        <p:txBody>
          <a:bodyPr>
            <a:normAutofit lnSpcReduction="10000"/>
          </a:bodyPr>
          <a:lstStyle/>
          <a:p>
            <a:pPr marL="514350" indent="-514350">
              <a:buFont typeface="+mj-lt"/>
              <a:buAutoNum type="arabicPeriod" startAt="5"/>
            </a:pPr>
            <a:r>
              <a:rPr lang="en-GB" dirty="0"/>
              <a:t>An old lightbulb converts the electrical energy into light and heat. Which output energy is the “wasted” output?</a:t>
            </a:r>
          </a:p>
          <a:p>
            <a:pPr marL="514350" indent="-514350">
              <a:buFont typeface="+mj-lt"/>
              <a:buAutoNum type="arabicPeriod" startAt="5"/>
            </a:pPr>
            <a:r>
              <a:rPr lang="en-GB" dirty="0"/>
              <a:t>An old lightbulb has an input energy of 120J. This is then converted into 25J of light energy. How much energy is converted into heat?</a:t>
            </a:r>
          </a:p>
        </p:txBody>
      </p:sp>
      <p:sp>
        <p:nvSpPr>
          <p:cNvPr id="8" name="TextBox 7"/>
          <p:cNvSpPr txBox="1"/>
          <p:nvPr/>
        </p:nvSpPr>
        <p:spPr>
          <a:xfrm rot="16200000">
            <a:off x="-436088" y="1912186"/>
            <a:ext cx="1172116" cy="369332"/>
          </a:xfrm>
          <a:prstGeom prst="rect">
            <a:avLst/>
          </a:prstGeom>
          <a:noFill/>
        </p:spPr>
        <p:txBody>
          <a:bodyPr wrap="none" rtlCol="0">
            <a:spAutoFit/>
          </a:bodyPr>
          <a:lstStyle/>
          <a:p>
            <a:r>
              <a:rPr lang="en-US" b="1" dirty="0">
                <a:solidFill>
                  <a:srgbClr val="008000"/>
                </a:solidFill>
              </a:rPr>
              <a:t>Beginner</a:t>
            </a:r>
            <a:endParaRPr lang="en-GB" b="1" dirty="0">
              <a:solidFill>
                <a:srgbClr val="008000"/>
              </a:solidFill>
            </a:endParaRPr>
          </a:p>
        </p:txBody>
      </p:sp>
    </p:spTree>
    <p:extLst>
      <p:ext uri="{BB962C8B-B14F-4D97-AF65-F5344CB8AC3E}">
        <p14:creationId xmlns:p14="http://schemas.microsoft.com/office/powerpoint/2010/main" val="4044534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Image result for energy saving light bul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4725144"/>
            <a:ext cx="1706621" cy="170662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16632"/>
            <a:ext cx="8229600" cy="1143000"/>
          </a:xfrm>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6" name="Content Placeholder 5"/>
          <p:cNvSpPr>
            <a:spLocks noGrp="1"/>
          </p:cNvSpPr>
          <p:nvPr>
            <p:ph idx="1"/>
          </p:nvPr>
        </p:nvSpPr>
        <p:spPr>
          <a:xfrm>
            <a:off x="1475656" y="1600200"/>
            <a:ext cx="7211144" cy="3353511"/>
          </a:xfrm>
        </p:spPr>
        <p:txBody>
          <a:bodyPr>
            <a:normAutofit fontScale="85000" lnSpcReduction="20000"/>
          </a:bodyPr>
          <a:lstStyle/>
          <a:p>
            <a:pPr marL="514350" indent="-514350">
              <a:buFont typeface="+mj-lt"/>
              <a:buAutoNum type="arabicPeriod" startAt="7"/>
            </a:pPr>
            <a:r>
              <a:rPr lang="en-GB" dirty="0"/>
              <a:t>Answer Q</a:t>
            </a:r>
            <a:r>
              <a:rPr lang="en-US" dirty="0"/>
              <a:t>5</a:t>
            </a:r>
            <a:r>
              <a:rPr lang="en-GB" dirty="0"/>
              <a:t> then calculate the efficiency.</a:t>
            </a:r>
            <a:br>
              <a:rPr lang="en-GB" dirty="0"/>
            </a:br>
            <a:r>
              <a:rPr lang="en-GB" dirty="0"/>
              <a:t/>
            </a:r>
            <a:br>
              <a:rPr lang="en-GB" dirty="0"/>
            </a:br>
            <a:endParaRPr lang="en-GB" dirty="0"/>
          </a:p>
          <a:p>
            <a:pPr marL="514350" indent="-514350">
              <a:buFont typeface="+mj-lt"/>
              <a:buAutoNum type="arabicPeriod" startAt="7"/>
            </a:pPr>
            <a:r>
              <a:rPr lang="en-GB" dirty="0"/>
              <a:t>Answer Q</a:t>
            </a:r>
            <a:r>
              <a:rPr lang="en-US" dirty="0"/>
              <a:t>5</a:t>
            </a:r>
            <a:r>
              <a:rPr lang="en-GB" dirty="0"/>
              <a:t> and </a:t>
            </a:r>
            <a:r>
              <a:rPr lang="en-US" dirty="0"/>
              <a:t>6</a:t>
            </a:r>
            <a:r>
              <a:rPr lang="en-GB" dirty="0"/>
              <a:t> first.</a:t>
            </a:r>
            <a:br>
              <a:rPr lang="en-GB" dirty="0"/>
            </a:br>
            <a:r>
              <a:rPr lang="en-GB" dirty="0"/>
              <a:t>Which lightbulb is the best?</a:t>
            </a:r>
            <a:br>
              <a:rPr lang="en-GB" dirty="0"/>
            </a:br>
            <a:r>
              <a:rPr lang="en-GB" dirty="0"/>
              <a:t>Why is it good to have something that’s higher in efficiency? What does that mean in terms of the energy?</a:t>
            </a:r>
          </a:p>
        </p:txBody>
      </p:sp>
      <p:pic>
        <p:nvPicPr>
          <p:cNvPr id="11" name="Picture 4" descr="http://www.britishcornershop.co.uk/images/large/SGN108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673" r="21365" b="2901"/>
          <a:stretch/>
        </p:blipFill>
        <p:spPr bwMode="auto">
          <a:xfrm>
            <a:off x="335041" y="1315606"/>
            <a:ext cx="1152128" cy="189737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http://img.tesco.com/Groceries/pi/813/0071106061813/IDShot_540x54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995" r="18871" b="1689"/>
          <a:stretch/>
        </p:blipFill>
        <p:spPr bwMode="auto">
          <a:xfrm>
            <a:off x="335041" y="3391446"/>
            <a:ext cx="1157963" cy="183218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rot="16200000">
            <a:off x="-288204" y="4122874"/>
            <a:ext cx="877163" cy="369332"/>
          </a:xfrm>
          <a:prstGeom prst="rect">
            <a:avLst/>
          </a:prstGeom>
          <a:noFill/>
        </p:spPr>
        <p:txBody>
          <a:bodyPr wrap="none" rtlCol="0">
            <a:spAutoFit/>
          </a:bodyPr>
          <a:lstStyle/>
          <a:p>
            <a:r>
              <a:rPr lang="en-US" b="1" dirty="0">
                <a:solidFill>
                  <a:srgbClr val="FF0000"/>
                </a:solidFill>
              </a:rPr>
              <a:t>Expert</a:t>
            </a:r>
            <a:endParaRPr lang="en-GB" b="1" dirty="0">
              <a:solidFill>
                <a:srgbClr val="00B0F0"/>
              </a:solidFill>
            </a:endParaRPr>
          </a:p>
        </p:txBody>
      </p:sp>
      <p:sp>
        <p:nvSpPr>
          <p:cNvPr id="14" name="TextBox 13"/>
          <p:cNvSpPr txBox="1"/>
          <p:nvPr/>
        </p:nvSpPr>
        <p:spPr>
          <a:xfrm rot="16200000">
            <a:off x="-294790" y="2079625"/>
            <a:ext cx="958917" cy="369332"/>
          </a:xfrm>
          <a:prstGeom prst="rect">
            <a:avLst/>
          </a:prstGeom>
          <a:noFill/>
        </p:spPr>
        <p:txBody>
          <a:bodyPr wrap="none" rtlCol="0">
            <a:spAutoFit/>
          </a:bodyPr>
          <a:lstStyle/>
          <a:p>
            <a:r>
              <a:rPr lang="en-US" b="1" dirty="0">
                <a:solidFill>
                  <a:schemeClr val="accent6">
                    <a:lumMod val="75000"/>
                  </a:schemeClr>
                </a:solidFill>
              </a:rPr>
              <a:t>Secure</a:t>
            </a:r>
            <a:endParaRPr lang="en-GB" b="1" dirty="0">
              <a:solidFill>
                <a:schemeClr val="accent6">
                  <a:lumMod val="75000"/>
                </a:schemeClr>
              </a:solidFill>
            </a:endParaRPr>
          </a:p>
        </p:txBody>
      </p:sp>
      <p:sp>
        <p:nvSpPr>
          <p:cNvPr id="3" name="TextBox 2"/>
          <p:cNvSpPr txBox="1"/>
          <p:nvPr/>
        </p:nvSpPr>
        <p:spPr>
          <a:xfrm>
            <a:off x="1772812" y="6331489"/>
            <a:ext cx="1651414" cy="369332"/>
          </a:xfrm>
          <a:prstGeom prst="rect">
            <a:avLst/>
          </a:prstGeom>
          <a:noFill/>
        </p:spPr>
        <p:txBody>
          <a:bodyPr wrap="none" rtlCol="0">
            <a:spAutoFit/>
          </a:bodyPr>
          <a:lstStyle/>
          <a:p>
            <a:r>
              <a:rPr lang="en-GB" dirty="0">
                <a:latin typeface="Comic Sans MS" panose="030F0702030302020204" pitchFamily="66" charset="0"/>
              </a:rPr>
              <a:t>10% efficient</a:t>
            </a:r>
          </a:p>
        </p:txBody>
      </p:sp>
      <p:sp>
        <p:nvSpPr>
          <p:cNvPr id="16" name="TextBox 15"/>
          <p:cNvSpPr txBox="1"/>
          <p:nvPr/>
        </p:nvSpPr>
        <p:spPr>
          <a:xfrm>
            <a:off x="5791062" y="6295647"/>
            <a:ext cx="1688283" cy="369332"/>
          </a:xfrm>
          <a:prstGeom prst="rect">
            <a:avLst/>
          </a:prstGeom>
          <a:noFill/>
        </p:spPr>
        <p:txBody>
          <a:bodyPr wrap="none" rtlCol="0">
            <a:spAutoFit/>
          </a:bodyPr>
          <a:lstStyle/>
          <a:p>
            <a:r>
              <a:rPr lang="en-GB" dirty="0">
                <a:latin typeface="Comic Sans MS" panose="030F0702030302020204" pitchFamily="66" charset="0"/>
              </a:rPr>
              <a:t>80% efficient</a:t>
            </a:r>
          </a:p>
        </p:txBody>
      </p:sp>
      <p:sp>
        <p:nvSpPr>
          <p:cNvPr id="15" name="TextBox 14"/>
          <p:cNvSpPr txBox="1"/>
          <p:nvPr/>
        </p:nvSpPr>
        <p:spPr>
          <a:xfrm>
            <a:off x="1259632" y="5507577"/>
            <a:ext cx="405880" cy="369332"/>
          </a:xfrm>
          <a:prstGeom prst="rect">
            <a:avLst/>
          </a:prstGeom>
          <a:noFill/>
        </p:spPr>
        <p:txBody>
          <a:bodyPr wrap="none" rtlCol="0">
            <a:spAutoFit/>
          </a:bodyPr>
          <a:lstStyle/>
          <a:p>
            <a:r>
              <a:rPr lang="en-GB" dirty="0"/>
              <a:t>a.</a:t>
            </a:r>
          </a:p>
        </p:txBody>
      </p:sp>
      <p:sp>
        <p:nvSpPr>
          <p:cNvPr id="17" name="TextBox 16"/>
          <p:cNvSpPr txBox="1"/>
          <p:nvPr/>
        </p:nvSpPr>
        <p:spPr>
          <a:xfrm>
            <a:off x="5161148" y="5361816"/>
            <a:ext cx="405880" cy="369332"/>
          </a:xfrm>
          <a:prstGeom prst="rect">
            <a:avLst/>
          </a:prstGeom>
          <a:noFill/>
        </p:spPr>
        <p:txBody>
          <a:bodyPr wrap="none" rtlCol="0">
            <a:spAutoFit/>
          </a:bodyPr>
          <a:lstStyle/>
          <a:p>
            <a:r>
              <a:rPr lang="en-GB" dirty="0"/>
              <a:t>b.</a:t>
            </a:r>
          </a:p>
        </p:txBody>
      </p:sp>
      <p:pic>
        <p:nvPicPr>
          <p:cNvPr id="4098" name="Picture 2" descr="Image result for incandescent light bul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4769764"/>
            <a:ext cx="991968" cy="1645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0880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p>
        </p:txBody>
      </p:sp>
      <p:sp>
        <p:nvSpPr>
          <p:cNvPr id="5" name="Content Placeholder 4"/>
          <p:cNvSpPr>
            <a:spLocks noGrp="1"/>
          </p:cNvSpPr>
          <p:nvPr>
            <p:ph idx="1"/>
          </p:nvPr>
        </p:nvSpPr>
        <p:spPr/>
        <p:txBody>
          <a:bodyPr/>
          <a:lstStyle/>
          <a:p>
            <a:pPr marL="0" indent="0">
              <a:buNone/>
            </a:pPr>
            <a:r>
              <a:rPr lang="en-US" b="1" dirty="0"/>
              <a:t>How could we increase the efficiency of a TV?</a:t>
            </a:r>
            <a:endParaRPr lang="en-GB"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US" b="1" dirty="0">
                <a:solidFill>
                  <a:srgbClr val="FF00FF"/>
                </a:solidFill>
              </a:rPr>
              <a:t>Activities</a:t>
            </a:r>
            <a:endParaRPr lang="en-GB" b="1" dirty="0">
              <a:solidFill>
                <a:srgbClr val="FF00FF"/>
              </a:solidFill>
            </a:endParaRPr>
          </a:p>
        </p:txBody>
      </p:sp>
    </p:spTree>
    <p:extLst>
      <p:ext uri="{BB962C8B-B14F-4D97-AF65-F5344CB8AC3E}">
        <p14:creationId xmlns:p14="http://schemas.microsoft.com/office/powerpoint/2010/main" val="1745444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p>
        </p:txBody>
      </p:sp>
      <p:sp>
        <p:nvSpPr>
          <p:cNvPr id="5" name="Content Placeholder 4"/>
          <p:cNvSpPr>
            <a:spLocks noGrp="1"/>
          </p:cNvSpPr>
          <p:nvPr>
            <p:ph idx="1"/>
          </p:nvPr>
        </p:nvSpPr>
        <p:spPr/>
        <p:txBody>
          <a:bodyPr/>
          <a:lstStyle/>
          <a:p>
            <a:pPr marL="0" indent="0">
              <a:buNone/>
            </a:pPr>
            <a:r>
              <a:rPr lang="en-US" b="1" dirty="0"/>
              <a:t>How could we increase the efficiency of a TV?</a:t>
            </a:r>
          </a:p>
          <a:p>
            <a:pPr marL="0" indent="0">
              <a:buNone/>
            </a:pPr>
            <a:endParaRPr lang="en-US" b="1" dirty="0"/>
          </a:p>
          <a:p>
            <a:pPr marL="0" indent="0">
              <a:buNone/>
            </a:pPr>
            <a:r>
              <a:rPr lang="en-US" dirty="0"/>
              <a:t>We need to ensure as much input energy as possible is converted into useful output energy.</a:t>
            </a:r>
            <a:endParaRPr lang="en-GB"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US" b="1" dirty="0">
                <a:solidFill>
                  <a:srgbClr val="FF00FF"/>
                </a:solidFill>
              </a:rPr>
              <a:t>Activities</a:t>
            </a:r>
            <a:endParaRPr lang="en-GB" b="1" dirty="0">
              <a:solidFill>
                <a:srgbClr val="FF00FF"/>
              </a:solidFill>
            </a:endParaRPr>
          </a:p>
        </p:txBody>
      </p:sp>
    </p:spTree>
    <p:extLst>
      <p:ext uri="{BB962C8B-B14F-4D97-AF65-F5344CB8AC3E}">
        <p14:creationId xmlns:p14="http://schemas.microsoft.com/office/powerpoint/2010/main" val="1724044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p>
        </p:txBody>
      </p:sp>
      <p:sp>
        <p:nvSpPr>
          <p:cNvPr id="5" name="Content Placeholder 4"/>
          <p:cNvSpPr>
            <a:spLocks noGrp="1"/>
          </p:cNvSpPr>
          <p:nvPr>
            <p:ph idx="1"/>
          </p:nvPr>
        </p:nvSpPr>
        <p:spPr/>
        <p:txBody>
          <a:bodyPr>
            <a:normAutofit fontScale="77500" lnSpcReduction="20000"/>
          </a:bodyPr>
          <a:lstStyle/>
          <a:p>
            <a:pPr marL="0" indent="0">
              <a:buNone/>
            </a:pPr>
            <a:r>
              <a:rPr lang="en-GB" b="1" dirty="0"/>
              <a:t>A student finds some information about energy-saving light bulbs.</a:t>
            </a:r>
          </a:p>
          <a:p>
            <a:pPr marL="0" indent="0">
              <a:buNone/>
            </a:pPr>
            <a:r>
              <a:rPr lang="en-GB" b="1" dirty="0"/>
              <a:t>A 30W light bulb uses 600J of electrical energy in a certain period of time. In that time, it produces 450 J of light energy. The rest of the energy is wasted.</a:t>
            </a:r>
            <a:endParaRPr lang="en-US" b="1" dirty="0"/>
          </a:p>
          <a:p>
            <a:pPr marL="514350" indent="-514350">
              <a:buFont typeface="+mj-lt"/>
              <a:buAutoNum type="arabicPeriod"/>
            </a:pPr>
            <a:r>
              <a:rPr lang="en-US" dirty="0">
                <a:solidFill>
                  <a:srgbClr val="008000"/>
                </a:solidFill>
              </a:rPr>
              <a:t>Calculate the energy wasted by the bulb.</a:t>
            </a:r>
          </a:p>
          <a:p>
            <a:pPr marL="514350" indent="-514350">
              <a:buFont typeface="+mj-lt"/>
              <a:buAutoNum type="arabicPeriod"/>
            </a:pPr>
            <a:r>
              <a:rPr lang="en-US" dirty="0">
                <a:solidFill>
                  <a:srgbClr val="FF9900"/>
                </a:solidFill>
              </a:rPr>
              <a:t>What happens to the energy wasted by the light bulb?</a:t>
            </a:r>
          </a:p>
          <a:p>
            <a:pPr marL="514350" indent="-514350">
              <a:buFont typeface="+mj-lt"/>
              <a:buAutoNum type="arabicPeriod"/>
            </a:pPr>
            <a:r>
              <a:rPr lang="en-US" dirty="0">
                <a:solidFill>
                  <a:srgbClr val="FF9900"/>
                </a:solidFill>
              </a:rPr>
              <a:t>Calculate the efficiency of the light bulb.</a:t>
            </a:r>
          </a:p>
          <a:p>
            <a:pPr marL="514350" indent="-514350">
              <a:buFont typeface="+mj-lt"/>
              <a:buAutoNum type="arabicPeriod"/>
            </a:pPr>
            <a:r>
              <a:rPr lang="en-GB" dirty="0">
                <a:solidFill>
                  <a:srgbClr val="FF0000"/>
                </a:solidFill>
              </a:rPr>
              <a:t>Calculate the period of time, in seconds, during which the 600 J is provided to the 30 W light bulb</a:t>
            </a:r>
            <a:r>
              <a:rPr lang="en-US" dirty="0">
                <a:solidFill>
                  <a:srgbClr val="FF0000"/>
                </a:solidFill>
              </a:rPr>
              <a:t>.</a:t>
            </a:r>
            <a:endParaRPr lang="en-GB" dirty="0">
              <a:solidFill>
                <a:srgbClr val="FF0000"/>
              </a:solidFill>
            </a:endParaRPr>
          </a:p>
        </p:txBody>
      </p:sp>
      <p:sp>
        <p:nvSpPr>
          <p:cNvPr id="4" name="TextBox 3"/>
          <p:cNvSpPr txBox="1"/>
          <p:nvPr/>
        </p:nvSpPr>
        <p:spPr>
          <a:xfrm>
            <a:off x="7572379" y="1331476"/>
            <a:ext cx="1608133" cy="369332"/>
          </a:xfrm>
          <a:prstGeom prst="rect">
            <a:avLst/>
          </a:prstGeom>
          <a:noFill/>
        </p:spPr>
        <p:txBody>
          <a:bodyPr wrap="none" rtlCol="0">
            <a:spAutoFit/>
          </a:bodyPr>
          <a:lstStyle/>
          <a:p>
            <a:r>
              <a:rPr lang="en-US" b="1" dirty="0">
                <a:solidFill>
                  <a:srgbClr val="FF00FF"/>
                </a:solidFill>
              </a:rPr>
              <a:t>Demonstrate</a:t>
            </a:r>
            <a:endParaRPr lang="en-GB" b="1" dirty="0">
              <a:solidFill>
                <a:srgbClr val="FF00FF"/>
              </a:solidFill>
            </a:endParaRPr>
          </a:p>
        </p:txBody>
      </p:sp>
    </p:spTree>
    <p:extLst>
      <p:ext uri="{BB962C8B-B14F-4D97-AF65-F5344CB8AC3E}">
        <p14:creationId xmlns:p14="http://schemas.microsoft.com/office/powerpoint/2010/main" val="9971328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24328" y="92218"/>
            <a:ext cx="1608133" cy="369332"/>
          </a:xfrm>
          <a:prstGeom prst="rect">
            <a:avLst/>
          </a:prstGeom>
          <a:noFill/>
        </p:spPr>
        <p:txBody>
          <a:bodyPr wrap="none" rtlCol="0">
            <a:spAutoFit/>
          </a:bodyPr>
          <a:lstStyle/>
          <a:p>
            <a:r>
              <a:rPr lang="en-GB" b="1" dirty="0">
                <a:solidFill>
                  <a:srgbClr val="FF00FF"/>
                </a:solidFill>
              </a:rPr>
              <a:t>Demonstrate</a:t>
            </a:r>
          </a:p>
        </p:txBody>
      </p:sp>
      <p:pic>
        <p:nvPicPr>
          <p:cNvPr id="4102" name="Picture 6" descr="http://img.tesco.com/Groceries/pi/813/0071106061813/IDShot_540x54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995" r="18871" b="1689"/>
          <a:stretch/>
        </p:blipFill>
        <p:spPr bwMode="auto">
          <a:xfrm>
            <a:off x="518153" y="-59372"/>
            <a:ext cx="1157963" cy="183218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1928175" y="395057"/>
            <a:ext cx="6912768" cy="369332"/>
          </a:xfrm>
          <a:prstGeom prst="rect">
            <a:avLst/>
          </a:prstGeom>
          <a:noFill/>
        </p:spPr>
        <p:txBody>
          <a:bodyPr wrap="square" rtlCol="0">
            <a:spAutoFit/>
          </a:bodyPr>
          <a:lstStyle/>
          <a:p>
            <a:r>
              <a:rPr lang="en-GB" b="1" dirty="0" smtClean="0">
                <a:solidFill>
                  <a:srgbClr val="FF0000"/>
                </a:solidFill>
              </a:rPr>
              <a:t>Stick into your book and answer.</a:t>
            </a:r>
            <a:endParaRPr lang="en-GB" b="1" dirty="0">
              <a:solidFill>
                <a:srgbClr val="FF0000"/>
              </a:solidFill>
            </a:endParaRPr>
          </a:p>
        </p:txBody>
      </p:sp>
      <p:sp>
        <p:nvSpPr>
          <p:cNvPr id="8" name="TextBox 7"/>
          <p:cNvSpPr txBox="1"/>
          <p:nvPr/>
        </p:nvSpPr>
        <p:spPr>
          <a:xfrm rot="16200000">
            <a:off x="-471379" y="672056"/>
            <a:ext cx="1609736" cy="369332"/>
          </a:xfrm>
          <a:prstGeom prst="rect">
            <a:avLst/>
          </a:prstGeom>
          <a:noFill/>
        </p:spPr>
        <p:txBody>
          <a:bodyPr wrap="none" rtlCol="0">
            <a:spAutoFit/>
          </a:bodyPr>
          <a:lstStyle/>
          <a:p>
            <a:r>
              <a:rPr lang="en-GB" b="1" dirty="0" smtClean="0">
                <a:solidFill>
                  <a:srgbClr val="FF0000"/>
                </a:solidFill>
              </a:rPr>
              <a:t>Challenge Q</a:t>
            </a:r>
            <a:endParaRPr lang="en-GB" b="1" dirty="0">
              <a:solidFill>
                <a:srgbClr val="FF0000"/>
              </a:solidFill>
            </a:endParaRPr>
          </a:p>
        </p:txBody>
      </p:sp>
      <p:sp>
        <p:nvSpPr>
          <p:cNvPr id="2" name="Rectangle 1"/>
          <p:cNvSpPr/>
          <p:nvPr/>
        </p:nvSpPr>
        <p:spPr>
          <a:xfrm>
            <a:off x="-6897" y="1643891"/>
            <a:ext cx="9139357" cy="5601533"/>
          </a:xfrm>
          <a:prstGeom prst="rect">
            <a:avLst/>
          </a:prstGeom>
        </p:spPr>
        <p:txBody>
          <a:bodyPr wrap="square">
            <a:spAutoFit/>
          </a:bodyPr>
          <a:lstStyle/>
          <a:p>
            <a:r>
              <a:rPr lang="en-GB" sz="2000" b="1" dirty="0">
                <a:solidFill>
                  <a:srgbClr val="FF0000"/>
                </a:solidFill>
              </a:rPr>
              <a:t>(a)      (i)      Almost a half of students gained both marks. The common errors were to multiply 8 by 20 without then dividing by 100 or divide 20 by 8 giving an answer of 2.5.</a:t>
            </a:r>
          </a:p>
          <a:p>
            <a:r>
              <a:rPr lang="en-GB" sz="2000" b="1" dirty="0"/>
              <a:t>(ii)     A significant number of students thought this question could not be answered due to lack of data. These students had failed to read the question stem that told them both bulbs had the same useful power output. Students scoring both marks in part (a)(i) usually also scored this mark. However, there were a significant number of students giving answers in excess of 100 %.</a:t>
            </a:r>
          </a:p>
          <a:p>
            <a:r>
              <a:rPr lang="en-GB" sz="2000" b="1" dirty="0">
                <a:solidFill>
                  <a:srgbClr val="FF0000"/>
                </a:solidFill>
              </a:rPr>
              <a:t>(b)     (i)     Students were asked to use the data and not simply to repeat it. However, there were many good answers that compared the cost over the same period of time and gained both marks. Different, but still valid answers, which used correct calculations in terms of cost per hour or hours per pound spent, were regularly seen.</a:t>
            </a:r>
          </a:p>
          <a:p>
            <a:r>
              <a:rPr lang="en-GB" sz="2000" b="1" dirty="0"/>
              <a:t>(ii)     There was a wide variety of answers, many unfortunately, too vague to credit. The most popular correct answer was in terms of ‘waste less energy’.</a:t>
            </a:r>
          </a:p>
          <a:p>
            <a:r>
              <a:rPr lang="en-GB" sz="2000" b="1" dirty="0"/>
              <a:t> </a:t>
            </a:r>
          </a:p>
        </p:txBody>
      </p:sp>
    </p:spTree>
    <p:extLst>
      <p:ext uri="{BB962C8B-B14F-4D97-AF65-F5344CB8AC3E}">
        <p14:creationId xmlns:p14="http://schemas.microsoft.com/office/powerpoint/2010/main" val="3145015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2">
                                            <p:txEl>
                                              <p:pRg st="0" end="0"/>
                                            </p:txEl>
                                          </p:spTgt>
                                        </p:tgtEl>
                                      </p:cBhvr>
                                    </p:animEffect>
                                    <p:set>
                                      <p:cBhvr>
                                        <p:cTn id="12" dur="1" fill="hold">
                                          <p:stCondLst>
                                            <p:cond delay="499"/>
                                          </p:stCondLst>
                                        </p:cTn>
                                        <p:tgtEl>
                                          <p:spTgt spid="2">
                                            <p:txEl>
                                              <p:pRg st="0" end="0"/>
                                            </p:txEl>
                                          </p:spTgt>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2">
                                            <p:txEl>
                                              <p:pRg st="1" end="1"/>
                                            </p:txEl>
                                          </p:spTgt>
                                        </p:tgtEl>
                                      </p:cBhvr>
                                    </p:animEffect>
                                    <p:set>
                                      <p:cBhvr>
                                        <p:cTn id="20" dur="1" fill="hold">
                                          <p:stCondLst>
                                            <p:cond delay="499"/>
                                          </p:stCondLst>
                                        </p:cTn>
                                        <p:tgtEl>
                                          <p:spTgt spid="2">
                                            <p:txEl>
                                              <p:pRg st="1" end="1"/>
                                            </p:txEl>
                                          </p:spTgt>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2">
                                            <p:txEl>
                                              <p:pRg st="2" end="2"/>
                                            </p:txEl>
                                          </p:spTgt>
                                        </p:tgtEl>
                                      </p:cBhvr>
                                    </p:animEffect>
                                    <p:set>
                                      <p:cBhvr>
                                        <p:cTn id="28" dur="1" fill="hold">
                                          <p:stCondLst>
                                            <p:cond delay="499"/>
                                          </p:stCondLst>
                                        </p:cTn>
                                        <p:tgtEl>
                                          <p:spTgt spid="2">
                                            <p:txEl>
                                              <p:pRg st="2" end="2"/>
                                            </p:txEl>
                                          </p:spTgt>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Effect transition="in" filter="fade">
                                      <p:cBhvr>
                                        <p:cTn id="31"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6E0D26-F36D-4C9E-AB5A-1DE56E5E4890}"/>
              </a:ext>
            </a:extLst>
          </p:cNvPr>
          <p:cNvSpPr>
            <a:spLocks noGrp="1"/>
          </p:cNvSpPr>
          <p:nvPr>
            <p:ph idx="1"/>
          </p:nvPr>
        </p:nvSpPr>
        <p:spPr/>
        <p:txBody>
          <a:bodyPr/>
          <a:lstStyle/>
          <a:p>
            <a:r>
              <a:rPr lang="en-GB" dirty="0" smtClean="0"/>
              <a:t>How to calculate efficiency</a:t>
            </a:r>
            <a:endParaRPr lang="en-GB" dirty="0"/>
          </a:p>
        </p:txBody>
      </p:sp>
      <p:sp>
        <p:nvSpPr>
          <p:cNvPr id="3" name="Content Placeholder 2">
            <a:extLst>
              <a:ext uri="{FF2B5EF4-FFF2-40B4-BE49-F238E27FC236}">
                <a16:creationId xmlns:a16="http://schemas.microsoft.com/office/drawing/2014/main" id="{37460C86-B10A-414B-A547-4A7BDE84D4FD}"/>
              </a:ext>
            </a:extLst>
          </p:cNvPr>
          <p:cNvSpPr>
            <a:spLocks noGrp="1"/>
          </p:cNvSpPr>
          <p:nvPr>
            <p:ph idx="14"/>
          </p:nvPr>
        </p:nvSpPr>
        <p:spPr/>
        <p:txBody>
          <a:bodyPr/>
          <a:lstStyle/>
          <a:p>
            <a:r>
              <a:rPr lang="en-GB" dirty="0" smtClean="0"/>
              <a:t>Efficiency</a:t>
            </a:r>
            <a:endParaRPr lang="en-GB" dirty="0"/>
          </a:p>
        </p:txBody>
      </p:sp>
      <p:sp>
        <p:nvSpPr>
          <p:cNvPr id="4" name="Date Placeholder 3">
            <a:extLst>
              <a:ext uri="{FF2B5EF4-FFF2-40B4-BE49-F238E27FC236}">
                <a16:creationId xmlns:a16="http://schemas.microsoft.com/office/drawing/2014/main" id="{43DFD17B-49FF-4263-AC45-899E7B81BA6D}"/>
              </a:ext>
            </a:extLst>
          </p:cNvPr>
          <p:cNvSpPr>
            <a:spLocks noGrp="1"/>
          </p:cNvSpPr>
          <p:nvPr>
            <p:ph type="dt" sz="half" idx="16"/>
          </p:nvPr>
        </p:nvSpPr>
        <p:spPr/>
        <p:txBody>
          <a:bodyPr/>
          <a:lstStyle/>
          <a:p>
            <a:fld id="{5111126A-6136-4891-91BD-C7364FD5E4F5}" type="datetime1">
              <a:rPr lang="en-GB" smtClean="0"/>
              <a:pPr/>
              <a:t>17/09/2020</a:t>
            </a:fld>
            <a:endParaRPr lang="en-GB" dirty="0"/>
          </a:p>
        </p:txBody>
      </p:sp>
      <p:sp>
        <p:nvSpPr>
          <p:cNvPr id="5" name="Content Placeholder 4">
            <a:extLst>
              <a:ext uri="{FF2B5EF4-FFF2-40B4-BE49-F238E27FC236}">
                <a16:creationId xmlns:a16="http://schemas.microsoft.com/office/drawing/2014/main" id="{82BC5D00-93C3-45E1-8253-ECE6AE6D1294}"/>
              </a:ext>
            </a:extLst>
          </p:cNvPr>
          <p:cNvSpPr>
            <a:spLocks noGrp="1"/>
          </p:cNvSpPr>
          <p:nvPr>
            <p:ph idx="11"/>
          </p:nvPr>
        </p:nvSpPr>
        <p:spPr>
          <a:solidFill>
            <a:srgbClr val="FF8181"/>
          </a:solidFill>
        </p:spPr>
        <p:txBody>
          <a:bodyPr/>
          <a:lstStyle/>
          <a:p>
            <a:r>
              <a:rPr lang="en-GB" dirty="0" smtClean="0"/>
              <a:t>Define the term efficiency and recall both equations</a:t>
            </a:r>
            <a:endParaRPr lang="en-GB" dirty="0"/>
          </a:p>
        </p:txBody>
      </p:sp>
      <p:sp>
        <p:nvSpPr>
          <p:cNvPr id="6" name="Content Placeholder 5">
            <a:extLst>
              <a:ext uri="{FF2B5EF4-FFF2-40B4-BE49-F238E27FC236}">
                <a16:creationId xmlns:a16="http://schemas.microsoft.com/office/drawing/2014/main" id="{50722FFF-A25E-484D-959B-EF5EA0D2B0D5}"/>
              </a:ext>
            </a:extLst>
          </p:cNvPr>
          <p:cNvSpPr>
            <a:spLocks noGrp="1"/>
          </p:cNvSpPr>
          <p:nvPr>
            <p:ph idx="12"/>
          </p:nvPr>
        </p:nvSpPr>
        <p:spPr>
          <a:solidFill>
            <a:srgbClr val="C2E49C"/>
          </a:solidFill>
        </p:spPr>
        <p:txBody>
          <a:bodyPr>
            <a:normAutofit fontScale="85000" lnSpcReduction="10000"/>
          </a:bodyPr>
          <a:lstStyle/>
          <a:p>
            <a:r>
              <a:rPr lang="en-US" dirty="0" smtClean="0"/>
              <a:t>Suggest methods to increase the efficiency of an intended energy transfer</a:t>
            </a:r>
            <a:endParaRPr lang="en-GB" dirty="0"/>
          </a:p>
        </p:txBody>
      </p:sp>
      <p:sp>
        <p:nvSpPr>
          <p:cNvPr id="7" name="Content Placeholder 6">
            <a:extLst>
              <a:ext uri="{FF2B5EF4-FFF2-40B4-BE49-F238E27FC236}">
                <a16:creationId xmlns:a16="http://schemas.microsoft.com/office/drawing/2014/main" id="{D47C521B-5975-43D3-BE7B-8BA62D4D7159}"/>
              </a:ext>
            </a:extLst>
          </p:cNvPr>
          <p:cNvSpPr>
            <a:spLocks noGrp="1"/>
          </p:cNvSpPr>
          <p:nvPr>
            <p:ph idx="17"/>
          </p:nvPr>
        </p:nvSpPr>
        <p:spPr>
          <a:solidFill>
            <a:srgbClr val="FF8181"/>
          </a:solidFill>
        </p:spPr>
        <p:txBody>
          <a:bodyPr/>
          <a:lstStyle/>
          <a:p>
            <a:r>
              <a:rPr lang="en-GB" dirty="0"/>
              <a:t>1-3</a:t>
            </a:r>
          </a:p>
        </p:txBody>
      </p:sp>
      <p:sp>
        <p:nvSpPr>
          <p:cNvPr id="8" name="Content Placeholder 7">
            <a:extLst>
              <a:ext uri="{FF2B5EF4-FFF2-40B4-BE49-F238E27FC236}">
                <a16:creationId xmlns:a16="http://schemas.microsoft.com/office/drawing/2014/main" id="{2692B6F7-078D-448D-AABA-47FEA1609CB0}"/>
              </a:ext>
            </a:extLst>
          </p:cNvPr>
          <p:cNvSpPr>
            <a:spLocks noGrp="1"/>
          </p:cNvSpPr>
          <p:nvPr>
            <p:ph idx="18"/>
          </p:nvPr>
        </p:nvSpPr>
        <p:spPr/>
        <p:txBody>
          <a:bodyPr/>
          <a:lstStyle/>
          <a:p>
            <a:r>
              <a:rPr lang="en-GB" dirty="0"/>
              <a:t>4-5</a:t>
            </a:r>
          </a:p>
        </p:txBody>
      </p:sp>
      <p:sp>
        <p:nvSpPr>
          <p:cNvPr id="9" name="Content Placeholder 8">
            <a:extLst>
              <a:ext uri="{FF2B5EF4-FFF2-40B4-BE49-F238E27FC236}">
                <a16:creationId xmlns:a16="http://schemas.microsoft.com/office/drawing/2014/main" id="{566AA0FC-FEFD-4CC6-9405-653478E39883}"/>
              </a:ext>
            </a:extLst>
          </p:cNvPr>
          <p:cNvSpPr>
            <a:spLocks noGrp="1"/>
          </p:cNvSpPr>
          <p:nvPr>
            <p:ph idx="19"/>
          </p:nvPr>
        </p:nvSpPr>
        <p:spPr>
          <a:solidFill>
            <a:srgbClr val="C2E49C"/>
          </a:solidFill>
        </p:spPr>
        <p:txBody>
          <a:bodyPr/>
          <a:lstStyle/>
          <a:p>
            <a:r>
              <a:rPr lang="en-GB"/>
              <a:t>6-8</a:t>
            </a:r>
          </a:p>
        </p:txBody>
      </p:sp>
      <p:sp>
        <p:nvSpPr>
          <p:cNvPr id="10" name="Content Placeholder 9">
            <a:extLst>
              <a:ext uri="{FF2B5EF4-FFF2-40B4-BE49-F238E27FC236}">
                <a16:creationId xmlns:a16="http://schemas.microsoft.com/office/drawing/2014/main" id="{457404BF-F292-4690-B055-791AC86AB805}"/>
              </a:ext>
            </a:extLst>
          </p:cNvPr>
          <p:cNvSpPr>
            <a:spLocks noGrp="1"/>
          </p:cNvSpPr>
          <p:nvPr>
            <p:ph idx="20"/>
          </p:nvPr>
        </p:nvSpPr>
        <p:spPr/>
        <p:txBody>
          <a:bodyPr>
            <a:normAutofit/>
          </a:bodyPr>
          <a:lstStyle/>
          <a:p>
            <a:r>
              <a:rPr lang="en-US" dirty="0" smtClean="0"/>
              <a:t>Calculate efficiency as a decimal or percentage</a:t>
            </a:r>
            <a:endParaRPr lang="en-GB" dirty="0"/>
          </a:p>
        </p:txBody>
      </p:sp>
    </p:spTree>
    <p:extLst>
      <p:ext uri="{BB962C8B-B14F-4D97-AF65-F5344CB8AC3E}">
        <p14:creationId xmlns:p14="http://schemas.microsoft.com/office/powerpoint/2010/main" val="481943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1"/>
          <p:cNvSpPr>
            <a:spLocks noGrp="1"/>
          </p:cNvSpPr>
          <p:nvPr>
            <p:ph type="dt" sz="quarter" idx="10"/>
          </p:nvPr>
        </p:nvSpPr>
        <p:spPr>
          <a:xfrm>
            <a:off x="19493" y="6381328"/>
            <a:ext cx="4264475" cy="386357"/>
          </a:xfrm>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8A5CDDB-2ADF-4371-A565-9D230B67ADDA}" type="datetime2">
              <a:rPr lang="en-GB" sz="2000" b="1" smtClean="0">
                <a:solidFill>
                  <a:srgbClr val="FF0000"/>
                </a:solidFill>
                <a:latin typeface="Century Gothic" pitchFamily="34" charset="0"/>
              </a:rPr>
              <a:t>Thursday, 17 September 2020</a:t>
            </a:fld>
            <a:endParaRPr lang="en-GB" sz="2000" b="1" dirty="0">
              <a:solidFill>
                <a:srgbClr val="FF0000"/>
              </a:solidFill>
              <a:latin typeface="Century Gothic" pitchFamily="34" charset="0"/>
            </a:endParaRPr>
          </a:p>
        </p:txBody>
      </p:sp>
      <p:sp>
        <p:nvSpPr>
          <p:cNvPr id="5" name="Rounded Rectangle 4"/>
          <p:cNvSpPr/>
          <p:nvPr/>
        </p:nvSpPr>
        <p:spPr>
          <a:xfrm>
            <a:off x="755576" y="980728"/>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Elastic potential energy</a:t>
            </a:r>
          </a:p>
        </p:txBody>
      </p:sp>
      <p:sp>
        <p:nvSpPr>
          <p:cNvPr id="25" name="Rounded Rectangle 24"/>
          <p:cNvSpPr/>
          <p:nvPr/>
        </p:nvSpPr>
        <p:spPr>
          <a:xfrm>
            <a:off x="6359473" y="3637162"/>
            <a:ext cx="2138397" cy="1298191"/>
          </a:xfrm>
          <a:prstGeom prst="roundRect">
            <a:avLst/>
          </a:prstGeom>
          <a:solidFill>
            <a:srgbClr val="FFFF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itchFamily="34" charset="0"/>
            </a:endParaRPr>
          </a:p>
        </p:txBody>
      </p:sp>
      <p:sp>
        <p:nvSpPr>
          <p:cNvPr id="22" name="Rounded Rectangle 21"/>
          <p:cNvSpPr/>
          <p:nvPr/>
        </p:nvSpPr>
        <p:spPr>
          <a:xfrm>
            <a:off x="3707904" y="980728"/>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Gravitational potential energy</a:t>
            </a:r>
          </a:p>
        </p:txBody>
      </p:sp>
      <p:sp>
        <p:nvSpPr>
          <p:cNvPr id="28" name="Rounded Rectangle 27"/>
          <p:cNvSpPr/>
          <p:nvPr/>
        </p:nvSpPr>
        <p:spPr>
          <a:xfrm>
            <a:off x="6516216" y="980728"/>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Calculations lesson 1</a:t>
            </a:r>
          </a:p>
        </p:txBody>
      </p:sp>
      <p:sp>
        <p:nvSpPr>
          <p:cNvPr id="31" name="Rounded Rectangle 30"/>
          <p:cNvSpPr/>
          <p:nvPr/>
        </p:nvSpPr>
        <p:spPr>
          <a:xfrm>
            <a:off x="764142" y="2419823"/>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RP1 – Specific heat capacity</a:t>
            </a:r>
          </a:p>
        </p:txBody>
      </p:sp>
      <p:sp>
        <p:nvSpPr>
          <p:cNvPr id="32" name="Rounded Rectangle 31"/>
          <p:cNvSpPr/>
          <p:nvPr/>
        </p:nvSpPr>
        <p:spPr>
          <a:xfrm>
            <a:off x="3716470" y="2419823"/>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Specific heat capacity</a:t>
            </a:r>
          </a:p>
        </p:txBody>
      </p:sp>
      <p:sp>
        <p:nvSpPr>
          <p:cNvPr id="33" name="Rounded Rectangle 32"/>
          <p:cNvSpPr/>
          <p:nvPr/>
        </p:nvSpPr>
        <p:spPr>
          <a:xfrm>
            <a:off x="6524782" y="2419823"/>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Calculations lesson 2</a:t>
            </a:r>
          </a:p>
        </p:txBody>
      </p:sp>
      <p:sp>
        <p:nvSpPr>
          <p:cNvPr id="34" name="Rounded Rectangle 33"/>
          <p:cNvSpPr/>
          <p:nvPr/>
        </p:nvSpPr>
        <p:spPr>
          <a:xfrm>
            <a:off x="755576" y="3848403"/>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Spec 1 Mini-Test</a:t>
            </a:r>
          </a:p>
        </p:txBody>
      </p:sp>
      <p:sp>
        <p:nvSpPr>
          <p:cNvPr id="35" name="Rounded Rectangle 34"/>
          <p:cNvSpPr/>
          <p:nvPr/>
        </p:nvSpPr>
        <p:spPr>
          <a:xfrm>
            <a:off x="3707904" y="3848403"/>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Power</a:t>
            </a:r>
          </a:p>
        </p:txBody>
      </p:sp>
      <p:sp>
        <p:nvSpPr>
          <p:cNvPr id="36" name="Rounded Rectangle 35"/>
          <p:cNvSpPr/>
          <p:nvPr/>
        </p:nvSpPr>
        <p:spPr>
          <a:xfrm>
            <a:off x="6516216" y="3848403"/>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Energy transfers in a system</a:t>
            </a:r>
          </a:p>
        </p:txBody>
      </p:sp>
      <p:sp>
        <p:nvSpPr>
          <p:cNvPr id="46" name="Right Arrow 45"/>
          <p:cNvSpPr/>
          <p:nvPr/>
        </p:nvSpPr>
        <p:spPr>
          <a:xfrm>
            <a:off x="2627784" y="1423854"/>
            <a:ext cx="936104" cy="204113"/>
          </a:xfrm>
          <a:prstGeom prst="rightArrow">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47" name="Right Arrow 46"/>
          <p:cNvSpPr/>
          <p:nvPr/>
        </p:nvSpPr>
        <p:spPr>
          <a:xfrm>
            <a:off x="5543879" y="1479893"/>
            <a:ext cx="936104" cy="204113"/>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48" name="Right Arrow 47"/>
          <p:cNvSpPr/>
          <p:nvPr/>
        </p:nvSpPr>
        <p:spPr>
          <a:xfrm rot="10800000">
            <a:off x="5533154" y="2878782"/>
            <a:ext cx="936104" cy="204113"/>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49" name="Right Arrow 48"/>
          <p:cNvSpPr/>
          <p:nvPr/>
        </p:nvSpPr>
        <p:spPr>
          <a:xfrm rot="10800000">
            <a:off x="2636350" y="2900805"/>
            <a:ext cx="936104" cy="204113"/>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50" name="Right Arrow 49"/>
          <p:cNvSpPr/>
          <p:nvPr/>
        </p:nvSpPr>
        <p:spPr>
          <a:xfrm>
            <a:off x="2627784" y="4322262"/>
            <a:ext cx="936104" cy="204113"/>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51" name="Right Arrow 50"/>
          <p:cNvSpPr/>
          <p:nvPr/>
        </p:nvSpPr>
        <p:spPr>
          <a:xfrm>
            <a:off x="5531713" y="4322262"/>
            <a:ext cx="936104" cy="204113"/>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52" name="Right Arrow 51"/>
          <p:cNvSpPr/>
          <p:nvPr/>
        </p:nvSpPr>
        <p:spPr>
          <a:xfrm rot="5400000">
            <a:off x="7262831" y="2052162"/>
            <a:ext cx="331683" cy="288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53" name="Right Arrow 52"/>
          <p:cNvSpPr/>
          <p:nvPr/>
        </p:nvSpPr>
        <p:spPr>
          <a:xfrm rot="5400000">
            <a:off x="1309814" y="3438024"/>
            <a:ext cx="331683" cy="288032"/>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23" name="Title 1"/>
          <p:cNvSpPr>
            <a:spLocks noGrp="1"/>
          </p:cNvSpPr>
          <p:nvPr>
            <p:ph type="title"/>
          </p:nvPr>
        </p:nvSpPr>
        <p:spPr>
          <a:xfrm>
            <a:off x="0" y="0"/>
            <a:ext cx="9144000" cy="573986"/>
          </a:xfrm>
          <a:solidFill>
            <a:srgbClr val="C26FF5"/>
          </a:solidFill>
        </p:spPr>
        <p:style>
          <a:lnRef idx="2">
            <a:schemeClr val="dk1"/>
          </a:lnRef>
          <a:fillRef idx="1">
            <a:schemeClr val="lt1"/>
          </a:fillRef>
          <a:effectRef idx="0">
            <a:schemeClr val="dk1"/>
          </a:effectRef>
          <a:fontRef idx="minor">
            <a:schemeClr val="dk1"/>
          </a:fontRef>
        </p:style>
        <p:txBody>
          <a:bodyPr>
            <a:normAutofit fontScale="90000"/>
          </a:bodyPr>
          <a:lstStyle/>
          <a:p>
            <a:r>
              <a:rPr lang="en-GB" sz="3200" dirty="0">
                <a:latin typeface="Century Gothic" panose="020B0502020202020204" pitchFamily="34" charset="0"/>
              </a:rPr>
              <a:t>The Big Picture – Spec </a:t>
            </a:r>
            <a:r>
              <a:rPr lang="en-GB" sz="3200">
                <a:latin typeface="Century Gothic" panose="020B0502020202020204" pitchFamily="34" charset="0"/>
              </a:rPr>
              <a:t>1 Energy</a:t>
            </a:r>
            <a:endParaRPr lang="en-GB" sz="3200" dirty="0">
              <a:latin typeface="Century Gothic" panose="020B0502020202020204" pitchFamily="34" charset="0"/>
            </a:endParaRPr>
          </a:p>
        </p:txBody>
      </p:sp>
      <p:sp>
        <p:nvSpPr>
          <p:cNvPr id="27" name="Rounded Rectangle 32"/>
          <p:cNvSpPr/>
          <p:nvPr/>
        </p:nvSpPr>
        <p:spPr>
          <a:xfrm>
            <a:off x="6524782" y="5222598"/>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PHYS ONLY – RP2 - Insulators</a:t>
            </a:r>
          </a:p>
        </p:txBody>
      </p:sp>
      <p:sp>
        <p:nvSpPr>
          <p:cNvPr id="37" name="Right Arrow 51"/>
          <p:cNvSpPr/>
          <p:nvPr/>
        </p:nvSpPr>
        <p:spPr>
          <a:xfrm rot="5400000">
            <a:off x="7262831" y="4813865"/>
            <a:ext cx="331683" cy="2880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24" name="Rounded Rectangle 23"/>
          <p:cNvSpPr/>
          <p:nvPr/>
        </p:nvSpPr>
        <p:spPr>
          <a:xfrm>
            <a:off x="781037" y="5229200"/>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National and global energy resources</a:t>
            </a:r>
          </a:p>
        </p:txBody>
      </p:sp>
      <p:sp>
        <p:nvSpPr>
          <p:cNvPr id="26" name="Rounded Rectangle 25"/>
          <p:cNvSpPr/>
          <p:nvPr/>
        </p:nvSpPr>
        <p:spPr>
          <a:xfrm>
            <a:off x="3733365" y="5229200"/>
            <a:ext cx="1728192" cy="875710"/>
          </a:xfrm>
          <a:prstGeom prst="roundRect">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itchFamily="34" charset="0"/>
              </a:rPr>
              <a:t>Efficiency</a:t>
            </a:r>
          </a:p>
        </p:txBody>
      </p:sp>
      <p:sp>
        <p:nvSpPr>
          <p:cNvPr id="29" name="Right Arrow 28"/>
          <p:cNvSpPr/>
          <p:nvPr/>
        </p:nvSpPr>
        <p:spPr>
          <a:xfrm rot="10800000">
            <a:off x="5550049" y="5688159"/>
            <a:ext cx="936104" cy="204113"/>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
        <p:nvSpPr>
          <p:cNvPr id="30" name="Right Arrow 29"/>
          <p:cNvSpPr/>
          <p:nvPr/>
        </p:nvSpPr>
        <p:spPr>
          <a:xfrm rot="10800000">
            <a:off x="2653245" y="5710182"/>
            <a:ext cx="936104" cy="204113"/>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latin typeface="Century Gothic" pitchFamily="34" charset="0"/>
            </a:endParaRPr>
          </a:p>
        </p:txBody>
      </p:sp>
    </p:spTree>
    <p:extLst>
      <p:ext uri="{BB962C8B-B14F-4D97-AF65-F5344CB8AC3E}">
        <p14:creationId xmlns:p14="http://schemas.microsoft.com/office/powerpoint/2010/main" val="1878587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heckerboard(across)">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6E0D26-F36D-4C9E-AB5A-1DE56E5E4890}"/>
              </a:ext>
            </a:extLst>
          </p:cNvPr>
          <p:cNvSpPr>
            <a:spLocks noGrp="1"/>
          </p:cNvSpPr>
          <p:nvPr>
            <p:ph idx="1"/>
          </p:nvPr>
        </p:nvSpPr>
        <p:spPr/>
        <p:txBody>
          <a:bodyPr/>
          <a:lstStyle/>
          <a:p>
            <a:r>
              <a:rPr lang="en-GB" dirty="0" smtClean="0"/>
              <a:t>How to calculate efficiency</a:t>
            </a:r>
            <a:endParaRPr lang="en-GB" dirty="0"/>
          </a:p>
        </p:txBody>
      </p:sp>
      <p:sp>
        <p:nvSpPr>
          <p:cNvPr id="3" name="Content Placeholder 2">
            <a:extLst>
              <a:ext uri="{FF2B5EF4-FFF2-40B4-BE49-F238E27FC236}">
                <a16:creationId xmlns:a16="http://schemas.microsoft.com/office/drawing/2014/main" id="{37460C86-B10A-414B-A547-4A7BDE84D4FD}"/>
              </a:ext>
            </a:extLst>
          </p:cNvPr>
          <p:cNvSpPr>
            <a:spLocks noGrp="1"/>
          </p:cNvSpPr>
          <p:nvPr>
            <p:ph idx="14"/>
          </p:nvPr>
        </p:nvSpPr>
        <p:spPr/>
        <p:txBody>
          <a:bodyPr/>
          <a:lstStyle/>
          <a:p>
            <a:r>
              <a:rPr lang="en-GB" dirty="0" smtClean="0"/>
              <a:t>Efficiency</a:t>
            </a:r>
            <a:endParaRPr lang="en-GB" dirty="0"/>
          </a:p>
        </p:txBody>
      </p:sp>
      <p:sp>
        <p:nvSpPr>
          <p:cNvPr id="4" name="Date Placeholder 3">
            <a:extLst>
              <a:ext uri="{FF2B5EF4-FFF2-40B4-BE49-F238E27FC236}">
                <a16:creationId xmlns:a16="http://schemas.microsoft.com/office/drawing/2014/main" id="{43DFD17B-49FF-4263-AC45-899E7B81BA6D}"/>
              </a:ext>
            </a:extLst>
          </p:cNvPr>
          <p:cNvSpPr>
            <a:spLocks noGrp="1"/>
          </p:cNvSpPr>
          <p:nvPr>
            <p:ph type="dt" sz="half" idx="16"/>
          </p:nvPr>
        </p:nvSpPr>
        <p:spPr/>
        <p:txBody>
          <a:bodyPr/>
          <a:lstStyle/>
          <a:p>
            <a:fld id="{5111126A-6136-4891-91BD-C7364FD5E4F5}" type="datetime1">
              <a:rPr lang="en-GB" smtClean="0"/>
              <a:pPr/>
              <a:t>17/09/2020</a:t>
            </a:fld>
            <a:endParaRPr lang="en-GB" dirty="0"/>
          </a:p>
        </p:txBody>
      </p:sp>
      <p:sp>
        <p:nvSpPr>
          <p:cNvPr id="5" name="Content Placeholder 4">
            <a:extLst>
              <a:ext uri="{FF2B5EF4-FFF2-40B4-BE49-F238E27FC236}">
                <a16:creationId xmlns:a16="http://schemas.microsoft.com/office/drawing/2014/main" id="{82BC5D00-93C3-45E1-8253-ECE6AE6D1294}"/>
              </a:ext>
            </a:extLst>
          </p:cNvPr>
          <p:cNvSpPr>
            <a:spLocks noGrp="1"/>
          </p:cNvSpPr>
          <p:nvPr>
            <p:ph idx="11"/>
          </p:nvPr>
        </p:nvSpPr>
        <p:spPr>
          <a:solidFill>
            <a:srgbClr val="FF8181"/>
          </a:solidFill>
        </p:spPr>
        <p:txBody>
          <a:bodyPr/>
          <a:lstStyle/>
          <a:p>
            <a:r>
              <a:rPr lang="en-GB" dirty="0" smtClean="0"/>
              <a:t>Define the term efficiency and recall both equations</a:t>
            </a:r>
            <a:endParaRPr lang="en-GB" dirty="0"/>
          </a:p>
        </p:txBody>
      </p:sp>
      <p:sp>
        <p:nvSpPr>
          <p:cNvPr id="6" name="Content Placeholder 5">
            <a:extLst>
              <a:ext uri="{FF2B5EF4-FFF2-40B4-BE49-F238E27FC236}">
                <a16:creationId xmlns:a16="http://schemas.microsoft.com/office/drawing/2014/main" id="{50722FFF-A25E-484D-959B-EF5EA0D2B0D5}"/>
              </a:ext>
            </a:extLst>
          </p:cNvPr>
          <p:cNvSpPr>
            <a:spLocks noGrp="1"/>
          </p:cNvSpPr>
          <p:nvPr>
            <p:ph idx="12"/>
          </p:nvPr>
        </p:nvSpPr>
        <p:spPr>
          <a:solidFill>
            <a:srgbClr val="C2E49C"/>
          </a:solidFill>
        </p:spPr>
        <p:txBody>
          <a:bodyPr>
            <a:normAutofit fontScale="85000" lnSpcReduction="10000"/>
          </a:bodyPr>
          <a:lstStyle/>
          <a:p>
            <a:r>
              <a:rPr lang="en-US" dirty="0" smtClean="0"/>
              <a:t>Suggest methods to increase the efficiency of an intended energy transfer</a:t>
            </a:r>
            <a:endParaRPr lang="en-GB" dirty="0"/>
          </a:p>
        </p:txBody>
      </p:sp>
      <p:sp>
        <p:nvSpPr>
          <p:cNvPr id="7" name="Content Placeholder 6">
            <a:extLst>
              <a:ext uri="{FF2B5EF4-FFF2-40B4-BE49-F238E27FC236}">
                <a16:creationId xmlns:a16="http://schemas.microsoft.com/office/drawing/2014/main" id="{D47C521B-5975-43D3-BE7B-8BA62D4D7159}"/>
              </a:ext>
            </a:extLst>
          </p:cNvPr>
          <p:cNvSpPr>
            <a:spLocks noGrp="1"/>
          </p:cNvSpPr>
          <p:nvPr>
            <p:ph idx="17"/>
          </p:nvPr>
        </p:nvSpPr>
        <p:spPr>
          <a:solidFill>
            <a:srgbClr val="FF8181"/>
          </a:solidFill>
        </p:spPr>
        <p:txBody>
          <a:bodyPr/>
          <a:lstStyle/>
          <a:p>
            <a:r>
              <a:rPr lang="en-GB" dirty="0"/>
              <a:t>1-3</a:t>
            </a:r>
          </a:p>
        </p:txBody>
      </p:sp>
      <p:sp>
        <p:nvSpPr>
          <p:cNvPr id="8" name="Content Placeholder 7">
            <a:extLst>
              <a:ext uri="{FF2B5EF4-FFF2-40B4-BE49-F238E27FC236}">
                <a16:creationId xmlns:a16="http://schemas.microsoft.com/office/drawing/2014/main" id="{2692B6F7-078D-448D-AABA-47FEA1609CB0}"/>
              </a:ext>
            </a:extLst>
          </p:cNvPr>
          <p:cNvSpPr>
            <a:spLocks noGrp="1"/>
          </p:cNvSpPr>
          <p:nvPr>
            <p:ph idx="18"/>
          </p:nvPr>
        </p:nvSpPr>
        <p:spPr/>
        <p:txBody>
          <a:bodyPr/>
          <a:lstStyle/>
          <a:p>
            <a:r>
              <a:rPr lang="en-GB" dirty="0"/>
              <a:t>4-5</a:t>
            </a:r>
          </a:p>
        </p:txBody>
      </p:sp>
      <p:sp>
        <p:nvSpPr>
          <p:cNvPr id="9" name="Content Placeholder 8">
            <a:extLst>
              <a:ext uri="{FF2B5EF4-FFF2-40B4-BE49-F238E27FC236}">
                <a16:creationId xmlns:a16="http://schemas.microsoft.com/office/drawing/2014/main" id="{566AA0FC-FEFD-4CC6-9405-653478E39883}"/>
              </a:ext>
            </a:extLst>
          </p:cNvPr>
          <p:cNvSpPr>
            <a:spLocks noGrp="1"/>
          </p:cNvSpPr>
          <p:nvPr>
            <p:ph idx="19"/>
          </p:nvPr>
        </p:nvSpPr>
        <p:spPr>
          <a:solidFill>
            <a:srgbClr val="C2E49C"/>
          </a:solidFill>
        </p:spPr>
        <p:txBody>
          <a:bodyPr/>
          <a:lstStyle/>
          <a:p>
            <a:r>
              <a:rPr lang="en-GB"/>
              <a:t>6-8</a:t>
            </a:r>
          </a:p>
        </p:txBody>
      </p:sp>
      <p:sp>
        <p:nvSpPr>
          <p:cNvPr id="10" name="Content Placeholder 9">
            <a:extLst>
              <a:ext uri="{FF2B5EF4-FFF2-40B4-BE49-F238E27FC236}">
                <a16:creationId xmlns:a16="http://schemas.microsoft.com/office/drawing/2014/main" id="{457404BF-F292-4690-B055-791AC86AB805}"/>
              </a:ext>
            </a:extLst>
          </p:cNvPr>
          <p:cNvSpPr>
            <a:spLocks noGrp="1"/>
          </p:cNvSpPr>
          <p:nvPr>
            <p:ph idx="20"/>
          </p:nvPr>
        </p:nvSpPr>
        <p:spPr/>
        <p:txBody>
          <a:bodyPr>
            <a:normAutofit/>
          </a:bodyPr>
          <a:lstStyle/>
          <a:p>
            <a:r>
              <a:rPr lang="en-US" dirty="0" smtClean="0"/>
              <a:t>Calculate efficiency as a decimal or percentage</a:t>
            </a:r>
            <a:endParaRPr lang="en-GB" dirty="0"/>
          </a:p>
        </p:txBody>
      </p:sp>
    </p:spTree>
    <p:extLst>
      <p:ext uri="{BB962C8B-B14F-4D97-AF65-F5344CB8AC3E}">
        <p14:creationId xmlns:p14="http://schemas.microsoft.com/office/powerpoint/2010/main" val="3796233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smtClean="0">
                <a:solidFill>
                  <a:srgbClr val="008000"/>
                </a:solidFill>
              </a:rPr>
              <a:t>Define the term efficiency and recall both equations (Grade 1-3)</a:t>
            </a:r>
            <a:br>
              <a:rPr lang="en-GB" sz="1600" b="1" dirty="0" smtClean="0">
                <a:solidFill>
                  <a:srgbClr val="008000"/>
                </a:solidFill>
              </a:rPr>
            </a:br>
            <a:r>
              <a:rPr lang="en-GB" sz="1600" b="1" dirty="0" smtClean="0">
                <a:solidFill>
                  <a:srgbClr val="FF9900"/>
                </a:solidFill>
              </a:rPr>
              <a:t>Calculate efficiency as both a decimal and percentage (Grade 4-5)</a:t>
            </a:r>
            <a:br>
              <a:rPr lang="en-GB" sz="1600" b="1" dirty="0" smtClean="0">
                <a:solidFill>
                  <a:srgbClr val="FF9900"/>
                </a:solidFill>
              </a:rPr>
            </a:br>
            <a:r>
              <a:rPr lang="en-GB" sz="1600" b="1" dirty="0" smtClean="0">
                <a:solidFill>
                  <a:srgbClr val="FF0000"/>
                </a:solidFill>
              </a:rPr>
              <a:t>Suggest ways to increase the efficiency of an intended energy transfer (Grade 6-8)</a:t>
            </a:r>
            <a:endParaRPr lang="en-GB" sz="1600" b="1" dirty="0">
              <a:solidFill>
                <a:srgbClr val="FF0000"/>
              </a:solidFill>
            </a:endParaRPr>
          </a:p>
        </p:txBody>
      </p:sp>
      <p:sp>
        <p:nvSpPr>
          <p:cNvPr id="5" name="Content Placeholder 4"/>
          <p:cNvSpPr>
            <a:spLocks noGrp="1"/>
          </p:cNvSpPr>
          <p:nvPr>
            <p:ph idx="1"/>
          </p:nvPr>
        </p:nvSpPr>
        <p:spPr/>
        <p:txBody>
          <a:bodyPr/>
          <a:lstStyle/>
          <a:p>
            <a:pPr marL="0" indent="0">
              <a:buNone/>
            </a:pPr>
            <a:r>
              <a:rPr lang="en-GB" b="1" dirty="0"/>
              <a:t>Energy transfers…</a:t>
            </a:r>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pic>
        <p:nvPicPr>
          <p:cNvPr id="1026" name="Picture 2" descr="Image result for t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3006920"/>
            <a:ext cx="3344888" cy="2160240"/>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p:cNvSpPr/>
          <p:nvPr/>
        </p:nvSpPr>
        <p:spPr>
          <a:xfrm>
            <a:off x="683568" y="3789040"/>
            <a:ext cx="2376264" cy="936104"/>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Electrical energy</a:t>
            </a:r>
          </a:p>
        </p:txBody>
      </p:sp>
      <p:sp>
        <p:nvSpPr>
          <p:cNvPr id="8" name="Right Arrow 7"/>
          <p:cNvSpPr/>
          <p:nvPr/>
        </p:nvSpPr>
        <p:spPr>
          <a:xfrm>
            <a:off x="6228184" y="2538868"/>
            <a:ext cx="2376264" cy="936104"/>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Light energy</a:t>
            </a:r>
          </a:p>
        </p:txBody>
      </p:sp>
      <p:sp>
        <p:nvSpPr>
          <p:cNvPr id="9" name="Right Arrow 8"/>
          <p:cNvSpPr/>
          <p:nvPr/>
        </p:nvSpPr>
        <p:spPr>
          <a:xfrm>
            <a:off x="6245332" y="3618988"/>
            <a:ext cx="2376264" cy="936104"/>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Sound energy</a:t>
            </a:r>
          </a:p>
        </p:txBody>
      </p:sp>
      <p:sp>
        <p:nvSpPr>
          <p:cNvPr id="10" name="Right Arrow 9"/>
          <p:cNvSpPr/>
          <p:nvPr/>
        </p:nvSpPr>
        <p:spPr>
          <a:xfrm>
            <a:off x="6264303" y="4699108"/>
            <a:ext cx="2376264" cy="936104"/>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Heat energy</a:t>
            </a:r>
          </a:p>
        </p:txBody>
      </p:sp>
    </p:spTree>
    <p:extLst>
      <p:ext uri="{BB962C8B-B14F-4D97-AF65-F5344CB8AC3E}">
        <p14:creationId xmlns:p14="http://schemas.microsoft.com/office/powerpoint/2010/main" val="2898040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1" presetClass="entr" presetSubtype="0" fill="hold" nodeType="after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1" presetClass="entr" presetSubtype="0" fill="hold" nodeType="afterEffect">
                                  <p:stCondLst>
                                    <p:cond delay="0"/>
                                  </p:stCondLst>
                                  <p:childTnLst>
                                    <p:set>
                                      <p:cBhvr>
                                        <p:cTn id="35"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9" presetClass="emph" presetSubtype="0" fill="hold" nodeType="clickEffect">
                                  <p:stCondLst>
                                    <p:cond delay="0"/>
                                  </p:stCondLst>
                                  <p:childTnLst>
                                    <p:animClr clrSpc="rgb" dir="cw">
                                      <p:cBhvr override="childStyle">
                                        <p:cTn id="39" dur="500" fill="hold"/>
                                        <p:tgtEl>
                                          <p:spTgt spid="8">
                                            <p:txEl>
                                              <p:pRg st="0" end="0"/>
                                            </p:txEl>
                                          </p:spTgt>
                                        </p:tgtEl>
                                        <p:attrNameLst>
                                          <p:attrName>style.color</p:attrName>
                                        </p:attrNameLst>
                                      </p:cBhvr>
                                      <p:to>
                                        <a:srgbClr val="00CC00"/>
                                      </p:to>
                                    </p:animClr>
                                    <p:animClr clrSpc="rgb" dir="cw">
                                      <p:cBhvr>
                                        <p:cTn id="40" dur="500" fill="hold"/>
                                        <p:tgtEl>
                                          <p:spTgt spid="8">
                                            <p:txEl>
                                              <p:pRg st="0" end="0"/>
                                            </p:txEl>
                                          </p:spTgt>
                                        </p:tgtEl>
                                        <p:attrNameLst>
                                          <p:attrName>fillcolor</p:attrName>
                                        </p:attrNameLst>
                                      </p:cBhvr>
                                      <p:to>
                                        <a:srgbClr val="00CC00"/>
                                      </p:to>
                                    </p:animClr>
                                    <p:set>
                                      <p:cBhvr>
                                        <p:cTn id="41" dur="500" fill="hold"/>
                                        <p:tgtEl>
                                          <p:spTgt spid="8">
                                            <p:txEl>
                                              <p:pRg st="0" end="0"/>
                                            </p:txEl>
                                          </p:spTgt>
                                        </p:tgtEl>
                                        <p:attrNameLst>
                                          <p:attrName>fill.type</p:attrName>
                                        </p:attrNameLst>
                                      </p:cBhvr>
                                      <p:to>
                                        <p:strVal val="solid"/>
                                      </p:to>
                                    </p:set>
                                    <p:set>
                                      <p:cBhvr>
                                        <p:cTn id="42" dur="500" fill="hold"/>
                                        <p:tgtEl>
                                          <p:spTgt spid="8">
                                            <p:txEl>
                                              <p:pRg st="0" end="0"/>
                                            </p:txEl>
                                          </p:spTgt>
                                        </p:tgtEl>
                                        <p:attrNameLst>
                                          <p:attrName>fill.on</p:attrName>
                                        </p:attrNameLst>
                                      </p:cBhvr>
                                      <p:to>
                                        <p:strVal val="true"/>
                                      </p:to>
                                    </p:set>
                                  </p:childTnLst>
                                </p:cTn>
                              </p:par>
                            </p:childTnLst>
                          </p:cTn>
                        </p:par>
                        <p:par>
                          <p:cTn id="43" fill="hold">
                            <p:stCondLst>
                              <p:cond delay="500"/>
                            </p:stCondLst>
                            <p:childTnLst>
                              <p:par>
                                <p:cTn id="44" presetID="19" presetClass="emph" presetSubtype="0" fill="hold" nodeType="afterEffect">
                                  <p:stCondLst>
                                    <p:cond delay="0"/>
                                  </p:stCondLst>
                                  <p:childTnLst>
                                    <p:animClr clrSpc="rgb" dir="cw">
                                      <p:cBhvr override="childStyle">
                                        <p:cTn id="45" dur="500" fill="hold"/>
                                        <p:tgtEl>
                                          <p:spTgt spid="9">
                                            <p:txEl>
                                              <p:pRg st="0" end="0"/>
                                            </p:txEl>
                                          </p:spTgt>
                                        </p:tgtEl>
                                        <p:attrNameLst>
                                          <p:attrName>style.color</p:attrName>
                                        </p:attrNameLst>
                                      </p:cBhvr>
                                      <p:to>
                                        <a:srgbClr val="00CC00"/>
                                      </p:to>
                                    </p:animClr>
                                    <p:animClr clrSpc="rgb" dir="cw">
                                      <p:cBhvr>
                                        <p:cTn id="46" dur="500" fill="hold"/>
                                        <p:tgtEl>
                                          <p:spTgt spid="9">
                                            <p:txEl>
                                              <p:pRg st="0" end="0"/>
                                            </p:txEl>
                                          </p:spTgt>
                                        </p:tgtEl>
                                        <p:attrNameLst>
                                          <p:attrName>fillcolor</p:attrName>
                                        </p:attrNameLst>
                                      </p:cBhvr>
                                      <p:to>
                                        <a:srgbClr val="00CC00"/>
                                      </p:to>
                                    </p:animClr>
                                    <p:set>
                                      <p:cBhvr>
                                        <p:cTn id="47" dur="500" fill="hold"/>
                                        <p:tgtEl>
                                          <p:spTgt spid="9">
                                            <p:txEl>
                                              <p:pRg st="0" end="0"/>
                                            </p:txEl>
                                          </p:spTgt>
                                        </p:tgtEl>
                                        <p:attrNameLst>
                                          <p:attrName>fill.type</p:attrName>
                                        </p:attrNameLst>
                                      </p:cBhvr>
                                      <p:to>
                                        <p:strVal val="solid"/>
                                      </p:to>
                                    </p:set>
                                    <p:set>
                                      <p:cBhvr>
                                        <p:cTn id="48" dur="500" fill="hold"/>
                                        <p:tgtEl>
                                          <p:spTgt spid="9">
                                            <p:txEl>
                                              <p:pRg st="0" end="0"/>
                                            </p:txEl>
                                          </p:spTgt>
                                        </p:tgtEl>
                                        <p:attrNameLst>
                                          <p:attrName>fill.on</p:attrName>
                                        </p:attrNameLst>
                                      </p:cBhvr>
                                      <p:to>
                                        <p:strVal val="true"/>
                                      </p:to>
                                    </p:set>
                                  </p:childTnLst>
                                </p:cTn>
                              </p:par>
                            </p:childTnLst>
                          </p:cTn>
                        </p:par>
                        <p:par>
                          <p:cTn id="49" fill="hold">
                            <p:stCondLst>
                              <p:cond delay="1000"/>
                            </p:stCondLst>
                            <p:childTnLst>
                              <p:par>
                                <p:cTn id="50" presetID="19" presetClass="emph" presetSubtype="0" fill="hold" nodeType="afterEffect">
                                  <p:stCondLst>
                                    <p:cond delay="0"/>
                                  </p:stCondLst>
                                  <p:childTnLst>
                                    <p:animClr clrSpc="rgb" dir="cw">
                                      <p:cBhvr override="childStyle">
                                        <p:cTn id="51" dur="500" fill="hold"/>
                                        <p:tgtEl>
                                          <p:spTgt spid="10">
                                            <p:txEl>
                                              <p:pRg st="0" end="0"/>
                                            </p:txEl>
                                          </p:spTgt>
                                        </p:tgtEl>
                                        <p:attrNameLst>
                                          <p:attrName>style.color</p:attrName>
                                        </p:attrNameLst>
                                      </p:cBhvr>
                                      <p:to>
                                        <a:srgbClr val="FF0000"/>
                                      </p:to>
                                    </p:animClr>
                                    <p:animClr clrSpc="rgb" dir="cw">
                                      <p:cBhvr>
                                        <p:cTn id="52" dur="500" fill="hold"/>
                                        <p:tgtEl>
                                          <p:spTgt spid="10">
                                            <p:txEl>
                                              <p:pRg st="0" end="0"/>
                                            </p:txEl>
                                          </p:spTgt>
                                        </p:tgtEl>
                                        <p:attrNameLst>
                                          <p:attrName>fillcolor</p:attrName>
                                        </p:attrNameLst>
                                      </p:cBhvr>
                                      <p:to>
                                        <a:srgbClr val="FF0000"/>
                                      </p:to>
                                    </p:animClr>
                                    <p:set>
                                      <p:cBhvr>
                                        <p:cTn id="53" dur="500" fill="hold"/>
                                        <p:tgtEl>
                                          <p:spTgt spid="10">
                                            <p:txEl>
                                              <p:pRg st="0" end="0"/>
                                            </p:txEl>
                                          </p:spTgt>
                                        </p:tgtEl>
                                        <p:attrNameLst>
                                          <p:attrName>fill.type</p:attrName>
                                        </p:attrNameLst>
                                      </p:cBhvr>
                                      <p:to>
                                        <p:strVal val="solid"/>
                                      </p:to>
                                    </p:set>
                                    <p:set>
                                      <p:cBhvr>
                                        <p:cTn id="54" dur="500" fill="hold"/>
                                        <p:tgtEl>
                                          <p:spTgt spid="10">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p>
        </p:txBody>
      </p:sp>
      <p:sp>
        <p:nvSpPr>
          <p:cNvPr id="5" name="Content Placeholder 4"/>
          <p:cNvSpPr>
            <a:spLocks noGrp="1"/>
          </p:cNvSpPr>
          <p:nvPr>
            <p:ph idx="1"/>
          </p:nvPr>
        </p:nvSpPr>
        <p:spPr/>
        <p:txBody>
          <a:bodyPr/>
          <a:lstStyle/>
          <a:p>
            <a:pPr marL="0" indent="0">
              <a:buNone/>
            </a:pPr>
            <a:r>
              <a:rPr lang="en-GB" b="1" dirty="0"/>
              <a:t>We measure energy in joules, (J)</a:t>
            </a:r>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pic>
        <p:nvPicPr>
          <p:cNvPr id="1026" name="Picture 2" descr="Image result for t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006920"/>
            <a:ext cx="3344888" cy="2160240"/>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p:cNvSpPr/>
          <p:nvPr/>
        </p:nvSpPr>
        <p:spPr>
          <a:xfrm>
            <a:off x="251520" y="3789040"/>
            <a:ext cx="2376264" cy="936104"/>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Electrical energy</a:t>
            </a:r>
          </a:p>
        </p:txBody>
      </p:sp>
      <p:sp>
        <p:nvSpPr>
          <p:cNvPr id="8" name="Right Arrow 7"/>
          <p:cNvSpPr/>
          <p:nvPr/>
        </p:nvSpPr>
        <p:spPr>
          <a:xfrm>
            <a:off x="5796136" y="2538868"/>
            <a:ext cx="2376264" cy="936104"/>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Light energy</a:t>
            </a:r>
          </a:p>
        </p:txBody>
      </p:sp>
      <p:sp>
        <p:nvSpPr>
          <p:cNvPr id="9" name="Right Arrow 8"/>
          <p:cNvSpPr/>
          <p:nvPr/>
        </p:nvSpPr>
        <p:spPr>
          <a:xfrm>
            <a:off x="5813284" y="3618988"/>
            <a:ext cx="2376264" cy="936104"/>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Sound energy</a:t>
            </a:r>
          </a:p>
        </p:txBody>
      </p:sp>
      <p:sp>
        <p:nvSpPr>
          <p:cNvPr id="10" name="Right Arrow 9"/>
          <p:cNvSpPr/>
          <p:nvPr/>
        </p:nvSpPr>
        <p:spPr>
          <a:xfrm>
            <a:off x="5832255" y="4699108"/>
            <a:ext cx="2376264" cy="936104"/>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Heat energy</a:t>
            </a:r>
          </a:p>
        </p:txBody>
      </p:sp>
      <p:sp>
        <p:nvSpPr>
          <p:cNvPr id="3" name="TextBox 2"/>
          <p:cNvSpPr txBox="1"/>
          <p:nvPr/>
        </p:nvSpPr>
        <p:spPr>
          <a:xfrm>
            <a:off x="755576" y="4638327"/>
            <a:ext cx="936104" cy="461665"/>
          </a:xfrm>
          <a:prstGeom prst="rect">
            <a:avLst/>
          </a:prstGeom>
          <a:solidFill>
            <a:srgbClr val="FFFF00"/>
          </a:solidFill>
          <a:ln>
            <a:solidFill>
              <a:schemeClr val="tx1"/>
            </a:solidFill>
          </a:ln>
        </p:spPr>
        <p:txBody>
          <a:bodyPr wrap="square" rtlCol="0">
            <a:spAutoFit/>
          </a:bodyPr>
          <a:lstStyle/>
          <a:p>
            <a:pPr algn="ctr"/>
            <a:r>
              <a:rPr lang="en-GB" sz="2400" dirty="0">
                <a:latin typeface="Comic Sans MS" panose="030F0702030302020204" pitchFamily="66" charset="0"/>
              </a:rPr>
              <a:t>100J</a:t>
            </a:r>
          </a:p>
        </p:txBody>
      </p:sp>
      <p:sp>
        <p:nvSpPr>
          <p:cNvPr id="11" name="TextBox 10"/>
          <p:cNvSpPr txBox="1"/>
          <p:nvPr/>
        </p:nvSpPr>
        <p:spPr>
          <a:xfrm>
            <a:off x="8207896" y="2776087"/>
            <a:ext cx="936104" cy="461665"/>
          </a:xfrm>
          <a:prstGeom prst="rect">
            <a:avLst/>
          </a:prstGeom>
          <a:solidFill>
            <a:srgbClr val="FFFF00"/>
          </a:solidFill>
          <a:ln>
            <a:solidFill>
              <a:schemeClr val="tx1"/>
            </a:solidFill>
          </a:ln>
        </p:spPr>
        <p:txBody>
          <a:bodyPr wrap="square" rtlCol="0">
            <a:spAutoFit/>
          </a:bodyPr>
          <a:lstStyle/>
          <a:p>
            <a:pPr algn="ctr"/>
            <a:r>
              <a:rPr lang="en-GB" sz="2400" dirty="0">
                <a:latin typeface="Comic Sans MS" panose="030F0702030302020204" pitchFamily="66" charset="0"/>
              </a:rPr>
              <a:t>40J</a:t>
            </a:r>
          </a:p>
        </p:txBody>
      </p:sp>
      <p:sp>
        <p:nvSpPr>
          <p:cNvPr id="12" name="TextBox 11"/>
          <p:cNvSpPr txBox="1"/>
          <p:nvPr/>
        </p:nvSpPr>
        <p:spPr>
          <a:xfrm>
            <a:off x="8189548" y="3856207"/>
            <a:ext cx="936104" cy="461665"/>
          </a:xfrm>
          <a:prstGeom prst="rect">
            <a:avLst/>
          </a:prstGeom>
          <a:solidFill>
            <a:srgbClr val="FFFF00"/>
          </a:solidFill>
          <a:ln>
            <a:solidFill>
              <a:schemeClr val="tx1"/>
            </a:solidFill>
          </a:ln>
        </p:spPr>
        <p:txBody>
          <a:bodyPr wrap="square" rtlCol="0">
            <a:spAutoFit/>
          </a:bodyPr>
          <a:lstStyle/>
          <a:p>
            <a:pPr algn="ctr"/>
            <a:r>
              <a:rPr lang="en-GB" sz="2400" dirty="0">
                <a:latin typeface="Comic Sans MS" panose="030F0702030302020204" pitchFamily="66" charset="0"/>
              </a:rPr>
              <a:t>45J</a:t>
            </a:r>
          </a:p>
        </p:txBody>
      </p:sp>
      <p:sp>
        <p:nvSpPr>
          <p:cNvPr id="13" name="TextBox 12"/>
          <p:cNvSpPr txBox="1"/>
          <p:nvPr/>
        </p:nvSpPr>
        <p:spPr>
          <a:xfrm>
            <a:off x="8205805" y="4936327"/>
            <a:ext cx="936104" cy="461665"/>
          </a:xfrm>
          <a:prstGeom prst="rect">
            <a:avLst/>
          </a:prstGeom>
          <a:solidFill>
            <a:srgbClr val="FFFF00"/>
          </a:solidFill>
          <a:ln>
            <a:solidFill>
              <a:schemeClr val="tx1"/>
            </a:solidFill>
          </a:ln>
        </p:spPr>
        <p:txBody>
          <a:bodyPr wrap="square" rtlCol="0">
            <a:spAutoFit/>
          </a:bodyPr>
          <a:lstStyle/>
          <a:p>
            <a:pPr algn="ctr"/>
            <a:r>
              <a:rPr lang="en-GB" sz="2400" dirty="0">
                <a:latin typeface="Comic Sans MS" panose="030F0702030302020204" pitchFamily="66" charset="0"/>
              </a:rPr>
              <a:t>15J</a:t>
            </a:r>
          </a:p>
        </p:txBody>
      </p:sp>
      <p:sp>
        <p:nvSpPr>
          <p:cNvPr id="7" name="TextBox 6"/>
          <p:cNvSpPr txBox="1"/>
          <p:nvPr/>
        </p:nvSpPr>
        <p:spPr>
          <a:xfrm>
            <a:off x="467544" y="5746030"/>
            <a:ext cx="8208912" cy="923330"/>
          </a:xfrm>
          <a:prstGeom prst="rect">
            <a:avLst/>
          </a:prstGeom>
          <a:solidFill>
            <a:srgbClr val="FFFF00"/>
          </a:solidFill>
          <a:ln>
            <a:solidFill>
              <a:schemeClr val="tx1"/>
            </a:solidFill>
          </a:ln>
        </p:spPr>
        <p:txBody>
          <a:bodyPr wrap="square" rtlCol="0">
            <a:spAutoFit/>
          </a:bodyPr>
          <a:lstStyle/>
          <a:p>
            <a:r>
              <a:rPr lang="en-GB" b="1" dirty="0" smtClean="0">
                <a:latin typeface="Comic Sans MS" panose="030F0702030302020204" pitchFamily="66" charset="0"/>
              </a:rPr>
              <a:t>In Pairs…</a:t>
            </a:r>
            <a:endParaRPr lang="en-GB" b="1" dirty="0">
              <a:latin typeface="Comic Sans MS" panose="030F0702030302020204" pitchFamily="66" charset="0"/>
            </a:endParaRPr>
          </a:p>
          <a:p>
            <a:r>
              <a:rPr lang="en-GB" dirty="0">
                <a:latin typeface="Comic Sans MS" panose="030F0702030302020204" pitchFamily="66" charset="0"/>
              </a:rPr>
              <a:t>A- How much of the input energy is converted into useful energy?</a:t>
            </a:r>
          </a:p>
          <a:p>
            <a:r>
              <a:rPr lang="en-GB" dirty="0">
                <a:latin typeface="Comic Sans MS" panose="030F0702030302020204" pitchFamily="66" charset="0"/>
              </a:rPr>
              <a:t>B- How much of the input energy is converted into wasted energy?</a:t>
            </a:r>
          </a:p>
        </p:txBody>
      </p:sp>
    </p:spTree>
    <p:extLst>
      <p:ext uri="{BB962C8B-B14F-4D97-AF65-F5344CB8AC3E}">
        <p14:creationId xmlns:p14="http://schemas.microsoft.com/office/powerpoint/2010/main" val="275085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13"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p>
        </p:txBody>
      </p:sp>
      <p:sp>
        <p:nvSpPr>
          <p:cNvPr id="5" name="Content Placeholder 4"/>
          <p:cNvSpPr>
            <a:spLocks noGrp="1"/>
          </p:cNvSpPr>
          <p:nvPr>
            <p:ph idx="1"/>
          </p:nvPr>
        </p:nvSpPr>
        <p:spPr/>
        <p:txBody>
          <a:bodyPr/>
          <a:lstStyle/>
          <a:p>
            <a:pPr marL="0" indent="0" algn="ctr">
              <a:buNone/>
            </a:pPr>
            <a:r>
              <a:rPr lang="en-GB" b="1" dirty="0"/>
              <a:t>Efficiency is how good something is at turning the input energy into </a:t>
            </a:r>
            <a:r>
              <a:rPr lang="en-US" b="1" dirty="0"/>
              <a:t>a useful output energy</a:t>
            </a:r>
            <a:r>
              <a:rPr lang="en-GB" b="1" dirty="0"/>
              <a:t>.</a:t>
            </a:r>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spTree>
    <p:extLst>
      <p:ext uri="{BB962C8B-B14F-4D97-AF65-F5344CB8AC3E}">
        <p14:creationId xmlns:p14="http://schemas.microsoft.com/office/powerpoint/2010/main" val="778097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D1CA676-3C67-A944-9682-98A9FE2997F8}"/>
                  </a:ext>
                </a:extLst>
              </p:cNvPr>
              <p:cNvSpPr txBox="1"/>
              <p:nvPr/>
            </p:nvSpPr>
            <p:spPr>
              <a:xfrm>
                <a:off x="755576" y="2060848"/>
                <a:ext cx="7333226" cy="8946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𝐸𝑓𝑓𝑖𝑐𝑖𝑒𝑛𝑐𝑦</m:t>
                      </m:r>
                      <m:r>
                        <a:rPr lang="en-US" sz="2800" b="0" i="1"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𝑢𝑠𝑒𝑓𝑢𝑙</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𝑜𝑢𝑡𝑝𝑢𝑡</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𝑒𝑛𝑒𝑟𝑔𝑦</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𝑡𝑟𝑎𝑛𝑠𝑓𝑒𝑟</m:t>
                          </m:r>
                        </m:num>
                        <m:den>
                          <m:r>
                            <a:rPr lang="en-US" sz="2800" b="0" i="1" smtClean="0">
                              <a:latin typeface="Cambria Math" panose="02040503050406030204" pitchFamily="18" charset="0"/>
                              <a:ea typeface="Cambria Math" panose="02040503050406030204" pitchFamily="18" charset="0"/>
                            </a:rPr>
                            <m:t>𝑡𝑜𝑡𝑎𝑙</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𝑖𝑛𝑝𝑢𝑡</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𝑒𝑛𝑒𝑟𝑔𝑦</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𝑡𝑟𝑎𝑛𝑠𝑓𝑒𝑟</m:t>
                          </m:r>
                        </m:den>
                      </m:f>
                    </m:oMath>
                  </m:oMathPara>
                </a14:m>
                <a:endParaRPr lang="en-GB" sz="2800" dirty="0"/>
              </a:p>
            </p:txBody>
          </p:sp>
        </mc:Choice>
        <mc:Fallback xmlns="">
          <p:sp>
            <p:nvSpPr>
              <p:cNvPr id="8" name="TextBox 7">
                <a:extLst>
                  <a:ext uri="{FF2B5EF4-FFF2-40B4-BE49-F238E27FC236}">
                    <a16:creationId xmlns:a16="http://schemas.microsoft.com/office/drawing/2014/main" id="{BD1CA676-3C67-A944-9682-98A9FE2997F8}"/>
                  </a:ext>
                </a:extLst>
              </p:cNvPr>
              <p:cNvSpPr txBox="1">
                <a:spLocks noRot="1" noChangeAspect="1" noMove="1" noResize="1" noEditPoints="1" noAdjustHandles="1" noChangeArrowheads="1" noChangeShapeType="1" noTextEdit="1"/>
              </p:cNvSpPr>
              <p:nvPr/>
            </p:nvSpPr>
            <p:spPr>
              <a:xfrm>
                <a:off x="755576" y="2060848"/>
                <a:ext cx="7333226" cy="894669"/>
              </a:xfrm>
              <a:prstGeom prst="rect">
                <a:avLst/>
              </a:prstGeom>
              <a:blipFill>
                <a:blip r:embed="rId2"/>
                <a:stretch>
                  <a:fillRect l="-1036" t="-6944" r="-864" b="-180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375AD6E-D175-8B43-B85D-9DAF9A6FAF0F}"/>
                  </a:ext>
                </a:extLst>
              </p:cNvPr>
              <p:cNvSpPr txBox="1"/>
              <p:nvPr/>
            </p:nvSpPr>
            <p:spPr>
              <a:xfrm>
                <a:off x="1586605" y="3933056"/>
                <a:ext cx="5671168" cy="8916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𝐸𝑓𝑓𝑖𝑐𝑖𝑒𝑛𝑐𝑦</m:t>
                      </m:r>
                      <m:r>
                        <a:rPr lang="en-US" sz="2800" b="0" i="1"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𝑢𝑠𝑒𝑓𝑢𝑙</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𝑝𝑜𝑤𝑒𝑟</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𝑜𝑢𝑡𝑝𝑢𝑡</m:t>
                          </m:r>
                        </m:num>
                        <m:den>
                          <m:r>
                            <a:rPr lang="en-US" sz="2800" b="0" i="1" smtClean="0">
                              <a:latin typeface="Cambria Math" panose="02040503050406030204" pitchFamily="18" charset="0"/>
                              <a:ea typeface="Cambria Math" panose="02040503050406030204" pitchFamily="18" charset="0"/>
                            </a:rPr>
                            <m:t>𝑡𝑜𝑡𝑎𝑙</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𝑝𝑜𝑤𝑒𝑟</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𝑖𝑛𝑝𝑢𝑡</m:t>
                          </m:r>
                        </m:den>
                      </m:f>
                    </m:oMath>
                  </m:oMathPara>
                </a14:m>
                <a:endParaRPr lang="en-GB" sz="2800" dirty="0"/>
              </a:p>
            </p:txBody>
          </p:sp>
        </mc:Choice>
        <mc:Fallback xmlns="">
          <p:sp>
            <p:nvSpPr>
              <p:cNvPr id="14" name="TextBox 13">
                <a:extLst>
                  <a:ext uri="{FF2B5EF4-FFF2-40B4-BE49-F238E27FC236}">
                    <a16:creationId xmlns:a16="http://schemas.microsoft.com/office/drawing/2014/main" id="{1375AD6E-D175-8B43-B85D-9DAF9A6FAF0F}"/>
                  </a:ext>
                </a:extLst>
              </p:cNvPr>
              <p:cNvSpPr txBox="1">
                <a:spLocks noRot="1" noChangeAspect="1" noMove="1" noResize="1" noEditPoints="1" noAdjustHandles="1" noChangeArrowheads="1" noChangeShapeType="1" noTextEdit="1"/>
              </p:cNvSpPr>
              <p:nvPr/>
            </p:nvSpPr>
            <p:spPr>
              <a:xfrm>
                <a:off x="1586605" y="3933056"/>
                <a:ext cx="5671168" cy="891654"/>
              </a:xfrm>
              <a:prstGeom prst="rect">
                <a:avLst/>
              </a:prstGeom>
              <a:blipFill>
                <a:blip r:embed="rId3"/>
                <a:stretch>
                  <a:fillRect l="-1566" t="-7042" r="-1119" b="-19718"/>
                </a:stretch>
              </a:blipFill>
            </p:spPr>
            <p:txBody>
              <a:bodyPr/>
              <a:lstStyle/>
              <a:p>
                <a:r>
                  <a:rPr lang="en-GB">
                    <a:noFill/>
                  </a:rPr>
                  <a:t> </a:t>
                </a:r>
              </a:p>
            </p:txBody>
          </p:sp>
        </mc:Fallback>
      </mc:AlternateContent>
    </p:spTree>
    <p:extLst>
      <p:ext uri="{BB962C8B-B14F-4D97-AF65-F5344CB8AC3E}">
        <p14:creationId xmlns:p14="http://schemas.microsoft.com/office/powerpoint/2010/main" val="138403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hormelfoodws.blob.core.windows.net/products/71106720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47" y="3140968"/>
            <a:ext cx="1667916" cy="208823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rot="16200000">
            <a:off x="-436088" y="4000418"/>
            <a:ext cx="1172116" cy="369332"/>
          </a:xfrm>
          <a:prstGeom prst="rect">
            <a:avLst/>
          </a:prstGeom>
          <a:noFill/>
        </p:spPr>
        <p:txBody>
          <a:bodyPr wrap="none" rtlCol="0">
            <a:spAutoFit/>
          </a:bodyPr>
          <a:lstStyle/>
          <a:p>
            <a:r>
              <a:rPr lang="en-US" b="1" dirty="0">
                <a:solidFill>
                  <a:srgbClr val="008000"/>
                </a:solidFill>
              </a:rPr>
              <a:t>Beginner</a:t>
            </a:r>
            <a:endParaRPr lang="en-GB" b="1" dirty="0">
              <a:solidFill>
                <a:srgbClr val="008000"/>
              </a:solidFill>
            </a:endParaRPr>
          </a:p>
        </p:txBody>
      </p:sp>
      <p:pic>
        <p:nvPicPr>
          <p:cNvPr id="7" name="Picture 2" descr="https://hormelfoodws.blob.core.windows.net/products/71106720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47" y="1052736"/>
            <a:ext cx="1667916" cy="208823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16632"/>
            <a:ext cx="8229600" cy="1143000"/>
          </a:xfrm>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6" name="Content Placeholder 5"/>
          <p:cNvSpPr>
            <a:spLocks noGrp="1"/>
          </p:cNvSpPr>
          <p:nvPr>
            <p:ph idx="1"/>
          </p:nvPr>
        </p:nvSpPr>
        <p:spPr>
          <a:xfrm>
            <a:off x="1475656" y="1600200"/>
            <a:ext cx="7211144" cy="4525963"/>
          </a:xfrm>
        </p:spPr>
        <p:txBody>
          <a:bodyPr>
            <a:normAutofit lnSpcReduction="10000"/>
          </a:bodyPr>
          <a:lstStyle/>
          <a:p>
            <a:pPr marL="514350" indent="-514350">
              <a:buFont typeface="+mj-lt"/>
              <a:buAutoNum type="arabicPeriod"/>
            </a:pPr>
            <a:r>
              <a:rPr lang="en-GB" dirty="0"/>
              <a:t>An old TV converts the electrical energy into light, heat and sound. Which output energy is the “wasted” output?</a:t>
            </a:r>
          </a:p>
          <a:p>
            <a:pPr marL="514350" indent="-514350">
              <a:buFont typeface="+mj-lt"/>
              <a:buAutoNum type="arabicPeriod"/>
            </a:pPr>
            <a:r>
              <a:rPr lang="en-GB" dirty="0"/>
              <a:t>An old TV has an input energy of 100J. This is then converted into 20J light and 40J of sound energy. How much energy is wasted as heat?</a:t>
            </a:r>
          </a:p>
        </p:txBody>
      </p:sp>
      <p:sp>
        <p:nvSpPr>
          <p:cNvPr id="8" name="TextBox 7"/>
          <p:cNvSpPr txBox="1"/>
          <p:nvPr/>
        </p:nvSpPr>
        <p:spPr>
          <a:xfrm rot="16200000">
            <a:off x="-436087" y="1912186"/>
            <a:ext cx="1172116" cy="369332"/>
          </a:xfrm>
          <a:prstGeom prst="rect">
            <a:avLst/>
          </a:prstGeom>
          <a:noFill/>
        </p:spPr>
        <p:txBody>
          <a:bodyPr wrap="none" rtlCol="0">
            <a:spAutoFit/>
          </a:bodyPr>
          <a:lstStyle/>
          <a:p>
            <a:r>
              <a:rPr lang="en-US" b="1" dirty="0">
                <a:solidFill>
                  <a:srgbClr val="008000"/>
                </a:solidFill>
              </a:rPr>
              <a:t>Beginner</a:t>
            </a:r>
            <a:endParaRPr lang="en-GB" b="1" dirty="0">
              <a:solidFill>
                <a:srgbClr val="008000"/>
              </a:solidFill>
            </a:endParaRPr>
          </a:p>
        </p:txBody>
      </p:sp>
    </p:spTree>
    <p:extLst>
      <p:ext uri="{BB962C8B-B14F-4D97-AF65-F5344CB8AC3E}">
        <p14:creationId xmlns:p14="http://schemas.microsoft.com/office/powerpoint/2010/main" val="3607382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Image result for flat screen t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4567621"/>
            <a:ext cx="2610297" cy="195772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old t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3004" y="3789040"/>
            <a:ext cx="2247900" cy="265747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16632"/>
            <a:ext cx="8229600" cy="1143000"/>
          </a:xfrm>
        </p:spPr>
        <p:txBody>
          <a:bodyPr>
            <a:normAutofit/>
          </a:bodyPr>
          <a:lstStyle/>
          <a:p>
            <a:pPr algn="l"/>
            <a:r>
              <a:rPr lang="en-GB" sz="1600" b="1" dirty="0">
                <a:solidFill>
                  <a:srgbClr val="008000"/>
                </a:solidFill>
              </a:rPr>
              <a:t>Define the term efficiency and recall both equations (Grade 1-3)</a:t>
            </a:r>
            <a:br>
              <a:rPr lang="en-GB" sz="1600" b="1" dirty="0">
                <a:solidFill>
                  <a:srgbClr val="008000"/>
                </a:solidFill>
              </a:rPr>
            </a:br>
            <a:r>
              <a:rPr lang="en-GB" sz="1600" b="1" dirty="0">
                <a:solidFill>
                  <a:srgbClr val="FF9900"/>
                </a:solidFill>
              </a:rPr>
              <a:t>Calculate efficiency as both a decimal and percentage (Grade 4-5)</a:t>
            </a:r>
            <a:br>
              <a:rPr lang="en-GB" sz="1600" b="1" dirty="0">
                <a:solidFill>
                  <a:srgbClr val="FF9900"/>
                </a:solidFill>
              </a:rPr>
            </a:br>
            <a:r>
              <a:rPr lang="en-GB" sz="1600" b="1" dirty="0">
                <a:solidFill>
                  <a:srgbClr val="FF0000"/>
                </a:solidFill>
              </a:rPr>
              <a:t>Suggest ways to increase the efficiency of an intended energy transfer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6" name="Content Placeholder 5"/>
          <p:cNvSpPr>
            <a:spLocks noGrp="1"/>
          </p:cNvSpPr>
          <p:nvPr>
            <p:ph idx="1"/>
          </p:nvPr>
        </p:nvSpPr>
        <p:spPr>
          <a:xfrm>
            <a:off x="1475656" y="1600200"/>
            <a:ext cx="7211144" cy="3353511"/>
          </a:xfrm>
        </p:spPr>
        <p:txBody>
          <a:bodyPr>
            <a:normAutofit fontScale="85000" lnSpcReduction="20000"/>
          </a:bodyPr>
          <a:lstStyle/>
          <a:p>
            <a:pPr marL="514350" indent="-514350">
              <a:buFont typeface="+mj-lt"/>
              <a:buAutoNum type="arabicPeriod" startAt="3"/>
            </a:pPr>
            <a:r>
              <a:rPr lang="en-GB" dirty="0"/>
              <a:t>Answer Q2 then calculate the efficiency.</a:t>
            </a:r>
            <a:br>
              <a:rPr lang="en-GB" dirty="0"/>
            </a:br>
            <a:r>
              <a:rPr lang="en-GB" dirty="0"/>
              <a:t/>
            </a:r>
            <a:br>
              <a:rPr lang="en-GB" dirty="0"/>
            </a:br>
            <a:endParaRPr lang="en-GB" dirty="0"/>
          </a:p>
          <a:p>
            <a:pPr marL="514350" indent="-514350">
              <a:buFont typeface="+mj-lt"/>
              <a:buAutoNum type="arabicPeriod" startAt="3"/>
            </a:pPr>
            <a:r>
              <a:rPr lang="en-GB" dirty="0"/>
              <a:t>Answer Q2 and 3 first.</a:t>
            </a:r>
            <a:br>
              <a:rPr lang="en-GB" dirty="0"/>
            </a:br>
            <a:r>
              <a:rPr lang="en-GB" dirty="0"/>
              <a:t>Which TV is the best?</a:t>
            </a:r>
            <a:br>
              <a:rPr lang="en-GB" dirty="0"/>
            </a:br>
            <a:r>
              <a:rPr lang="en-GB" dirty="0"/>
              <a:t>Why is it good to have something that’s higher in efficiency? What does that mean in terms of the energy?</a:t>
            </a:r>
          </a:p>
        </p:txBody>
      </p:sp>
      <p:pic>
        <p:nvPicPr>
          <p:cNvPr id="11" name="Picture 4" descr="http://www.britishcornershop.co.uk/images/large/SGN108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673" r="21365" b="2901"/>
          <a:stretch/>
        </p:blipFill>
        <p:spPr bwMode="auto">
          <a:xfrm>
            <a:off x="335041" y="1315606"/>
            <a:ext cx="1152128" cy="189737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http://img.tesco.com/Groceries/pi/813/0071106061813/IDShot_540x540.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995" r="18871" b="1689"/>
          <a:stretch/>
        </p:blipFill>
        <p:spPr bwMode="auto">
          <a:xfrm>
            <a:off x="335041" y="3391446"/>
            <a:ext cx="1157963" cy="183218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rot="16200000">
            <a:off x="-288204" y="4122874"/>
            <a:ext cx="877163" cy="369332"/>
          </a:xfrm>
          <a:prstGeom prst="rect">
            <a:avLst/>
          </a:prstGeom>
          <a:noFill/>
        </p:spPr>
        <p:txBody>
          <a:bodyPr wrap="none" rtlCol="0">
            <a:spAutoFit/>
          </a:bodyPr>
          <a:lstStyle/>
          <a:p>
            <a:r>
              <a:rPr lang="en-US" b="1" dirty="0">
                <a:solidFill>
                  <a:srgbClr val="FF0000"/>
                </a:solidFill>
              </a:rPr>
              <a:t>Expert</a:t>
            </a:r>
            <a:endParaRPr lang="en-GB" b="1" dirty="0">
              <a:solidFill>
                <a:srgbClr val="00B0F0"/>
              </a:solidFill>
            </a:endParaRPr>
          </a:p>
        </p:txBody>
      </p:sp>
      <p:sp>
        <p:nvSpPr>
          <p:cNvPr id="14" name="TextBox 13"/>
          <p:cNvSpPr txBox="1"/>
          <p:nvPr/>
        </p:nvSpPr>
        <p:spPr>
          <a:xfrm rot="16200000">
            <a:off x="-294790" y="2079625"/>
            <a:ext cx="958917" cy="369332"/>
          </a:xfrm>
          <a:prstGeom prst="rect">
            <a:avLst/>
          </a:prstGeom>
          <a:noFill/>
        </p:spPr>
        <p:txBody>
          <a:bodyPr wrap="none" rtlCol="0">
            <a:spAutoFit/>
          </a:bodyPr>
          <a:lstStyle/>
          <a:p>
            <a:r>
              <a:rPr lang="en-US" b="1" dirty="0">
                <a:solidFill>
                  <a:schemeClr val="accent6">
                    <a:lumMod val="75000"/>
                  </a:schemeClr>
                </a:solidFill>
              </a:rPr>
              <a:t>Secure</a:t>
            </a:r>
            <a:endParaRPr lang="en-GB" b="1" dirty="0">
              <a:solidFill>
                <a:schemeClr val="accent6">
                  <a:lumMod val="75000"/>
                </a:schemeClr>
              </a:solidFill>
            </a:endParaRPr>
          </a:p>
        </p:txBody>
      </p:sp>
      <p:sp>
        <p:nvSpPr>
          <p:cNvPr id="3" name="TextBox 2"/>
          <p:cNvSpPr txBox="1"/>
          <p:nvPr/>
        </p:nvSpPr>
        <p:spPr>
          <a:xfrm>
            <a:off x="1772812" y="6331489"/>
            <a:ext cx="1688283" cy="369332"/>
          </a:xfrm>
          <a:prstGeom prst="rect">
            <a:avLst/>
          </a:prstGeom>
          <a:noFill/>
        </p:spPr>
        <p:txBody>
          <a:bodyPr wrap="none" rtlCol="0">
            <a:spAutoFit/>
          </a:bodyPr>
          <a:lstStyle/>
          <a:p>
            <a:r>
              <a:rPr lang="en-GB" dirty="0">
                <a:latin typeface="Comic Sans MS" panose="030F0702030302020204" pitchFamily="66" charset="0"/>
              </a:rPr>
              <a:t>60% efficient</a:t>
            </a:r>
          </a:p>
        </p:txBody>
      </p:sp>
      <p:sp>
        <p:nvSpPr>
          <p:cNvPr id="16" name="TextBox 15"/>
          <p:cNvSpPr txBox="1"/>
          <p:nvPr/>
        </p:nvSpPr>
        <p:spPr>
          <a:xfrm>
            <a:off x="5791062" y="6295647"/>
            <a:ext cx="1688283" cy="369332"/>
          </a:xfrm>
          <a:prstGeom prst="rect">
            <a:avLst/>
          </a:prstGeom>
          <a:noFill/>
        </p:spPr>
        <p:txBody>
          <a:bodyPr wrap="none" rtlCol="0">
            <a:spAutoFit/>
          </a:bodyPr>
          <a:lstStyle/>
          <a:p>
            <a:r>
              <a:rPr lang="en-GB" dirty="0">
                <a:latin typeface="Comic Sans MS" panose="030F0702030302020204" pitchFamily="66" charset="0"/>
              </a:rPr>
              <a:t>80% efficient</a:t>
            </a:r>
          </a:p>
        </p:txBody>
      </p:sp>
      <p:sp>
        <p:nvSpPr>
          <p:cNvPr id="5" name="TextBox 4"/>
          <p:cNvSpPr txBox="1"/>
          <p:nvPr/>
        </p:nvSpPr>
        <p:spPr>
          <a:xfrm>
            <a:off x="1259632" y="5507577"/>
            <a:ext cx="405880" cy="369332"/>
          </a:xfrm>
          <a:prstGeom prst="rect">
            <a:avLst/>
          </a:prstGeom>
          <a:noFill/>
        </p:spPr>
        <p:txBody>
          <a:bodyPr wrap="none" rtlCol="0">
            <a:spAutoFit/>
          </a:bodyPr>
          <a:lstStyle/>
          <a:p>
            <a:r>
              <a:rPr lang="en-GB" dirty="0"/>
              <a:t>a.</a:t>
            </a:r>
          </a:p>
        </p:txBody>
      </p:sp>
      <p:sp>
        <p:nvSpPr>
          <p:cNvPr id="19" name="TextBox 18"/>
          <p:cNvSpPr txBox="1"/>
          <p:nvPr/>
        </p:nvSpPr>
        <p:spPr>
          <a:xfrm>
            <a:off x="5161148" y="5361816"/>
            <a:ext cx="405880" cy="369332"/>
          </a:xfrm>
          <a:prstGeom prst="rect">
            <a:avLst/>
          </a:prstGeom>
          <a:noFill/>
        </p:spPr>
        <p:txBody>
          <a:bodyPr wrap="none" rtlCol="0">
            <a:spAutoFit/>
          </a:bodyPr>
          <a:lstStyle/>
          <a:p>
            <a:r>
              <a:rPr lang="en-GB" dirty="0"/>
              <a:t>b.</a:t>
            </a:r>
          </a:p>
        </p:txBody>
      </p:sp>
    </p:spTree>
    <p:extLst>
      <p:ext uri="{BB962C8B-B14F-4D97-AF65-F5344CB8AC3E}">
        <p14:creationId xmlns:p14="http://schemas.microsoft.com/office/powerpoint/2010/main" val="872195178"/>
      </p:ext>
    </p:extLst>
  </p:cSld>
  <p:clrMapOvr>
    <a:masterClrMapping/>
  </p:clrMapOvr>
</p:sld>
</file>

<file path=ppt/theme/theme1.xml><?xml version="1.0" encoding="utf-8"?>
<a:theme xmlns:a="http://schemas.openxmlformats.org/drawingml/2006/main" name="Ppt Template PS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Template PSR</Template>
  <TotalTime>180</TotalTime>
  <Words>1349</Words>
  <Application>Microsoft Office PowerPoint</Application>
  <PresentationFormat>On-screen Show (4:3)</PresentationFormat>
  <Paragraphs>124</Paragraphs>
  <Slides>16</Slides>
  <Notes>1</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Cambria Math</vt:lpstr>
      <vt:lpstr>Century Gothic</vt:lpstr>
      <vt:lpstr>Comic Sans MS</vt:lpstr>
      <vt:lpstr>MV Boli</vt:lpstr>
      <vt:lpstr>Ppt Template PSR</vt:lpstr>
      <vt:lpstr>Hello Year 10. Date and title into your book please.</vt:lpstr>
      <vt:lpstr>The Big Picture – Spec 1 Energy</vt:lpstr>
      <vt:lpstr>PowerPoint Presentation</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Define the term efficiency and recall both equations (Grade 1-3) Calculate efficiency as both a decimal and percentage (Grade 4-5) Suggest ways to increase the efficiency of an intended energy transfer (Grade 6-8)</vt:lpstr>
      <vt:lpstr>PowerPoint Presentation</vt:lpstr>
      <vt:lpstr>PowerPoint Presentation</vt:lpstr>
    </vt:vector>
  </TitlesOfParts>
  <Company>Barnsley MBC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Hello Year 7. Date and title into your book please.</dc:title>
  <dc:creator>pschuller</dc:creator>
  <cp:lastModifiedBy>Schuller, P (SHS Teacher)</cp:lastModifiedBy>
  <cp:revision>23</cp:revision>
  <cp:lastPrinted>2018-11-28T08:01:26Z</cp:lastPrinted>
  <dcterms:created xsi:type="dcterms:W3CDTF">2016-11-24T06:54:13Z</dcterms:created>
  <dcterms:modified xsi:type="dcterms:W3CDTF">2020-09-17T07:10:54Z</dcterms:modified>
</cp:coreProperties>
</file>