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82" r:id="rId3"/>
    <p:sldId id="387" r:id="rId4"/>
    <p:sldId id="385" r:id="rId5"/>
    <p:sldId id="383" r:id="rId6"/>
    <p:sldId id="271" r:id="rId7"/>
    <p:sldId id="381" r:id="rId8"/>
    <p:sldId id="259" r:id="rId9"/>
    <p:sldId id="264" r:id="rId10"/>
    <p:sldId id="263" r:id="rId11"/>
    <p:sldId id="260" r:id="rId12"/>
    <p:sldId id="265" r:id="rId13"/>
    <p:sldId id="266" r:id="rId14"/>
    <p:sldId id="267" r:id="rId15"/>
    <p:sldId id="268" r:id="rId16"/>
    <p:sldId id="261" r:id="rId17"/>
    <p:sldId id="386" r:id="rId18"/>
    <p:sldId id="270" r:id="rId19"/>
    <p:sldId id="384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E7878D-D606-42A5-8FCB-55E27A9ED654}" v="62" dt="2020-11-15T17:01:48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ller, P (SHS Teacher)" userId="858a309f-3ece-461c-9053-a14abf7fc423" providerId="ADAL" clId="{7E5BAC44-D00D-47F0-8F68-88092E76D9BF}"/>
  </pc:docChgLst>
  <pc:docChgLst>
    <pc:chgData name="Paul" userId="369083884da90c91" providerId="OrgId" clId="{3FDE7BAD-C0C4-458D-8D0F-C1EDAE89BF3B}"/>
    <pc:docChg chg="addSld delSld modSld sldOrd">
      <pc:chgData name="Paul" userId="369083884da90c91" providerId="OrgId" clId="{3FDE7BAD-C0C4-458D-8D0F-C1EDAE89BF3B}" dt="2020-11-09T07:55:11.440" v="11"/>
      <pc:docMkLst>
        <pc:docMk/>
      </pc:docMkLst>
      <pc:sldChg chg="modSp add del">
        <pc:chgData name="Paul" userId="369083884da90c91" providerId="OrgId" clId="{3FDE7BAD-C0C4-458D-8D0F-C1EDAE89BF3B}" dt="2020-11-09T07:49:19.285" v="6"/>
        <pc:sldMkLst>
          <pc:docMk/>
          <pc:sldMk cId="932629842" sldId="381"/>
        </pc:sldMkLst>
        <pc:spChg chg="mod">
          <ac:chgData name="Paul" userId="369083884da90c91" providerId="OrgId" clId="{3FDE7BAD-C0C4-458D-8D0F-C1EDAE89BF3B}" dt="2020-11-09T07:49:19.285" v="6"/>
          <ac:spMkLst>
            <pc:docMk/>
            <pc:sldMk cId="932629842" sldId="381"/>
            <ac:spMk id="6" creationId="{50722FFF-A25E-484D-959B-EF5EA0D2B0D5}"/>
          </ac:spMkLst>
        </pc:spChg>
        <pc:spChg chg="mod">
          <ac:chgData name="Paul" userId="369083884da90c91" providerId="OrgId" clId="{3FDE7BAD-C0C4-458D-8D0F-C1EDAE89BF3B}" dt="2020-11-09T07:49:12.871" v="4"/>
          <ac:spMkLst>
            <pc:docMk/>
            <pc:sldMk cId="932629842" sldId="381"/>
            <ac:spMk id="10" creationId="{457404BF-F292-4690-B055-791AC86AB805}"/>
          </ac:spMkLst>
        </pc:spChg>
      </pc:sldChg>
      <pc:sldChg chg="add">
        <pc:chgData name="Paul" userId="369083884da90c91" providerId="OrgId" clId="{3FDE7BAD-C0C4-458D-8D0F-C1EDAE89BF3B}" dt="2020-11-09T07:49:34.422" v="7"/>
        <pc:sldMkLst>
          <pc:docMk/>
          <pc:sldMk cId="3438586621" sldId="382"/>
        </pc:sldMkLst>
      </pc:sldChg>
      <pc:sldChg chg="modSp add">
        <pc:chgData name="Paul" userId="369083884da90c91" providerId="OrgId" clId="{3FDE7BAD-C0C4-458D-8D0F-C1EDAE89BF3B}" dt="2020-11-09T07:54:21.514" v="9" actId="207"/>
        <pc:sldMkLst>
          <pc:docMk/>
          <pc:sldMk cId="2353008165" sldId="383"/>
        </pc:sldMkLst>
        <pc:spChg chg="mod">
          <ac:chgData name="Paul" userId="369083884da90c91" providerId="OrgId" clId="{3FDE7BAD-C0C4-458D-8D0F-C1EDAE89BF3B}" dt="2020-11-09T07:54:21.514" v="9" actId="207"/>
          <ac:spMkLst>
            <pc:docMk/>
            <pc:sldMk cId="2353008165" sldId="383"/>
            <ac:spMk id="8" creationId="{00000000-0000-0000-0000-000000000000}"/>
          </ac:spMkLst>
        </pc:spChg>
      </pc:sldChg>
    </pc:docChg>
  </pc:docChgLst>
  <pc:docChgLst>
    <pc:chgData name="Schuller, P (SHS Teacher)" userId="858a309f-3ece-461c-9053-a14abf7fc423" providerId="ADAL" clId="{7DE7878D-D606-42A5-8FCB-55E27A9ED654}"/>
    <pc:docChg chg="undo custSel addSld delSld modSld sldOrd">
      <pc:chgData name="Schuller, P (SHS Teacher)" userId="858a309f-3ece-461c-9053-a14abf7fc423" providerId="ADAL" clId="{7DE7878D-D606-42A5-8FCB-55E27A9ED654}" dt="2020-11-15T17:03:05.011" v="883" actId="2696"/>
      <pc:docMkLst>
        <pc:docMk/>
      </pc:docMkLst>
      <pc:sldChg chg="addSp modSp">
        <pc:chgData name="Schuller, P (SHS Teacher)" userId="858a309f-3ece-461c-9053-a14abf7fc423" providerId="ADAL" clId="{7DE7878D-D606-42A5-8FCB-55E27A9ED654}" dt="2020-11-15T16:56:49.757" v="615" actId="122"/>
        <pc:sldMkLst>
          <pc:docMk/>
          <pc:sldMk cId="3607382571" sldId="260"/>
        </pc:sldMkLst>
        <pc:spChg chg="add mod">
          <ac:chgData name="Schuller, P (SHS Teacher)" userId="858a309f-3ece-461c-9053-a14abf7fc423" providerId="ADAL" clId="{7DE7878D-D606-42A5-8FCB-55E27A9ED654}" dt="2020-11-15T16:56:49.757" v="615" actId="122"/>
          <ac:spMkLst>
            <pc:docMk/>
            <pc:sldMk cId="3607382571" sldId="260"/>
            <ac:spMk id="3" creationId="{4506FA8B-1905-4A98-A89C-8B5EBF4E5038}"/>
          </ac:spMkLst>
        </pc:spChg>
      </pc:sldChg>
      <pc:sldChg chg="addSp delSp modSp">
        <pc:chgData name="Schuller, P (SHS Teacher)" userId="858a309f-3ece-461c-9053-a14abf7fc423" providerId="ADAL" clId="{7DE7878D-D606-42A5-8FCB-55E27A9ED654}" dt="2020-11-15T17:01:46.045" v="859" actId="478"/>
        <pc:sldMkLst>
          <pc:docMk/>
          <pc:sldMk cId="3145015777" sldId="261"/>
        </pc:sldMkLst>
        <pc:graphicFrameChg chg="add mod modGraphic">
          <ac:chgData name="Schuller, P (SHS Teacher)" userId="858a309f-3ece-461c-9053-a14abf7fc423" providerId="ADAL" clId="{7DE7878D-D606-42A5-8FCB-55E27A9ED654}" dt="2020-11-15T17:01:07.483" v="845" actId="207"/>
          <ac:graphicFrameMkLst>
            <pc:docMk/>
            <pc:sldMk cId="3145015777" sldId="261"/>
            <ac:graphicFrameMk id="2" creationId="{0A233058-1166-43B0-92A5-CB0B797D3333}"/>
          </ac:graphicFrameMkLst>
        </pc:graphicFrameChg>
        <pc:picChg chg="del mod">
          <ac:chgData name="Schuller, P (SHS Teacher)" userId="858a309f-3ece-461c-9053-a14abf7fc423" providerId="ADAL" clId="{7DE7878D-D606-42A5-8FCB-55E27A9ED654}" dt="2020-11-15T17:01:46.045" v="859" actId="478"/>
          <ac:picMkLst>
            <pc:docMk/>
            <pc:sldMk cId="3145015777" sldId="261"/>
            <ac:picMk id="12" creationId="{00000000-0000-0000-0000-000000000000}"/>
          </ac:picMkLst>
        </pc:picChg>
        <pc:picChg chg="mod">
          <ac:chgData name="Schuller, P (SHS Teacher)" userId="858a309f-3ece-461c-9053-a14abf7fc423" providerId="ADAL" clId="{7DE7878D-D606-42A5-8FCB-55E27A9ED654}" dt="2020-11-15T17:00:24.340" v="829"/>
          <ac:picMkLst>
            <pc:docMk/>
            <pc:sldMk cId="3145015777" sldId="261"/>
            <ac:picMk id="4098" creationId="{00000000-0000-0000-0000-000000000000}"/>
          </ac:picMkLst>
        </pc:picChg>
        <pc:picChg chg="mod">
          <ac:chgData name="Schuller, P (SHS Teacher)" userId="858a309f-3ece-461c-9053-a14abf7fc423" providerId="ADAL" clId="{7DE7878D-D606-42A5-8FCB-55E27A9ED654}" dt="2020-11-15T17:01:33.092" v="855"/>
          <ac:picMkLst>
            <pc:docMk/>
            <pc:sldMk cId="3145015777" sldId="261"/>
            <ac:picMk id="4100" creationId="{00000000-0000-0000-0000-000000000000}"/>
          </ac:picMkLst>
        </pc:picChg>
        <pc:picChg chg="mod">
          <ac:chgData name="Schuller, P (SHS Teacher)" userId="858a309f-3ece-461c-9053-a14abf7fc423" providerId="ADAL" clId="{7DE7878D-D606-42A5-8FCB-55E27A9ED654}" dt="2020-11-15T17:01:39.857" v="857"/>
          <ac:picMkLst>
            <pc:docMk/>
            <pc:sldMk cId="3145015777" sldId="261"/>
            <ac:picMk id="4102" creationId="{00000000-0000-0000-0000-000000000000}"/>
          </ac:picMkLst>
        </pc:picChg>
      </pc:sldChg>
      <pc:sldChg chg="del ord">
        <pc:chgData name="Schuller, P (SHS Teacher)" userId="858a309f-3ece-461c-9053-a14abf7fc423" providerId="ADAL" clId="{7DE7878D-D606-42A5-8FCB-55E27A9ED654}" dt="2020-11-15T16:46:21.853" v="31" actId="2696"/>
        <pc:sldMkLst>
          <pc:docMk/>
          <pc:sldMk cId="2799577644" sldId="262"/>
        </pc:sldMkLst>
      </pc:sldChg>
      <pc:sldChg chg="addSp delSp modSp modAnim">
        <pc:chgData name="Schuller, P (SHS Teacher)" userId="858a309f-3ece-461c-9053-a14abf7fc423" providerId="ADAL" clId="{7DE7878D-D606-42A5-8FCB-55E27A9ED654}" dt="2020-11-15T16:55:31.243" v="484" actId="14100"/>
        <pc:sldMkLst>
          <pc:docMk/>
          <pc:sldMk cId="1605267433" sldId="263"/>
        </pc:sldMkLst>
        <pc:spChg chg="mod">
          <ac:chgData name="Schuller, P (SHS Teacher)" userId="858a309f-3ece-461c-9053-a14abf7fc423" providerId="ADAL" clId="{7DE7878D-D606-42A5-8FCB-55E27A9ED654}" dt="2020-11-15T16:52:29.815" v="480" actId="1076"/>
          <ac:spMkLst>
            <pc:docMk/>
            <pc:sldMk cId="1605267433" sldId="263"/>
            <ac:spMk id="5" creationId="{00000000-0000-0000-0000-000000000000}"/>
          </ac:spMkLst>
        </pc:spChg>
        <pc:picChg chg="add mod">
          <ac:chgData name="Schuller, P (SHS Teacher)" userId="858a309f-3ece-461c-9053-a14abf7fc423" providerId="ADAL" clId="{7DE7878D-D606-42A5-8FCB-55E27A9ED654}" dt="2020-11-15T16:55:31.243" v="484" actId="14100"/>
          <ac:picMkLst>
            <pc:docMk/>
            <pc:sldMk cId="1605267433" sldId="263"/>
            <ac:picMk id="3" creationId="{8653D17B-173D-40F1-92FB-AA7DB7E2F689}"/>
          </ac:picMkLst>
        </pc:picChg>
        <pc:picChg chg="del">
          <ac:chgData name="Schuller, P (SHS Teacher)" userId="858a309f-3ece-461c-9053-a14abf7fc423" providerId="ADAL" clId="{7DE7878D-D606-42A5-8FCB-55E27A9ED654}" dt="2020-11-15T16:50:39.962" v="478" actId="478"/>
          <ac:picMkLst>
            <pc:docMk/>
            <pc:sldMk cId="1605267433" sldId="263"/>
            <ac:picMk id="8" creationId="{F17EBDB5-61CD-4F4C-86B8-264F95233AC6}"/>
          </ac:picMkLst>
        </pc:picChg>
      </pc:sldChg>
      <pc:sldChg chg="modSp">
        <pc:chgData name="Schuller, P (SHS Teacher)" userId="858a309f-3ece-461c-9053-a14abf7fc423" providerId="ADAL" clId="{7DE7878D-D606-42A5-8FCB-55E27A9ED654}" dt="2020-11-15T16:45:45.268" v="26" actId="404"/>
        <pc:sldMkLst>
          <pc:docMk/>
          <pc:sldMk cId="3425370719" sldId="266"/>
        </pc:sldMkLst>
        <pc:spChg chg="mod">
          <ac:chgData name="Schuller, P (SHS Teacher)" userId="858a309f-3ece-461c-9053-a14abf7fc423" providerId="ADAL" clId="{7DE7878D-D606-42A5-8FCB-55E27A9ED654}" dt="2020-11-15T16:45:45.268" v="26" actId="404"/>
          <ac:spMkLst>
            <pc:docMk/>
            <pc:sldMk cId="3425370719" sldId="266"/>
            <ac:spMk id="5" creationId="{00000000-0000-0000-0000-000000000000}"/>
          </ac:spMkLst>
        </pc:spChg>
      </pc:sldChg>
      <pc:sldChg chg="del">
        <pc:chgData name="Schuller, P (SHS Teacher)" userId="858a309f-3ece-461c-9053-a14abf7fc423" providerId="ADAL" clId="{7DE7878D-D606-42A5-8FCB-55E27A9ED654}" dt="2020-11-15T17:03:05.011" v="883" actId="2696"/>
        <pc:sldMkLst>
          <pc:docMk/>
          <pc:sldMk cId="7428798" sldId="269"/>
        </pc:sldMkLst>
      </pc:sldChg>
      <pc:sldChg chg="addSp modSp">
        <pc:chgData name="Schuller, P (SHS Teacher)" userId="858a309f-3ece-461c-9053-a14abf7fc423" providerId="ADAL" clId="{7DE7878D-D606-42A5-8FCB-55E27A9ED654}" dt="2020-11-15T16:49:31.121" v="467" actId="20577"/>
        <pc:sldMkLst>
          <pc:docMk/>
          <pc:sldMk cId="3438586621" sldId="382"/>
        </pc:sldMkLst>
        <pc:spChg chg="mod">
          <ac:chgData name="Schuller, P (SHS Teacher)" userId="858a309f-3ece-461c-9053-a14abf7fc423" providerId="ADAL" clId="{7DE7878D-D606-42A5-8FCB-55E27A9ED654}" dt="2020-11-15T16:49:31.121" v="467" actId="20577"/>
          <ac:spMkLst>
            <pc:docMk/>
            <pc:sldMk cId="3438586621" sldId="382"/>
            <ac:spMk id="4" creationId="{00000000-0000-0000-0000-000000000000}"/>
          </ac:spMkLst>
        </pc:spChg>
        <pc:spChg chg="mod">
          <ac:chgData name="Schuller, P (SHS Teacher)" userId="858a309f-3ece-461c-9053-a14abf7fc423" providerId="ADAL" clId="{7DE7878D-D606-42A5-8FCB-55E27A9ED654}" dt="2020-11-15T16:48:25.012" v="328" actId="207"/>
          <ac:spMkLst>
            <pc:docMk/>
            <pc:sldMk cId="3438586621" sldId="382"/>
            <ac:spMk id="8" creationId="{00000000-0000-0000-0000-000000000000}"/>
          </ac:spMkLst>
        </pc:spChg>
        <pc:spChg chg="add mod">
          <ac:chgData name="Schuller, P (SHS Teacher)" userId="858a309f-3ece-461c-9053-a14abf7fc423" providerId="ADAL" clId="{7DE7878D-D606-42A5-8FCB-55E27A9ED654}" dt="2020-11-15T16:49:03.128" v="378" actId="20577"/>
          <ac:spMkLst>
            <pc:docMk/>
            <pc:sldMk cId="3438586621" sldId="382"/>
            <ac:spMk id="9" creationId="{AA369A2A-885F-4FC7-B62F-E4FB7500027E}"/>
          </ac:spMkLst>
        </pc:spChg>
      </pc:sldChg>
      <pc:sldChg chg="modSp">
        <pc:chgData name="Schuller, P (SHS Teacher)" userId="858a309f-3ece-461c-9053-a14abf7fc423" providerId="ADAL" clId="{7DE7878D-D606-42A5-8FCB-55E27A9ED654}" dt="2020-11-15T16:49:38.244" v="477" actId="20577"/>
        <pc:sldMkLst>
          <pc:docMk/>
          <pc:sldMk cId="2353008165" sldId="383"/>
        </pc:sldMkLst>
        <pc:spChg chg="mod">
          <ac:chgData name="Schuller, P (SHS Teacher)" userId="858a309f-3ece-461c-9053-a14abf7fc423" providerId="ADAL" clId="{7DE7878D-D606-42A5-8FCB-55E27A9ED654}" dt="2020-11-15T16:49:38.244" v="477" actId="20577"/>
          <ac:spMkLst>
            <pc:docMk/>
            <pc:sldMk cId="2353008165" sldId="383"/>
            <ac:spMk id="4" creationId="{00000000-0000-0000-0000-000000000000}"/>
          </ac:spMkLst>
        </pc:spChg>
      </pc:sldChg>
      <pc:sldChg chg="add del">
        <pc:chgData name="Schuller, P (SHS Teacher)" userId="858a309f-3ece-461c-9053-a14abf7fc423" providerId="ADAL" clId="{7DE7878D-D606-42A5-8FCB-55E27A9ED654}" dt="2020-11-15T16:46:20.135" v="29"/>
        <pc:sldMkLst>
          <pc:docMk/>
          <pc:sldMk cId="718639001" sldId="384"/>
        </pc:sldMkLst>
      </pc:sldChg>
      <pc:sldChg chg="add">
        <pc:chgData name="Schuller, P (SHS Teacher)" userId="858a309f-3ece-461c-9053-a14abf7fc423" providerId="ADAL" clId="{7DE7878D-D606-42A5-8FCB-55E27A9ED654}" dt="2020-11-15T16:46:20.197" v="30"/>
        <pc:sldMkLst>
          <pc:docMk/>
          <pc:sldMk cId="1608198970" sldId="384"/>
        </pc:sldMkLst>
      </pc:sldChg>
      <pc:sldChg chg="modSp add">
        <pc:chgData name="Schuller, P (SHS Teacher)" userId="858a309f-3ece-461c-9053-a14abf7fc423" providerId="ADAL" clId="{7DE7878D-D606-42A5-8FCB-55E27A9ED654}" dt="2020-11-15T16:49:35.136" v="472" actId="20577"/>
        <pc:sldMkLst>
          <pc:docMk/>
          <pc:sldMk cId="2434774903" sldId="385"/>
        </pc:sldMkLst>
        <pc:spChg chg="mod">
          <ac:chgData name="Schuller, P (SHS Teacher)" userId="858a309f-3ece-461c-9053-a14abf7fc423" providerId="ADAL" clId="{7DE7878D-D606-42A5-8FCB-55E27A9ED654}" dt="2020-11-15T16:49:35.136" v="472" actId="20577"/>
          <ac:spMkLst>
            <pc:docMk/>
            <pc:sldMk cId="2434774903" sldId="385"/>
            <ac:spMk id="4" creationId="{00000000-0000-0000-0000-000000000000}"/>
          </ac:spMkLst>
        </pc:spChg>
      </pc:sldChg>
      <pc:sldChg chg="modSp add">
        <pc:chgData name="Schuller, P (SHS Teacher)" userId="858a309f-3ece-461c-9053-a14abf7fc423" providerId="ADAL" clId="{7DE7878D-D606-42A5-8FCB-55E27A9ED654}" dt="2020-11-15T17:02:17.326" v="882" actId="255"/>
        <pc:sldMkLst>
          <pc:docMk/>
          <pc:sldMk cId="1381348209" sldId="386"/>
        </pc:sldMkLst>
        <pc:graphicFrameChg chg="modGraphic">
          <ac:chgData name="Schuller, P (SHS Teacher)" userId="858a309f-3ece-461c-9053-a14abf7fc423" providerId="ADAL" clId="{7DE7878D-D606-42A5-8FCB-55E27A9ED654}" dt="2020-11-15T17:02:17.326" v="882" actId="255"/>
          <ac:graphicFrameMkLst>
            <pc:docMk/>
            <pc:sldMk cId="1381348209" sldId="386"/>
            <ac:graphicFrameMk id="2" creationId="{0A233058-1166-43B0-92A5-CB0B797D333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BEFB-107A-4DCD-9055-83318F8F34E6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A2865-9900-4C8F-96C9-F6F7D3D73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36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601F-62B2-44FC-A638-B7DF466603F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2F8B-C3A7-4566-8557-BD3EFA359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45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601F-62B2-44FC-A638-B7DF466603F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2F8B-C3A7-4566-8557-BD3EFA359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7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601F-62B2-44FC-A638-B7DF466603F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2F8B-C3A7-4566-8557-BD3EFA359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51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5D2F-CCB0-4DA6-8802-204F12C7749A}" type="datetimeFigureOut">
              <a:rPr lang="en-GB" smtClean="0"/>
              <a:pPr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29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5D2F-CCB0-4DA6-8802-204F12C7749A}" type="datetimeFigureOut">
              <a:rPr lang="en-GB" smtClean="0"/>
              <a:pPr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95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5D2F-CCB0-4DA6-8802-204F12C7749A}" type="datetimeFigureOut">
              <a:rPr lang="en-GB" smtClean="0"/>
              <a:pPr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0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5D2F-CCB0-4DA6-8802-204F12C7749A}" type="datetimeFigureOut">
              <a:rPr lang="en-GB" smtClean="0"/>
              <a:pPr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0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5D2F-CCB0-4DA6-8802-204F12C7749A}" type="datetimeFigureOut">
              <a:rPr lang="en-GB" smtClean="0"/>
              <a:pPr/>
              <a:t>16/11/2020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52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5D2F-CCB0-4DA6-8802-204F12C7749A}" type="datetimeFigureOut">
              <a:rPr lang="en-GB" smtClean="0"/>
              <a:pPr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07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5D2F-CCB0-4DA6-8802-204F12C7749A}" type="datetimeFigureOut">
              <a:rPr lang="en-GB" smtClean="0"/>
              <a:pPr/>
              <a:t>16/11/2020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3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5D2F-CCB0-4DA6-8802-204F12C7749A}" type="datetimeFigureOut">
              <a:rPr lang="en-GB" smtClean="0"/>
              <a:pPr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9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601F-62B2-44FC-A638-B7DF466603F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2F8B-C3A7-4566-8557-BD3EFA359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9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5D2F-CCB0-4DA6-8802-204F12C7749A}" type="datetimeFigureOut">
              <a:rPr lang="en-GB" smtClean="0"/>
              <a:pPr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42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5D2F-CCB0-4DA6-8802-204F12C7749A}" type="datetimeFigureOut">
              <a:rPr lang="en-GB" smtClean="0"/>
              <a:pPr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4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5D2F-CCB0-4DA6-8802-204F12C7749A}" type="datetimeFigureOut">
              <a:rPr lang="en-GB" smtClean="0"/>
              <a:pPr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56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4 Physics Learning I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87923" y="2113803"/>
            <a:ext cx="8928992" cy="606983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vert="horz" lIns="68580" tIns="34290" rIns="68580" bIns="3429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sz="3300" b="1" dirty="0">
                <a:latin typeface="Century Gothic" panose="020B0502020202020204" pitchFamily="34" charset="0"/>
              </a:rPr>
              <a:t>Success Criteria 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87923" y="801045"/>
            <a:ext cx="8957751" cy="576064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3300" b="1" dirty="0">
                <a:latin typeface="Century Gothic" panose="020B0502020202020204" pitchFamily="34" charset="0"/>
              </a:rPr>
              <a:t>Learning Intent</a:t>
            </a:r>
            <a:endParaRPr lang="en-GB" sz="3300" b="1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922" y="1457482"/>
            <a:ext cx="8928992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marL="0" indent="0" algn="ctr">
              <a:buNone/>
              <a:defRPr sz="2700" b="0" u="sng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Inset learning intent</a:t>
            </a:r>
          </a:p>
        </p:txBody>
      </p:sp>
      <p:sp>
        <p:nvSpPr>
          <p:cNvPr id="38" name="AutoShape 4" descr="Image result for knowledge clipart no background"/>
          <p:cNvSpPr>
            <a:spLocks noChangeAspect="1" noChangeArrowheads="1"/>
          </p:cNvSpPr>
          <p:nvPr userDrawn="1"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latin typeface="Century Gothic" panose="020B0502020202020204" pitchFamily="34" charset="0"/>
            </a:endParaRPr>
          </a:p>
        </p:txBody>
      </p:sp>
      <p:sp>
        <p:nvSpPr>
          <p:cNvPr id="44" name="AutoShape 6" descr="Image result for knowledge clipart no background"/>
          <p:cNvSpPr>
            <a:spLocks noChangeAspect="1" noChangeArrowheads="1"/>
          </p:cNvSpPr>
          <p:nvPr userDrawn="1"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latin typeface="Century Gothic" panose="020B0502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16724" y="63640"/>
            <a:ext cx="5398477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marL="0" indent="0" algn="ctr">
              <a:buNone/>
              <a:defRPr sz="2700" b="0" u="sng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Lesson Title</a:t>
            </a:r>
          </a:p>
        </p:txBody>
      </p:sp>
      <p:sp>
        <p:nvSpPr>
          <p:cNvPr id="16" name="Title 6"/>
          <p:cNvSpPr txBox="1">
            <a:spLocks/>
          </p:cNvSpPr>
          <p:nvPr userDrawn="1"/>
        </p:nvSpPr>
        <p:spPr>
          <a:xfrm>
            <a:off x="87923" y="63641"/>
            <a:ext cx="1714501" cy="588869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vert="horz" lIns="68580" tIns="34290" rIns="68580" bIns="3429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3300" b="1" dirty="0">
                <a:latin typeface="Century Gothic" panose="020B0502020202020204" pitchFamily="34" charset="0"/>
              </a:rPr>
              <a:t>Lesson Title</a:t>
            </a:r>
            <a:endParaRPr lang="en-GB" sz="3300" b="1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>
          <a:xfrm>
            <a:off x="7359163" y="43917"/>
            <a:ext cx="1714499" cy="603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sz="1800" u="sng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5111126A-6136-4891-91BD-C7364FD5E4F5}" type="datetime1">
              <a:rPr lang="en-GB" smtClean="0"/>
              <a:pPr/>
              <a:t>16/11/2020</a:t>
            </a:fld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836182" y="2947235"/>
            <a:ext cx="6565502" cy="1033412"/>
          </a:xfrm>
          <a:prstGeom prst="roundRect">
            <a:avLst/>
          </a:prstGeom>
          <a:solidFill>
            <a:srgbClr val="C2E49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marL="0" indent="0" algn="ctr">
              <a:buNone/>
              <a:defRPr sz="2700" b="0" u="none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844411" y="5333903"/>
            <a:ext cx="6549045" cy="1049379"/>
          </a:xfrm>
          <a:prstGeom prst="roundRect">
            <a:avLst/>
          </a:prstGeom>
          <a:solidFill>
            <a:srgbClr val="FF818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marL="0" indent="0" algn="ctr">
              <a:buNone/>
              <a:defRPr sz="2700" b="0" u="none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7084235-D56B-43E2-A454-D281977293C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456026" y="2952494"/>
            <a:ext cx="690665" cy="1049379"/>
          </a:xfrm>
          <a:prstGeom prst="roundRect">
            <a:avLst/>
          </a:prstGeom>
          <a:solidFill>
            <a:srgbClr val="C2E49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1" u="sng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1-3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D7311AF-A116-4C86-B774-BA6B5F6EA00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453335" y="4151181"/>
            <a:ext cx="690665" cy="1000528"/>
          </a:xfrm>
          <a:prstGeom prst="roundRect">
            <a:avLst/>
          </a:prstGeom>
          <a:solidFill>
            <a:srgbClr val="FFDE75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1" u="sng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4-5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2EB6B17-26E2-4D46-AD64-3C67F0F5B23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446708" y="5333903"/>
            <a:ext cx="690665" cy="1049379"/>
          </a:xfrm>
          <a:prstGeom prst="roundRect">
            <a:avLst/>
          </a:prstGeom>
          <a:solidFill>
            <a:srgbClr val="FF818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1" u="sng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6-8</a:t>
            </a:r>
          </a:p>
        </p:txBody>
      </p:sp>
      <p:pic>
        <p:nvPicPr>
          <p:cNvPr id="25" name="Picture 4" descr="Related image">
            <a:extLst>
              <a:ext uri="{FF2B5EF4-FFF2-40B4-BE49-F238E27FC236}">
                <a16:creationId xmlns:a16="http://schemas.microsoft.com/office/drawing/2014/main" id="{58D5C5F3-C6E9-469F-9054-0991C5DEC017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4" y="2952494"/>
            <a:ext cx="1613502" cy="358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71CFA8C-C5E6-49A2-B7CB-7ED383174CD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837030" y="4151181"/>
            <a:ext cx="6565502" cy="1033412"/>
          </a:xfrm>
          <a:prstGeom prst="roundRect">
            <a:avLst/>
          </a:prstGeom>
          <a:solidFill>
            <a:srgbClr val="FFDE75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marL="0" indent="0" algn="ctr">
              <a:buNone/>
              <a:defRPr sz="2700" b="0" u="none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0840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8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4 Physics NO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87923" y="2113803"/>
            <a:ext cx="8928992" cy="606983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vert="horz" lIns="68580" tIns="34290" rIns="68580" bIns="3429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sz="3300" b="1" dirty="0">
                <a:latin typeface="Century Gothic" panose="020B0502020202020204" pitchFamily="34" charset="0"/>
              </a:rPr>
              <a:t>Success Criteria 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87923" y="801045"/>
            <a:ext cx="8957751" cy="576064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3300" b="1" dirty="0">
                <a:latin typeface="Century Gothic" panose="020B0502020202020204" pitchFamily="34" charset="0"/>
              </a:rPr>
              <a:t>Learning Intent</a:t>
            </a:r>
            <a:endParaRPr lang="en-GB" sz="3300" b="1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922" y="1457482"/>
            <a:ext cx="8928992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marL="0" indent="0" algn="ctr">
              <a:buNone/>
              <a:defRPr sz="2700" b="0" u="sng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Inset learning intent</a:t>
            </a:r>
          </a:p>
        </p:txBody>
      </p:sp>
      <p:sp>
        <p:nvSpPr>
          <p:cNvPr id="38" name="AutoShape 4" descr="Image result for knowledge clipart no background"/>
          <p:cNvSpPr>
            <a:spLocks noChangeAspect="1" noChangeArrowheads="1"/>
          </p:cNvSpPr>
          <p:nvPr userDrawn="1"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latin typeface="Century Gothic" panose="020B0502020202020204" pitchFamily="34" charset="0"/>
            </a:endParaRPr>
          </a:p>
        </p:txBody>
      </p:sp>
      <p:sp>
        <p:nvSpPr>
          <p:cNvPr id="44" name="AutoShape 6" descr="Image result for knowledge clipart no background"/>
          <p:cNvSpPr>
            <a:spLocks noChangeAspect="1" noChangeArrowheads="1"/>
          </p:cNvSpPr>
          <p:nvPr userDrawn="1"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latin typeface="Century Gothic" panose="020B0502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16724" y="63640"/>
            <a:ext cx="5398477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marL="0" indent="0" algn="ctr">
              <a:buNone/>
              <a:defRPr sz="2700" b="0" u="sng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Lesson Title</a:t>
            </a:r>
          </a:p>
        </p:txBody>
      </p:sp>
      <p:sp>
        <p:nvSpPr>
          <p:cNvPr id="16" name="Title 6"/>
          <p:cNvSpPr txBox="1">
            <a:spLocks/>
          </p:cNvSpPr>
          <p:nvPr userDrawn="1"/>
        </p:nvSpPr>
        <p:spPr>
          <a:xfrm>
            <a:off x="87923" y="63641"/>
            <a:ext cx="1714501" cy="588869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vert="horz" lIns="68580" tIns="34290" rIns="68580" bIns="3429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3300" b="1" dirty="0">
                <a:latin typeface="Century Gothic" panose="020B0502020202020204" pitchFamily="34" charset="0"/>
              </a:rPr>
              <a:t>Lesson Title</a:t>
            </a:r>
            <a:endParaRPr lang="en-GB" sz="3300" b="1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>
          <a:xfrm>
            <a:off x="7359163" y="43917"/>
            <a:ext cx="1714499" cy="603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sz="1800" u="sng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5111126A-6136-4891-91BD-C7364FD5E4F5}" type="datetime1">
              <a:rPr lang="en-GB" smtClean="0"/>
              <a:pPr/>
              <a:t>16/11/2020</a:t>
            </a:fld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836182" y="2947235"/>
            <a:ext cx="6565502" cy="1033412"/>
          </a:xfrm>
          <a:prstGeom prst="roundRect">
            <a:avLst/>
          </a:prstGeom>
          <a:solidFill>
            <a:srgbClr val="C2E49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marL="0" indent="0" algn="ctr">
              <a:buNone/>
              <a:defRPr sz="2700" b="0" u="none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844411" y="5333903"/>
            <a:ext cx="6549045" cy="1049379"/>
          </a:xfrm>
          <a:prstGeom prst="roundRect">
            <a:avLst/>
          </a:prstGeom>
          <a:solidFill>
            <a:srgbClr val="FF818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marL="0" indent="0" algn="ctr">
              <a:buNone/>
              <a:defRPr sz="2700" b="0" u="none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7084235-D56B-43E2-A454-D281977293C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456026" y="2952494"/>
            <a:ext cx="690665" cy="1049379"/>
          </a:xfrm>
          <a:prstGeom prst="roundRect">
            <a:avLst/>
          </a:prstGeom>
          <a:solidFill>
            <a:srgbClr val="C2E49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1" u="sng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1-3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D7311AF-A116-4C86-B774-BA6B5F6EA00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453335" y="4151181"/>
            <a:ext cx="690665" cy="1000528"/>
          </a:xfrm>
          <a:prstGeom prst="roundRect">
            <a:avLst/>
          </a:prstGeom>
          <a:solidFill>
            <a:srgbClr val="FFDE75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1" u="sng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4-5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2EB6B17-26E2-4D46-AD64-3C67F0F5B23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446708" y="5333903"/>
            <a:ext cx="690665" cy="1049379"/>
          </a:xfrm>
          <a:prstGeom prst="roundRect">
            <a:avLst/>
          </a:prstGeom>
          <a:solidFill>
            <a:srgbClr val="FF818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1" u="sng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6-8</a:t>
            </a:r>
          </a:p>
        </p:txBody>
      </p:sp>
      <p:pic>
        <p:nvPicPr>
          <p:cNvPr id="25" name="Picture 4" descr="Related image">
            <a:extLst>
              <a:ext uri="{FF2B5EF4-FFF2-40B4-BE49-F238E27FC236}">
                <a16:creationId xmlns:a16="http://schemas.microsoft.com/office/drawing/2014/main" id="{58D5C5F3-C6E9-469F-9054-0991C5DEC017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4" y="2952494"/>
            <a:ext cx="1613502" cy="358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71CFA8C-C5E6-49A2-B7CB-7ED383174CD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837030" y="4151181"/>
            <a:ext cx="6565502" cy="1033412"/>
          </a:xfrm>
          <a:prstGeom prst="roundRect">
            <a:avLst/>
          </a:prstGeom>
          <a:solidFill>
            <a:srgbClr val="FFDE75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marL="0" indent="0" algn="ctr">
              <a:buNone/>
              <a:defRPr sz="2700" b="0" u="none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6052072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6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80" y="1165682"/>
            <a:ext cx="8693240" cy="5545103"/>
          </a:xfrm>
          <a:prstGeom prst="round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01094"/>
            <a:ext cx="9144000" cy="33374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9050"/>
        </p:spPr>
        <p:txBody>
          <a:bodyPr anchor="ctr">
            <a:noAutofit/>
          </a:bodyPr>
          <a:lstStyle>
            <a:lvl1pPr marL="0" indent="0" algn="ctr">
              <a:buNone/>
              <a:defRPr sz="1350" b="1" i="1" baseline="0"/>
            </a:lvl1pPr>
          </a:lstStyle>
          <a:p>
            <a:pPr lvl="0"/>
            <a:r>
              <a:rPr lang="en-GB" dirty="0"/>
              <a:t>Insert specific learning outcome</a:t>
            </a:r>
          </a:p>
        </p:txBody>
      </p:sp>
    </p:spTree>
    <p:extLst>
      <p:ext uri="{BB962C8B-B14F-4D97-AF65-F5344CB8AC3E}">
        <p14:creationId xmlns:p14="http://schemas.microsoft.com/office/powerpoint/2010/main" val="2370550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93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47346"/>
            <a:ext cx="9144000" cy="33374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9050"/>
        </p:spPr>
        <p:txBody>
          <a:bodyPr anchor="ctr">
            <a:noAutofit/>
          </a:bodyPr>
          <a:lstStyle>
            <a:lvl1pPr marL="0" indent="0" algn="ctr">
              <a:buNone/>
              <a:defRPr sz="1350" b="1" i="1" baseline="0"/>
            </a:lvl1pPr>
          </a:lstStyle>
          <a:p>
            <a:pPr lvl="0"/>
            <a:r>
              <a:rPr lang="en-GB" dirty="0"/>
              <a:t>Insert specific learning outcome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200025" y="1333500"/>
            <a:ext cx="8734425" cy="51435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38150" y="1496646"/>
            <a:ext cx="8229600" cy="476445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723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73152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Starter - 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47346"/>
            <a:ext cx="9144000" cy="33374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9050"/>
        </p:spPr>
        <p:txBody>
          <a:bodyPr anchor="ctr">
            <a:noAutofit/>
          </a:bodyPr>
          <a:lstStyle>
            <a:lvl1pPr marL="0" indent="0" algn="ctr">
              <a:buNone/>
              <a:defRPr sz="1350" b="1" i="1" baseline="0"/>
            </a:lvl1pPr>
          </a:lstStyle>
          <a:p>
            <a:pPr lvl="0"/>
            <a:r>
              <a:rPr lang="en-GB" dirty="0"/>
              <a:t>Insert specific learning outcome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414575" y="1168170"/>
            <a:ext cx="628112" cy="46101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200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B</a:t>
            </a:r>
            <a:endParaRPr lang="en-GB" sz="1350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E</a:t>
            </a:r>
          </a:p>
          <a:p>
            <a:pPr algn="ctr"/>
            <a:endParaRPr lang="en-GB" sz="2400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P</a:t>
            </a:r>
            <a:endParaRPr lang="en-GB" sz="1350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R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O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U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D</a:t>
            </a:r>
            <a:endParaRPr lang="en-GB" sz="1350" dirty="0">
              <a:solidFill>
                <a:sysClr val="windowText" lastClr="000000"/>
              </a:solidFill>
            </a:endParaRPr>
          </a:p>
          <a:p>
            <a:pPr algn="ctr"/>
            <a:endParaRPr lang="en-GB" sz="1200" dirty="0">
              <a:solidFill>
                <a:sysClr val="windowText" lastClr="000000"/>
              </a:solidFill>
            </a:endParaRPr>
          </a:p>
          <a:p>
            <a:pPr algn="ctr"/>
            <a:endParaRPr lang="en-GB" sz="120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3262" y="5865352"/>
            <a:ext cx="830738" cy="99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34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3152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47346"/>
            <a:ext cx="9144000" cy="33374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9050"/>
        </p:spPr>
        <p:txBody>
          <a:bodyPr anchor="ctr">
            <a:noAutofit/>
          </a:bodyPr>
          <a:lstStyle>
            <a:lvl1pPr marL="0" indent="0" algn="ctr">
              <a:buNone/>
              <a:defRPr sz="1350" b="1" i="1" baseline="0"/>
            </a:lvl1pPr>
          </a:lstStyle>
          <a:p>
            <a:pPr lvl="0"/>
            <a:r>
              <a:rPr lang="en-GB" dirty="0"/>
              <a:t>Insert specific learning outcome</a:t>
            </a:r>
          </a:p>
        </p:txBody>
      </p:sp>
      <p:pic>
        <p:nvPicPr>
          <p:cNvPr id="4" name="Picture 2" descr="Image result for whiteboards clipa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0291">
            <a:off x="58056" y="1080777"/>
            <a:ext cx="27146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274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5D2F-CCB0-4DA6-8802-204F12C7749A}" type="datetimeFigureOut">
              <a:rPr lang="en-GB" smtClean="0"/>
              <a:pPr/>
              <a:t>16/11/2020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b="57548"/>
          <a:stretch/>
        </p:blipFill>
        <p:spPr>
          <a:xfrm>
            <a:off x="0" y="847168"/>
            <a:ext cx="9144000" cy="2046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 userDrawn="1"/>
        </p:nvSpPr>
        <p:spPr>
          <a:xfrm>
            <a:off x="188845" y="1480348"/>
            <a:ext cx="636104" cy="14397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/>
          <p:cNvSpPr/>
          <p:nvPr userDrawn="1"/>
        </p:nvSpPr>
        <p:spPr>
          <a:xfrm>
            <a:off x="824949" y="1480347"/>
            <a:ext cx="1182757" cy="143976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 userDrawn="1"/>
        </p:nvSpPr>
        <p:spPr>
          <a:xfrm>
            <a:off x="2007706" y="1480347"/>
            <a:ext cx="546653" cy="143976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 userDrawn="1"/>
        </p:nvSpPr>
        <p:spPr>
          <a:xfrm>
            <a:off x="2554358" y="1480347"/>
            <a:ext cx="993913" cy="14397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3548269" y="1480347"/>
            <a:ext cx="2156792" cy="143976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5705062" y="1480347"/>
            <a:ext cx="2236304" cy="14397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0" y="3438941"/>
            <a:ext cx="1133062" cy="1439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Record today’s date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217542" y="3612170"/>
            <a:ext cx="1336814" cy="1439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Today’s title – EQA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638838" y="3795340"/>
            <a:ext cx="1008823" cy="1439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Write your mark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732142" y="3929270"/>
            <a:ext cx="993913" cy="1439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Exam questions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810534" y="4092565"/>
            <a:ext cx="2156792" cy="20095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What target have you been given by your teacher/classmate</a:t>
            </a:r>
          </a:p>
          <a:p>
            <a:pPr algn="ctr"/>
            <a:r>
              <a:rPr lang="en-GB" sz="1350" dirty="0">
                <a:solidFill>
                  <a:schemeClr val="tx1"/>
                </a:solidFill>
              </a:rPr>
              <a:t>-Should come straight from marking grid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7051808" y="4323069"/>
            <a:ext cx="1982863" cy="1439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What have you done to improve – Writing in purple pen to correct mistakes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12" y="5369039"/>
            <a:ext cx="1079639" cy="146617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Rectangle 17"/>
          <p:cNvSpPr/>
          <p:nvPr userDrawn="1"/>
        </p:nvSpPr>
        <p:spPr>
          <a:xfrm>
            <a:off x="1151078" y="5235106"/>
            <a:ext cx="3996987" cy="15736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</a:rPr>
              <a:t>Marks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</a:rPr>
              <a:t>Smiley face – more than half marks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</a:rPr>
              <a:t>Straight face – half marks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</a:rPr>
              <a:t>Unhappy face – less than half marks</a:t>
            </a:r>
          </a:p>
        </p:txBody>
      </p:sp>
    </p:spTree>
    <p:extLst>
      <p:ext uri="{BB962C8B-B14F-4D97-AF65-F5344CB8AC3E}">
        <p14:creationId xmlns:p14="http://schemas.microsoft.com/office/powerpoint/2010/main" val="398323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601F-62B2-44FC-A638-B7DF466603F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2F8B-C3A7-4566-8557-BD3EFA359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34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5D2F-CCB0-4DA6-8802-204F12C7749A}" type="datetimeFigureOut">
              <a:rPr lang="en-GB" smtClean="0"/>
              <a:pPr/>
              <a:t>16/11/2020</a:t>
            </a:fld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5000"/>
            <a:ext cx="9144000" cy="33374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9050"/>
        </p:spPr>
        <p:txBody>
          <a:bodyPr anchor="ctr">
            <a:noAutofit/>
          </a:bodyPr>
          <a:lstStyle>
            <a:lvl1pPr marL="0" indent="0" algn="ctr">
              <a:buNone/>
              <a:defRPr sz="1350" b="1" i="1" baseline="0"/>
            </a:lvl1pPr>
          </a:lstStyle>
          <a:p>
            <a:pPr lvl="0"/>
            <a:r>
              <a:rPr lang="en-GB" dirty="0"/>
              <a:t>Insert specific learning outcome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325" y="635000"/>
            <a:ext cx="1186543" cy="5805760"/>
            <a:chOff x="106477" y="0"/>
            <a:chExt cx="384582" cy="1753693"/>
          </a:xfrm>
        </p:grpSpPr>
        <p:sp>
          <p:nvSpPr>
            <p:cNvPr id="6" name="Text Box 1"/>
            <p:cNvSpPr txBox="1"/>
            <p:nvPr/>
          </p:nvSpPr>
          <p:spPr>
            <a:xfrm>
              <a:off x="168083" y="0"/>
              <a:ext cx="255730" cy="4378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8625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K</a:t>
              </a:r>
              <a:endPara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Text Box 2"/>
            <p:cNvSpPr txBox="1"/>
            <p:nvPr/>
          </p:nvSpPr>
          <p:spPr>
            <a:xfrm>
              <a:off x="165140" y="326695"/>
              <a:ext cx="234947" cy="4378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8625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E</a:t>
              </a:r>
              <a:endPara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Text Box 3"/>
            <p:cNvSpPr txBox="1"/>
            <p:nvPr/>
          </p:nvSpPr>
          <p:spPr>
            <a:xfrm>
              <a:off x="106477" y="657929"/>
              <a:ext cx="384582" cy="4378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8625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W</a:t>
              </a:r>
              <a:endPara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Text Box 5"/>
            <p:cNvSpPr txBox="1"/>
            <p:nvPr/>
          </p:nvSpPr>
          <p:spPr>
            <a:xfrm>
              <a:off x="153129" y="984624"/>
              <a:ext cx="293658" cy="4378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8625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U</a:t>
              </a:r>
              <a:endParaRPr lang="en-GB" sz="33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Text Box 7"/>
            <p:cNvSpPr txBox="1"/>
            <p:nvPr/>
          </p:nvSpPr>
          <p:spPr>
            <a:xfrm>
              <a:off x="153129" y="1315856"/>
              <a:ext cx="293658" cy="4378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8625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U</a:t>
              </a:r>
              <a:endPara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794"/>
            <a:ext cx="9144000" cy="6342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Rounded Rectangle 17"/>
          <p:cNvSpPr/>
          <p:nvPr userDrawn="1"/>
        </p:nvSpPr>
        <p:spPr>
          <a:xfrm>
            <a:off x="1504950" y="1164413"/>
            <a:ext cx="3743325" cy="9271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aseline="0" dirty="0">
                <a:solidFill>
                  <a:sysClr val="windowText" lastClr="000000"/>
                </a:solidFill>
              </a:rPr>
              <a:t> </a:t>
            </a:r>
            <a:endParaRPr lang="en-GB" sz="2100" dirty="0">
              <a:solidFill>
                <a:sysClr val="windowText" lastClr="000000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1504950" y="2195990"/>
            <a:ext cx="3743325" cy="9271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dirty="0">
              <a:solidFill>
                <a:sysClr val="windowText" lastClr="000000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504950" y="3258236"/>
            <a:ext cx="3743325" cy="9271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dirty="0">
              <a:solidFill>
                <a:sysClr val="windowText" lastClr="000000"/>
              </a:solidFill>
            </a:endParaRPr>
          </a:p>
        </p:txBody>
      </p:sp>
      <p:sp>
        <p:nvSpPr>
          <p:cNvPr id="33" name="Isosceles Triangle 32"/>
          <p:cNvSpPr/>
          <p:nvPr userDrawn="1"/>
        </p:nvSpPr>
        <p:spPr>
          <a:xfrm>
            <a:off x="5362198" y="2813134"/>
            <a:ext cx="3781802" cy="351600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1504950" y="4320483"/>
            <a:ext cx="3743325" cy="9271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dirty="0">
              <a:solidFill>
                <a:sysClr val="windowText" lastClr="000000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1504950" y="5402036"/>
            <a:ext cx="3743325" cy="9271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dirty="0">
              <a:solidFill>
                <a:sysClr val="windowText" lastClr="000000"/>
              </a:solidFill>
            </a:endParaRPr>
          </a:p>
        </p:txBody>
      </p:sp>
      <p:cxnSp>
        <p:nvCxnSpPr>
          <p:cNvPr id="24" name="Straight Connector 23"/>
          <p:cNvCxnSpPr>
            <a:stCxn id="33" idx="1"/>
            <a:endCxn id="33" idx="5"/>
          </p:cNvCxnSpPr>
          <p:nvPr userDrawn="1"/>
        </p:nvCxnSpPr>
        <p:spPr>
          <a:xfrm>
            <a:off x="6307648" y="4571135"/>
            <a:ext cx="189090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3" idx="3"/>
          </p:cNvCxnSpPr>
          <p:nvPr userDrawn="1"/>
        </p:nvCxnSpPr>
        <p:spPr>
          <a:xfrm flipH="1" flipV="1">
            <a:off x="7249890" y="4568166"/>
            <a:ext cx="3209" cy="17609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Multiply 25"/>
          <p:cNvSpPr/>
          <p:nvPr userDrawn="1"/>
        </p:nvSpPr>
        <p:spPr>
          <a:xfrm>
            <a:off x="6808444" y="5247583"/>
            <a:ext cx="882893" cy="834540"/>
          </a:xfrm>
          <a:prstGeom prst="mathMultiply">
            <a:avLst>
              <a:gd name="adj1" fmla="val 5920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27" name="Division 26"/>
          <p:cNvSpPr/>
          <p:nvPr userDrawn="1"/>
        </p:nvSpPr>
        <p:spPr>
          <a:xfrm>
            <a:off x="6882220" y="4212559"/>
            <a:ext cx="727799" cy="687940"/>
          </a:xfrm>
          <a:prstGeom prst="mathDivide">
            <a:avLst>
              <a:gd name="adj1" fmla="val 9157"/>
              <a:gd name="adj2" fmla="val 16653"/>
              <a:gd name="adj3" fmla="val 8182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white"/>
              </a:solidFill>
              <a:effectLst>
                <a:glow rad="228600">
                  <a:srgbClr val="A7EA52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6323921" y="2746989"/>
            <a:ext cx="1885548" cy="177468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Top</a:t>
            </a:r>
            <a:endParaRPr lang="en-GB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5289648" y="4568165"/>
            <a:ext cx="2173276" cy="173208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Bottom</a:t>
            </a:r>
            <a:endParaRPr lang="en-GB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6987209" y="4527335"/>
            <a:ext cx="2173276" cy="173208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Bottom</a:t>
            </a:r>
            <a:endParaRPr lang="en-GB" dirty="0"/>
          </a:p>
        </p:txBody>
      </p:sp>
      <p:sp>
        <p:nvSpPr>
          <p:cNvPr id="42" name="Content Placeholder 41"/>
          <p:cNvSpPr>
            <a:spLocks noGrp="1"/>
          </p:cNvSpPr>
          <p:nvPr>
            <p:ph sz="quarter" idx="16" hasCustomPrompt="1"/>
          </p:nvPr>
        </p:nvSpPr>
        <p:spPr>
          <a:xfrm>
            <a:off x="1628775" y="1282700"/>
            <a:ext cx="3514725" cy="681038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GB" dirty="0"/>
              <a:t>Knowledge </a:t>
            </a:r>
          </a:p>
        </p:txBody>
      </p:sp>
      <p:sp>
        <p:nvSpPr>
          <p:cNvPr id="43" name="Content Placeholder 41"/>
          <p:cNvSpPr>
            <a:spLocks noGrp="1"/>
          </p:cNvSpPr>
          <p:nvPr>
            <p:ph sz="quarter" idx="17" hasCustomPrompt="1"/>
          </p:nvPr>
        </p:nvSpPr>
        <p:spPr>
          <a:xfrm>
            <a:off x="1619250" y="2304093"/>
            <a:ext cx="3514725" cy="681038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GB" dirty="0"/>
              <a:t>Equation</a:t>
            </a:r>
          </a:p>
        </p:txBody>
      </p:sp>
      <p:sp>
        <p:nvSpPr>
          <p:cNvPr id="44" name="Content Placeholder 41"/>
          <p:cNvSpPr>
            <a:spLocks noGrp="1"/>
          </p:cNvSpPr>
          <p:nvPr>
            <p:ph sz="quarter" idx="18" hasCustomPrompt="1"/>
          </p:nvPr>
        </p:nvSpPr>
        <p:spPr>
          <a:xfrm>
            <a:off x="1619250" y="3361961"/>
            <a:ext cx="3514725" cy="681038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GB" dirty="0"/>
              <a:t>Working</a:t>
            </a:r>
          </a:p>
        </p:txBody>
      </p:sp>
      <p:sp>
        <p:nvSpPr>
          <p:cNvPr id="45" name="Content Placeholder 41"/>
          <p:cNvSpPr>
            <a:spLocks noGrp="1"/>
          </p:cNvSpPr>
          <p:nvPr>
            <p:ph sz="quarter" idx="19" hasCustomPrompt="1"/>
          </p:nvPr>
        </p:nvSpPr>
        <p:spPr>
          <a:xfrm>
            <a:off x="1619250" y="4420442"/>
            <a:ext cx="3514725" cy="681038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GB" dirty="0"/>
              <a:t>Underlined answer</a:t>
            </a:r>
          </a:p>
        </p:txBody>
      </p:sp>
      <p:sp>
        <p:nvSpPr>
          <p:cNvPr id="46" name="Content Placeholder 41"/>
          <p:cNvSpPr>
            <a:spLocks noGrp="1"/>
          </p:cNvSpPr>
          <p:nvPr>
            <p:ph sz="quarter" idx="20" hasCustomPrompt="1"/>
          </p:nvPr>
        </p:nvSpPr>
        <p:spPr>
          <a:xfrm>
            <a:off x="1638175" y="5524212"/>
            <a:ext cx="3514725" cy="681038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GB" dirty="0"/>
              <a:t>Units </a:t>
            </a:r>
          </a:p>
        </p:txBody>
      </p:sp>
      <p:sp>
        <p:nvSpPr>
          <p:cNvPr id="16" name="Rounded Rectangle 15"/>
          <p:cNvSpPr/>
          <p:nvPr userDrawn="1"/>
        </p:nvSpPr>
        <p:spPr>
          <a:xfrm>
            <a:off x="5289648" y="1141167"/>
            <a:ext cx="3781802" cy="15825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5372100" y="1255713"/>
            <a:ext cx="3638550" cy="1339850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1615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 animBg="1">
        <p:tmplLst>
          <p:tmpl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 animBg="1">
        <p:tmplLst>
          <p:tmpl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 animBg="1">
        <p:tmplLst>
          <p:tmpl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 animBg="1">
        <p:tmplLst>
          <p:tmpl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 animBg="1">
        <p:tmplLst>
          <p:tmpl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5000"/>
            <a:ext cx="9144000" cy="33374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9050"/>
        </p:spPr>
        <p:txBody>
          <a:bodyPr anchor="ctr">
            <a:noAutofit/>
          </a:bodyPr>
          <a:lstStyle>
            <a:lvl1pPr marL="0" indent="0" algn="ctr">
              <a:buNone/>
              <a:defRPr sz="1350" b="1" i="1" baseline="0"/>
            </a:lvl1pPr>
          </a:lstStyle>
          <a:p>
            <a:pPr lvl="0"/>
            <a:r>
              <a:rPr lang="en-GB" dirty="0"/>
              <a:t>Insert specific learning outcome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325" y="635000"/>
            <a:ext cx="1186543" cy="5805760"/>
            <a:chOff x="106477" y="0"/>
            <a:chExt cx="384582" cy="1753693"/>
          </a:xfrm>
        </p:grpSpPr>
        <p:sp>
          <p:nvSpPr>
            <p:cNvPr id="6" name="Text Box 1"/>
            <p:cNvSpPr txBox="1"/>
            <p:nvPr/>
          </p:nvSpPr>
          <p:spPr>
            <a:xfrm>
              <a:off x="168083" y="0"/>
              <a:ext cx="255730" cy="4378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8625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K</a:t>
              </a:r>
              <a:endPara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Text Box 2"/>
            <p:cNvSpPr txBox="1"/>
            <p:nvPr/>
          </p:nvSpPr>
          <p:spPr>
            <a:xfrm>
              <a:off x="165140" y="326695"/>
              <a:ext cx="234947" cy="4378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8625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E</a:t>
              </a:r>
              <a:endPara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Text Box 3"/>
            <p:cNvSpPr txBox="1"/>
            <p:nvPr/>
          </p:nvSpPr>
          <p:spPr>
            <a:xfrm>
              <a:off x="106477" y="657929"/>
              <a:ext cx="384582" cy="4378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8625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W</a:t>
              </a:r>
              <a:endPara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Text Box 5"/>
            <p:cNvSpPr txBox="1"/>
            <p:nvPr/>
          </p:nvSpPr>
          <p:spPr>
            <a:xfrm>
              <a:off x="153129" y="984624"/>
              <a:ext cx="293658" cy="4378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8625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U</a:t>
              </a:r>
              <a:endParaRPr lang="en-GB" sz="33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Text Box 7"/>
            <p:cNvSpPr txBox="1"/>
            <p:nvPr/>
          </p:nvSpPr>
          <p:spPr>
            <a:xfrm>
              <a:off x="153129" y="1315856"/>
              <a:ext cx="293658" cy="4378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8625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U</a:t>
              </a:r>
              <a:endPara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794"/>
            <a:ext cx="9144000" cy="6342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Rounded Rectangle 17"/>
          <p:cNvSpPr/>
          <p:nvPr userDrawn="1"/>
        </p:nvSpPr>
        <p:spPr>
          <a:xfrm>
            <a:off x="1504950" y="1164413"/>
            <a:ext cx="3743325" cy="9271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aseline="0" dirty="0">
                <a:solidFill>
                  <a:sysClr val="windowText" lastClr="000000"/>
                </a:solidFill>
              </a:rPr>
              <a:t> </a:t>
            </a:r>
            <a:endParaRPr lang="en-GB" sz="2100" dirty="0">
              <a:solidFill>
                <a:sysClr val="windowText" lastClr="000000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1504950" y="2195990"/>
            <a:ext cx="3743325" cy="9271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dirty="0">
              <a:solidFill>
                <a:sysClr val="windowText" lastClr="000000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504950" y="3258236"/>
            <a:ext cx="3743325" cy="9271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dirty="0">
              <a:solidFill>
                <a:sysClr val="windowText" lastClr="000000"/>
              </a:solidFill>
            </a:endParaRPr>
          </a:p>
        </p:txBody>
      </p:sp>
      <p:sp>
        <p:nvSpPr>
          <p:cNvPr id="33" name="Isosceles Triangle 32"/>
          <p:cNvSpPr/>
          <p:nvPr userDrawn="1"/>
        </p:nvSpPr>
        <p:spPr>
          <a:xfrm>
            <a:off x="5362198" y="2813134"/>
            <a:ext cx="3781802" cy="351600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1504950" y="4320483"/>
            <a:ext cx="3743325" cy="9271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dirty="0">
              <a:solidFill>
                <a:sysClr val="windowText" lastClr="000000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1504950" y="5402036"/>
            <a:ext cx="3743325" cy="9271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dirty="0">
              <a:solidFill>
                <a:sysClr val="windowText" lastClr="000000"/>
              </a:solidFill>
            </a:endParaRPr>
          </a:p>
        </p:txBody>
      </p:sp>
      <p:cxnSp>
        <p:nvCxnSpPr>
          <p:cNvPr id="24" name="Straight Connector 23"/>
          <p:cNvCxnSpPr>
            <a:stCxn id="33" idx="1"/>
            <a:endCxn id="33" idx="5"/>
          </p:cNvCxnSpPr>
          <p:nvPr userDrawn="1"/>
        </p:nvCxnSpPr>
        <p:spPr>
          <a:xfrm>
            <a:off x="6307649" y="4571135"/>
            <a:ext cx="189090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H="1" flipV="1">
            <a:off x="6723116" y="4551679"/>
            <a:ext cx="3209" cy="17609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Multiply 25"/>
          <p:cNvSpPr/>
          <p:nvPr userDrawn="1"/>
        </p:nvSpPr>
        <p:spPr>
          <a:xfrm>
            <a:off x="6410809" y="5103895"/>
            <a:ext cx="624614" cy="679809"/>
          </a:xfrm>
          <a:prstGeom prst="mathMultiply">
            <a:avLst>
              <a:gd name="adj1" fmla="val 5920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27" name="Division 26"/>
          <p:cNvSpPr/>
          <p:nvPr userDrawn="1"/>
        </p:nvSpPr>
        <p:spPr>
          <a:xfrm>
            <a:off x="6882220" y="4212559"/>
            <a:ext cx="727799" cy="687940"/>
          </a:xfrm>
          <a:prstGeom prst="mathDivide">
            <a:avLst>
              <a:gd name="adj1" fmla="val 9157"/>
              <a:gd name="adj2" fmla="val 16653"/>
              <a:gd name="adj3" fmla="val 8182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white"/>
              </a:solidFill>
              <a:effectLst>
                <a:glow rad="228600">
                  <a:srgbClr val="A7EA52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6323921" y="2746989"/>
            <a:ext cx="1885548" cy="177468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Top</a:t>
            </a:r>
            <a:endParaRPr lang="en-GB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5396795" y="5103894"/>
            <a:ext cx="1485426" cy="173208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Bottom</a:t>
            </a:r>
            <a:endParaRPr lang="en-GB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253099" y="5037632"/>
            <a:ext cx="2173276" cy="173208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Bottom</a:t>
            </a:r>
            <a:endParaRPr lang="en-GB" dirty="0"/>
          </a:p>
        </p:txBody>
      </p:sp>
      <p:sp>
        <p:nvSpPr>
          <p:cNvPr id="42" name="Content Placeholder 41"/>
          <p:cNvSpPr>
            <a:spLocks noGrp="1"/>
          </p:cNvSpPr>
          <p:nvPr>
            <p:ph sz="quarter" idx="16" hasCustomPrompt="1"/>
          </p:nvPr>
        </p:nvSpPr>
        <p:spPr>
          <a:xfrm>
            <a:off x="1628775" y="1282700"/>
            <a:ext cx="3514725" cy="681038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GB" dirty="0"/>
              <a:t>Knowledge </a:t>
            </a:r>
          </a:p>
        </p:txBody>
      </p:sp>
      <p:sp>
        <p:nvSpPr>
          <p:cNvPr id="43" name="Content Placeholder 41"/>
          <p:cNvSpPr>
            <a:spLocks noGrp="1"/>
          </p:cNvSpPr>
          <p:nvPr>
            <p:ph sz="quarter" idx="17" hasCustomPrompt="1"/>
          </p:nvPr>
        </p:nvSpPr>
        <p:spPr>
          <a:xfrm>
            <a:off x="1619250" y="2304093"/>
            <a:ext cx="3514725" cy="681038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GB" dirty="0"/>
              <a:t>Equation</a:t>
            </a:r>
          </a:p>
        </p:txBody>
      </p:sp>
      <p:sp>
        <p:nvSpPr>
          <p:cNvPr id="44" name="Content Placeholder 41"/>
          <p:cNvSpPr>
            <a:spLocks noGrp="1"/>
          </p:cNvSpPr>
          <p:nvPr>
            <p:ph sz="quarter" idx="18" hasCustomPrompt="1"/>
          </p:nvPr>
        </p:nvSpPr>
        <p:spPr>
          <a:xfrm>
            <a:off x="1619250" y="3361961"/>
            <a:ext cx="3514725" cy="681038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GB" dirty="0"/>
              <a:t>Working</a:t>
            </a:r>
          </a:p>
        </p:txBody>
      </p:sp>
      <p:sp>
        <p:nvSpPr>
          <p:cNvPr id="45" name="Content Placeholder 41"/>
          <p:cNvSpPr>
            <a:spLocks noGrp="1"/>
          </p:cNvSpPr>
          <p:nvPr>
            <p:ph sz="quarter" idx="19" hasCustomPrompt="1"/>
          </p:nvPr>
        </p:nvSpPr>
        <p:spPr>
          <a:xfrm>
            <a:off x="1619250" y="4420442"/>
            <a:ext cx="3514725" cy="681038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GB" dirty="0"/>
              <a:t>Underlined answer</a:t>
            </a:r>
          </a:p>
        </p:txBody>
      </p:sp>
      <p:sp>
        <p:nvSpPr>
          <p:cNvPr id="46" name="Content Placeholder 41"/>
          <p:cNvSpPr>
            <a:spLocks noGrp="1"/>
          </p:cNvSpPr>
          <p:nvPr>
            <p:ph sz="quarter" idx="20" hasCustomPrompt="1"/>
          </p:nvPr>
        </p:nvSpPr>
        <p:spPr>
          <a:xfrm>
            <a:off x="1638175" y="5524212"/>
            <a:ext cx="3514725" cy="681038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GB" dirty="0"/>
              <a:t>Units </a:t>
            </a:r>
          </a:p>
        </p:txBody>
      </p:sp>
      <p:sp>
        <p:nvSpPr>
          <p:cNvPr id="16" name="Rounded Rectangle 15"/>
          <p:cNvSpPr/>
          <p:nvPr userDrawn="1"/>
        </p:nvSpPr>
        <p:spPr>
          <a:xfrm>
            <a:off x="5289648" y="1141167"/>
            <a:ext cx="3781802" cy="15825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5372100" y="1255713"/>
            <a:ext cx="3638550" cy="1339850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Question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 flipV="1">
            <a:off x="7781633" y="4563315"/>
            <a:ext cx="3209" cy="17609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Multiply 33"/>
          <p:cNvSpPr/>
          <p:nvPr userDrawn="1"/>
        </p:nvSpPr>
        <p:spPr>
          <a:xfrm>
            <a:off x="7369935" y="5103895"/>
            <a:ext cx="624614" cy="679809"/>
          </a:xfrm>
          <a:prstGeom prst="mathMultiply">
            <a:avLst>
              <a:gd name="adj1" fmla="val 5920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6485890" y="4991261"/>
            <a:ext cx="1485426" cy="173208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Bottom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83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 animBg="1">
        <p:tmplLst>
          <p:tmpl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 animBg="1">
        <p:tmplLst>
          <p:tmpl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 animBg="1">
        <p:tmplLst>
          <p:tmpl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 animBg="1">
        <p:tmplLst>
          <p:tmpl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 animBg="1">
        <p:tmplLst>
          <p:tmpl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Key word starter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575" y="1551733"/>
            <a:ext cx="92011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62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0" y="0"/>
            <a:ext cx="9144000" cy="75985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solidFill>
                  <a:schemeClr val="tx1"/>
                </a:solidFill>
              </a:rPr>
              <a:t>Specification points to be covered</a:t>
            </a:r>
            <a:endParaRPr lang="en-GB" sz="27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28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47346"/>
            <a:ext cx="9144000" cy="33374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9050"/>
        </p:spPr>
        <p:txBody>
          <a:bodyPr anchor="ctr">
            <a:noAutofit/>
          </a:bodyPr>
          <a:lstStyle>
            <a:lvl1pPr marL="0" indent="0" algn="ctr">
              <a:buNone/>
              <a:defRPr sz="1350" b="1" i="1" baseline="0"/>
            </a:lvl1pPr>
          </a:lstStyle>
          <a:p>
            <a:pPr lvl="0"/>
            <a:r>
              <a:rPr lang="en-GB" dirty="0"/>
              <a:t>Insert specific learning outcome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1151426"/>
            <a:ext cx="9144000" cy="4978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49880"/>
            <a:ext cx="9144000" cy="6081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350" dirty="0">
                <a:solidFill>
                  <a:sysClr val="windowText" lastClr="000000"/>
                </a:solidFill>
              </a:rPr>
              <a:t>Keywords: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251660" y="6369490"/>
            <a:ext cx="7777163" cy="368900"/>
          </a:xfrm>
          <a:solidFill>
            <a:srgbClr val="FFFF00"/>
          </a:solidFill>
          <a:ln>
            <a:noFill/>
          </a:ln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GB" dirty="0"/>
              <a:t>Insert keywords here</a:t>
            </a:r>
          </a:p>
        </p:txBody>
      </p:sp>
    </p:spTree>
    <p:extLst>
      <p:ext uri="{BB962C8B-B14F-4D97-AF65-F5344CB8AC3E}">
        <p14:creationId xmlns:p14="http://schemas.microsoft.com/office/powerpoint/2010/main" val="3082500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47346"/>
            <a:ext cx="9144000" cy="33374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9050"/>
        </p:spPr>
        <p:txBody>
          <a:bodyPr anchor="ctr">
            <a:noAutofit/>
          </a:bodyPr>
          <a:lstStyle>
            <a:lvl1pPr marL="0" indent="0" algn="ctr">
              <a:buNone/>
              <a:defRPr sz="1350" b="1" i="1" baseline="0"/>
            </a:lvl1pPr>
          </a:lstStyle>
          <a:p>
            <a:pPr lvl="0"/>
            <a:r>
              <a:rPr lang="en-GB" dirty="0"/>
              <a:t>Insert specific learning outcome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" y="1151427"/>
            <a:ext cx="4431323" cy="4978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6249880"/>
            <a:ext cx="9144000" cy="6081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350" dirty="0">
                <a:solidFill>
                  <a:sysClr val="windowText" lastClr="000000"/>
                </a:solidFill>
              </a:rPr>
              <a:t>Keywords: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251660" y="6369490"/>
            <a:ext cx="7777163" cy="368900"/>
          </a:xfrm>
          <a:solidFill>
            <a:srgbClr val="FFFF00"/>
          </a:solidFill>
          <a:ln>
            <a:noFill/>
          </a:ln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GB" dirty="0"/>
              <a:t>Insert keywords here</a:t>
            </a:r>
          </a:p>
        </p:txBody>
      </p:sp>
    </p:spTree>
    <p:extLst>
      <p:ext uri="{BB962C8B-B14F-4D97-AF65-F5344CB8AC3E}">
        <p14:creationId xmlns:p14="http://schemas.microsoft.com/office/powerpoint/2010/main" val="36362910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47346"/>
            <a:ext cx="9144000" cy="33374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9050"/>
        </p:spPr>
        <p:txBody>
          <a:bodyPr anchor="ctr">
            <a:noAutofit/>
          </a:bodyPr>
          <a:lstStyle>
            <a:lvl1pPr marL="0" indent="0" algn="ctr">
              <a:buNone/>
              <a:defRPr sz="1350" b="1" i="1" baseline="0"/>
            </a:lvl1pPr>
          </a:lstStyle>
          <a:p>
            <a:pPr lvl="0"/>
            <a:r>
              <a:rPr lang="en-GB" dirty="0"/>
              <a:t>Insert specific learning outcome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12678" y="1151427"/>
            <a:ext cx="4431323" cy="4978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6249880"/>
            <a:ext cx="9144000" cy="6081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350" dirty="0">
                <a:solidFill>
                  <a:sysClr val="windowText" lastClr="000000"/>
                </a:solidFill>
              </a:rPr>
              <a:t>Keywords: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251660" y="6369490"/>
            <a:ext cx="7777163" cy="368900"/>
          </a:xfrm>
          <a:solidFill>
            <a:srgbClr val="FFFF00"/>
          </a:solidFill>
          <a:ln>
            <a:noFill/>
          </a:ln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GB" dirty="0"/>
              <a:t>Insert keywords here</a:t>
            </a:r>
          </a:p>
        </p:txBody>
      </p:sp>
    </p:spTree>
    <p:extLst>
      <p:ext uri="{BB962C8B-B14F-4D97-AF65-F5344CB8AC3E}">
        <p14:creationId xmlns:p14="http://schemas.microsoft.com/office/powerpoint/2010/main" val="118103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601F-62B2-44FC-A638-B7DF466603F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2F8B-C3A7-4566-8557-BD3EFA359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601F-62B2-44FC-A638-B7DF466603F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2F8B-C3A7-4566-8557-BD3EFA359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82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601F-62B2-44FC-A638-B7DF466603F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2F8B-C3A7-4566-8557-BD3EFA359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87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601F-62B2-44FC-A638-B7DF466603F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2F8B-C3A7-4566-8557-BD3EFA359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5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601F-62B2-44FC-A638-B7DF466603F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2F8B-C3A7-4566-8557-BD3EFA359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61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601F-62B2-44FC-A638-B7DF466603F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2F8B-C3A7-4566-8557-BD3EFA359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96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2601F-62B2-44FC-A638-B7DF466603F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2F8B-C3A7-4566-8557-BD3EFA359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63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15D2F-CCB0-4DA6-8802-204F12C7749A}" type="datetimeFigureOut">
              <a:rPr lang="en-GB" smtClean="0"/>
              <a:pPr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4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El4jeETVmg?start=15&amp;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Hello Year 10.</a:t>
            </a:r>
            <a:endParaRPr lang="en-GB" sz="2800" b="1" dirty="0">
              <a:solidFill>
                <a:srgbClr val="008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Title: Moles</a:t>
            </a:r>
          </a:p>
          <a:p>
            <a:pPr marL="0" indent="0">
              <a:buNone/>
            </a:pPr>
            <a:endParaRPr lang="en-GB" b="1" u="sng" dirty="0"/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</a:rPr>
              <a:t>Get </a:t>
            </a:r>
            <a:r>
              <a:rPr lang="en-GB" b="1">
                <a:solidFill>
                  <a:srgbClr val="7030A0"/>
                </a:solidFill>
              </a:rPr>
              <a:t>your exercise book </a:t>
            </a:r>
            <a:r>
              <a:rPr lang="en-GB" b="1" dirty="0">
                <a:solidFill>
                  <a:srgbClr val="7030A0"/>
                </a:solidFill>
              </a:rPr>
              <a:t>out.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</a:rPr>
              <a:t>Sit down.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</a:rPr>
              <a:t>Put your planner on orange.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</a:rPr>
              <a:t>Silently read.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6256" y="1772816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FF"/>
                </a:solidFill>
              </a:rPr>
              <a:t>Connect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5E14-9559-4211-89E3-F131C8D07703}" type="datetime1">
              <a:rPr lang="en-GB" sz="2800" smtClean="0">
                <a:solidFill>
                  <a:srgbClr val="FF0000"/>
                </a:solidFill>
              </a:rPr>
              <a:t>16/11/2020</a:t>
            </a:fld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86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600" b="1" dirty="0">
                <a:solidFill>
                  <a:srgbClr val="008000"/>
                </a:solidFill>
              </a:rPr>
              <a:t>Recall the definition of a mole (grade 1-3)</a:t>
            </a:r>
            <a:br>
              <a:rPr lang="en-GB" sz="1600" b="1" dirty="0">
                <a:solidFill>
                  <a:srgbClr val="008000"/>
                </a:solidFill>
              </a:rPr>
            </a:br>
            <a:r>
              <a:rPr lang="en-GB" sz="1600" b="1" dirty="0">
                <a:solidFill>
                  <a:srgbClr val="FF9900"/>
                </a:solidFill>
              </a:rPr>
              <a:t>Calculate the amount of moles of a substance from its mass in grams (grade 4-5)</a:t>
            </a:r>
            <a:br>
              <a:rPr lang="en-GB" sz="1600" b="1" dirty="0">
                <a:solidFill>
                  <a:srgbClr val="FF9900"/>
                </a:solidFill>
              </a:rPr>
            </a:br>
            <a:r>
              <a:rPr lang="en-GB" sz="1600" b="1" dirty="0">
                <a:solidFill>
                  <a:srgbClr val="FF0000"/>
                </a:solidFill>
              </a:rPr>
              <a:t>Calculate the mass of a substance, given the amount in moles (Grade 6-8)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668344" y="1124744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FF"/>
                </a:solidFill>
              </a:rPr>
              <a:t>Activities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3132"/>
            <a:ext cx="7668344" cy="550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06FA8B-1905-4A98-A89C-8B5EBF4E5038}"/>
              </a:ext>
            </a:extLst>
          </p:cNvPr>
          <p:cNvSpPr txBox="1"/>
          <p:nvPr/>
        </p:nvSpPr>
        <p:spPr>
          <a:xfrm>
            <a:off x="21700" y="4725144"/>
            <a:ext cx="7668344" cy="175432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The mass of 1 mole of a substance in grams is the same as its relative formula mass.</a:t>
            </a:r>
          </a:p>
        </p:txBody>
      </p:sp>
    </p:spTree>
    <p:extLst>
      <p:ext uri="{BB962C8B-B14F-4D97-AF65-F5344CB8AC3E}">
        <p14:creationId xmlns:p14="http://schemas.microsoft.com/office/powerpoint/2010/main" val="360738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600" b="1" dirty="0">
                <a:solidFill>
                  <a:srgbClr val="008000"/>
                </a:solidFill>
              </a:rPr>
              <a:t>Recall the definition of a mole (grade 1-3)</a:t>
            </a:r>
            <a:br>
              <a:rPr lang="en-GB" sz="1600" b="1" dirty="0">
                <a:solidFill>
                  <a:srgbClr val="008000"/>
                </a:solidFill>
              </a:rPr>
            </a:br>
            <a:r>
              <a:rPr lang="en-GB" sz="1600" b="1" dirty="0">
                <a:solidFill>
                  <a:srgbClr val="FF9900"/>
                </a:solidFill>
              </a:rPr>
              <a:t>Calculate the amount of moles of a substance from its mass in grams (grade 4-5)</a:t>
            </a:r>
            <a:br>
              <a:rPr lang="en-GB" sz="1600" b="1" dirty="0">
                <a:solidFill>
                  <a:srgbClr val="FF9900"/>
                </a:solidFill>
              </a:rPr>
            </a:br>
            <a:r>
              <a:rPr lang="en-GB" sz="1600" b="1" dirty="0">
                <a:solidFill>
                  <a:srgbClr val="FF0000"/>
                </a:solidFill>
              </a:rPr>
              <a:t>Calculate the mass of a substance, given the amount in moles (Grade 6-8)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668344" y="1124744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FF"/>
                </a:solidFill>
              </a:rPr>
              <a:t>Activities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2160240" cy="56886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entury Gothic" panose="020B0502020202020204" pitchFamily="34" charset="0"/>
              </a:rPr>
              <a:t>H</a:t>
            </a:r>
            <a:r>
              <a:rPr lang="en-GB" sz="2800" baseline="-25000" dirty="0">
                <a:latin typeface="Century Gothic" panose="020B0502020202020204" pitchFamily="34" charset="0"/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entury Gothic" panose="020B0502020202020204" pitchFamily="34" charset="0"/>
              </a:rPr>
              <a:t>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entury Gothic" panose="020B0502020202020204" pitchFamily="34" charset="0"/>
              </a:rPr>
              <a:t>H</a:t>
            </a:r>
            <a:r>
              <a:rPr lang="en-GB" sz="2800" baseline="-25000" dirty="0">
                <a:latin typeface="Century Gothic" panose="020B0502020202020204" pitchFamily="34" charset="0"/>
              </a:rPr>
              <a:t>2</a:t>
            </a:r>
            <a:r>
              <a:rPr lang="en-GB" sz="2800" dirty="0">
                <a:latin typeface="Century Gothic" panose="020B0502020202020204" pitchFamily="34" charset="0"/>
              </a:rPr>
              <a:t>O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entury Gothic" panose="020B0502020202020204" pitchFamily="34" charset="0"/>
              </a:rPr>
              <a:t>Cl</a:t>
            </a:r>
            <a:r>
              <a:rPr lang="en-GB" sz="2800" baseline="-25000" dirty="0">
                <a:latin typeface="Century Gothic" panose="020B0502020202020204" pitchFamily="34" charset="0"/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entury Gothic" panose="020B0502020202020204" pitchFamily="34" charset="0"/>
              </a:rPr>
              <a:t>CO</a:t>
            </a:r>
            <a:r>
              <a:rPr lang="en-GB" sz="2800" baseline="-25000" dirty="0">
                <a:latin typeface="Century Gothic" panose="020B0502020202020204" pitchFamily="34" charset="0"/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err="1">
                <a:latin typeface="Century Gothic" panose="020B0502020202020204" pitchFamily="34" charset="0"/>
              </a:rPr>
              <a:t>HCl</a:t>
            </a:r>
            <a:endParaRPr lang="en-GB" sz="28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err="1">
                <a:latin typeface="Century Gothic" panose="020B0502020202020204" pitchFamily="34" charset="0"/>
              </a:rPr>
              <a:t>NaOH</a:t>
            </a:r>
            <a:endParaRPr lang="en-GB" sz="28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entury Gothic" panose="020B0502020202020204" pitchFamily="34" charset="0"/>
              </a:rPr>
              <a:t>Mg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err="1">
                <a:latin typeface="Century Gothic" panose="020B0502020202020204" pitchFamily="34" charset="0"/>
              </a:rPr>
              <a:t>Pb</a:t>
            </a:r>
            <a:endParaRPr lang="en-GB" sz="28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entury Gothic" panose="020B0502020202020204" pitchFamily="34" charset="0"/>
              </a:rPr>
              <a:t>H</a:t>
            </a:r>
            <a:r>
              <a:rPr lang="en-GB" sz="2800" baseline="-25000" dirty="0">
                <a:latin typeface="Century Gothic" panose="020B0502020202020204" pitchFamily="34" charset="0"/>
              </a:rPr>
              <a:t>2</a:t>
            </a:r>
            <a:r>
              <a:rPr lang="en-GB" sz="2800" dirty="0">
                <a:latin typeface="Century Gothic" panose="020B0502020202020204" pitchFamily="34" charset="0"/>
              </a:rPr>
              <a:t>SO</a:t>
            </a:r>
            <a:r>
              <a:rPr lang="en-GB" sz="2800" baseline="-25000" dirty="0">
                <a:latin typeface="Century Gothic" panose="020B0502020202020204" pitchFamily="34" charset="0"/>
              </a:rPr>
              <a:t>4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16016" y="1412776"/>
            <a:ext cx="2808312" cy="56886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H</a:t>
            </a:r>
            <a:r>
              <a:rPr kumimoji="0" lang="en-GB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2  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 2g</a:t>
            </a:r>
            <a:endParaRPr kumimoji="0" lang="en-GB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Ne 20g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H</a:t>
            </a:r>
            <a:r>
              <a:rPr kumimoji="0" lang="en-GB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2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O 18g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Cl</a:t>
            </a:r>
            <a:r>
              <a:rPr kumimoji="0" lang="en-GB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2     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71g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CO</a:t>
            </a:r>
            <a:r>
              <a:rPr kumimoji="0" lang="en-GB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2  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44g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HCl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 36.5g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NaOH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 40g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Mg 24g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Pb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 207g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H</a:t>
            </a:r>
            <a:r>
              <a:rPr kumimoji="0" lang="en-GB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2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SO</a:t>
            </a:r>
            <a:r>
              <a:rPr kumimoji="0" lang="en-GB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4  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anose="020B0502020202020204" pitchFamily="34" charset="0"/>
              </a:rPr>
              <a:t>98g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600" b="1" dirty="0">
                <a:solidFill>
                  <a:srgbClr val="008000"/>
                </a:solidFill>
              </a:rPr>
              <a:t>Recall the definition of a mole (grade 1-3)</a:t>
            </a:r>
            <a:br>
              <a:rPr lang="en-GB" sz="1600" b="1" dirty="0">
                <a:solidFill>
                  <a:srgbClr val="008000"/>
                </a:solidFill>
              </a:rPr>
            </a:br>
            <a:r>
              <a:rPr lang="en-GB" sz="1600" b="1" dirty="0">
                <a:solidFill>
                  <a:srgbClr val="FF9900"/>
                </a:solidFill>
              </a:rPr>
              <a:t>Calculate the amount of moles of a substance from its mass in grams (grade 4-5)</a:t>
            </a:r>
            <a:br>
              <a:rPr lang="en-GB" sz="1600" b="1" dirty="0">
                <a:solidFill>
                  <a:srgbClr val="FF9900"/>
                </a:solidFill>
              </a:rPr>
            </a:br>
            <a:r>
              <a:rPr lang="en-GB" sz="1600" b="1" dirty="0">
                <a:solidFill>
                  <a:srgbClr val="FF0000"/>
                </a:solidFill>
              </a:rPr>
              <a:t>Calculate the mass of a substance, given the amount in moles (Grade 6-8)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668344" y="1124744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FF"/>
                </a:solidFill>
              </a:rPr>
              <a:t>Activities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254" y="1700808"/>
            <a:ext cx="9130746" cy="4752528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GB" sz="2800" dirty="0">
                <a:latin typeface="Comic Sans MS" panose="030F0702030302020204" pitchFamily="66" charset="0"/>
              </a:rPr>
              <a:t>To calculate the number of moles we need to know the mass and the M</a:t>
            </a:r>
            <a:r>
              <a:rPr lang="en-GB" sz="2800" baseline="-25000" dirty="0">
                <a:latin typeface="Comic Sans MS" panose="030F0702030302020204" pitchFamily="66" charset="0"/>
              </a:rPr>
              <a:t>r</a:t>
            </a:r>
            <a:r>
              <a:rPr lang="en-GB" sz="2800" dirty="0">
                <a:latin typeface="Comic Sans MS" panose="030F0702030302020204" pitchFamily="66" charset="0"/>
              </a:rPr>
              <a:t> (Relative Formula mass):</a:t>
            </a:r>
          </a:p>
          <a:p>
            <a:pPr algn="ctr">
              <a:buNone/>
            </a:pPr>
            <a:r>
              <a:rPr lang="en-GB" dirty="0">
                <a:latin typeface="Comic Sans MS" panose="030F0702030302020204" pitchFamily="66" charset="0"/>
              </a:rPr>
              <a:t>Moles = </a:t>
            </a:r>
            <a:r>
              <a:rPr lang="en-GB" u="sng" dirty="0">
                <a:latin typeface="Comic Sans MS" panose="030F0702030302020204" pitchFamily="66" charset="0"/>
              </a:rPr>
              <a:t>Mass </a:t>
            </a:r>
          </a:p>
          <a:p>
            <a:pPr algn="ctr">
              <a:buNone/>
            </a:pPr>
            <a:r>
              <a:rPr lang="en-GB" dirty="0">
                <a:latin typeface="Comic Sans MS" panose="030F0702030302020204" pitchFamily="66" charset="0"/>
              </a:rPr>
              <a:t>                M</a:t>
            </a:r>
            <a:r>
              <a:rPr lang="en-GB" baseline="-25000" dirty="0">
                <a:latin typeface="Comic Sans MS" panose="030F0702030302020204" pitchFamily="66" charset="0"/>
              </a:rPr>
              <a:t>r</a:t>
            </a:r>
          </a:p>
          <a:p>
            <a:pPr algn="ctr">
              <a:buNone/>
            </a:pPr>
            <a:r>
              <a:rPr lang="en-GB" dirty="0">
                <a:latin typeface="Comic Sans MS" panose="030F0702030302020204" pitchFamily="66" charset="0"/>
              </a:rPr>
              <a:t>Calculate the number of moles (to 2dp) in...</a:t>
            </a:r>
          </a:p>
          <a:p>
            <a:pPr marL="514350" indent="-514350" algn="ctr">
              <a:buAutoNum type="alphaLcPeriod"/>
            </a:pPr>
            <a:r>
              <a:rPr lang="en-GB" dirty="0">
                <a:latin typeface="Comic Sans MS" panose="030F0702030302020204" pitchFamily="66" charset="0"/>
              </a:rPr>
              <a:t>13g of Na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14350" indent="-514350" algn="ctr">
              <a:buAutoNum type="alphaLcPeriod"/>
            </a:pPr>
            <a:r>
              <a:rPr lang="en-GB" dirty="0">
                <a:latin typeface="Comic Sans MS" panose="030F0702030302020204" pitchFamily="66" charset="0"/>
              </a:rPr>
              <a:t> 26g of Mg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14350" indent="-514350" algn="ctr">
              <a:buAutoNum type="alphaLcPeriod"/>
            </a:pPr>
            <a:r>
              <a:rPr lang="en-GB" dirty="0">
                <a:latin typeface="Comic Sans MS" panose="030F0702030302020204" pitchFamily="66" charset="0"/>
              </a:rPr>
              <a:t>46g of Ca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7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600" b="1" dirty="0">
                <a:solidFill>
                  <a:srgbClr val="008000"/>
                </a:solidFill>
              </a:rPr>
              <a:t>Recall the definition of a mole (grade 1-3)</a:t>
            </a:r>
            <a:br>
              <a:rPr lang="en-GB" sz="1600" b="1" dirty="0">
                <a:solidFill>
                  <a:srgbClr val="008000"/>
                </a:solidFill>
              </a:rPr>
            </a:br>
            <a:r>
              <a:rPr lang="en-GB" sz="1600" b="1" dirty="0">
                <a:solidFill>
                  <a:srgbClr val="FF9900"/>
                </a:solidFill>
              </a:rPr>
              <a:t>Calculate the amount of moles of a substance from its mass in grams (grade 4-5)</a:t>
            </a:r>
            <a:br>
              <a:rPr lang="en-GB" sz="1600" b="1" dirty="0">
                <a:solidFill>
                  <a:srgbClr val="FF9900"/>
                </a:solidFill>
              </a:rPr>
            </a:br>
            <a:r>
              <a:rPr lang="en-GB" sz="1600" b="1" dirty="0">
                <a:solidFill>
                  <a:srgbClr val="FF0000"/>
                </a:solidFill>
              </a:rPr>
              <a:t>Calculate the mass of a substance, given the amount in moles (Grade 6-8)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668344" y="1124744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FF"/>
                </a:solidFill>
              </a:rPr>
              <a:t>Activities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39341"/>
            <a:ext cx="9144000" cy="5030019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GB" sz="3600" dirty="0">
                <a:latin typeface="Comic Sans MS" panose="030F0702030302020204" pitchFamily="66" charset="0"/>
              </a:rPr>
              <a:t>To calculate the mass of a substance when we know how many moles there are...</a:t>
            </a:r>
          </a:p>
          <a:p>
            <a:pPr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Mass = Moles x M</a:t>
            </a:r>
            <a:r>
              <a:rPr lang="en-GB" sz="3600" baseline="-25000" dirty="0">
                <a:latin typeface="Comic Sans MS" panose="030F0702030302020204" pitchFamily="66" charset="0"/>
              </a:rPr>
              <a:t>r</a:t>
            </a:r>
          </a:p>
          <a:p>
            <a:pPr algn="ctr">
              <a:buNone/>
            </a:pPr>
            <a:endParaRPr lang="en-GB" sz="3600" baseline="-25000" dirty="0"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Calculate the mass of...</a:t>
            </a:r>
          </a:p>
          <a:p>
            <a:pPr marL="514350" indent="-514350" algn="ctr">
              <a:buAutoNum type="alphaLcPeriod"/>
            </a:pPr>
            <a:r>
              <a:rPr lang="en-GB" sz="3600" dirty="0">
                <a:latin typeface="Comic Sans MS" panose="030F0702030302020204" pitchFamily="66" charset="0"/>
              </a:rPr>
              <a:t>2 moles of Li</a:t>
            </a:r>
          </a:p>
          <a:p>
            <a:pPr marL="514350" indent="-514350" algn="ctr">
              <a:buAutoNum type="alphaLcPeriod"/>
            </a:pPr>
            <a:r>
              <a:rPr lang="en-GB" sz="3600" dirty="0">
                <a:latin typeface="Comic Sans MS" panose="030F0702030302020204" pitchFamily="66" charset="0"/>
              </a:rPr>
              <a:t>3.5 moles of C</a:t>
            </a:r>
          </a:p>
          <a:p>
            <a:pPr marL="514350" indent="-514350" algn="ctr">
              <a:buAutoNum type="alphaLcPeriod"/>
            </a:pPr>
            <a:r>
              <a:rPr lang="en-GB" sz="3600" dirty="0">
                <a:latin typeface="Comic Sans MS" panose="030F0702030302020204" pitchFamily="66" charset="0"/>
              </a:rPr>
              <a:t>0.3 moles of S</a:t>
            </a:r>
          </a:p>
        </p:txBody>
      </p:sp>
    </p:spTree>
    <p:extLst>
      <p:ext uri="{BB962C8B-B14F-4D97-AF65-F5344CB8AC3E}">
        <p14:creationId xmlns:p14="http://schemas.microsoft.com/office/powerpoint/2010/main" val="27050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600" b="1" dirty="0">
                <a:solidFill>
                  <a:srgbClr val="008000"/>
                </a:solidFill>
              </a:rPr>
              <a:t>Recall the definition of a mole (grade 1-3)</a:t>
            </a:r>
            <a:br>
              <a:rPr lang="en-GB" sz="1600" b="1" dirty="0">
                <a:solidFill>
                  <a:srgbClr val="008000"/>
                </a:solidFill>
              </a:rPr>
            </a:br>
            <a:r>
              <a:rPr lang="en-GB" sz="1600" b="1" dirty="0">
                <a:solidFill>
                  <a:srgbClr val="FF9900"/>
                </a:solidFill>
              </a:rPr>
              <a:t>Calculate the amount of moles of a substance from its mass in grams (grade 4-5)</a:t>
            </a:r>
            <a:br>
              <a:rPr lang="en-GB" sz="1600" b="1" dirty="0">
                <a:solidFill>
                  <a:srgbClr val="FF9900"/>
                </a:solidFill>
              </a:rPr>
            </a:br>
            <a:r>
              <a:rPr lang="en-GB" sz="1600" b="1" dirty="0">
                <a:solidFill>
                  <a:srgbClr val="FF0000"/>
                </a:solidFill>
              </a:rPr>
              <a:t>Calculate the mass of a substance, given the amount in moles (Grade 6-8)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668344" y="1124744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FF"/>
                </a:solidFill>
              </a:rPr>
              <a:t>Activities</a:t>
            </a:r>
          </a:p>
        </p:txBody>
      </p:sp>
      <p:pic>
        <p:nvPicPr>
          <p:cNvPr id="3" name="Picture 2" descr="Image result for mass moles mr triangle">
            <a:extLst>
              <a:ext uri="{FF2B5EF4-FFF2-40B4-BE49-F238E27FC236}">
                <a16:creationId xmlns:a16="http://schemas.microsoft.com/office/drawing/2014/main" id="{E09645D8-F479-4ACF-B5CA-F1AC7B2DF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02" y="1530351"/>
            <a:ext cx="5091534" cy="508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cales">
            <a:extLst>
              <a:ext uri="{FF2B5EF4-FFF2-40B4-BE49-F238E27FC236}">
                <a16:creationId xmlns:a16="http://schemas.microsoft.com/office/drawing/2014/main" id="{2A323146-1959-439F-BFC3-891B3E65A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15" y="1539567"/>
            <a:ext cx="2808311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ole">
            <a:extLst>
              <a:ext uri="{FF2B5EF4-FFF2-40B4-BE49-F238E27FC236}">
                <a16:creationId xmlns:a16="http://schemas.microsoft.com/office/drawing/2014/main" id="{428C2419-284C-426A-9149-D6F3B0ED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53" y="4509086"/>
            <a:ext cx="3675900" cy="20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old man">
            <a:extLst>
              <a:ext uri="{FF2B5EF4-FFF2-40B4-BE49-F238E27FC236}">
                <a16:creationId xmlns:a16="http://schemas.microsoft.com/office/drawing/2014/main" id="{82E5A582-F402-46C3-8084-9C394C17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9"/>
          <a:stretch/>
        </p:blipFill>
        <p:spPr bwMode="auto">
          <a:xfrm>
            <a:off x="-324544" y="3768468"/>
            <a:ext cx="315751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4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hormelfoodws.blob.core.windows.net/products/711067203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92332" l="10000" r="90000">
                        <a14:foregroundMark x1="18800" y1="90735" x2="47600" y2="95208"/>
                        <a14:foregroundMark x1="47600" y1="95208" x2="78800" y2="92013"/>
                        <a14:foregroundMark x1="78800" y1="92013" x2="36400" y2="92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7" y="1052736"/>
            <a:ext cx="16679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9221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FF"/>
                </a:solidFill>
              </a:rPr>
              <a:t>Demonstrate</a:t>
            </a:r>
          </a:p>
        </p:txBody>
      </p:sp>
      <p:pic>
        <p:nvPicPr>
          <p:cNvPr id="4100" name="Picture 4" descr="http://www.britishcornershop.co.uk/images/large/SGN10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5" b="94681" l="21154" r="78419">
                        <a14:foregroundMark x1="23932" y1="5745" x2="78419" y2="7021"/>
                        <a14:foregroundMark x1="23077" y1="8298" x2="28205" y2="33617"/>
                        <a14:foregroundMark x1="28205" y1="33617" x2="18803" y2="84043"/>
                        <a14:foregroundMark x1="18803" y1="84043" x2="43590" y2="91489"/>
                        <a14:foregroundMark x1="43590" y1="91489" x2="69444" y2="91064"/>
                        <a14:foregroundMark x1="69444" y1="91064" x2="78205" y2="65957"/>
                        <a14:foregroundMark x1="78205" y1="65957" x2="75000" y2="12979"/>
                        <a14:foregroundMark x1="75000" y1="12979" x2="51496" y2="6170"/>
                        <a14:foregroundMark x1="51496" y1="6170" x2="24786" y2="6596"/>
                        <a14:foregroundMark x1="39744" y1="91915" x2="21154" y2="90638"/>
                        <a14:foregroundMark x1="71154" y1="93404" x2="38034" y2="94681"/>
                        <a14:foregroundMark x1="72863" y1="4681" x2="29701" y2="7872"/>
                        <a14:foregroundMark x1="38034" y1="4681" x2="33333" y2="4681"/>
                        <a14:foregroundMark x1="42521" y1="4255" x2="39744" y2="4255"/>
                        <a14:foregroundMark x1="21154" y1="6170" x2="21154" y2="6170"/>
                        <a14:foregroundMark x1="21154" y1="6170" x2="21154" y2="6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73" r="21365" b="2901"/>
          <a:stretch/>
        </p:blipFill>
        <p:spPr bwMode="auto">
          <a:xfrm>
            <a:off x="335041" y="2996952"/>
            <a:ext cx="1152128" cy="189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.tesco.com/Groceries/pi/813/0071106061813/IDShot_540x54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5" r="18871" b="1689"/>
          <a:stretch/>
        </p:blipFill>
        <p:spPr bwMode="auto">
          <a:xfrm>
            <a:off x="335041" y="4894322"/>
            <a:ext cx="1157963" cy="18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511824" y="5625750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Grade 6-8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77533" y="3760971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Grade 4-5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512232" y="1912186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Grade 1-3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233058-1166-43B0-92A5-CB0B797D3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150852"/>
              </p:ext>
            </p:extLst>
          </p:nvPr>
        </p:nvGraphicFramePr>
        <p:xfrm>
          <a:off x="1619672" y="2235686"/>
          <a:ext cx="7341525" cy="321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305">
                  <a:extLst>
                    <a:ext uri="{9D8B030D-6E8A-4147-A177-3AD203B41FA5}">
                      <a16:colId xmlns:a16="http://schemas.microsoft.com/office/drawing/2014/main" val="1201678643"/>
                    </a:ext>
                  </a:extLst>
                </a:gridCol>
                <a:gridCol w="1468305">
                  <a:extLst>
                    <a:ext uri="{9D8B030D-6E8A-4147-A177-3AD203B41FA5}">
                      <a16:colId xmlns:a16="http://schemas.microsoft.com/office/drawing/2014/main" val="1702945991"/>
                    </a:ext>
                  </a:extLst>
                </a:gridCol>
                <a:gridCol w="1468305">
                  <a:extLst>
                    <a:ext uri="{9D8B030D-6E8A-4147-A177-3AD203B41FA5}">
                      <a16:colId xmlns:a16="http://schemas.microsoft.com/office/drawing/2014/main" val="2544356814"/>
                    </a:ext>
                  </a:extLst>
                </a:gridCol>
                <a:gridCol w="1468305">
                  <a:extLst>
                    <a:ext uri="{9D8B030D-6E8A-4147-A177-3AD203B41FA5}">
                      <a16:colId xmlns:a16="http://schemas.microsoft.com/office/drawing/2014/main" val="1323700103"/>
                    </a:ext>
                  </a:extLst>
                </a:gridCol>
                <a:gridCol w="1468305">
                  <a:extLst>
                    <a:ext uri="{9D8B030D-6E8A-4147-A177-3AD203B41FA5}">
                      <a16:colId xmlns:a16="http://schemas.microsoft.com/office/drawing/2014/main" val="2285249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Molecule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Br</a:t>
                      </a:r>
                      <a:r>
                        <a:rPr lang="en-GB" b="1" baseline="-25000" dirty="0"/>
                        <a:t>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SO</a:t>
                      </a:r>
                      <a:r>
                        <a:rPr lang="en-GB" b="1" baseline="-25000" dirty="0"/>
                        <a:t>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CO</a:t>
                      </a:r>
                      <a:r>
                        <a:rPr lang="en-GB" b="1" baseline="-25000" dirty="0"/>
                        <a:t>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Mg(NO</a:t>
                      </a:r>
                      <a:r>
                        <a:rPr lang="en-GB" b="1" baseline="-25000" dirty="0"/>
                        <a:t>3</a:t>
                      </a:r>
                      <a:r>
                        <a:rPr lang="en-GB" b="1" baseline="0" dirty="0"/>
                        <a:t>)</a:t>
                      </a:r>
                      <a:r>
                        <a:rPr lang="en-GB" b="1" baseline="-25000" dirty="0"/>
                        <a:t>2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73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Mass of 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766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</a:t>
                      </a:r>
                      <a:r>
                        <a:rPr lang="en-GB" b="1" baseline="-25000" dirty="0"/>
                        <a:t>r</a:t>
                      </a:r>
                      <a:r>
                        <a:rPr lang="en-GB" b="1" baseline="0" dirty="0"/>
                        <a:t> (Relative formula mass)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088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 </a:t>
                      </a:r>
                      <a:r>
                        <a:rPr lang="en-GB" sz="1800" kern="1200" dirty="0">
                          <a:effectLst/>
                        </a:rPr>
                        <a:t>÷ 160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768 </a:t>
                      </a:r>
                      <a:r>
                        <a:rPr lang="en-GB" sz="1800" kern="1200" dirty="0">
                          <a:effectLst/>
                        </a:rPr>
                        <a:t>÷ 64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44 x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148 x 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5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No. of Moles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228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015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hormelfoodws.blob.core.windows.net/products/711067203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92332" l="10000" r="90000">
                        <a14:foregroundMark x1="18800" y1="90735" x2="47600" y2="95208"/>
                        <a14:foregroundMark x1="47600" y1="95208" x2="78800" y2="92013"/>
                        <a14:foregroundMark x1="78800" y1="92013" x2="36400" y2="92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7" y="1052736"/>
            <a:ext cx="16679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9221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FF"/>
                </a:solidFill>
              </a:rPr>
              <a:t>Demonstrate</a:t>
            </a:r>
          </a:p>
        </p:txBody>
      </p:sp>
      <p:pic>
        <p:nvPicPr>
          <p:cNvPr id="4100" name="Picture 4" descr="http://www.britishcornershop.co.uk/images/large/SGN10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5" b="94681" l="21154" r="78419">
                        <a14:foregroundMark x1="23932" y1="5745" x2="78419" y2="7021"/>
                        <a14:foregroundMark x1="23077" y1="8298" x2="28205" y2="33617"/>
                        <a14:foregroundMark x1="28205" y1="33617" x2="18803" y2="84043"/>
                        <a14:foregroundMark x1="18803" y1="84043" x2="43590" y2="91489"/>
                        <a14:foregroundMark x1="43590" y1="91489" x2="69444" y2="91064"/>
                        <a14:foregroundMark x1="69444" y1="91064" x2="78205" y2="65957"/>
                        <a14:foregroundMark x1="78205" y1="65957" x2="75000" y2="12979"/>
                        <a14:foregroundMark x1="75000" y1="12979" x2="51496" y2="6170"/>
                        <a14:foregroundMark x1="51496" y1="6170" x2="24786" y2="6596"/>
                        <a14:foregroundMark x1="39744" y1="91915" x2="21154" y2="90638"/>
                        <a14:foregroundMark x1="71154" y1="93404" x2="38034" y2="94681"/>
                        <a14:foregroundMark x1="72863" y1="4681" x2="29701" y2="7872"/>
                        <a14:foregroundMark x1="38034" y1="4681" x2="33333" y2="4681"/>
                        <a14:foregroundMark x1="42521" y1="4255" x2="39744" y2="4255"/>
                        <a14:foregroundMark x1="21154" y1="6170" x2="21154" y2="6170"/>
                        <a14:foregroundMark x1="21154" y1="6170" x2="21154" y2="6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73" r="21365" b="2901"/>
          <a:stretch/>
        </p:blipFill>
        <p:spPr bwMode="auto">
          <a:xfrm>
            <a:off x="335041" y="2996952"/>
            <a:ext cx="1152128" cy="189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.tesco.com/Groceries/pi/813/0071106061813/IDShot_540x54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5" r="18871" b="1689"/>
          <a:stretch/>
        </p:blipFill>
        <p:spPr bwMode="auto">
          <a:xfrm>
            <a:off x="335041" y="4894322"/>
            <a:ext cx="1157963" cy="18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511824" y="5625750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Grade 6-8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77533" y="3760971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Grade 4-5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512232" y="1912186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Grade 1-3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233058-1166-43B0-92A5-CB0B797D3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972599"/>
              </p:ext>
            </p:extLst>
          </p:nvPr>
        </p:nvGraphicFramePr>
        <p:xfrm>
          <a:off x="1619672" y="2235686"/>
          <a:ext cx="7341525" cy="321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305">
                  <a:extLst>
                    <a:ext uri="{9D8B030D-6E8A-4147-A177-3AD203B41FA5}">
                      <a16:colId xmlns:a16="http://schemas.microsoft.com/office/drawing/2014/main" val="1201678643"/>
                    </a:ext>
                  </a:extLst>
                </a:gridCol>
                <a:gridCol w="1468305">
                  <a:extLst>
                    <a:ext uri="{9D8B030D-6E8A-4147-A177-3AD203B41FA5}">
                      <a16:colId xmlns:a16="http://schemas.microsoft.com/office/drawing/2014/main" val="1702945991"/>
                    </a:ext>
                  </a:extLst>
                </a:gridCol>
                <a:gridCol w="1468305">
                  <a:extLst>
                    <a:ext uri="{9D8B030D-6E8A-4147-A177-3AD203B41FA5}">
                      <a16:colId xmlns:a16="http://schemas.microsoft.com/office/drawing/2014/main" val="2544356814"/>
                    </a:ext>
                  </a:extLst>
                </a:gridCol>
                <a:gridCol w="1468305">
                  <a:extLst>
                    <a:ext uri="{9D8B030D-6E8A-4147-A177-3AD203B41FA5}">
                      <a16:colId xmlns:a16="http://schemas.microsoft.com/office/drawing/2014/main" val="1323700103"/>
                    </a:ext>
                  </a:extLst>
                </a:gridCol>
                <a:gridCol w="1468305">
                  <a:extLst>
                    <a:ext uri="{9D8B030D-6E8A-4147-A177-3AD203B41FA5}">
                      <a16:colId xmlns:a16="http://schemas.microsoft.com/office/drawing/2014/main" val="2285249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Molecule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Br</a:t>
                      </a:r>
                      <a:r>
                        <a:rPr lang="en-GB" b="1" baseline="-25000" dirty="0"/>
                        <a:t>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SO</a:t>
                      </a:r>
                      <a:r>
                        <a:rPr lang="en-GB" b="1" baseline="-25000" dirty="0"/>
                        <a:t>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CO</a:t>
                      </a:r>
                      <a:r>
                        <a:rPr lang="en-GB" b="1" baseline="-25000" dirty="0"/>
                        <a:t>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Mg(NO</a:t>
                      </a:r>
                      <a:r>
                        <a:rPr lang="en-GB" b="1" baseline="-25000" dirty="0"/>
                        <a:t>3</a:t>
                      </a:r>
                      <a:r>
                        <a:rPr lang="en-GB" b="1" baseline="0" dirty="0"/>
                        <a:t>)</a:t>
                      </a:r>
                      <a:r>
                        <a:rPr lang="en-GB" b="1" baseline="-25000" dirty="0"/>
                        <a:t>2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73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Mass of 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b="1" dirty="0">
                          <a:solidFill>
                            <a:srgbClr val="008000"/>
                          </a:solidFill>
                        </a:rPr>
                        <a:t>880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b="1" dirty="0">
                          <a:solidFill>
                            <a:srgbClr val="008000"/>
                          </a:solidFill>
                        </a:rPr>
                        <a:t>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766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</a:t>
                      </a:r>
                      <a:r>
                        <a:rPr lang="en-GB" b="1" baseline="-25000" dirty="0"/>
                        <a:t>r</a:t>
                      </a:r>
                      <a:r>
                        <a:rPr lang="en-GB" b="1" baseline="0" dirty="0"/>
                        <a:t> (Relative formula mass)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088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 </a:t>
                      </a:r>
                      <a:r>
                        <a:rPr lang="en-GB" sz="1800" kern="1200" dirty="0">
                          <a:effectLst/>
                        </a:rPr>
                        <a:t>÷ 160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768 </a:t>
                      </a:r>
                      <a:r>
                        <a:rPr lang="en-GB" sz="1800" kern="1200" dirty="0">
                          <a:effectLst/>
                        </a:rPr>
                        <a:t>÷ 64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44 x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148 x 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5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No. of Moles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b="1" dirty="0">
                          <a:solidFill>
                            <a:srgbClr val="008000"/>
                          </a:solidFill>
                        </a:rPr>
                        <a:t>0.25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b="1" dirty="0">
                          <a:solidFill>
                            <a:srgbClr val="008000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228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34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hormelfoodws.blob.core.windows.net/products/7110672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7" y="1052736"/>
            <a:ext cx="16679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9221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FF"/>
                </a:solidFill>
              </a:rPr>
              <a:t>Demonstrate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512232" y="1912186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Grade 1-3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24351" t="24609" r="31374" b="51766"/>
          <a:stretch>
            <a:fillRect/>
          </a:stretch>
        </p:blipFill>
        <p:spPr bwMode="auto">
          <a:xfrm>
            <a:off x="-1" y="836712"/>
            <a:ext cx="912101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24904" t="54140" r="25840" b="20267"/>
          <a:stretch>
            <a:fillRect/>
          </a:stretch>
        </p:blipFill>
        <p:spPr bwMode="auto">
          <a:xfrm>
            <a:off x="0" y="3645024"/>
            <a:ext cx="912009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2492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6E0D26-F36D-4C9E-AB5A-1DE56E5E4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Calculate the number of moles in a substance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60C86-B10A-414B-A547-4A7BDE84D4F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Mass, M</a:t>
            </a:r>
            <a:r>
              <a:rPr lang="en-GB" baseline="-25000" dirty="0"/>
              <a:t>r</a:t>
            </a:r>
            <a:r>
              <a:rPr lang="en-GB" dirty="0"/>
              <a:t>, Moles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FD17B-49FF-4263-AC45-899E7B81BA6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1126A-6136-4891-91BD-C7364FD5E4F5}" type="datetime1">
              <a:rPr kumimoji="0" lang="en-GB" sz="1800" b="0" i="0" u="sng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16/11/2020</a:t>
            </a:fld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BC5D00-93C3-45E1-8253-ECE6AE6D1294}"/>
              </a:ext>
            </a:extLst>
          </p:cNvPr>
          <p:cNvSpPr>
            <a:spLocks noGrp="1"/>
          </p:cNvSpPr>
          <p:nvPr>
            <p:ph idx="11"/>
          </p:nvPr>
        </p:nvSpPr>
        <p:spPr>
          <a:solidFill>
            <a:srgbClr val="FF8181"/>
          </a:solidFill>
        </p:spPr>
        <p:txBody>
          <a:bodyPr/>
          <a:lstStyle/>
          <a:p>
            <a:r>
              <a:rPr lang="en-GB" dirty="0"/>
              <a:t>Recall the definition of a mole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22FFF-A25E-484D-959B-EF5EA0D2B0D5}"/>
              </a:ext>
            </a:extLst>
          </p:cNvPr>
          <p:cNvSpPr>
            <a:spLocks noGrp="1"/>
          </p:cNvSpPr>
          <p:nvPr>
            <p:ph idx="12"/>
          </p:nvPr>
        </p:nvSpPr>
        <p:spPr>
          <a:solidFill>
            <a:srgbClr val="C2E49C"/>
          </a:solidFill>
        </p:spPr>
        <p:txBody>
          <a:bodyPr/>
          <a:lstStyle/>
          <a:p>
            <a:r>
              <a:rPr lang="en-US" dirty="0"/>
              <a:t>Calculate the mass of a substance, given the amount in moles 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7C521B-5975-43D3-BE7B-8BA62D4D7159}"/>
              </a:ext>
            </a:extLst>
          </p:cNvPr>
          <p:cNvSpPr>
            <a:spLocks noGrp="1"/>
          </p:cNvSpPr>
          <p:nvPr>
            <p:ph idx="17"/>
          </p:nvPr>
        </p:nvSpPr>
        <p:spPr>
          <a:solidFill>
            <a:srgbClr val="FF8181"/>
          </a:solidFill>
        </p:spPr>
        <p:txBody>
          <a:bodyPr/>
          <a:lstStyle/>
          <a:p>
            <a:r>
              <a:rPr lang="en-GB" dirty="0"/>
              <a:t>1-3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92B6F7-078D-448D-AABA-47FEA1609CB0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GB" dirty="0"/>
              <a:t>4-5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6AA0FC-FEFD-4CC6-9405-653478E39883}"/>
              </a:ext>
            </a:extLst>
          </p:cNvPr>
          <p:cNvSpPr>
            <a:spLocks noGrp="1"/>
          </p:cNvSpPr>
          <p:nvPr>
            <p:ph idx="19"/>
          </p:nvPr>
        </p:nvSpPr>
        <p:spPr>
          <a:solidFill>
            <a:srgbClr val="C2E49C"/>
          </a:solidFill>
        </p:spPr>
        <p:txBody>
          <a:bodyPr/>
          <a:lstStyle/>
          <a:p>
            <a:r>
              <a:rPr lang="en-GB"/>
              <a:t>6-8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57404BF-F292-4690-B055-791AC86AB805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/>
              <a:t>Calculate the amount of moles of a substance from its mass in grams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19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Hello Year 10. Date and title into your book please.</a:t>
            </a:r>
            <a:br>
              <a:rPr lang="en-GB" sz="2800" dirty="0"/>
            </a:br>
            <a:r>
              <a:rPr lang="en-GB" sz="2800" b="1" dirty="0">
                <a:solidFill>
                  <a:srgbClr val="008000"/>
                </a:solidFill>
              </a:rPr>
              <a:t>Do now! Match up the question to the answer.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Title: Moles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6256" y="1772816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FF"/>
                </a:solidFill>
              </a:rPr>
              <a:t>Connect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5E14-9559-4211-89E3-F131C8D07703}" type="datetime1">
              <a:rPr lang="en-GB" sz="2800" smtClean="0">
                <a:solidFill>
                  <a:srgbClr val="FF0000"/>
                </a:solidFill>
              </a:rPr>
              <a:t>16/11/2020</a:t>
            </a:fld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2276872"/>
            <a:ext cx="4968552" cy="4031853"/>
          </a:xfrm>
          <a:prstGeom prst="rect">
            <a:avLst/>
          </a:prstGeom>
          <a:solidFill>
            <a:srgbClr val="FF9900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Give the common name for group 1.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Describe the trend in reactivity as you go down group 1.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How is this different to group 7?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True or false – Transition metals are found in group 2.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State a property of group 8 elements.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369A2A-885F-4FC7-B62F-E4FB7500027E}"/>
              </a:ext>
            </a:extLst>
          </p:cNvPr>
          <p:cNvSpPr txBox="1">
            <a:spLocks/>
          </p:cNvSpPr>
          <p:nvPr/>
        </p:nvSpPr>
        <p:spPr>
          <a:xfrm>
            <a:off x="5149034" y="2276872"/>
            <a:ext cx="3994966" cy="4031853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/>
            </a:pPr>
            <a:r>
              <a:rPr lang="en-GB" sz="2400" dirty="0">
                <a:latin typeface="Century Gothic" panose="020B0502020202020204" pitchFamily="34" charset="0"/>
              </a:rPr>
              <a:t>Unreactive, also have a full outer shell</a:t>
            </a:r>
          </a:p>
          <a:p>
            <a:pPr marL="514350" indent="-514350">
              <a:buFont typeface="+mj-lt"/>
              <a:buAutoNum type="alphaLcPeriod"/>
            </a:pPr>
            <a:r>
              <a:rPr lang="en-GB" sz="2400" dirty="0">
                <a:latin typeface="Century Gothic" panose="020B0502020202020204" pitchFamily="34" charset="0"/>
              </a:rPr>
              <a:t>Become more reactive as you go down the group</a:t>
            </a:r>
          </a:p>
          <a:p>
            <a:pPr marL="514350" indent="-514350">
              <a:buFont typeface="+mj-lt"/>
              <a:buAutoNum type="alphaLcPeriod"/>
            </a:pPr>
            <a:r>
              <a:rPr lang="en-GB" sz="2400" dirty="0">
                <a:latin typeface="Century Gothic" panose="020B0502020202020204" pitchFamily="34" charset="0"/>
              </a:rPr>
              <a:t>False – They are the middle section</a:t>
            </a:r>
          </a:p>
          <a:p>
            <a:pPr marL="514350" indent="-514350">
              <a:buFont typeface="+mj-lt"/>
              <a:buAutoNum type="alphaLcPeriod"/>
            </a:pPr>
            <a:r>
              <a:rPr lang="en-GB" sz="2400" dirty="0">
                <a:latin typeface="Century Gothic" panose="020B0502020202020204" pitchFamily="34" charset="0"/>
              </a:rPr>
              <a:t>They become less reactive as you go down the group.</a:t>
            </a:r>
          </a:p>
          <a:p>
            <a:pPr marL="514350" indent="-514350">
              <a:buFont typeface="+mj-lt"/>
              <a:buAutoNum type="alphaLcPeriod"/>
            </a:pPr>
            <a:r>
              <a:rPr lang="en-GB" sz="2400" dirty="0">
                <a:latin typeface="Century Gothic" panose="020B0502020202020204" pitchFamily="34" charset="0"/>
              </a:rPr>
              <a:t>Alkali metals</a:t>
            </a:r>
          </a:p>
        </p:txBody>
      </p:sp>
    </p:spTree>
    <p:extLst>
      <p:ext uri="{BB962C8B-B14F-4D97-AF65-F5344CB8AC3E}">
        <p14:creationId xmlns:p14="http://schemas.microsoft.com/office/powerpoint/2010/main" val="209588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Hello Year 10. Date and title into your book please.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Title: Moles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6256" y="1772816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FF"/>
                </a:solidFill>
              </a:rPr>
              <a:t>Connect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5E14-9559-4211-89E3-F131C8D07703}" type="datetime1">
              <a:rPr lang="en-GB" sz="2800" smtClean="0">
                <a:solidFill>
                  <a:srgbClr val="FF0000"/>
                </a:solidFill>
              </a:rPr>
              <a:t>16/11/2020</a:t>
            </a:fld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2276872"/>
            <a:ext cx="8964488" cy="583264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Give the common name for group 1.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Describe the trend in reactivity as you go down group 1.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How is this different to group 7?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True or false – Transition metals are found in group 2.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State a property of group 8 elements.</a:t>
            </a:r>
          </a:p>
        </p:txBody>
      </p:sp>
    </p:spTree>
    <p:extLst>
      <p:ext uri="{BB962C8B-B14F-4D97-AF65-F5344CB8AC3E}">
        <p14:creationId xmlns:p14="http://schemas.microsoft.com/office/powerpoint/2010/main" val="243477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Hello Year 10. Date and title into your book please.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Title: Moles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6256" y="1772816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FF"/>
                </a:solidFill>
              </a:rPr>
              <a:t>Connect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5E14-9559-4211-89E3-F131C8D07703}" type="datetime1">
              <a:rPr lang="en-GB" sz="2800" smtClean="0">
                <a:solidFill>
                  <a:srgbClr val="FF0000"/>
                </a:solidFill>
              </a:rPr>
              <a:t>16/11/2020</a:t>
            </a:fld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2276872"/>
            <a:ext cx="8964488" cy="367240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Give the common name for group 1.</a:t>
            </a:r>
            <a:br>
              <a:rPr lang="en-GB" sz="2000" dirty="0">
                <a:latin typeface="Century Gothic" panose="020B0502020202020204" pitchFamily="34" charset="0"/>
              </a:rPr>
            </a:br>
            <a:r>
              <a:rPr lang="en-GB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Alkali metals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Describe the trend in reactivity as you go down group 1.</a:t>
            </a:r>
            <a:br>
              <a:rPr lang="en-GB" sz="2000" dirty="0">
                <a:latin typeface="Century Gothic" panose="020B0502020202020204" pitchFamily="34" charset="0"/>
              </a:rPr>
            </a:br>
            <a:r>
              <a:rPr lang="en-GB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More reactive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How is this different to group 7?</a:t>
            </a:r>
            <a:br>
              <a:rPr lang="en-GB" sz="2000" dirty="0">
                <a:latin typeface="Century Gothic" panose="020B0502020202020204" pitchFamily="34" charset="0"/>
              </a:rPr>
            </a:br>
            <a:r>
              <a:rPr lang="en-GB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Group 7 becomes less reactive as you go down.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True or false – Transition metals are found in group 2.</a:t>
            </a:r>
            <a:br>
              <a:rPr lang="en-GB" sz="2000" dirty="0">
                <a:latin typeface="Century Gothic" panose="020B0502020202020204" pitchFamily="34" charset="0"/>
              </a:rPr>
            </a:br>
            <a:r>
              <a:rPr lang="en-GB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False – Found in middle block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State a property of group 8 elements.</a:t>
            </a:r>
            <a:br>
              <a:rPr lang="en-GB" sz="2000" dirty="0">
                <a:latin typeface="Century Gothic" panose="020B0502020202020204" pitchFamily="34" charset="0"/>
              </a:rPr>
            </a:br>
            <a:r>
              <a:rPr lang="en-GB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Unreactive, full outer shell</a:t>
            </a:r>
          </a:p>
        </p:txBody>
      </p:sp>
    </p:spTree>
    <p:extLst>
      <p:ext uri="{BB962C8B-B14F-4D97-AF65-F5344CB8AC3E}">
        <p14:creationId xmlns:p14="http://schemas.microsoft.com/office/powerpoint/2010/main" val="235300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417638"/>
            <a:ext cx="66484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4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6E0D26-F36D-4C9E-AB5A-1DE56E5E4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Calculate the number of moles in a substance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60C86-B10A-414B-A547-4A7BDE84D4F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Mass, M</a:t>
            </a:r>
            <a:r>
              <a:rPr lang="en-GB" baseline="-25000" dirty="0"/>
              <a:t>r</a:t>
            </a:r>
            <a:r>
              <a:rPr lang="en-GB" dirty="0"/>
              <a:t>, Moles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FD17B-49FF-4263-AC45-899E7B81BA6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1126A-6136-4891-91BD-C7364FD5E4F5}" type="datetime1">
              <a:rPr kumimoji="0" lang="en-GB" sz="1800" b="0" i="0" u="sng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16/11/2020</a:t>
            </a:fld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BC5D00-93C3-45E1-8253-ECE6AE6D1294}"/>
              </a:ext>
            </a:extLst>
          </p:cNvPr>
          <p:cNvSpPr>
            <a:spLocks noGrp="1"/>
          </p:cNvSpPr>
          <p:nvPr>
            <p:ph idx="11"/>
          </p:nvPr>
        </p:nvSpPr>
        <p:spPr>
          <a:solidFill>
            <a:srgbClr val="FF8181"/>
          </a:solidFill>
        </p:spPr>
        <p:txBody>
          <a:bodyPr/>
          <a:lstStyle/>
          <a:p>
            <a:r>
              <a:rPr lang="en-GB" dirty="0"/>
              <a:t>Recall the definition of a mole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22FFF-A25E-484D-959B-EF5EA0D2B0D5}"/>
              </a:ext>
            </a:extLst>
          </p:cNvPr>
          <p:cNvSpPr>
            <a:spLocks noGrp="1"/>
          </p:cNvSpPr>
          <p:nvPr>
            <p:ph idx="12"/>
          </p:nvPr>
        </p:nvSpPr>
        <p:spPr>
          <a:solidFill>
            <a:srgbClr val="C2E49C"/>
          </a:solidFill>
        </p:spPr>
        <p:txBody>
          <a:bodyPr/>
          <a:lstStyle/>
          <a:p>
            <a:r>
              <a:rPr lang="en-US" dirty="0"/>
              <a:t>Calculate the mass of a substance, given the amount in moles 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7C521B-5975-43D3-BE7B-8BA62D4D7159}"/>
              </a:ext>
            </a:extLst>
          </p:cNvPr>
          <p:cNvSpPr>
            <a:spLocks noGrp="1"/>
          </p:cNvSpPr>
          <p:nvPr>
            <p:ph idx="17"/>
          </p:nvPr>
        </p:nvSpPr>
        <p:spPr>
          <a:solidFill>
            <a:srgbClr val="FF8181"/>
          </a:solidFill>
        </p:spPr>
        <p:txBody>
          <a:bodyPr/>
          <a:lstStyle/>
          <a:p>
            <a:r>
              <a:rPr lang="en-GB" dirty="0"/>
              <a:t>1-3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92B6F7-078D-448D-AABA-47FEA1609CB0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GB" dirty="0"/>
              <a:t>4-5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6AA0FC-FEFD-4CC6-9405-653478E39883}"/>
              </a:ext>
            </a:extLst>
          </p:cNvPr>
          <p:cNvSpPr>
            <a:spLocks noGrp="1"/>
          </p:cNvSpPr>
          <p:nvPr>
            <p:ph idx="19"/>
          </p:nvPr>
        </p:nvSpPr>
        <p:spPr>
          <a:solidFill>
            <a:srgbClr val="C2E49C"/>
          </a:solidFill>
        </p:spPr>
        <p:txBody>
          <a:bodyPr/>
          <a:lstStyle/>
          <a:p>
            <a:r>
              <a:rPr lang="en-GB"/>
              <a:t>6-8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57404BF-F292-4690-B055-791AC86AB805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/>
              <a:t>Calculate the amount of moles of a substance from its mass in grams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62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600" b="1" dirty="0">
                <a:solidFill>
                  <a:srgbClr val="008000"/>
                </a:solidFill>
              </a:rPr>
              <a:t>Recall the definition of a mole (grade 1-3)</a:t>
            </a:r>
            <a:br>
              <a:rPr lang="en-GB" sz="1600" b="1" dirty="0">
                <a:solidFill>
                  <a:srgbClr val="008000"/>
                </a:solidFill>
              </a:rPr>
            </a:br>
            <a:r>
              <a:rPr lang="en-GB" sz="1600" b="1" dirty="0">
                <a:solidFill>
                  <a:srgbClr val="FF9900"/>
                </a:solidFill>
              </a:rPr>
              <a:t>Calculate the amount of moles of a substance from its mass in grams (grade 4-5)</a:t>
            </a:r>
            <a:br>
              <a:rPr lang="en-GB" sz="1600" b="1" dirty="0">
                <a:solidFill>
                  <a:srgbClr val="FF9900"/>
                </a:solidFill>
              </a:rPr>
            </a:br>
            <a:r>
              <a:rPr lang="en-GB" sz="1600" b="1" dirty="0">
                <a:solidFill>
                  <a:srgbClr val="FF0000"/>
                </a:solidFill>
              </a:rPr>
              <a:t>Calculate the mass of a substance, given the amount in moles (Grade 6-8)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Century Gothic" panose="020B0502020202020204" pitchFamily="34" charset="0"/>
              </a:rPr>
              <a:t>The Mole is Scientists’ name for a standard amount of particles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Century Gothic" panose="020B0502020202020204" pitchFamily="34" charset="0"/>
              </a:rPr>
              <a:t>A mole of any substance contains 6.02 x 10</a:t>
            </a:r>
            <a:r>
              <a:rPr lang="en-GB" baseline="30000" dirty="0">
                <a:latin typeface="Century Gothic" panose="020B0502020202020204" pitchFamily="34" charset="0"/>
              </a:rPr>
              <a:t>23</a:t>
            </a:r>
            <a:r>
              <a:rPr lang="en-GB" dirty="0">
                <a:latin typeface="Century Gothic" panose="020B0502020202020204" pitchFamily="34" charset="0"/>
              </a:rPr>
              <a:t> particles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Century Gothic" panose="020B0502020202020204" pitchFamily="34" charset="0"/>
              </a:rPr>
              <a:t>This number is known as Avogadro's constant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8344" y="112474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FF"/>
                </a:solidFill>
              </a:rPr>
              <a:t>New Info</a:t>
            </a:r>
          </a:p>
        </p:txBody>
      </p:sp>
    </p:spTree>
    <p:extLst>
      <p:ext uri="{BB962C8B-B14F-4D97-AF65-F5344CB8AC3E}">
        <p14:creationId xmlns:p14="http://schemas.microsoft.com/office/powerpoint/2010/main" val="289804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600" b="1" dirty="0">
                <a:solidFill>
                  <a:srgbClr val="008000"/>
                </a:solidFill>
              </a:rPr>
              <a:t>Recall the definition of a mole (grade 1-3)</a:t>
            </a:r>
            <a:br>
              <a:rPr lang="en-GB" sz="1600" b="1" dirty="0">
                <a:solidFill>
                  <a:srgbClr val="008000"/>
                </a:solidFill>
              </a:rPr>
            </a:br>
            <a:r>
              <a:rPr lang="en-GB" sz="1600" b="1" dirty="0">
                <a:solidFill>
                  <a:srgbClr val="FF9900"/>
                </a:solidFill>
              </a:rPr>
              <a:t>Calculate the amount of moles of a substance from its mass in grams (grade 4-5)</a:t>
            </a:r>
            <a:br>
              <a:rPr lang="en-GB" sz="1600" b="1" dirty="0">
                <a:solidFill>
                  <a:srgbClr val="FF9900"/>
                </a:solidFill>
              </a:rPr>
            </a:br>
            <a:r>
              <a:rPr lang="en-GB" sz="1600" b="1" dirty="0">
                <a:solidFill>
                  <a:srgbClr val="FF0000"/>
                </a:solidFill>
              </a:rPr>
              <a:t>Calculate the mass of a substance, given the amount in moles (Grade 6-8)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8344" y="112474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FF"/>
                </a:solidFill>
              </a:rPr>
              <a:t>New Info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209800" y="5788546"/>
            <a:ext cx="1447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tx1"/>
                </a:solidFill>
                <a:latin typeface="Century Gothic" pitchFamily="34" charset="0"/>
              </a:rPr>
              <a:t>Amadeo</a:t>
            </a:r>
            <a:r>
              <a:rPr lang="en-GB" b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r>
              <a:rPr lang="en-GB" b="1" dirty="0">
                <a:solidFill>
                  <a:schemeClr val="tx1"/>
                </a:solidFill>
                <a:latin typeface="Century Gothic" pitchFamily="34" charset="0"/>
              </a:rPr>
              <a:t>Avogadro</a:t>
            </a:r>
            <a:br>
              <a:rPr lang="en-GB" b="1" dirty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entury Gothic" pitchFamily="34" charset="0"/>
              </a:rPr>
              <a:t>1776 - 1865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370" y="1271348"/>
            <a:ext cx="7223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GB" sz="2800" dirty="0">
                <a:latin typeface="Century Gothic" panose="020B0502020202020204" pitchFamily="34" charset="0"/>
              </a:rPr>
              <a:t>The number of particles in one mole is called Avogadro’s Constant in honour of the famous Italian scientist </a:t>
            </a:r>
            <a:r>
              <a:rPr lang="en-GB" sz="2800" dirty="0" err="1">
                <a:latin typeface="Century Gothic" panose="020B0502020202020204" pitchFamily="34" charset="0"/>
              </a:rPr>
              <a:t>Amadeo</a:t>
            </a:r>
            <a:r>
              <a:rPr lang="en-GB" sz="2800" dirty="0">
                <a:latin typeface="Century Gothic" panose="020B0502020202020204" pitchFamily="34" charset="0"/>
              </a:rPr>
              <a:t> Avogadro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3346626"/>
            <a:ext cx="9786830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sz="2800" dirty="0">
                <a:latin typeface="Century Gothic" panose="020B0502020202020204" pitchFamily="34" charset="0"/>
              </a:rPr>
              <a:t>Avogadro’s Constant is 6.02 x 10</a:t>
            </a:r>
            <a:r>
              <a:rPr lang="en-GB" sz="2800" baseline="30000" dirty="0">
                <a:latin typeface="Century Gothic" panose="020B0502020202020204" pitchFamily="34" charset="0"/>
              </a:rPr>
              <a:t>23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2800" dirty="0">
                <a:latin typeface="Century Gothic" panose="020B0502020202020204" pitchFamily="34" charset="0"/>
              </a:rPr>
              <a:t>Or ... 602,000,000,000,000,000,000,000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2800" dirty="0">
                <a:latin typeface="Century Gothic" panose="020B0502020202020204" pitchFamily="34" charset="0"/>
              </a:rPr>
              <a:t>Or ... Six hundred and two thousand, million, million, million</a:t>
            </a:r>
          </a:p>
        </p:txBody>
      </p:sp>
      <p:pic>
        <p:nvPicPr>
          <p:cNvPr id="8" name="Picture 2" descr="http://upload.wikimedia.org/wikipedia/commons/thumb/3/3d/Avogadro_Amedeo.jpg/220px-Avogadro_Amed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12862"/>
            <a:ext cx="1656184" cy="228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1600" b="1" dirty="0">
                <a:solidFill>
                  <a:schemeClr val="bg1"/>
                </a:solidFill>
              </a:rPr>
              <a:t>Know that the amount of a substance is measured in moles and is the relative formula mass in grams containing 6.02 × 1023 particles (grade 1-3)</a:t>
            </a:r>
            <a:br>
              <a:rPr lang="en-GB" sz="1600" b="1" dirty="0">
                <a:solidFill>
                  <a:schemeClr val="bg1"/>
                </a:solidFill>
              </a:rPr>
            </a:br>
            <a:r>
              <a:rPr lang="en-GB" sz="1600" b="1" dirty="0">
                <a:solidFill>
                  <a:schemeClr val="bg1"/>
                </a:solidFill>
              </a:rPr>
              <a:t>Calculate the amount of moles of a substance from its mass in grams (grade 4-5)</a:t>
            </a:r>
            <a:br>
              <a:rPr lang="en-GB" sz="1600" b="1" dirty="0">
                <a:solidFill>
                  <a:schemeClr val="bg1"/>
                </a:solidFill>
              </a:rPr>
            </a:br>
            <a:r>
              <a:rPr lang="en-GB" sz="1600" b="1" dirty="0">
                <a:solidFill>
                  <a:schemeClr val="bg1"/>
                </a:solidFill>
              </a:rPr>
              <a:t>Calculate the mass of a substance, given the amount in moles (Grade 6-8)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8296" y="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New Info</a:t>
            </a:r>
          </a:p>
        </p:txBody>
      </p:sp>
      <p:pic>
        <p:nvPicPr>
          <p:cNvPr id="3" name="Online Media 2" title="How big is a mole? (Not the animal, the other one.) - Daniel Dulek">
            <a:hlinkClick r:id="" action="ppaction://media"/>
            <a:extLst>
              <a:ext uri="{FF2B5EF4-FFF2-40B4-BE49-F238E27FC236}">
                <a16:creationId xmlns:a16="http://schemas.microsoft.com/office/drawing/2014/main" id="{8653D17B-173D-40F1-92FB-AA7DB7E2F6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7" y="1176792"/>
            <a:ext cx="9252509" cy="52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6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Template PS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m 2016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PSC" id="{9A1A492B-AFD0-4AE9-B513-7F7E363E1DC0}" vid="{89E4A1A9-EFF6-489D-B2DC-DAC828FB869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PSR</Template>
  <TotalTime>335</TotalTime>
  <Words>1100</Words>
  <Application>Microsoft Office PowerPoint</Application>
  <PresentationFormat>On-screen Show (4:3)</PresentationFormat>
  <Paragraphs>176</Paragraphs>
  <Slides>18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Comic Sans MS</vt:lpstr>
      <vt:lpstr>Times New Roman</vt:lpstr>
      <vt:lpstr>Wingdings</vt:lpstr>
      <vt:lpstr>Ppt Template PSR</vt:lpstr>
      <vt:lpstr>Sam 2016</vt:lpstr>
      <vt:lpstr>Hello Year 10.</vt:lpstr>
      <vt:lpstr>Hello Year 10. Date and title into your book please. Do now! Match up the question to the answer.</vt:lpstr>
      <vt:lpstr>Hello Year 10. Date and title into your book please.</vt:lpstr>
      <vt:lpstr>Hello Year 10. Date and title into your book please.</vt:lpstr>
      <vt:lpstr>Specification</vt:lpstr>
      <vt:lpstr>PowerPoint Presentation</vt:lpstr>
      <vt:lpstr>Recall the definition of a mole (grade 1-3) Calculate the amount of moles of a substance from its mass in grams (grade 4-5) Calculate the mass of a substance, given the amount in moles (Grade 6-8)</vt:lpstr>
      <vt:lpstr>Recall the definition of a mole (grade 1-3) Calculate the amount of moles of a substance from its mass in grams (grade 4-5) Calculate the mass of a substance, given the amount in moles (Grade 6-8)</vt:lpstr>
      <vt:lpstr>Know that the amount of a substance is measured in moles and is the relative formula mass in grams containing 6.02 × 1023 particles (grade 1-3) Calculate the amount of moles of a substance from its mass in grams (grade 4-5) Calculate the mass of a substance, given the amount in moles (Grade 6-8)</vt:lpstr>
      <vt:lpstr>Recall the definition of a mole (grade 1-3) Calculate the amount of moles of a substance from its mass in grams (grade 4-5) Calculate the mass of a substance, given the amount in moles (Grade 6-8)</vt:lpstr>
      <vt:lpstr>Recall the definition of a mole (grade 1-3) Calculate the amount of moles of a substance from its mass in grams (grade 4-5) Calculate the mass of a substance, given the amount in moles (Grade 6-8)</vt:lpstr>
      <vt:lpstr>Recall the definition of a mole (grade 1-3) Calculate the amount of moles of a substance from its mass in grams (grade 4-5) Calculate the mass of a substance, given the amount in moles (Grade 6-8)</vt:lpstr>
      <vt:lpstr>Recall the definition of a mole (grade 1-3) Calculate the amount of moles of a substance from its mass in grams (grade 4-5) Calculate the mass of a substance, given the amount in moles (Grade 6-8)</vt:lpstr>
      <vt:lpstr>Recall the definition of a mole (grade 1-3) Calculate the amount of moles of a substance from its mass in grams (grade 4-5) Calculate the mass of a substance, given the amount in moles (Grade 6-8)</vt:lpstr>
      <vt:lpstr>PowerPoint Presentation</vt:lpstr>
      <vt:lpstr>PowerPoint Presentation</vt:lpstr>
      <vt:lpstr>PowerPoint Presentation</vt:lpstr>
      <vt:lpstr>PowerPoint Presentation</vt:lpstr>
    </vt:vector>
  </TitlesOfParts>
  <Company>Barnsley 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Afternoon Year 10. Date and title into your book please.</dc:title>
  <dc:creator>pschuller</dc:creator>
  <cp:lastModifiedBy>Schuller, P (SHS Teacher)</cp:lastModifiedBy>
  <cp:revision>10</cp:revision>
  <cp:lastPrinted>2020-11-16T07:37:37Z</cp:lastPrinted>
  <dcterms:created xsi:type="dcterms:W3CDTF">2017-01-03T11:13:29Z</dcterms:created>
  <dcterms:modified xsi:type="dcterms:W3CDTF">2020-11-16T12:59:55Z</dcterms:modified>
</cp:coreProperties>
</file>