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ctiveX/activeX1.xml" ContentType="application/vnd.ms-office.activeX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85" r:id="rId2"/>
    <p:sldId id="286" r:id="rId3"/>
    <p:sldId id="287" r:id="rId4"/>
    <p:sldId id="288" r:id="rId5"/>
    <p:sldId id="300" r:id="rId6"/>
    <p:sldId id="271" r:id="rId7"/>
    <p:sldId id="259" r:id="rId8"/>
    <p:sldId id="263" r:id="rId9"/>
    <p:sldId id="276" r:id="rId10"/>
    <p:sldId id="277" r:id="rId11"/>
    <p:sldId id="264" r:id="rId12"/>
    <p:sldId id="274" r:id="rId13"/>
    <p:sldId id="265" r:id="rId14"/>
    <p:sldId id="279" r:id="rId15"/>
    <p:sldId id="269" r:id="rId16"/>
    <p:sldId id="280" r:id="rId17"/>
    <p:sldId id="268" r:id="rId18"/>
    <p:sldId id="430" r:id="rId19"/>
    <p:sldId id="270" r:id="rId20"/>
    <p:sldId id="275" r:id="rId21"/>
    <p:sldId id="272" r:id="rId22"/>
    <p:sldId id="292" r:id="rId23"/>
    <p:sldId id="294" r:id="rId24"/>
    <p:sldId id="295" r:id="rId25"/>
    <p:sldId id="296" r:id="rId26"/>
    <p:sldId id="29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438" y="6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F124D-7FBF-45F9-89BF-132860BBE020}" type="datetimeFigureOut">
              <a:rPr lang="en-GB" smtClean="0"/>
              <a:t>22/10/2020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6C3FA-4D53-41BF-94D7-8CC1936FFB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009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E6C3FA-4D53-41BF-94D7-8CC1936FFB3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171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E735D84-CD2C-464F-B487-F6E92DC88C20}" type="slidenum">
              <a:rPr lang="en-GB" altLang="en-US"/>
              <a:pPr eaLnBrk="1" hangingPunct="1"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2902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52C69A-29A1-48BE-9A41-18BD9101F5AA}" type="slidenum">
              <a:rPr lang="en-GB" altLang="en-US"/>
              <a:pPr/>
              <a:t>18</a:t>
            </a:fld>
            <a:endParaRPr lang="en-GB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Boardworks AS Chemistry </a:t>
            </a:r>
          </a:p>
          <a:p>
            <a:r>
              <a:rPr lang="en-GB" altLang="en-US"/>
              <a:t>Chemical Calculations</a:t>
            </a:r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marL="228600" indent="-228600">
              <a:spcBef>
                <a:spcPct val="50000"/>
              </a:spcBef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90141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B5A97-2163-419C-A047-9FCEED6433C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DAEA5-4337-4931-8824-D5378DA35A8C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413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C6A78-C5A7-4EDB-8D27-FEE71891102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B6679-2714-4DA5-95FB-E2940EFE414F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468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9B100-A52C-49F5-8CE2-EF6726B3C42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E593A-2BDA-4F39-A1B1-F540B64D9BE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11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22250" y="53975"/>
            <a:ext cx="8293100" cy="6122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781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AC836-E6FF-493B-ABCC-3865F424F00C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77D15-62F6-436A-903A-5A2963A3AB9F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557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7A193-89A9-41D2-A8C9-F8028DB76082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FF915-B9F9-47E6-9A8B-FF0A4A06F7F4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880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BBF25-1874-49BC-90ED-19F757603F1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356E8-4669-4545-9E1C-8429A18C4F6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346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75041-876F-4654-A25F-216C2073E3B3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2848A-75DA-4AA9-AE97-CD61338FE7A0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07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2A98D-664B-46B3-AC41-785982A9013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1108A-1740-4289-BFA0-A2DF60F2160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820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C0D16-59EF-4D99-A274-5649A86C89E3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FEB54-FB6C-47E4-8DB4-ACB0B29813A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49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D04EB-25B9-47D2-8B76-E006CDC295EB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DE652-91D9-4C51-A4E1-422EA822123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0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6C473-8D35-4FB6-822D-4F6F95682A4C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BA7C1-3F19-4C90-B2CB-10C0AB3B9B4A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447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8EB1C3-7CDA-42EF-A7D3-B03F25855AA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22/10/2020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3E95CF-5AB8-476A-B5AD-FAC3AF9D61A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9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9.wmf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732B3FA-3F13-43C3-99B3-DEA1F755C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561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dirty="0"/>
              <a:t>Specification points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7C7238-5ACD-4663-A638-A4CEEEAB7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683" y="836712"/>
            <a:ext cx="6586685" cy="3600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1A692B-E425-47A0-B765-24D6303DD5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7684" y="4439343"/>
            <a:ext cx="6551129" cy="237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61442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/>
              <a:t>Can you remember what is meant by the </a:t>
            </a:r>
            <a:r>
              <a:rPr lang="en-GB" b="1" dirty="0"/>
              <a:t>conservation of mass</a:t>
            </a:r>
            <a:r>
              <a:rPr lang="en-GB" dirty="0"/>
              <a:t>?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43" t="19226" r="8416" b="67500"/>
          <a:stretch/>
        </p:blipFill>
        <p:spPr bwMode="auto">
          <a:xfrm>
            <a:off x="2721758" y="2816898"/>
            <a:ext cx="3700484" cy="97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57871" y="4031193"/>
            <a:ext cx="740506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No mass is gained and no mass is lost during a reaction. The mass is conserved, so the total mass </a:t>
            </a:r>
            <a:r>
              <a:rPr lang="en-GB" sz="3200" i="1" dirty="0">
                <a:solidFill>
                  <a:srgbClr val="FF0000"/>
                </a:solidFill>
              </a:rPr>
              <a:t>before </a:t>
            </a:r>
            <a:r>
              <a:rPr lang="en-GB" sz="3200" dirty="0">
                <a:solidFill>
                  <a:srgbClr val="FF0000"/>
                </a:solidFill>
              </a:rPr>
              <a:t>a reaction is equal to the total mass </a:t>
            </a:r>
            <a:r>
              <a:rPr lang="en-GB" sz="3200" i="1" dirty="0">
                <a:solidFill>
                  <a:srgbClr val="FF0000"/>
                </a:solidFill>
              </a:rPr>
              <a:t>after </a:t>
            </a:r>
            <a:r>
              <a:rPr lang="en-GB" sz="3200" dirty="0">
                <a:solidFill>
                  <a:srgbClr val="FF0000"/>
                </a:solidFill>
              </a:rPr>
              <a:t>a reaction.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B508F6-E260-4A64-AC9B-56C0D1227C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28A8C612-CAFC-4826-8F7D-F8179BBD8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13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37043"/>
            <a:ext cx="8712967" cy="468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8" t="69445" r="64010" b="18452"/>
          <a:stretch/>
        </p:blipFill>
        <p:spPr bwMode="auto">
          <a:xfrm>
            <a:off x="395536" y="5157192"/>
            <a:ext cx="2795593" cy="69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918EBD9-B743-4616-B2B6-D7E1ACFCC7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5AFC3A84-1B7E-41F2-AB83-F125974893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708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80316"/>
            <a:ext cx="8953670" cy="2028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5CD3FC1-ABA8-4173-BF2A-486ED5E1D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0239948D-4D75-46F8-9334-7DE7B56AF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313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  <a:defRPr/>
            </a:pPr>
            <a:r>
              <a:rPr lang="en-GB" sz="3600" dirty="0"/>
              <a:t>C    +   </a:t>
            </a:r>
            <a:r>
              <a:rPr lang="en-GB" sz="3600" dirty="0" err="1"/>
              <a:t>O</a:t>
            </a:r>
            <a:r>
              <a:rPr lang="en-GB" sz="3600" baseline="-25000" dirty="0" err="1"/>
              <a:t>2</a:t>
            </a:r>
            <a:r>
              <a:rPr lang="en-GB" sz="3600" baseline="-25000" dirty="0"/>
              <a:t>                            </a:t>
            </a:r>
            <a:r>
              <a:rPr lang="en-GB" sz="3600" dirty="0"/>
              <a:t>CO</a:t>
            </a:r>
            <a:r>
              <a:rPr lang="en-GB" sz="3600" baseline="-25000" dirty="0"/>
              <a:t>2</a:t>
            </a:r>
            <a:r>
              <a:rPr lang="en-GB" sz="3600" dirty="0"/>
              <a:t> </a:t>
            </a:r>
          </a:p>
          <a:p>
            <a:pPr marL="0" indent="0">
              <a:buNone/>
            </a:pPr>
            <a:endParaRPr lang="en-GB" dirty="0">
              <a:sym typeface="Wingdings" panose="05000000000000000000" pitchFamily="2" charset="2"/>
            </a:endParaRPr>
          </a:p>
          <a:p>
            <a:pPr marL="0" indent="0" algn="ctr">
              <a:buNone/>
            </a:pPr>
            <a:r>
              <a:rPr lang="en-GB" dirty="0"/>
              <a:t>How could we calculate the mass of carbon dioxide produced?</a:t>
            </a:r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We can use </a:t>
            </a:r>
            <a:r>
              <a:rPr lang="en-GB" b="1" dirty="0"/>
              <a:t>moles</a:t>
            </a:r>
            <a:r>
              <a:rPr lang="en-GB" dirty="0"/>
              <a:t> to calculate the mass of reactants or products in a reaction.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3728" y="20608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 24 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84168" y="213285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?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499992" y="1916832"/>
            <a:ext cx="12954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E61FE5A-B960-496A-8956-42F1C0409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4BB5C5F7-A2C9-4C40-B9CD-41E1107D5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36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998F57BA-2BF6-4649-BFFA-05B7637B1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id="{7FDEBB83-F383-4269-B83F-D2A7D8997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19075" y="125572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sz="2800" dirty="0"/>
              <a:t>You have 24g of carbon. How much carbon dioxide will you make?	    </a:t>
            </a:r>
            <a:r>
              <a:rPr lang="en-GB" sz="2800" b="1" dirty="0"/>
              <a:t>C + </a:t>
            </a:r>
            <a:r>
              <a:rPr lang="en-GB" sz="2800" b="1" dirty="0" err="1"/>
              <a:t>O</a:t>
            </a:r>
            <a:r>
              <a:rPr lang="en-GB" sz="2800" b="1" baseline="-25000" dirty="0" err="1"/>
              <a:t>2</a:t>
            </a:r>
            <a:r>
              <a:rPr lang="en-GB" sz="2800" b="1" dirty="0"/>
              <a:t> </a:t>
            </a:r>
            <a:r>
              <a:rPr lang="en-GB" sz="2800" b="1" dirty="0">
                <a:sym typeface="Wingdings" panose="05000000000000000000" pitchFamily="2" charset="2"/>
              </a:rPr>
              <a:t> </a:t>
            </a:r>
            <a:r>
              <a:rPr lang="en-GB" sz="2800" b="1" dirty="0"/>
              <a:t>CO</a:t>
            </a:r>
            <a:r>
              <a:rPr lang="en-GB" sz="2800" b="1" baseline="-25000" dirty="0"/>
              <a:t>2</a:t>
            </a:r>
            <a:r>
              <a:rPr lang="en-GB" sz="2800" b="1" dirty="0"/>
              <a:t> </a:t>
            </a:r>
          </a:p>
          <a:p>
            <a:pPr marL="0" indent="0">
              <a:buNone/>
              <a:defRPr/>
            </a:pPr>
            <a:endParaRPr lang="en-GB" dirty="0"/>
          </a:p>
          <a:p>
            <a:pPr marL="0" indent="0">
              <a:buNone/>
              <a:defRPr/>
            </a:pPr>
            <a:endParaRPr lang="en-GB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1278472"/>
              </p:ext>
            </p:extLst>
          </p:nvPr>
        </p:nvGraphicFramePr>
        <p:xfrm>
          <a:off x="309893" y="2589112"/>
          <a:ext cx="822960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/>
                        <a:t>CO</a:t>
                      </a:r>
                      <a:r>
                        <a:rPr lang="en-GB" sz="2800" baseline="-25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Mass</a:t>
                      </a:r>
                    </a:p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Formula</a:t>
                      </a:r>
                      <a:r>
                        <a:rPr lang="en-GB" sz="2800" baseline="0" dirty="0"/>
                        <a:t> mass</a:t>
                      </a:r>
                    </a:p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Moles</a:t>
                      </a:r>
                    </a:p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187891" y="3162072"/>
            <a:ext cx="2360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24 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3848" y="4221088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87891" y="5049775"/>
            <a:ext cx="247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24/12 = 2 </a:t>
            </a:r>
            <a:r>
              <a:rPr lang="en-GB" sz="2800" dirty="0" err="1">
                <a:solidFill>
                  <a:srgbClr val="FF0000"/>
                </a:solidFill>
              </a:rPr>
              <a:t>mol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508518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2 </a:t>
            </a:r>
            <a:r>
              <a:rPr lang="en-GB" sz="2800" dirty="0" err="1">
                <a:solidFill>
                  <a:srgbClr val="FF0000"/>
                </a:solidFill>
              </a:rPr>
              <a:t>mol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84168" y="422108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44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5949385" y="3095962"/>
            <a:ext cx="2394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2 x 44 = 88 g</a:t>
            </a:r>
          </a:p>
        </p:txBody>
      </p:sp>
      <p:sp>
        <p:nvSpPr>
          <p:cNvPr id="14" name="Curved Up Arrow 13"/>
          <p:cNvSpPr/>
          <p:nvPr/>
        </p:nvSpPr>
        <p:spPr>
          <a:xfrm>
            <a:off x="5274605" y="5672278"/>
            <a:ext cx="1349559" cy="40417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5877272"/>
            <a:ext cx="2313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1:1 ratio</a:t>
            </a:r>
          </a:p>
        </p:txBody>
      </p:sp>
      <p:sp>
        <p:nvSpPr>
          <p:cNvPr id="17" name="Rounded Rectangular Callout 6">
            <a:extLst>
              <a:ext uri="{FF2B5EF4-FFF2-40B4-BE49-F238E27FC236}">
                <a16:creationId xmlns:a16="http://schemas.microsoft.com/office/drawing/2014/main" id="{C4ED7B23-27B7-4333-9742-99DF5C069BDB}"/>
              </a:ext>
            </a:extLst>
          </p:cNvPr>
          <p:cNvSpPr/>
          <p:nvPr/>
        </p:nvSpPr>
        <p:spPr>
          <a:xfrm>
            <a:off x="4644008" y="1772816"/>
            <a:ext cx="4351660" cy="504056"/>
          </a:xfrm>
          <a:prstGeom prst="wedgeRoundRectCallout">
            <a:avLst>
              <a:gd name="adj1" fmla="val 35916"/>
              <a:gd name="adj2" fmla="val 28066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dirty="0">
                <a:solidFill>
                  <a:prstClr val="black"/>
                </a:solidFill>
              </a:rPr>
              <a:t>Remember “mass = Mr Mole”?</a:t>
            </a:r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id="{46FFCD72-CCDD-46B6-98E2-4D1CA7BC706D}"/>
              </a:ext>
            </a:extLst>
          </p:cNvPr>
          <p:cNvSpPr/>
          <p:nvPr/>
        </p:nvSpPr>
        <p:spPr>
          <a:xfrm>
            <a:off x="4139952" y="3140968"/>
            <a:ext cx="360040" cy="151216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AE017CCF-8F16-43E5-A0E6-D5207D4D7403}"/>
              </a:ext>
            </a:extLst>
          </p:cNvPr>
          <p:cNvSpPr/>
          <p:nvPr/>
        </p:nvSpPr>
        <p:spPr>
          <a:xfrm>
            <a:off x="7020272" y="4293096"/>
            <a:ext cx="360040" cy="151216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0DBCEDC0-8E10-4C8D-9BF7-C6E3380892A9}"/>
              </a:ext>
            </a:extLst>
          </p:cNvPr>
          <p:cNvSpPr/>
          <p:nvPr/>
        </p:nvSpPr>
        <p:spPr>
          <a:xfrm>
            <a:off x="3347864" y="3861048"/>
            <a:ext cx="2016224" cy="2088232"/>
          </a:xfrm>
          <a:prstGeom prst="arc">
            <a:avLst>
              <a:gd name="adj1" fmla="val 16132078"/>
              <a:gd name="adj2" fmla="val 711614"/>
            </a:avLst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Arc 29">
            <a:extLst>
              <a:ext uri="{FF2B5EF4-FFF2-40B4-BE49-F238E27FC236}">
                <a16:creationId xmlns:a16="http://schemas.microsoft.com/office/drawing/2014/main" id="{39AC2A31-301E-4A28-925A-F43C9ABD7ED6}"/>
              </a:ext>
            </a:extLst>
          </p:cNvPr>
          <p:cNvSpPr/>
          <p:nvPr/>
        </p:nvSpPr>
        <p:spPr>
          <a:xfrm flipV="1">
            <a:off x="6372200" y="3645024"/>
            <a:ext cx="2016224" cy="1368152"/>
          </a:xfrm>
          <a:prstGeom prst="arc">
            <a:avLst>
              <a:gd name="adj1" fmla="val 16132078"/>
              <a:gd name="adj2" fmla="val 3720775"/>
            </a:avLst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30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/>
      <p:bldP spid="17" grpId="0" animBg="1"/>
      <p:bldP spid="18" grpId="0" animBg="1"/>
      <p:bldP spid="19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19075" y="125572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  <a:defRPr/>
            </a:pPr>
            <a:r>
              <a:rPr lang="en-GB" dirty="0"/>
              <a:t>1. Use equation to help with this question.  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en-GB" b="1" dirty="0"/>
              <a:t>Ca + </a:t>
            </a:r>
            <a:r>
              <a:rPr lang="en-GB" b="1" dirty="0" err="1"/>
              <a:t>Cl</a:t>
            </a:r>
            <a:r>
              <a:rPr lang="en-GB" b="1" baseline="-25000" dirty="0" err="1"/>
              <a:t>2</a:t>
            </a:r>
            <a:r>
              <a:rPr lang="en-GB" b="1" baseline="-25000" dirty="0"/>
              <a:t>  </a:t>
            </a:r>
            <a:r>
              <a:rPr lang="en-GB" b="1" dirty="0">
                <a:sym typeface="Wingdings" panose="05000000000000000000" pitchFamily="2" charset="2"/>
              </a:rPr>
              <a:t> </a:t>
            </a:r>
            <a:r>
              <a:rPr lang="en-GB" b="1" dirty="0" err="1"/>
              <a:t>CaCl</a:t>
            </a:r>
            <a:r>
              <a:rPr lang="en-GB" b="1" baseline="-25000" dirty="0" err="1"/>
              <a:t>2</a:t>
            </a:r>
            <a:r>
              <a:rPr lang="en-GB" b="1" dirty="0"/>
              <a:t> </a:t>
            </a:r>
          </a:p>
          <a:p>
            <a:pPr marL="0" indent="0">
              <a:buFont typeface="Arial" charset="0"/>
              <a:buNone/>
              <a:defRPr/>
            </a:pPr>
            <a:r>
              <a:rPr lang="en-GB" dirty="0"/>
              <a:t>You have 20g of calcium. How much calcium chloride will you make?</a:t>
            </a:r>
          </a:p>
          <a:p>
            <a:pPr marL="0" indent="0">
              <a:buFont typeface="Arial" charset="0"/>
              <a:buNone/>
              <a:defRPr/>
            </a:pPr>
            <a:endParaRPr lang="en-GB" dirty="0"/>
          </a:p>
          <a:p>
            <a:pPr marL="0" indent="0">
              <a:buFont typeface="Arial" charset="0"/>
              <a:buNone/>
              <a:defRPr/>
            </a:pPr>
            <a:r>
              <a:rPr lang="en-GB" dirty="0"/>
              <a:t>2. Use the equation to help with this question.</a:t>
            </a:r>
          </a:p>
          <a:p>
            <a:pPr marL="0" indent="0" algn="ctr">
              <a:buNone/>
              <a:defRPr/>
            </a:pPr>
            <a:r>
              <a:rPr lang="en-GB" altLang="en-US" b="1" dirty="0"/>
              <a:t>Fe</a:t>
            </a:r>
            <a:r>
              <a:rPr lang="en-GB" altLang="en-US" b="1" baseline="-25000" dirty="0"/>
              <a:t>2</a:t>
            </a:r>
            <a:r>
              <a:rPr lang="en-GB" altLang="en-US" b="1" dirty="0"/>
              <a:t>O</a:t>
            </a:r>
            <a:r>
              <a:rPr lang="en-GB" altLang="en-US" b="1" baseline="-25000" dirty="0"/>
              <a:t>3   </a:t>
            </a:r>
            <a:r>
              <a:rPr lang="en-GB" altLang="en-US" b="1" dirty="0"/>
              <a:t>+</a:t>
            </a:r>
            <a:r>
              <a:rPr lang="en-GB" altLang="en-US" b="1" baseline="-25000" dirty="0"/>
              <a:t>  </a:t>
            </a:r>
            <a:r>
              <a:rPr lang="en-GB" altLang="en-US" b="1" dirty="0"/>
              <a:t>CO </a:t>
            </a:r>
            <a:r>
              <a:rPr lang="en-GB" altLang="en-US" b="1" dirty="0">
                <a:sym typeface="Wingdings" panose="05000000000000000000" pitchFamily="2" charset="2"/>
              </a:rPr>
              <a:t> </a:t>
            </a:r>
            <a:r>
              <a:rPr lang="en-GB" altLang="en-US" b="1" dirty="0"/>
              <a:t>Fe   +   3CO</a:t>
            </a:r>
            <a:r>
              <a:rPr lang="en-GB" altLang="en-US" b="1" baseline="-25000" dirty="0"/>
              <a:t>2</a:t>
            </a:r>
            <a:r>
              <a:rPr lang="en-GB" altLang="en-US" b="1" dirty="0">
                <a:latin typeface="Arial" panose="020B0604020202020204" pitchFamily="34" charset="0"/>
              </a:rPr>
              <a:t>	</a:t>
            </a:r>
          </a:p>
          <a:p>
            <a:pPr marL="0" indent="0">
              <a:buNone/>
              <a:defRPr/>
            </a:pPr>
            <a:r>
              <a:rPr lang="en-GB" altLang="en-US" dirty="0"/>
              <a:t>You have 100 tonnes of Fe</a:t>
            </a:r>
            <a:r>
              <a:rPr lang="en-GB" altLang="en-US" baseline="-25000" dirty="0"/>
              <a:t>2</a:t>
            </a:r>
            <a:r>
              <a:rPr lang="en-GB" altLang="en-US" dirty="0"/>
              <a:t>O</a:t>
            </a:r>
            <a:r>
              <a:rPr lang="en-GB" altLang="en-US" baseline="-25000" dirty="0"/>
              <a:t>3. </a:t>
            </a:r>
            <a:r>
              <a:rPr lang="en-GB" altLang="en-US" dirty="0"/>
              <a:t>How much iron will you make?</a:t>
            </a:r>
            <a:endParaRPr lang="en-GB" altLang="en-US" dirty="0">
              <a:latin typeface="Arial" panose="020B0604020202020204" pitchFamily="34" charset="0"/>
            </a:endParaRPr>
          </a:p>
          <a:p>
            <a:pPr marL="0" indent="0">
              <a:buFont typeface="Arial" charset="0"/>
              <a:buNone/>
              <a:defRPr/>
            </a:pPr>
            <a:endParaRPr lang="en-GB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8" t="5953" r="35747" b="81250"/>
          <a:stretch/>
        </p:blipFill>
        <p:spPr bwMode="auto">
          <a:xfrm>
            <a:off x="5467299" y="5166405"/>
            <a:ext cx="3669805" cy="93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72CF17B-91A5-49A3-B153-E7519C650721}"/>
              </a:ext>
            </a:extLst>
          </p:cNvPr>
          <p:cNvSpPr/>
          <p:nvPr/>
        </p:nvSpPr>
        <p:spPr>
          <a:xfrm>
            <a:off x="5148064" y="2780928"/>
            <a:ext cx="352839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/>
              <a:t>Don’t forget to make sure the equations are balanced!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C22656-9D52-47F8-BA4F-0E562BC963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268A9A6C-90EF-4DCA-9BB7-58EB52A10C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688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7AF0A8B3-F7B0-436B-87C3-6CA45E20E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">
            <a:extLst>
              <a:ext uri="{FF2B5EF4-FFF2-40B4-BE49-F238E27FC236}">
                <a16:creationId xmlns:a16="http://schemas.microsoft.com/office/drawing/2014/main" id="{F3205579-DB43-4637-A43A-6D2F2C846E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19075" y="125572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sz="2800" dirty="0"/>
              <a:t>1. You have 20g of calcium. How much calcium chloride will you make?	</a:t>
            </a:r>
            <a:r>
              <a:rPr lang="en-GB" sz="2800" b="1" dirty="0"/>
              <a:t>Ca + </a:t>
            </a:r>
            <a:r>
              <a:rPr lang="en-GB" sz="2800" b="1" dirty="0" err="1"/>
              <a:t>Cl</a:t>
            </a:r>
            <a:r>
              <a:rPr lang="en-GB" sz="2800" b="1" baseline="-25000" dirty="0" err="1"/>
              <a:t>2</a:t>
            </a:r>
            <a:r>
              <a:rPr lang="en-GB" sz="2800" b="1" baseline="-25000" dirty="0"/>
              <a:t>  </a:t>
            </a:r>
            <a:r>
              <a:rPr lang="en-GB" sz="2800" b="1" dirty="0">
                <a:sym typeface="Wingdings" panose="05000000000000000000" pitchFamily="2" charset="2"/>
              </a:rPr>
              <a:t> </a:t>
            </a:r>
            <a:r>
              <a:rPr lang="en-GB" sz="2800" b="1" dirty="0" err="1"/>
              <a:t>CaCl</a:t>
            </a:r>
            <a:r>
              <a:rPr lang="en-GB" sz="2800" b="1" baseline="-25000" dirty="0" err="1"/>
              <a:t>2</a:t>
            </a:r>
            <a:r>
              <a:rPr lang="en-GB" sz="2800" b="1" dirty="0"/>
              <a:t> </a:t>
            </a:r>
          </a:p>
          <a:p>
            <a:pPr marL="0" indent="0">
              <a:buNone/>
              <a:defRPr/>
            </a:pPr>
            <a:endParaRPr lang="en-GB" sz="2400" dirty="0"/>
          </a:p>
          <a:p>
            <a:pPr marL="0" indent="0">
              <a:buNone/>
              <a:defRPr/>
            </a:pPr>
            <a:endParaRPr lang="en-GB" dirty="0"/>
          </a:p>
          <a:p>
            <a:pPr marL="0" indent="0">
              <a:buNone/>
              <a:defRPr/>
            </a:pPr>
            <a:endParaRPr lang="en-GB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9329009"/>
              </p:ext>
            </p:extLst>
          </p:nvPr>
        </p:nvGraphicFramePr>
        <p:xfrm>
          <a:off x="309893" y="2589112"/>
          <a:ext cx="822960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/>
                        <a:t>Ca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/>
                        <a:t>CaCl</a:t>
                      </a:r>
                      <a:r>
                        <a:rPr lang="en-GB" sz="2800" baseline="-25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Mass</a:t>
                      </a:r>
                    </a:p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Formula</a:t>
                      </a:r>
                      <a:r>
                        <a:rPr lang="en-GB" sz="2800" baseline="0" dirty="0"/>
                        <a:t> mass</a:t>
                      </a:r>
                    </a:p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Moles</a:t>
                      </a:r>
                    </a:p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187891" y="3162072"/>
            <a:ext cx="2360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 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43908" y="4050069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87891" y="5049775"/>
            <a:ext cx="247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20/40 = 0.5 </a:t>
            </a:r>
            <a:r>
              <a:rPr lang="en-GB" sz="2800" dirty="0" err="1">
                <a:solidFill>
                  <a:srgbClr val="FF0000"/>
                </a:solidFill>
              </a:rPr>
              <a:t>mol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9385" y="5067665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0.5 </a:t>
            </a:r>
            <a:r>
              <a:rPr lang="en-GB" sz="2800" dirty="0" err="1">
                <a:solidFill>
                  <a:srgbClr val="FF0000"/>
                </a:solidFill>
              </a:rPr>
              <a:t>mol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32934" y="426551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111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5949385" y="3095962"/>
            <a:ext cx="2394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0.5 x 111 = 55.5 g</a:t>
            </a:r>
          </a:p>
        </p:txBody>
      </p:sp>
      <p:sp>
        <p:nvSpPr>
          <p:cNvPr id="14" name="Curved Up Arrow 13"/>
          <p:cNvSpPr/>
          <p:nvPr/>
        </p:nvSpPr>
        <p:spPr>
          <a:xfrm>
            <a:off x="5290773" y="5672749"/>
            <a:ext cx="1349559" cy="40417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5877272"/>
            <a:ext cx="2313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1:1 ratio</a:t>
            </a: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59674005-1908-4B33-B2D4-65520934D86D}"/>
              </a:ext>
            </a:extLst>
          </p:cNvPr>
          <p:cNvSpPr/>
          <p:nvPr/>
        </p:nvSpPr>
        <p:spPr>
          <a:xfrm>
            <a:off x="4139952" y="3140968"/>
            <a:ext cx="360040" cy="151216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F144A9F1-7D21-4A43-BFBC-B7DD2B5F74CA}"/>
              </a:ext>
            </a:extLst>
          </p:cNvPr>
          <p:cNvSpPr/>
          <p:nvPr/>
        </p:nvSpPr>
        <p:spPr>
          <a:xfrm>
            <a:off x="7020272" y="4293096"/>
            <a:ext cx="360040" cy="151216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7C80CF26-AF24-4D17-BBFF-183809AA4F6B}"/>
              </a:ext>
            </a:extLst>
          </p:cNvPr>
          <p:cNvSpPr/>
          <p:nvPr/>
        </p:nvSpPr>
        <p:spPr>
          <a:xfrm>
            <a:off x="3347864" y="3861048"/>
            <a:ext cx="2016224" cy="2088232"/>
          </a:xfrm>
          <a:prstGeom prst="arc">
            <a:avLst>
              <a:gd name="adj1" fmla="val 16132078"/>
              <a:gd name="adj2" fmla="val 711614"/>
            </a:avLst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904DE88B-9703-4FEA-A68F-1BF549ADBDB3}"/>
              </a:ext>
            </a:extLst>
          </p:cNvPr>
          <p:cNvSpPr/>
          <p:nvPr/>
        </p:nvSpPr>
        <p:spPr>
          <a:xfrm flipV="1">
            <a:off x="6372200" y="3645024"/>
            <a:ext cx="2016224" cy="1368152"/>
          </a:xfrm>
          <a:prstGeom prst="arc">
            <a:avLst>
              <a:gd name="adj1" fmla="val 16132078"/>
              <a:gd name="adj2" fmla="val 3720775"/>
            </a:avLst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9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FA99F9E9-00C9-4219-8D12-990CCFC17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283F7495-1AA6-4E8E-ABEB-32CE0ECAF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6299549"/>
              </p:ext>
            </p:extLst>
          </p:nvPr>
        </p:nvGraphicFramePr>
        <p:xfrm>
          <a:off x="297227" y="2587029"/>
          <a:ext cx="822960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/>
                        <a:t>Fe</a:t>
                      </a:r>
                      <a:r>
                        <a:rPr lang="en-GB" sz="2800" baseline="-25000" dirty="0"/>
                        <a:t>2</a:t>
                      </a:r>
                      <a:r>
                        <a:rPr lang="en-GB" sz="2800" dirty="0"/>
                        <a:t>O</a:t>
                      </a:r>
                      <a:r>
                        <a:rPr lang="en-GB" sz="2800" baseline="-25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/>
                        <a:t>Fe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Mass</a:t>
                      </a:r>
                    </a:p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Formula</a:t>
                      </a:r>
                      <a:r>
                        <a:rPr lang="en-GB" sz="2800" baseline="0" dirty="0"/>
                        <a:t> mass</a:t>
                      </a:r>
                    </a:p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Moles</a:t>
                      </a:r>
                    </a:p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51520" y="1412776"/>
            <a:ext cx="85407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777875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777875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77875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777875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777875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778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778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778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778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lnSpc>
                <a:spcPct val="90000"/>
              </a:lnSpc>
              <a:buClr>
                <a:srgbClr val="CC0000"/>
              </a:buClr>
              <a:buNone/>
            </a:pPr>
            <a:r>
              <a:rPr lang="en-GB" altLang="en-US" sz="2800" dirty="0"/>
              <a:t>2. You have 100 tonnes of Fe</a:t>
            </a:r>
            <a:r>
              <a:rPr lang="en-GB" altLang="en-US" sz="2800" baseline="-25000" dirty="0"/>
              <a:t>2</a:t>
            </a:r>
            <a:r>
              <a:rPr lang="en-GB" altLang="en-US" sz="2800" dirty="0"/>
              <a:t>O</a:t>
            </a:r>
            <a:r>
              <a:rPr lang="en-GB" altLang="en-US" sz="2800" baseline="-25000" dirty="0"/>
              <a:t>3. </a:t>
            </a:r>
            <a:r>
              <a:rPr lang="en-GB" altLang="en-US" sz="2800" dirty="0"/>
              <a:t>How much iron will you make?		</a:t>
            </a:r>
            <a:r>
              <a:rPr lang="en-GB" altLang="en-US" sz="2800" b="1" dirty="0" err="1"/>
              <a:t>Fe</a:t>
            </a:r>
            <a:r>
              <a:rPr lang="en-GB" altLang="en-US" sz="2800" b="1" baseline="-25000" dirty="0" err="1"/>
              <a:t>2</a:t>
            </a:r>
            <a:r>
              <a:rPr lang="en-GB" altLang="en-US" sz="2800" b="1" dirty="0" err="1"/>
              <a:t>O</a:t>
            </a:r>
            <a:r>
              <a:rPr lang="en-GB" altLang="en-US" sz="2800" b="1" baseline="-25000" dirty="0" err="1"/>
              <a:t>3</a:t>
            </a:r>
            <a:r>
              <a:rPr lang="en-GB" altLang="en-US" sz="2800" b="1" baseline="-25000" dirty="0"/>
              <a:t>   </a:t>
            </a:r>
            <a:r>
              <a:rPr lang="en-GB" altLang="en-US" sz="2800" b="1" dirty="0"/>
              <a:t>+</a:t>
            </a:r>
            <a:r>
              <a:rPr lang="en-GB" altLang="en-US" sz="2800" b="1" baseline="-25000" dirty="0"/>
              <a:t>  </a:t>
            </a:r>
            <a:r>
              <a:rPr lang="en-GB" altLang="en-US" sz="2800" b="1" dirty="0" err="1"/>
              <a:t>3CO</a:t>
            </a:r>
            <a:r>
              <a:rPr lang="en-GB" altLang="en-US" sz="2800" b="1" dirty="0"/>
              <a:t> </a:t>
            </a:r>
            <a:r>
              <a:rPr lang="en-GB" altLang="en-US" sz="2800" b="1" dirty="0">
                <a:sym typeface="Wingdings" panose="05000000000000000000" pitchFamily="2" charset="2"/>
              </a:rPr>
              <a:t> </a:t>
            </a:r>
            <a:r>
              <a:rPr lang="en-GB" altLang="en-US" sz="2800" b="1" dirty="0" err="1"/>
              <a:t>2Fe</a:t>
            </a:r>
            <a:r>
              <a:rPr lang="en-GB" altLang="en-US" sz="2800" b="1" dirty="0"/>
              <a:t>   +   3CO</a:t>
            </a:r>
            <a:r>
              <a:rPr lang="en-GB" altLang="en-US" sz="2800" b="1" baseline="-25000" dirty="0"/>
              <a:t>2</a:t>
            </a:r>
            <a:endParaRPr lang="en-GB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87891" y="3162072"/>
            <a:ext cx="2360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100 tonnes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43908" y="4050069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(56 x 2) + (16 x 3) = 160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87891" y="5049775"/>
            <a:ext cx="24736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100/160 = 0.625 </a:t>
            </a:r>
            <a:r>
              <a:rPr lang="en-GB" sz="2800" dirty="0" err="1">
                <a:solidFill>
                  <a:srgbClr val="FF0000"/>
                </a:solidFill>
              </a:rPr>
              <a:t>mol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9385" y="5067665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</a:rPr>
              <a:t>0.625 x 2 </a:t>
            </a:r>
          </a:p>
          <a:p>
            <a:r>
              <a:rPr lang="en-GB" sz="2400" dirty="0">
                <a:solidFill>
                  <a:srgbClr val="FF0000"/>
                </a:solidFill>
              </a:rPr>
              <a:t>= 1.25 </a:t>
            </a:r>
            <a:r>
              <a:rPr lang="en-GB" sz="2400" dirty="0" err="1">
                <a:solidFill>
                  <a:srgbClr val="FF0000"/>
                </a:solidFill>
              </a:rPr>
              <a:t>mol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32934" y="426551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56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949385" y="3095962"/>
            <a:ext cx="2394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1.25 x 56 = 70 tonnes</a:t>
            </a:r>
          </a:p>
        </p:txBody>
      </p:sp>
      <p:sp>
        <p:nvSpPr>
          <p:cNvPr id="13" name="Curved Up Arrow 12"/>
          <p:cNvSpPr/>
          <p:nvPr/>
        </p:nvSpPr>
        <p:spPr>
          <a:xfrm>
            <a:off x="5218765" y="5744757"/>
            <a:ext cx="1349559" cy="40417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2040" y="5949280"/>
            <a:ext cx="2313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1:2 ratio so x 2</a:t>
            </a:r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id="{0302D6EC-0959-46A0-8648-6350753EB902}"/>
              </a:ext>
            </a:extLst>
          </p:cNvPr>
          <p:cNvSpPr/>
          <p:nvPr/>
        </p:nvSpPr>
        <p:spPr>
          <a:xfrm>
            <a:off x="5220072" y="3284984"/>
            <a:ext cx="360040" cy="151216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6FA74D31-76DB-4927-8E62-55739F5DF0C9}"/>
              </a:ext>
            </a:extLst>
          </p:cNvPr>
          <p:cNvSpPr/>
          <p:nvPr/>
        </p:nvSpPr>
        <p:spPr>
          <a:xfrm>
            <a:off x="7596336" y="4365104"/>
            <a:ext cx="360040" cy="151216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1E93C0D8-627F-451C-8FEE-4CF7F59B15FA}"/>
              </a:ext>
            </a:extLst>
          </p:cNvPr>
          <p:cNvSpPr/>
          <p:nvPr/>
        </p:nvSpPr>
        <p:spPr>
          <a:xfrm>
            <a:off x="4932040" y="4581128"/>
            <a:ext cx="1008112" cy="1152128"/>
          </a:xfrm>
          <a:prstGeom prst="arc">
            <a:avLst>
              <a:gd name="adj1" fmla="val 16132078"/>
              <a:gd name="adj2" fmla="val 5266570"/>
            </a:avLst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D098D6DB-F4E5-4254-BAC5-152E8755809E}"/>
              </a:ext>
            </a:extLst>
          </p:cNvPr>
          <p:cNvSpPr/>
          <p:nvPr/>
        </p:nvSpPr>
        <p:spPr>
          <a:xfrm flipV="1">
            <a:off x="7020272" y="3645024"/>
            <a:ext cx="1296144" cy="1512168"/>
          </a:xfrm>
          <a:prstGeom prst="arc">
            <a:avLst>
              <a:gd name="adj1" fmla="val 17130327"/>
              <a:gd name="adj2" fmla="val 3720775"/>
            </a:avLst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17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 animBg="1"/>
      <p:bldP spid="12" grpId="0"/>
      <p:bldP spid="18" grpId="0" animBg="1"/>
      <p:bldP spid="19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7253" name="Picture 5" descr="flash_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797" y="944166"/>
            <a:ext cx="289322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7256" name="Picture 8" descr="forward_arrow_colour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319" y="5482831"/>
            <a:ext cx="472678" cy="43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7556741" y="116632"/>
            <a:ext cx="1421810" cy="576064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Higher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 rot="21160937">
            <a:off x="42255" y="241768"/>
            <a:ext cx="2819363" cy="77803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76200">
            <a:solidFill>
              <a:schemeClr val="accent5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/>
              <a:t>Examples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6" name="ShockwaveFlash1" r:id="rId2" imgW="6524640" imgH="3981600"/>
        </mc:Choice>
        <mc:Fallback>
          <p:control name="ShockwaveFlash1" r:id="rId2" imgW="6524640" imgH="3981600">
            <p:pic>
              <p:nvPicPr>
                <p:cNvPr id="1077259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362075" y="1873252"/>
                  <a:ext cx="6524625" cy="39814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79290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80276" y="268012"/>
            <a:ext cx="8229600" cy="1143000"/>
          </a:xfrm>
        </p:spPr>
        <p:txBody>
          <a:bodyPr/>
          <a:lstStyle/>
          <a:p>
            <a:r>
              <a:rPr lang="en-GB" dirty="0"/>
              <a:t>Complete the question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2" y="1358323"/>
            <a:ext cx="9061048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>
            <a:extLst>
              <a:ext uri="{FF2B5EF4-FFF2-40B4-BE49-F238E27FC236}">
                <a16:creationId xmlns:a16="http://schemas.microsoft.com/office/drawing/2014/main" id="{6B822D15-C41E-4C81-9491-1B790B8C7A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4252CEA-D8DB-47B6-8A8E-FEE9866F5E2B}"/>
              </a:ext>
            </a:extLst>
          </p:cNvPr>
          <p:cNvGrpSpPr/>
          <p:nvPr/>
        </p:nvGrpSpPr>
        <p:grpSpPr>
          <a:xfrm>
            <a:off x="5836411" y="590256"/>
            <a:ext cx="2425825" cy="620796"/>
            <a:chOff x="977103" y="2331748"/>
            <a:chExt cx="2425825" cy="620796"/>
          </a:xfrm>
        </p:grpSpPr>
        <p:sp>
          <p:nvSpPr>
            <p:cNvPr id="12" name="Rectangle: Rounded Corners 9">
              <a:extLst>
                <a:ext uri="{FF2B5EF4-FFF2-40B4-BE49-F238E27FC236}">
                  <a16:creationId xmlns:a16="http://schemas.microsoft.com/office/drawing/2014/main" id="{0FB09CC3-8A1A-46CB-BE1B-440E0F27776A}"/>
                </a:ext>
              </a:extLst>
            </p:cNvPr>
            <p:cNvSpPr/>
            <p:nvPr/>
          </p:nvSpPr>
          <p:spPr>
            <a:xfrm>
              <a:off x="977103" y="2331748"/>
              <a:ext cx="2359742" cy="593061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3C44C22-A591-4ABF-9540-87BB773CCE83}"/>
                </a:ext>
              </a:extLst>
            </p:cNvPr>
            <p:cNvSpPr txBox="1"/>
            <p:nvPr/>
          </p:nvSpPr>
          <p:spPr>
            <a:xfrm>
              <a:off x="1802237" y="2399130"/>
              <a:ext cx="1600691" cy="553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/>
                <a:t>On a MWB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D237311-4A0E-443A-86A6-CE83B8512A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7865" y="2460052"/>
              <a:ext cx="707801" cy="376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4177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47B14F-E24F-4546-84DB-405FC4E886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b="1" dirty="0"/>
              <a:t>Resources required:</a:t>
            </a:r>
          </a:p>
          <a:p>
            <a:pPr lvl="1">
              <a:defRPr/>
            </a:pPr>
            <a:r>
              <a:rPr lang="en-GB" dirty="0"/>
              <a:t>Calculators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dirty="0"/>
          </a:p>
          <a:p>
            <a:pPr>
              <a:defRPr/>
            </a:pPr>
            <a:r>
              <a:rPr lang="en-GB" b="1" dirty="0"/>
              <a:t>Opportunities for feedback and student response: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95BBC0-6440-4330-90F5-6CE9E4C45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256" y="3789040"/>
            <a:ext cx="1368152" cy="192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8010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39" y="1556792"/>
            <a:ext cx="8873320" cy="3744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2A38ED-2BAA-4758-8E62-99E609FAB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62096AAA-EE55-4467-8B38-191AE3E39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726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itle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6696744" cy="1143000"/>
          </a:xfrm>
        </p:spPr>
        <p:txBody>
          <a:bodyPr/>
          <a:lstStyle/>
          <a:p>
            <a:r>
              <a:rPr lang="en-GB" altLang="en-US" dirty="0"/>
              <a:t>Now what if we did things in reverse?</a:t>
            </a:r>
          </a:p>
        </p:txBody>
      </p:sp>
      <p:sp>
        <p:nvSpPr>
          <p:cNvPr id="32774" name="Content Placeholder 2"/>
          <p:cNvSpPr>
            <a:spLocks noGrp="1"/>
          </p:cNvSpPr>
          <p:nvPr>
            <p:ph idx="1"/>
          </p:nvPr>
        </p:nvSpPr>
        <p:spPr>
          <a:xfrm>
            <a:off x="467544" y="2996952"/>
            <a:ext cx="5051425" cy="2981622"/>
          </a:xfrm>
        </p:spPr>
        <p:txBody>
          <a:bodyPr/>
          <a:lstStyle/>
          <a:p>
            <a:pPr marL="0" indent="0">
              <a:buNone/>
            </a:pPr>
            <a:r>
              <a:rPr lang="en-GB" altLang="en-US" dirty="0"/>
              <a:t>Can you use the masses of substances to work out the </a:t>
            </a:r>
            <a:r>
              <a:rPr lang="en-GB" altLang="en-US" b="1" dirty="0"/>
              <a:t>balanced equation</a:t>
            </a:r>
            <a:r>
              <a:rPr lang="en-GB" altLang="en-US" dirty="0"/>
              <a:t>?</a:t>
            </a:r>
          </a:p>
        </p:txBody>
      </p:sp>
      <p:pic>
        <p:nvPicPr>
          <p:cNvPr id="3277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76872"/>
            <a:ext cx="2664296" cy="325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ular Callout 6">
            <a:extLst>
              <a:ext uri="{FF2B5EF4-FFF2-40B4-BE49-F238E27FC236}">
                <a16:creationId xmlns:a16="http://schemas.microsoft.com/office/drawing/2014/main" id="{77072E62-BC9D-4BCF-BA45-8C17AE712E7D}"/>
              </a:ext>
            </a:extLst>
          </p:cNvPr>
          <p:cNvSpPr/>
          <p:nvPr/>
        </p:nvSpPr>
        <p:spPr>
          <a:xfrm>
            <a:off x="1691680" y="4725144"/>
            <a:ext cx="3934197" cy="1154479"/>
          </a:xfrm>
          <a:prstGeom prst="wedgeRoundRectCallout">
            <a:avLst>
              <a:gd name="adj1" fmla="val 80718"/>
              <a:gd name="adj2" fmla="val -156420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prstClr val="black"/>
                </a:solidFill>
              </a:rPr>
              <a:t>Remember: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prstClr val="black"/>
                </a:solidFill>
              </a:rPr>
              <a:t>“mass = Mr Mole”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EDC612-87CE-489D-90CE-6AB6E992B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B867101B-B22A-41E3-83C0-548AB471AB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65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itle 1"/>
          <p:cNvSpPr>
            <a:spLocks noGrp="1"/>
          </p:cNvSpPr>
          <p:nvPr>
            <p:ph type="title"/>
          </p:nvPr>
        </p:nvSpPr>
        <p:spPr>
          <a:xfrm>
            <a:off x="164108" y="1099344"/>
            <a:ext cx="8496944" cy="1143000"/>
          </a:xfrm>
        </p:spPr>
        <p:txBody>
          <a:bodyPr/>
          <a:lstStyle/>
          <a:p>
            <a:r>
              <a:rPr lang="en-GB" altLang="en-US" dirty="0"/>
              <a:t>Balancing equations another way…</a:t>
            </a:r>
          </a:p>
        </p:txBody>
      </p:sp>
      <p:sp>
        <p:nvSpPr>
          <p:cNvPr id="32774" name="Content Placeholder 2"/>
          <p:cNvSpPr>
            <a:spLocks noGrp="1"/>
          </p:cNvSpPr>
          <p:nvPr>
            <p:ph idx="1"/>
          </p:nvPr>
        </p:nvSpPr>
        <p:spPr>
          <a:xfrm>
            <a:off x="452140" y="2107456"/>
            <a:ext cx="5051425" cy="3845718"/>
          </a:xfrm>
        </p:spPr>
        <p:txBody>
          <a:bodyPr/>
          <a:lstStyle/>
          <a:p>
            <a:pPr marL="0" indent="0">
              <a:buNone/>
            </a:pPr>
            <a:r>
              <a:rPr lang="en-GB" altLang="en-US" dirty="0" err="1"/>
              <a:t>22.4g</a:t>
            </a:r>
            <a:r>
              <a:rPr lang="en-GB" altLang="en-US" dirty="0"/>
              <a:t> of iron react with </a:t>
            </a:r>
            <a:r>
              <a:rPr lang="en-GB" altLang="en-US" dirty="0" err="1"/>
              <a:t>9.6g</a:t>
            </a:r>
            <a:r>
              <a:rPr lang="en-GB" altLang="en-US" dirty="0"/>
              <a:t> of oxygen to form iron oxide.</a:t>
            </a:r>
          </a:p>
          <a:p>
            <a:pPr marL="514350" indent="-514350">
              <a:buAutoNum type="arabicPeriod"/>
            </a:pPr>
            <a:r>
              <a:rPr lang="en-GB" altLang="en-US" dirty="0"/>
              <a:t>What mass of iron oxide is produced?</a:t>
            </a:r>
          </a:p>
          <a:p>
            <a:pPr marL="514350" indent="-514350">
              <a:buAutoNum type="arabicPeriod"/>
            </a:pPr>
            <a:r>
              <a:rPr lang="en-GB" altLang="en-US" dirty="0"/>
              <a:t>What would the balancing numbers of the symbol equation be?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5974119-C7A6-477A-90E3-CDFD9BE0A5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710496"/>
              </p:ext>
            </p:extLst>
          </p:nvPr>
        </p:nvGraphicFramePr>
        <p:xfrm>
          <a:off x="5940152" y="4005064"/>
          <a:ext cx="295412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926">
                  <a:extLst>
                    <a:ext uri="{9D8B030D-6E8A-4147-A177-3AD203B41FA5}">
                      <a16:colId xmlns:a16="http://schemas.microsoft.com/office/drawing/2014/main" val="555312069"/>
                    </a:ext>
                  </a:extLst>
                </a:gridCol>
                <a:gridCol w="1641194">
                  <a:extLst>
                    <a:ext uri="{9D8B030D-6E8A-4147-A177-3AD203B41FA5}">
                      <a16:colId xmlns:a16="http://schemas.microsoft.com/office/drawing/2014/main" val="39478929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Substance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Formula mass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3248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Iron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837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Oxygen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921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Iron 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160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5327836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879873C-74F9-4571-8C8D-6F86B0D87283}"/>
              </a:ext>
            </a:extLst>
          </p:cNvPr>
          <p:cNvSpPr txBox="1">
            <a:spLocks/>
          </p:cNvSpPr>
          <p:nvPr/>
        </p:nvSpPr>
        <p:spPr bwMode="auto">
          <a:xfrm>
            <a:off x="2843808" y="3645024"/>
            <a:ext cx="288032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GB" altLang="en-US" dirty="0">
                <a:solidFill>
                  <a:srgbClr val="FF0000"/>
                </a:solidFill>
              </a:rPr>
              <a:t>22.4 + 9.6 = </a:t>
            </a:r>
            <a:r>
              <a:rPr lang="en-GB" altLang="en-US" dirty="0" err="1">
                <a:solidFill>
                  <a:srgbClr val="FF0000"/>
                </a:solidFill>
              </a:rPr>
              <a:t>32g</a:t>
            </a:r>
            <a:endParaRPr lang="en-GB" altLang="en-US" dirty="0">
              <a:solidFill>
                <a:srgbClr val="FF0000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4628BC8-2192-4B04-8F60-2B1255DA50D7}"/>
              </a:ext>
            </a:extLst>
          </p:cNvPr>
          <p:cNvSpPr txBox="1">
            <a:spLocks/>
          </p:cNvSpPr>
          <p:nvPr/>
        </p:nvSpPr>
        <p:spPr bwMode="auto">
          <a:xfrm>
            <a:off x="3203848" y="5229200"/>
            <a:ext cx="288032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GB" altLang="en-US" dirty="0">
                <a:solidFill>
                  <a:srgbClr val="FF0000"/>
                </a:solidFill>
              </a:rPr>
              <a:t>Listen carefully!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504156-0824-4275-BF62-CD77E2AE1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84511DD6-BCCE-443C-BCFE-F0146A793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6EA82CB-9F74-40A4-B355-D1A46EA51781}"/>
              </a:ext>
            </a:extLst>
          </p:cNvPr>
          <p:cNvSpPr/>
          <p:nvPr/>
        </p:nvSpPr>
        <p:spPr>
          <a:xfrm>
            <a:off x="6012160" y="2204864"/>
            <a:ext cx="280831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/>
              <a:t>Write the word equation for this reaction.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DCB0F2C-86F6-4F20-A57C-1749E687C3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6"/>
          <a:stretch/>
        </p:blipFill>
        <p:spPr>
          <a:xfrm>
            <a:off x="6012160" y="3007780"/>
            <a:ext cx="1550533" cy="821702"/>
          </a:xfrm>
          <a:prstGeom prst="rect">
            <a:avLst/>
          </a:prstGeom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97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001BB5D-0245-45E7-8FE5-094AF5847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5229200"/>
            <a:ext cx="2918685" cy="82170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A2E5919-1CF2-4FBD-983F-DC8338218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EF0F385A-6E34-4965-8F85-DCAC821B5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32774" name="Content Placeholder 2"/>
          <p:cNvSpPr>
            <a:spLocks noGrp="1"/>
          </p:cNvSpPr>
          <p:nvPr>
            <p:ph idx="1"/>
          </p:nvPr>
        </p:nvSpPr>
        <p:spPr>
          <a:xfrm>
            <a:off x="452140" y="1268760"/>
            <a:ext cx="8368332" cy="4396382"/>
          </a:xfrm>
        </p:spPr>
        <p:txBody>
          <a:bodyPr/>
          <a:lstStyle/>
          <a:p>
            <a:pPr marL="0" indent="0">
              <a:buNone/>
            </a:pPr>
            <a:r>
              <a:rPr lang="en-GB" altLang="en-US" dirty="0"/>
              <a:t>		Iron +       oxygen </a:t>
            </a:r>
            <a:r>
              <a:rPr lang="en-GB" altLang="en-US" dirty="0">
                <a:sym typeface="Wingdings" panose="05000000000000000000" pitchFamily="2" charset="2"/>
              </a:rPr>
              <a:t> 	iron oxide</a:t>
            </a:r>
          </a:p>
          <a:p>
            <a:pPr marL="0" indent="0">
              <a:buNone/>
            </a:pPr>
            <a:r>
              <a:rPr lang="en-GB" altLang="en-US" dirty="0">
                <a:sym typeface="Wingdings" panose="05000000000000000000" pitchFamily="2" charset="2"/>
              </a:rPr>
              <a:t>Mass:	</a:t>
            </a:r>
            <a:r>
              <a:rPr lang="en-GB" altLang="en-US" dirty="0" err="1">
                <a:sym typeface="Wingdings" panose="05000000000000000000" pitchFamily="2" charset="2"/>
              </a:rPr>
              <a:t>22.4g</a:t>
            </a:r>
            <a:r>
              <a:rPr lang="en-GB" altLang="en-US" dirty="0">
                <a:sym typeface="Wingdings" panose="05000000000000000000" pitchFamily="2" charset="2"/>
              </a:rPr>
              <a:t>           </a:t>
            </a:r>
            <a:r>
              <a:rPr lang="en-GB" altLang="en-US" dirty="0" err="1">
                <a:sym typeface="Wingdings" panose="05000000000000000000" pitchFamily="2" charset="2"/>
              </a:rPr>
              <a:t>9.6g</a:t>
            </a:r>
            <a:r>
              <a:rPr lang="en-GB" altLang="en-US" dirty="0">
                <a:sym typeface="Wingdings" panose="05000000000000000000" pitchFamily="2" charset="2"/>
              </a:rPr>
              <a:t>		     </a:t>
            </a:r>
            <a:r>
              <a:rPr lang="en-GB" altLang="en-US" dirty="0" err="1">
                <a:sym typeface="Wingdings" panose="05000000000000000000" pitchFamily="2" charset="2"/>
              </a:rPr>
              <a:t>32g</a:t>
            </a:r>
            <a:endParaRPr lang="en-GB" alt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GB" alt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GB" altLang="en-US" dirty="0">
                <a:sym typeface="Wingdings" panose="05000000000000000000" pitchFamily="2" charset="2"/>
              </a:rPr>
              <a:t>Mr:		  56		  32		      160</a:t>
            </a:r>
          </a:p>
          <a:p>
            <a:pPr marL="0" indent="0">
              <a:buNone/>
            </a:pPr>
            <a:endParaRPr lang="en-GB" altLang="en-US" sz="14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GB" altLang="en-US" dirty="0">
                <a:sym typeface="Wingdings" panose="05000000000000000000" pitchFamily="2" charset="2"/>
              </a:rPr>
              <a:t>Moles?	22.4/56 	9.6/32	       32/160</a:t>
            </a:r>
          </a:p>
          <a:p>
            <a:pPr marL="0" indent="0">
              <a:buNone/>
            </a:pPr>
            <a:r>
              <a:rPr lang="en-GB" altLang="en-US" dirty="0">
                <a:sym typeface="Wingdings" panose="05000000000000000000" pitchFamily="2" charset="2"/>
              </a:rPr>
              <a:t>		= 0.4		= 0.3			=0.2</a:t>
            </a:r>
          </a:p>
          <a:p>
            <a:pPr marL="0" indent="0">
              <a:buNone/>
            </a:pPr>
            <a:r>
              <a:rPr lang="en-GB" altLang="en-US" dirty="0">
                <a:sym typeface="Wingdings" panose="05000000000000000000" pitchFamily="2" charset="2"/>
              </a:rPr>
              <a:t>Ratio? 	4    :    3    :    2</a:t>
            </a:r>
            <a:endParaRPr lang="en-GB" altLang="en-US" dirty="0"/>
          </a:p>
        </p:txBody>
      </p:sp>
      <p:sp>
        <p:nvSpPr>
          <p:cNvPr id="8" name="Division Sign 7">
            <a:extLst>
              <a:ext uri="{FF2B5EF4-FFF2-40B4-BE49-F238E27FC236}">
                <a16:creationId xmlns:a16="http://schemas.microsoft.com/office/drawing/2014/main" id="{D34D8AC5-AA8B-4C2A-82FE-898DEC32408D}"/>
              </a:ext>
            </a:extLst>
          </p:cNvPr>
          <p:cNvSpPr/>
          <p:nvPr/>
        </p:nvSpPr>
        <p:spPr>
          <a:xfrm>
            <a:off x="2411760" y="2420888"/>
            <a:ext cx="576064" cy="576064"/>
          </a:xfrm>
          <a:prstGeom prst="mathDivid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Division Sign 12">
            <a:extLst>
              <a:ext uri="{FF2B5EF4-FFF2-40B4-BE49-F238E27FC236}">
                <a16:creationId xmlns:a16="http://schemas.microsoft.com/office/drawing/2014/main" id="{F8ED6728-823B-4154-AB35-C0AB19659BCE}"/>
              </a:ext>
            </a:extLst>
          </p:cNvPr>
          <p:cNvSpPr/>
          <p:nvPr/>
        </p:nvSpPr>
        <p:spPr>
          <a:xfrm>
            <a:off x="4283968" y="2492896"/>
            <a:ext cx="576064" cy="576064"/>
          </a:xfrm>
          <a:prstGeom prst="mathDivid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ivision Sign 13">
            <a:extLst>
              <a:ext uri="{FF2B5EF4-FFF2-40B4-BE49-F238E27FC236}">
                <a16:creationId xmlns:a16="http://schemas.microsoft.com/office/drawing/2014/main" id="{F680CD71-2968-4A3F-ADBE-4491F60C3EA0}"/>
              </a:ext>
            </a:extLst>
          </p:cNvPr>
          <p:cNvSpPr/>
          <p:nvPr/>
        </p:nvSpPr>
        <p:spPr>
          <a:xfrm>
            <a:off x="6444208" y="2492896"/>
            <a:ext cx="576064" cy="576064"/>
          </a:xfrm>
          <a:prstGeom prst="mathDivid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AFBCF9E-B5B7-4DED-8557-CF0777FA4A08}"/>
              </a:ext>
            </a:extLst>
          </p:cNvPr>
          <p:cNvSpPr/>
          <p:nvPr/>
        </p:nvSpPr>
        <p:spPr>
          <a:xfrm>
            <a:off x="2195736" y="4941168"/>
            <a:ext cx="2664296" cy="79208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ounded Rectangular Callout 6">
            <a:extLst>
              <a:ext uri="{FF2B5EF4-FFF2-40B4-BE49-F238E27FC236}">
                <a16:creationId xmlns:a16="http://schemas.microsoft.com/office/drawing/2014/main" id="{56FBBF29-2292-4108-8A75-4AA4A58F3736}"/>
              </a:ext>
            </a:extLst>
          </p:cNvPr>
          <p:cNvSpPr/>
          <p:nvPr/>
        </p:nvSpPr>
        <p:spPr>
          <a:xfrm>
            <a:off x="5209803" y="5085184"/>
            <a:ext cx="3934197" cy="1154479"/>
          </a:xfrm>
          <a:prstGeom prst="wedgeRoundRectCallout">
            <a:avLst>
              <a:gd name="adj1" fmla="val -61319"/>
              <a:gd name="adj2" fmla="val -20012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dirty="0">
                <a:solidFill>
                  <a:prstClr val="black"/>
                </a:solidFill>
              </a:rPr>
              <a:t>These are your balancing numbers in the equation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CE3439-E011-4525-81A5-4FCB012B90D0}"/>
              </a:ext>
            </a:extLst>
          </p:cNvPr>
          <p:cNvSpPr/>
          <p:nvPr/>
        </p:nvSpPr>
        <p:spPr>
          <a:xfrm>
            <a:off x="467544" y="3861048"/>
            <a:ext cx="14013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Moles?</a:t>
            </a:r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694442-2E24-417B-87F0-7FEA52784AAD}"/>
              </a:ext>
            </a:extLst>
          </p:cNvPr>
          <p:cNvSpPr/>
          <p:nvPr/>
        </p:nvSpPr>
        <p:spPr>
          <a:xfrm>
            <a:off x="467544" y="5013176"/>
            <a:ext cx="13334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Ratio? </a:t>
            </a:r>
            <a:endParaRPr lang="en-GB" dirty="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86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9" grpId="0" animBg="1"/>
      <p:bldP spid="16" grpId="0" animBg="1"/>
      <p:bldP spid="17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itle 1"/>
          <p:cNvSpPr>
            <a:spLocks noGrp="1"/>
          </p:cNvSpPr>
          <p:nvPr>
            <p:ph type="title"/>
          </p:nvPr>
        </p:nvSpPr>
        <p:spPr>
          <a:xfrm>
            <a:off x="164108" y="1099344"/>
            <a:ext cx="8496944" cy="1143000"/>
          </a:xfrm>
        </p:spPr>
        <p:txBody>
          <a:bodyPr/>
          <a:lstStyle/>
          <a:p>
            <a:r>
              <a:rPr lang="en-GB" altLang="en-US" dirty="0"/>
              <a:t>Now can you do it?</a:t>
            </a:r>
          </a:p>
        </p:txBody>
      </p:sp>
      <p:sp>
        <p:nvSpPr>
          <p:cNvPr id="32774" name="Content Placeholder 2"/>
          <p:cNvSpPr>
            <a:spLocks noGrp="1"/>
          </p:cNvSpPr>
          <p:nvPr>
            <p:ph idx="1"/>
          </p:nvPr>
        </p:nvSpPr>
        <p:spPr>
          <a:xfrm>
            <a:off x="452140" y="2107456"/>
            <a:ext cx="5051425" cy="3845718"/>
          </a:xfrm>
        </p:spPr>
        <p:txBody>
          <a:bodyPr/>
          <a:lstStyle/>
          <a:p>
            <a:pPr marL="0" indent="0">
              <a:buNone/>
            </a:pPr>
            <a:r>
              <a:rPr lang="en-GB" altLang="en-US" dirty="0" err="1"/>
              <a:t>2.2g</a:t>
            </a:r>
            <a:r>
              <a:rPr lang="en-GB" altLang="en-US" dirty="0"/>
              <a:t> of a hydrocarbon is burnt in oxygen and produces </a:t>
            </a:r>
            <a:r>
              <a:rPr lang="en-GB" altLang="en-US" dirty="0" err="1"/>
              <a:t>3.6g</a:t>
            </a:r>
            <a:r>
              <a:rPr lang="en-GB" altLang="en-US" dirty="0"/>
              <a:t> of water and </a:t>
            </a:r>
            <a:r>
              <a:rPr lang="en-GB" altLang="en-US" dirty="0" err="1"/>
              <a:t>6.6g</a:t>
            </a:r>
            <a:r>
              <a:rPr lang="en-GB" altLang="en-US" dirty="0"/>
              <a:t> of carbon dioxide. </a:t>
            </a:r>
          </a:p>
          <a:p>
            <a:pPr marL="0" indent="0">
              <a:buNone/>
            </a:pPr>
            <a:r>
              <a:rPr lang="en-GB" altLang="en-US" dirty="0"/>
              <a:t>What would the balancing numbers of the symbol equation be?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5974119-C7A6-477A-90E3-CDFD9BE0A5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026874"/>
              </p:ext>
            </p:extLst>
          </p:nvPr>
        </p:nvGraphicFramePr>
        <p:xfrm>
          <a:off x="5436096" y="2780928"/>
          <a:ext cx="3386168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555312069"/>
                    </a:ext>
                  </a:extLst>
                </a:gridCol>
                <a:gridCol w="1729984">
                  <a:extLst>
                    <a:ext uri="{9D8B030D-6E8A-4147-A177-3AD203B41FA5}">
                      <a16:colId xmlns:a16="http://schemas.microsoft.com/office/drawing/2014/main" val="39478929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Substance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Formula mass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3248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hydrocarbon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837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oxygen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921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water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5327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Carbon dioxide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211045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3B682D9-2749-4583-9176-C23C1C358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39D905A8-9405-4104-9F48-F6BA6FE14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pic>
        <p:nvPicPr>
          <p:cNvPr id="10" name="Picture 3" descr="C:\Users\r.southern\Downloads\Portland CMYK.jpg">
            <a:extLst>
              <a:ext uri="{FF2B5EF4-FFF2-40B4-BE49-F238E27FC236}">
                <a16:creationId xmlns:a16="http://schemas.microsoft.com/office/drawing/2014/main" id="{8412AA63-A787-4990-9C68-CA4C83063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938" y="6100763"/>
            <a:ext cx="881062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F3DFD0-0D59-4127-BFB1-D691AF0E92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5301208"/>
            <a:ext cx="2411759" cy="673956"/>
          </a:xfrm>
          <a:prstGeom prst="rect">
            <a:avLst/>
          </a:prstGeom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2510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F11732F-E9FB-4BFF-9A39-F032DAD4A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5301208"/>
            <a:ext cx="2411759" cy="67395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157BB2E-E2FB-4FCA-B3C4-D165B3603C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EC8FD6B7-18D5-48C5-812B-1C9910798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32774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4396382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800" dirty="0"/>
              <a:t>	hydrocarbon + oxygen </a:t>
            </a:r>
            <a:r>
              <a:rPr lang="en-GB" altLang="en-US" sz="2800" dirty="0">
                <a:sym typeface="Wingdings" panose="05000000000000000000" pitchFamily="2" charset="2"/>
              </a:rPr>
              <a:t> water + carbon dioxide</a:t>
            </a:r>
          </a:p>
          <a:p>
            <a:pPr marL="0" indent="0">
              <a:buNone/>
            </a:pPr>
            <a:r>
              <a:rPr lang="en-GB" altLang="en-US" dirty="0">
                <a:sym typeface="Wingdings" panose="05000000000000000000" pitchFamily="2" charset="2"/>
              </a:rPr>
              <a:t>Mass:      </a:t>
            </a:r>
            <a:r>
              <a:rPr lang="en-GB" altLang="en-US" dirty="0" err="1">
                <a:sym typeface="Wingdings" panose="05000000000000000000" pitchFamily="2" charset="2"/>
              </a:rPr>
              <a:t>2.2g</a:t>
            </a:r>
            <a:r>
              <a:rPr lang="en-GB" altLang="en-US" dirty="0">
                <a:sym typeface="Wingdings" panose="05000000000000000000" pitchFamily="2" charset="2"/>
              </a:rPr>
              <a:t> 	        ?	  </a:t>
            </a:r>
            <a:r>
              <a:rPr lang="en-GB" altLang="en-US" dirty="0" err="1">
                <a:sym typeface="Wingdings" panose="05000000000000000000" pitchFamily="2" charset="2"/>
              </a:rPr>
              <a:t>3.6g</a:t>
            </a:r>
            <a:r>
              <a:rPr lang="en-GB" altLang="en-US" dirty="0">
                <a:sym typeface="Wingdings" panose="05000000000000000000" pitchFamily="2" charset="2"/>
              </a:rPr>
              <a:t>            </a:t>
            </a:r>
            <a:r>
              <a:rPr lang="en-GB" altLang="en-US" dirty="0" err="1">
                <a:sym typeface="Wingdings" panose="05000000000000000000" pitchFamily="2" charset="2"/>
              </a:rPr>
              <a:t>6.6g</a:t>
            </a:r>
            <a:endParaRPr lang="en-GB" alt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GB" alt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GB" altLang="en-US" dirty="0">
                <a:sym typeface="Wingdings" panose="05000000000000000000" pitchFamily="2" charset="2"/>
              </a:rPr>
              <a:t>Mr:	        44              32             18              44</a:t>
            </a:r>
          </a:p>
          <a:p>
            <a:pPr marL="0" indent="0">
              <a:buNone/>
            </a:pPr>
            <a:endParaRPr lang="en-GB" altLang="en-US" sz="14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GB" altLang="en-US" dirty="0">
                <a:solidFill>
                  <a:srgbClr val="FF0000"/>
                </a:solidFill>
                <a:sym typeface="Wingdings" panose="05000000000000000000" pitchFamily="2" charset="2"/>
              </a:rPr>
              <a:t>Moles?    2.2/44      8/32        3.6/18         6.6/44</a:t>
            </a:r>
          </a:p>
          <a:p>
            <a:pPr marL="0" indent="0">
              <a:buNone/>
            </a:pPr>
            <a:r>
              <a:rPr lang="en-GB" altLang="en-US" dirty="0">
                <a:solidFill>
                  <a:srgbClr val="FF0000"/>
                </a:solidFill>
                <a:sym typeface="Wingdings" panose="05000000000000000000" pitchFamily="2" charset="2"/>
              </a:rPr>
              <a:t>	        = 0.05	      = 0.25       =0.2             = 0.15</a:t>
            </a:r>
          </a:p>
          <a:p>
            <a:pPr marL="0" indent="0">
              <a:buNone/>
            </a:pPr>
            <a:r>
              <a:rPr lang="en-GB" altLang="en-US" dirty="0">
                <a:solidFill>
                  <a:srgbClr val="FF0000"/>
                </a:solidFill>
                <a:sym typeface="Wingdings" panose="05000000000000000000" pitchFamily="2" charset="2"/>
              </a:rPr>
              <a:t>Ratio? 	1 : 5 : 4 : 3</a:t>
            </a:r>
            <a:endParaRPr lang="en-GB" altLang="en-US" dirty="0">
              <a:solidFill>
                <a:srgbClr val="FF0000"/>
              </a:solidFill>
            </a:endParaRPr>
          </a:p>
        </p:txBody>
      </p:sp>
      <p:sp>
        <p:nvSpPr>
          <p:cNvPr id="8" name="Division Sign 7">
            <a:extLst>
              <a:ext uri="{FF2B5EF4-FFF2-40B4-BE49-F238E27FC236}">
                <a16:creationId xmlns:a16="http://schemas.microsoft.com/office/drawing/2014/main" id="{D34D8AC5-AA8B-4C2A-82FE-898DEC32408D}"/>
              </a:ext>
            </a:extLst>
          </p:cNvPr>
          <p:cNvSpPr/>
          <p:nvPr/>
        </p:nvSpPr>
        <p:spPr>
          <a:xfrm>
            <a:off x="1835696" y="2420888"/>
            <a:ext cx="576064" cy="576064"/>
          </a:xfrm>
          <a:prstGeom prst="mathDivid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Division Sign 12">
            <a:extLst>
              <a:ext uri="{FF2B5EF4-FFF2-40B4-BE49-F238E27FC236}">
                <a16:creationId xmlns:a16="http://schemas.microsoft.com/office/drawing/2014/main" id="{F8ED6728-823B-4154-AB35-C0AB19659BCE}"/>
              </a:ext>
            </a:extLst>
          </p:cNvPr>
          <p:cNvSpPr/>
          <p:nvPr/>
        </p:nvSpPr>
        <p:spPr>
          <a:xfrm>
            <a:off x="3563888" y="2420888"/>
            <a:ext cx="576064" cy="576064"/>
          </a:xfrm>
          <a:prstGeom prst="mathDivid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ivision Sign 13">
            <a:extLst>
              <a:ext uri="{FF2B5EF4-FFF2-40B4-BE49-F238E27FC236}">
                <a16:creationId xmlns:a16="http://schemas.microsoft.com/office/drawing/2014/main" id="{F680CD71-2968-4A3F-ADBE-4491F60C3EA0}"/>
              </a:ext>
            </a:extLst>
          </p:cNvPr>
          <p:cNvSpPr/>
          <p:nvPr/>
        </p:nvSpPr>
        <p:spPr>
          <a:xfrm>
            <a:off x="5148064" y="2420888"/>
            <a:ext cx="576064" cy="576064"/>
          </a:xfrm>
          <a:prstGeom prst="mathDivid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AFBCF9E-B5B7-4DED-8557-CF0777FA4A08}"/>
              </a:ext>
            </a:extLst>
          </p:cNvPr>
          <p:cNvSpPr/>
          <p:nvPr/>
        </p:nvSpPr>
        <p:spPr>
          <a:xfrm>
            <a:off x="1691680" y="4869160"/>
            <a:ext cx="2664296" cy="79208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ounded Rectangular Callout 6">
            <a:extLst>
              <a:ext uri="{FF2B5EF4-FFF2-40B4-BE49-F238E27FC236}">
                <a16:creationId xmlns:a16="http://schemas.microsoft.com/office/drawing/2014/main" id="{56FBBF29-2292-4108-8A75-4AA4A58F3736}"/>
              </a:ext>
            </a:extLst>
          </p:cNvPr>
          <p:cNvSpPr/>
          <p:nvPr/>
        </p:nvSpPr>
        <p:spPr>
          <a:xfrm>
            <a:off x="5235575" y="5085184"/>
            <a:ext cx="3934197" cy="1512168"/>
          </a:xfrm>
          <a:prstGeom prst="wedgeRoundRectCallout">
            <a:avLst>
              <a:gd name="adj1" fmla="val -74554"/>
              <a:gd name="adj2" fmla="val -3431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dirty="0">
                <a:solidFill>
                  <a:prstClr val="black"/>
                </a:solidFill>
              </a:rPr>
              <a:t>These are your balancing numbers in the equation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000" b="1">
                <a:solidFill>
                  <a:prstClr val="black"/>
                </a:solidFill>
              </a:rPr>
              <a:t>Divide each number </a:t>
            </a:r>
            <a:r>
              <a:rPr lang="en-GB" sz="2000" b="1" dirty="0">
                <a:solidFill>
                  <a:prstClr val="black"/>
                </a:solidFill>
              </a:rPr>
              <a:t>by smallest to get simplest ratio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EF95703-103B-4B74-AE22-36718AFA4655}"/>
              </a:ext>
            </a:extLst>
          </p:cNvPr>
          <p:cNvSpPr/>
          <p:nvPr/>
        </p:nvSpPr>
        <p:spPr>
          <a:xfrm>
            <a:off x="3552932" y="1764105"/>
            <a:ext cx="587020" cy="584775"/>
          </a:xfrm>
          <a:prstGeom prst="rect">
            <a:avLst/>
          </a:prstGeom>
          <a:solidFill>
            <a:srgbClr val="FFFFAB"/>
          </a:solidFill>
        </p:spPr>
        <p:txBody>
          <a:bodyPr wrap="none">
            <a:spAutoFit/>
          </a:bodyPr>
          <a:lstStyle/>
          <a:p>
            <a:r>
              <a:rPr lang="en-GB" altLang="en-US" sz="3200" dirty="0" err="1">
                <a:solidFill>
                  <a:srgbClr val="FF0000"/>
                </a:solidFill>
                <a:sym typeface="Wingdings" panose="05000000000000000000" pitchFamily="2" charset="2"/>
              </a:rPr>
              <a:t>8g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5" name="Division Sign 14">
            <a:extLst>
              <a:ext uri="{FF2B5EF4-FFF2-40B4-BE49-F238E27FC236}">
                <a16:creationId xmlns:a16="http://schemas.microsoft.com/office/drawing/2014/main" id="{7331AD4D-A38E-4EA7-AD54-8E489FFA971B}"/>
              </a:ext>
            </a:extLst>
          </p:cNvPr>
          <p:cNvSpPr/>
          <p:nvPr/>
        </p:nvSpPr>
        <p:spPr>
          <a:xfrm>
            <a:off x="6876256" y="2420888"/>
            <a:ext cx="576064" cy="576064"/>
          </a:xfrm>
          <a:prstGeom prst="mathDivid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CCEA759-CE37-46E2-A5A4-6B3900D918F0}"/>
              </a:ext>
            </a:extLst>
          </p:cNvPr>
          <p:cNvSpPr/>
          <p:nvPr/>
        </p:nvSpPr>
        <p:spPr>
          <a:xfrm>
            <a:off x="179512" y="3789040"/>
            <a:ext cx="14943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3200" dirty="0">
                <a:solidFill>
                  <a:srgbClr val="FF0000"/>
                </a:solidFill>
                <a:sym typeface="Wingdings" panose="05000000000000000000" pitchFamily="2" charset="2"/>
              </a:rPr>
              <a:t>Moles? </a:t>
            </a:r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BD4F90-1AD0-4F68-A631-EC86264621FF}"/>
              </a:ext>
            </a:extLst>
          </p:cNvPr>
          <p:cNvSpPr/>
          <p:nvPr/>
        </p:nvSpPr>
        <p:spPr>
          <a:xfrm>
            <a:off x="179512" y="5004465"/>
            <a:ext cx="13334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3200" dirty="0">
                <a:solidFill>
                  <a:srgbClr val="FF0000"/>
                </a:solidFill>
                <a:sym typeface="Wingdings" panose="05000000000000000000" pitchFamily="2" charset="2"/>
              </a:rPr>
              <a:t>Ratio? </a:t>
            </a:r>
            <a:endParaRPr lang="en-GB" dirty="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28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9" grpId="0" animBg="1"/>
      <p:bldP spid="16" grpId="0" animBg="1"/>
      <p:bldP spid="3" grpId="0" animBg="1"/>
      <p:bldP spid="15" grpId="0" animBg="1"/>
      <p:bldP spid="10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856984" cy="4252366"/>
          </a:xfrm>
        </p:spPr>
        <p:txBody>
          <a:bodyPr/>
          <a:lstStyle/>
          <a:p>
            <a:pPr marL="0" indent="0">
              <a:buNone/>
            </a:pPr>
            <a:r>
              <a:rPr lang="en-GB" altLang="en-US" b="1" u="sng" dirty="0"/>
              <a:t>Plenary:</a:t>
            </a:r>
            <a:r>
              <a:rPr lang="en-GB" altLang="en-US" sz="2800" dirty="0"/>
              <a:t>	</a:t>
            </a:r>
          </a:p>
          <a:p>
            <a:pPr marL="0" indent="0">
              <a:buNone/>
            </a:pPr>
            <a:endParaRPr lang="en-GB" altLang="en-US" sz="1600" dirty="0"/>
          </a:p>
          <a:p>
            <a:pPr marL="0" indent="0" algn="ctr">
              <a:buNone/>
            </a:pPr>
            <a:r>
              <a:rPr lang="en-GB" altLang="en-US" b="1" dirty="0"/>
              <a:t>hydrocarbon + oxygen </a:t>
            </a:r>
            <a:r>
              <a:rPr lang="en-GB" altLang="en-US" b="1" dirty="0">
                <a:sym typeface="Wingdings" panose="05000000000000000000" pitchFamily="2" charset="2"/>
              </a:rPr>
              <a:t> water + carbon dioxide</a:t>
            </a:r>
          </a:p>
          <a:p>
            <a:pPr marL="0" indent="0">
              <a:buNone/>
            </a:pPr>
            <a:r>
              <a:rPr lang="en-GB" altLang="en-US" dirty="0">
                <a:sym typeface="Wingdings" panose="05000000000000000000" pitchFamily="2" charset="2"/>
              </a:rPr>
              <a:t>Ratio of moles: 	1 : 5 : 4 : 3</a:t>
            </a:r>
          </a:p>
          <a:p>
            <a:pPr marL="0" indent="0">
              <a:buNone/>
            </a:pPr>
            <a:endParaRPr lang="en-GB" altLang="en-US" sz="1400" dirty="0">
              <a:sym typeface="Wingdings" panose="05000000000000000000" pitchFamily="2" charset="2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altLang="en-US" sz="3000" dirty="0">
                <a:sym typeface="Wingdings" panose="05000000000000000000" pitchFamily="2" charset="2"/>
              </a:rPr>
              <a:t>Use the above information to write the </a:t>
            </a:r>
            <a:r>
              <a:rPr lang="en-GB" altLang="en-US" sz="3000" b="1" dirty="0">
                <a:sym typeface="Wingdings" panose="05000000000000000000" pitchFamily="2" charset="2"/>
              </a:rPr>
              <a:t>balanced symbol equation </a:t>
            </a:r>
            <a:r>
              <a:rPr lang="en-GB" altLang="en-US" sz="3000" dirty="0">
                <a:sym typeface="Wingdings" panose="05000000000000000000" pitchFamily="2" charset="2"/>
              </a:rPr>
              <a:t>for the reaction.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en-US" sz="3000" dirty="0">
                <a:sym typeface="Wingdings" panose="05000000000000000000" pitchFamily="2" charset="2"/>
              </a:rPr>
              <a:t>Can you work out the </a:t>
            </a:r>
            <a:r>
              <a:rPr lang="en-GB" altLang="en-US" sz="3000" b="1" dirty="0">
                <a:sym typeface="Wingdings" panose="05000000000000000000" pitchFamily="2" charset="2"/>
              </a:rPr>
              <a:t>formula of the hydrocarbon</a:t>
            </a:r>
            <a:r>
              <a:rPr lang="en-GB" altLang="en-US" sz="3000" dirty="0">
                <a:sym typeface="Wingdings" panose="05000000000000000000" pitchFamily="2" charset="2"/>
              </a:rPr>
              <a:t>?</a:t>
            </a:r>
          </a:p>
          <a:p>
            <a:pPr marL="0" indent="0" algn="ctr">
              <a:buNone/>
            </a:pPr>
            <a:r>
              <a:rPr lang="en-GB" altLang="en-US" dirty="0">
                <a:solidFill>
                  <a:srgbClr val="FF0000"/>
                </a:solidFill>
                <a:sym typeface="Wingdings" panose="05000000000000000000" pitchFamily="2" charset="2"/>
              </a:rPr>
              <a:t>hydrocarbon + </a:t>
            </a:r>
            <a:r>
              <a:rPr lang="en-GB" altLang="en-US" dirty="0" err="1">
                <a:solidFill>
                  <a:srgbClr val="FF0000"/>
                </a:solidFill>
                <a:sym typeface="Wingdings" panose="05000000000000000000" pitchFamily="2" charset="2"/>
              </a:rPr>
              <a:t>5O</a:t>
            </a:r>
            <a:r>
              <a:rPr lang="en-GB" altLang="en-US" baseline="-25000" dirty="0" err="1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GB" altLang="en-US" dirty="0">
                <a:solidFill>
                  <a:srgbClr val="FF0000"/>
                </a:solidFill>
                <a:sym typeface="Wingdings" panose="05000000000000000000" pitchFamily="2" charset="2"/>
              </a:rPr>
              <a:t>  </a:t>
            </a:r>
            <a:r>
              <a:rPr lang="en-GB" altLang="en-US" dirty="0" err="1">
                <a:solidFill>
                  <a:srgbClr val="FF0000"/>
                </a:solidFill>
                <a:sym typeface="Wingdings" panose="05000000000000000000" pitchFamily="2" charset="2"/>
              </a:rPr>
              <a:t>4H</a:t>
            </a:r>
            <a:r>
              <a:rPr lang="en-GB" altLang="en-US" baseline="-25000" dirty="0" err="1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GB" altLang="en-US" dirty="0" err="1">
                <a:solidFill>
                  <a:srgbClr val="FF0000"/>
                </a:solidFill>
                <a:sym typeface="Wingdings" panose="05000000000000000000" pitchFamily="2" charset="2"/>
              </a:rPr>
              <a:t>O</a:t>
            </a:r>
            <a:r>
              <a:rPr lang="en-GB" altLang="en-US" dirty="0">
                <a:solidFill>
                  <a:srgbClr val="FF0000"/>
                </a:solidFill>
                <a:sym typeface="Wingdings" panose="05000000000000000000" pitchFamily="2" charset="2"/>
              </a:rPr>
              <a:t> + </a:t>
            </a:r>
            <a:r>
              <a:rPr lang="en-GB" altLang="en-US" dirty="0" err="1">
                <a:solidFill>
                  <a:srgbClr val="FF0000"/>
                </a:solidFill>
                <a:sym typeface="Wingdings" panose="05000000000000000000" pitchFamily="2" charset="2"/>
              </a:rPr>
              <a:t>3CO</a:t>
            </a:r>
            <a:r>
              <a:rPr lang="en-GB" altLang="en-US" baseline="-25000" dirty="0" err="1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endParaRPr lang="en-GB" altLang="en-US" baseline="-25000" dirty="0">
              <a:solidFill>
                <a:srgbClr val="FF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160D8B6-08FF-4116-AEF8-3EE797EE3266}"/>
              </a:ext>
            </a:extLst>
          </p:cNvPr>
          <p:cNvSpPr/>
          <p:nvPr/>
        </p:nvSpPr>
        <p:spPr>
          <a:xfrm>
            <a:off x="1619672" y="5301208"/>
            <a:ext cx="2232248" cy="584775"/>
          </a:xfrm>
          <a:prstGeom prst="rect">
            <a:avLst/>
          </a:prstGeom>
          <a:solidFill>
            <a:srgbClr val="FFFFAB"/>
          </a:solidFill>
        </p:spPr>
        <p:txBody>
          <a:bodyPr wrap="square">
            <a:spAutoFit/>
          </a:bodyPr>
          <a:lstStyle/>
          <a:p>
            <a:pPr algn="ctr"/>
            <a:r>
              <a:rPr lang="en-GB" altLang="en-US" sz="3200" dirty="0" err="1">
                <a:solidFill>
                  <a:srgbClr val="FF0000"/>
                </a:solidFill>
                <a:sym typeface="Wingdings" panose="05000000000000000000" pitchFamily="2" charset="2"/>
              </a:rPr>
              <a:t>C</a:t>
            </a:r>
            <a:r>
              <a:rPr lang="en-GB" altLang="en-US" sz="3200" baseline="-25000" dirty="0" err="1">
                <a:solidFill>
                  <a:srgbClr val="FF0000"/>
                </a:solidFill>
                <a:sym typeface="Wingdings" panose="05000000000000000000" pitchFamily="2" charset="2"/>
              </a:rPr>
              <a:t>3</a:t>
            </a:r>
            <a:r>
              <a:rPr lang="en-GB" altLang="en-US" sz="3200" dirty="0" err="1">
                <a:solidFill>
                  <a:srgbClr val="FF0000"/>
                </a:solidFill>
                <a:sym typeface="Wingdings" panose="05000000000000000000" pitchFamily="2" charset="2"/>
              </a:rPr>
              <a:t>H</a:t>
            </a:r>
            <a:r>
              <a:rPr lang="en-GB" altLang="en-US" sz="3200" baseline="-25000" dirty="0" err="1">
                <a:solidFill>
                  <a:srgbClr val="FF0000"/>
                </a:solidFill>
                <a:sym typeface="Wingdings" panose="05000000000000000000" pitchFamily="2" charset="2"/>
              </a:rPr>
              <a:t>8</a:t>
            </a:r>
            <a:endParaRPr lang="en-GB" baseline="-25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975E380-E78E-480E-9572-A23723509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">
            <a:extLst>
              <a:ext uri="{FF2B5EF4-FFF2-40B4-BE49-F238E27FC236}">
                <a16:creationId xmlns:a16="http://schemas.microsoft.com/office/drawing/2014/main" id="{3D2DBB04-ACB2-4A22-BC12-A44FA16F0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6-9: 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40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>
            <a:extLst>
              <a:ext uri="{FF2B5EF4-FFF2-40B4-BE49-F238E27FC236}">
                <a16:creationId xmlns:a16="http://schemas.microsoft.com/office/drawing/2014/main" id="{0233F1D9-D401-4514-8941-F3B14B8A1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333375"/>
            <a:ext cx="8820150" cy="723900"/>
          </a:xfrm>
        </p:spPr>
        <p:txBody>
          <a:bodyPr/>
          <a:lstStyle/>
          <a:p>
            <a:pPr algn="l"/>
            <a:r>
              <a:rPr lang="en-GB" altLang="en-US" sz="3200" b="1" dirty="0">
                <a:highlight>
                  <a:srgbClr val="FFFF00"/>
                </a:highligh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Do Now</a:t>
            </a:r>
          </a:p>
        </p:txBody>
      </p:sp>
      <p:sp>
        <p:nvSpPr>
          <p:cNvPr id="5125" name="AutoShape 2" descr="https://mail.outwood.com/owa/service.svc/s/GetFileAttachment?id=AAMkAGQ0NzZmYjM1LWRlMmEtNGMzNi1iY2Y2LWExYmE2NDZmODgzZABGAAAAAAAY6CG474VhQKxvn%2BTG31wiBwAY22F%2FkF7iQKUpds5XUAZBAAAAAAENAAAY22F%2FkF7iQKUpds5XUAZBAAAhh4qmAAABEgAQAFcGDGGfF2tArzidC%2BDYUgw%3D&amp;isImagePreview=True&amp;X-OWA-CANARY=82lkTqLvU0CDjhtbmMaezHuBHYKld9IIfZ3TNJCF_ZCDrzjT8Spbase1ZXvZJdscVDoztKCnZs8.">
            <a:extLst>
              <a:ext uri="{FF2B5EF4-FFF2-40B4-BE49-F238E27FC236}">
                <a16:creationId xmlns:a16="http://schemas.microsoft.com/office/drawing/2014/main" id="{CEF58EE0-8A60-4A0F-AABF-AAE86CEEA65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5" name="Rectangle 4"/>
          <p:cNvSpPr/>
          <p:nvPr/>
        </p:nvSpPr>
        <p:spPr>
          <a:xfrm>
            <a:off x="513990" y="1276350"/>
            <a:ext cx="7997421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dirty="0">
                <a:solidFill>
                  <a:prstClr val="black"/>
                </a:solidFill>
              </a:rPr>
              <a:t>Balance these symbol equations: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GB" altLang="en-US" dirty="0">
              <a:solidFill>
                <a:prstClr val="black"/>
              </a:solidFill>
            </a:endParaRP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Ca +    </a:t>
            </a:r>
            <a:r>
              <a:rPr lang="en-GB" altLang="en-US" sz="3200" dirty="0" err="1">
                <a:solidFill>
                  <a:prstClr val="black"/>
                </a:solidFill>
                <a:sym typeface="Wingdings" panose="05000000000000000000" pitchFamily="2" charset="2"/>
              </a:rPr>
              <a:t>O</a:t>
            </a:r>
            <a:r>
              <a:rPr lang="en-GB" altLang="en-US" sz="3200" baseline="-25000" dirty="0" err="1">
                <a:solidFill>
                  <a:prstClr val="black"/>
                </a:solidFill>
                <a:sym typeface="Wingdings" panose="05000000000000000000" pitchFamily="2" charset="2"/>
              </a:rPr>
              <a:t>2</a:t>
            </a:r>
            <a:r>
              <a:rPr lang="en-GB" altLang="en-US" sz="3200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en-GB" alt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    </a:t>
            </a:r>
            <a:r>
              <a:rPr lang="en-GB" altLang="en-US" sz="3200" dirty="0" err="1">
                <a:solidFill>
                  <a:prstClr val="black"/>
                </a:solidFill>
                <a:sym typeface="Wingdings" panose="05000000000000000000" pitchFamily="2" charset="2"/>
              </a:rPr>
              <a:t>CaO</a:t>
            </a:r>
            <a:endParaRPr lang="en-GB" altLang="en-US" sz="3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GB" altLang="en-US" sz="3200" dirty="0">
              <a:solidFill>
                <a:prstClr val="black"/>
              </a:solidFill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dirty="0" err="1">
                <a:solidFill>
                  <a:prstClr val="black"/>
                </a:solidFill>
              </a:rPr>
              <a:t>CH</a:t>
            </a:r>
            <a:r>
              <a:rPr lang="en-GB" altLang="en-US" sz="3200" baseline="-25000" dirty="0" err="1">
                <a:solidFill>
                  <a:prstClr val="black"/>
                </a:solidFill>
              </a:rPr>
              <a:t>4</a:t>
            </a:r>
            <a:r>
              <a:rPr lang="en-GB" altLang="en-US" sz="3200" dirty="0">
                <a:solidFill>
                  <a:prstClr val="black"/>
                </a:solidFill>
              </a:rPr>
              <a:t> +    </a:t>
            </a:r>
            <a:r>
              <a:rPr lang="en-GB" altLang="en-US" sz="3200" dirty="0" err="1">
                <a:solidFill>
                  <a:prstClr val="black"/>
                </a:solidFill>
              </a:rPr>
              <a:t>O</a:t>
            </a:r>
            <a:r>
              <a:rPr lang="en-GB" altLang="en-US" sz="3200" baseline="-25000" dirty="0" err="1">
                <a:solidFill>
                  <a:prstClr val="black"/>
                </a:solidFill>
              </a:rPr>
              <a:t>2</a:t>
            </a:r>
            <a:r>
              <a:rPr lang="en-GB" altLang="en-US" sz="3200" baseline="-25000" dirty="0">
                <a:solidFill>
                  <a:prstClr val="black"/>
                </a:solidFill>
              </a:rPr>
              <a:t> </a:t>
            </a:r>
            <a:r>
              <a:rPr lang="en-GB" alt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    CO</a:t>
            </a:r>
            <a:r>
              <a:rPr lang="en-GB" altLang="en-US" sz="3200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2</a:t>
            </a:r>
            <a:r>
              <a:rPr lang="en-GB" alt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 +    H</a:t>
            </a:r>
            <a:r>
              <a:rPr lang="en-GB" altLang="en-US" sz="3200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2</a:t>
            </a:r>
            <a:r>
              <a:rPr lang="en-GB" alt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O</a:t>
            </a: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GB" altLang="en-US" sz="3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3200" dirty="0" err="1">
                <a:solidFill>
                  <a:prstClr val="black"/>
                </a:solidFill>
                <a:sym typeface="Wingdings" panose="05000000000000000000" pitchFamily="2" charset="2"/>
              </a:rPr>
              <a:t>CaCO</a:t>
            </a:r>
            <a:r>
              <a:rPr lang="en-GB" altLang="en-US" sz="3200" baseline="-25000" dirty="0" err="1">
                <a:solidFill>
                  <a:prstClr val="black"/>
                </a:solidFill>
                <a:sym typeface="Wingdings" panose="05000000000000000000" pitchFamily="2" charset="2"/>
              </a:rPr>
              <a:t>3</a:t>
            </a:r>
            <a:r>
              <a:rPr lang="en-GB" alt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 +    </a:t>
            </a:r>
            <a:r>
              <a:rPr lang="en-GB" altLang="en-US" sz="3200" dirty="0" err="1">
                <a:solidFill>
                  <a:prstClr val="black"/>
                </a:solidFill>
                <a:sym typeface="Wingdings" panose="05000000000000000000" pitchFamily="2" charset="2"/>
              </a:rPr>
              <a:t>HCl</a:t>
            </a:r>
            <a:r>
              <a:rPr lang="en-GB" alt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     </a:t>
            </a:r>
            <a:r>
              <a:rPr lang="en-GB" altLang="en-US" sz="3200" dirty="0" err="1">
                <a:solidFill>
                  <a:prstClr val="black"/>
                </a:solidFill>
                <a:sym typeface="Wingdings" panose="05000000000000000000" pitchFamily="2" charset="2"/>
              </a:rPr>
              <a:t>CaCl</a:t>
            </a:r>
            <a:r>
              <a:rPr lang="en-GB" altLang="en-US" sz="3200" baseline="-25000" dirty="0" err="1">
                <a:solidFill>
                  <a:prstClr val="black"/>
                </a:solidFill>
                <a:sym typeface="Wingdings" panose="05000000000000000000" pitchFamily="2" charset="2"/>
              </a:rPr>
              <a:t>2</a:t>
            </a:r>
            <a:r>
              <a:rPr lang="en-GB" altLang="en-US" sz="3200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en-GB" alt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+    H</a:t>
            </a:r>
            <a:r>
              <a:rPr lang="en-GB" altLang="en-US" sz="3200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2</a:t>
            </a:r>
            <a:r>
              <a:rPr lang="en-GB" alt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O +    CO</a:t>
            </a:r>
            <a:r>
              <a:rPr lang="en-GB" altLang="en-US" sz="3200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2</a:t>
            </a:r>
            <a:endParaRPr lang="en-GB" altLang="en-US" sz="3200" baseline="-25000" dirty="0">
              <a:solidFill>
                <a:prstClr val="black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0E788-FDAD-4522-A728-0158B9D4B133}"/>
              </a:ext>
            </a:extLst>
          </p:cNvPr>
          <p:cNvSpPr txBox="1"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GET OUT ALL OF YOUR EQUIPMENT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(PEN, PENCIL, RULER, PLANNER)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HANG UP YOUR BAGS AND COATS.</a:t>
            </a:r>
          </a:p>
        </p:txBody>
      </p:sp>
    </p:spTree>
    <p:extLst>
      <p:ext uri="{BB962C8B-B14F-4D97-AF65-F5344CB8AC3E}">
        <p14:creationId xmlns:p14="http://schemas.microsoft.com/office/powerpoint/2010/main" val="2462472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>
            <a:extLst>
              <a:ext uri="{FF2B5EF4-FFF2-40B4-BE49-F238E27FC236}">
                <a16:creationId xmlns:a16="http://schemas.microsoft.com/office/drawing/2014/main" id="{6E3C7572-80CB-4C07-9F1A-23BA1FB69E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GB" altLang="en-US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C3 Quantitative Chemistry</a:t>
            </a:r>
          </a:p>
        </p:txBody>
      </p:sp>
      <p:sp>
        <p:nvSpPr>
          <p:cNvPr id="6147" name="Subtitle 4">
            <a:extLst>
              <a:ext uri="{FF2B5EF4-FFF2-40B4-BE49-F238E27FC236}">
                <a16:creationId xmlns:a16="http://schemas.microsoft.com/office/drawing/2014/main" id="{359083CF-F0D0-4B79-AABD-1EEA044E63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3644900"/>
            <a:ext cx="7192962" cy="1752600"/>
          </a:xfrm>
        </p:spPr>
        <p:txBody>
          <a:bodyPr/>
          <a:lstStyle/>
          <a:p>
            <a:pPr algn="l"/>
            <a:r>
              <a:rPr lang="en-GB" altLang="en-US" u="sng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Calculating reacting </a:t>
            </a:r>
            <a:r>
              <a:rPr lang="en-GB" altLang="en-US" u="sng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masses</a:t>
            </a:r>
          </a:p>
        </p:txBody>
      </p:sp>
    </p:spTree>
    <p:extLst>
      <p:ext uri="{BB962C8B-B14F-4D97-AF65-F5344CB8AC3E}">
        <p14:creationId xmlns:p14="http://schemas.microsoft.com/office/powerpoint/2010/main" val="2848818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41D2394-8100-4A07-92DD-6F386AB49A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73653"/>
              </p:ext>
            </p:extLst>
          </p:nvPr>
        </p:nvGraphicFramePr>
        <p:xfrm>
          <a:off x="323850" y="260648"/>
          <a:ext cx="8496300" cy="62789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2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44289">
                <a:tc>
                  <a:txBody>
                    <a:bodyPr/>
                    <a:lstStyle/>
                    <a:p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</a:t>
                      </a:r>
                      <a:r>
                        <a:rPr lang="en-GB" sz="3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6-9</a:t>
                      </a:r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en-GB" sz="3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able </a:t>
                      </a:r>
                      <a:r>
                        <a:rPr lang="en-GB" sz="36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 </a:t>
                      </a:r>
                      <a:r>
                        <a:rPr lang="en-GB" sz="3600" b="1" u="sng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</a:t>
                      </a:r>
                      <a:r>
                        <a:rPr lang="en-GB" sz="3600" b="1" u="sng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xplain</a:t>
                      </a:r>
                      <a:r>
                        <a:rPr lang="en-GB" sz="3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how to use the mass of reacting substances to work out the balancing numbers in an equation</a:t>
                      </a:r>
                      <a:endParaRPr lang="en-GB" sz="36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2796">
                <a:tc>
                  <a:txBody>
                    <a:bodyPr/>
                    <a:lstStyle/>
                    <a:p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</a:t>
                      </a:r>
                      <a:r>
                        <a:rPr lang="en-GB" sz="3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</a:t>
                      </a:r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en-GB" sz="3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able to </a:t>
                      </a:r>
                      <a:r>
                        <a:rPr lang="en-GB" sz="3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r>
                        <a:rPr lang="en-GB" sz="3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 balanced symbol equations to </a:t>
                      </a:r>
                      <a:r>
                        <a:rPr lang="en-GB" sz="3600" b="1" u="sng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calculate</a:t>
                      </a:r>
                      <a:r>
                        <a:rPr lang="en-GB" sz="3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the number of moles and mass of a reactant or product</a:t>
                      </a:r>
                      <a:endParaRPr lang="en-GB" sz="36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65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itle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1143000"/>
          </a:xfrm>
        </p:spPr>
        <p:txBody>
          <a:bodyPr/>
          <a:lstStyle/>
          <a:p>
            <a:r>
              <a:rPr lang="en-GB" altLang="en-US" dirty="0"/>
              <a:t>ADVANCED MOLE MASTERY! USING THE MOLE</a:t>
            </a:r>
          </a:p>
        </p:txBody>
      </p:sp>
      <p:pic>
        <p:nvPicPr>
          <p:cNvPr id="25606" name="Picture 2" descr="http://vignette3.wikia.nocookie.net/villains/images/9/95/Mole_don_bluth.png/revision/latest/scale-to-width-down/200?cb=201506130114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52936"/>
            <a:ext cx="3528392" cy="3105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5436096" y="2996952"/>
            <a:ext cx="3240088" cy="1439863"/>
          </a:xfrm>
          <a:prstGeom prst="wedgeEllipseCallout">
            <a:avLst>
              <a:gd name="adj1" fmla="val -109171"/>
              <a:gd name="adj2" fmla="val 1695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b="1" dirty="0"/>
              <a:t>It’s about to get serious!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</p:spTree>
    <p:extLst>
      <p:ext uri="{BB962C8B-B14F-4D97-AF65-F5344CB8AC3E}">
        <p14:creationId xmlns:p14="http://schemas.microsoft.com/office/powerpoint/2010/main" val="2904185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/>
              <a:t>Balance the following equation:</a:t>
            </a:r>
          </a:p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Mg     +     </a:t>
            </a:r>
            <a:r>
              <a:rPr lang="en-GB" dirty="0" err="1"/>
              <a:t>HCl</a:t>
            </a:r>
            <a:r>
              <a:rPr lang="en-GB" dirty="0"/>
              <a:t> </a:t>
            </a:r>
            <a:r>
              <a:rPr lang="en-GB" dirty="0">
                <a:sym typeface="Wingdings" panose="05000000000000000000" pitchFamily="2" charset="2"/>
              </a:rPr>
              <a:t>     MgCl</a:t>
            </a:r>
            <a:r>
              <a:rPr lang="en-GB" baseline="-25000" dirty="0">
                <a:sym typeface="Wingdings" panose="05000000000000000000" pitchFamily="2" charset="2"/>
              </a:rPr>
              <a:t>2</a:t>
            </a:r>
            <a:r>
              <a:rPr lang="en-GB" dirty="0">
                <a:sym typeface="Wingdings" panose="05000000000000000000" pitchFamily="2" charset="2"/>
              </a:rPr>
              <a:t>     +     H</a:t>
            </a:r>
            <a:r>
              <a:rPr lang="en-GB" baseline="-25000" dirty="0">
                <a:sym typeface="Wingdings" panose="05000000000000000000" pitchFamily="2" charset="2"/>
              </a:rPr>
              <a:t>2</a:t>
            </a:r>
            <a:endParaRPr lang="en-GB" baseline="-25000" dirty="0"/>
          </a:p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What do the numbers actually mean?</a:t>
            </a:r>
          </a:p>
          <a:p>
            <a:pPr marL="0" indent="0" algn="ctr">
              <a:buNone/>
            </a:pPr>
            <a:r>
              <a:rPr lang="en-GB" sz="2800" dirty="0"/>
              <a:t>These are the </a:t>
            </a:r>
            <a:r>
              <a:rPr lang="en-GB" sz="2800" b="1" dirty="0"/>
              <a:t>number of moles</a:t>
            </a:r>
            <a:r>
              <a:rPr lang="en-GB" sz="2800" dirty="0"/>
              <a:t> that are reacting. So 1 mole of Mg reacts with 2 moles of </a:t>
            </a:r>
            <a:r>
              <a:rPr lang="en-GB" sz="2800" dirty="0" err="1"/>
              <a:t>HCl</a:t>
            </a:r>
            <a:r>
              <a:rPr lang="en-GB" sz="2800" dirty="0"/>
              <a:t> to produce 1 mole of </a:t>
            </a:r>
            <a:r>
              <a:rPr lang="en-GB" sz="2800" dirty="0">
                <a:sym typeface="Wingdings" panose="05000000000000000000" pitchFamily="2" charset="2"/>
              </a:rPr>
              <a:t>MgCl</a:t>
            </a:r>
            <a:r>
              <a:rPr lang="en-GB" sz="2800" baseline="-25000" dirty="0">
                <a:sym typeface="Wingdings" panose="05000000000000000000" pitchFamily="2" charset="2"/>
              </a:rPr>
              <a:t>2 </a:t>
            </a:r>
            <a:r>
              <a:rPr lang="en-GB" sz="2800" dirty="0">
                <a:sym typeface="Wingdings" panose="05000000000000000000" pitchFamily="2" charset="2"/>
              </a:rPr>
              <a:t>and 1 mole of H</a:t>
            </a:r>
            <a:r>
              <a:rPr lang="en-GB" sz="2800" baseline="-25000" dirty="0">
                <a:sym typeface="Wingdings" panose="05000000000000000000" pitchFamily="2" charset="2"/>
              </a:rPr>
              <a:t>2.</a:t>
            </a:r>
            <a:endParaRPr lang="en-GB" sz="2800" baseline="-25000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987824" y="278092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52" t="69961" r="8416" b="18859"/>
          <a:stretch/>
        </p:blipFill>
        <p:spPr bwMode="auto">
          <a:xfrm>
            <a:off x="-6474" y="3430980"/>
            <a:ext cx="1855784" cy="557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B135B91-58C2-4DC6-A2B9-78EC2A4A0B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5DFFEDCB-9239-4CD5-914A-601D08D678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28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Balance the following equations and write out how many moles there are of each substance.</a:t>
            </a:r>
          </a:p>
          <a:p>
            <a:pPr marL="0" indent="0">
              <a:buNone/>
            </a:pPr>
            <a:endParaRPr lang="en-GB" dirty="0"/>
          </a:p>
          <a:p>
            <a:pPr marL="514350" indent="-514350">
              <a:buAutoNum type="arabicPeriod"/>
            </a:pPr>
            <a:r>
              <a:rPr lang="en-GB" dirty="0"/>
              <a:t>Mg + O</a:t>
            </a:r>
            <a:r>
              <a:rPr lang="en-GB" baseline="-25000" dirty="0"/>
              <a:t>2</a:t>
            </a:r>
            <a:r>
              <a:rPr lang="en-GB" dirty="0"/>
              <a:t>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 err="1">
                <a:sym typeface="Wingdings" panose="05000000000000000000" pitchFamily="2" charset="2"/>
              </a:rPr>
              <a:t>MgO</a:t>
            </a:r>
            <a:endParaRPr lang="en-GB" dirty="0">
              <a:sym typeface="Wingdings" panose="05000000000000000000" pitchFamily="2" charset="2"/>
            </a:endParaRPr>
          </a:p>
          <a:p>
            <a:pPr marL="514350" indent="-514350">
              <a:buAutoNum type="arabicPeriod"/>
            </a:pPr>
            <a:r>
              <a:rPr lang="en-GB" dirty="0" err="1">
                <a:sym typeface="Wingdings" panose="05000000000000000000" pitchFamily="2" charset="2"/>
              </a:rPr>
              <a:t>H</a:t>
            </a:r>
            <a:r>
              <a:rPr lang="en-GB" baseline="-25000" dirty="0" err="1">
                <a:sym typeface="Wingdings" panose="05000000000000000000" pitchFamily="2" charset="2"/>
              </a:rPr>
              <a:t>2</a:t>
            </a:r>
            <a:r>
              <a:rPr lang="en-GB" dirty="0" err="1">
                <a:sym typeface="Wingdings" panose="05000000000000000000" pitchFamily="2" charset="2"/>
              </a:rPr>
              <a:t>SO</a:t>
            </a:r>
            <a:r>
              <a:rPr lang="en-GB" baseline="-25000" dirty="0" err="1">
                <a:sym typeface="Wingdings" panose="05000000000000000000" pitchFamily="2" charset="2"/>
              </a:rPr>
              <a:t>4</a:t>
            </a:r>
            <a:r>
              <a:rPr lang="en-GB" dirty="0">
                <a:sym typeface="Wingdings" panose="05000000000000000000" pitchFamily="2" charset="2"/>
              </a:rPr>
              <a:t> + Na  </a:t>
            </a:r>
            <a:r>
              <a:rPr lang="en-GB" dirty="0" err="1">
                <a:sym typeface="Wingdings" panose="05000000000000000000" pitchFamily="2" charset="2"/>
              </a:rPr>
              <a:t>Na</a:t>
            </a:r>
            <a:r>
              <a:rPr lang="en-GB" baseline="-25000" dirty="0" err="1">
                <a:sym typeface="Wingdings" panose="05000000000000000000" pitchFamily="2" charset="2"/>
              </a:rPr>
              <a:t>2</a:t>
            </a:r>
            <a:r>
              <a:rPr lang="en-GB" dirty="0" err="1">
                <a:sym typeface="Wingdings" panose="05000000000000000000" pitchFamily="2" charset="2"/>
              </a:rPr>
              <a:t>SO</a:t>
            </a:r>
            <a:r>
              <a:rPr lang="en-GB" baseline="-25000" dirty="0" err="1">
                <a:sym typeface="Wingdings" panose="05000000000000000000" pitchFamily="2" charset="2"/>
              </a:rPr>
              <a:t>4</a:t>
            </a:r>
            <a:r>
              <a:rPr lang="en-GB" dirty="0">
                <a:sym typeface="Wingdings" panose="05000000000000000000" pitchFamily="2" charset="2"/>
              </a:rPr>
              <a:t> + </a:t>
            </a:r>
            <a:r>
              <a:rPr lang="en-GB" dirty="0" err="1">
                <a:sym typeface="Wingdings" panose="05000000000000000000" pitchFamily="2" charset="2"/>
              </a:rPr>
              <a:t>H</a:t>
            </a:r>
            <a:r>
              <a:rPr lang="en-GB" baseline="-25000" dirty="0" err="1">
                <a:sym typeface="Wingdings" panose="05000000000000000000" pitchFamily="2" charset="2"/>
              </a:rPr>
              <a:t>2</a:t>
            </a:r>
            <a:endParaRPr lang="en-GB" dirty="0">
              <a:sym typeface="Wingdings" panose="05000000000000000000" pitchFamily="2" charset="2"/>
            </a:endParaRPr>
          </a:p>
          <a:p>
            <a:pPr marL="514350" indent="-514350">
              <a:buAutoNum type="arabicPeriod"/>
            </a:pPr>
            <a:r>
              <a:rPr lang="en-GB" dirty="0" err="1"/>
              <a:t>CaCO</a:t>
            </a:r>
            <a:r>
              <a:rPr lang="en-GB" baseline="-25000" dirty="0" err="1"/>
              <a:t>3</a:t>
            </a:r>
            <a:r>
              <a:rPr lang="en-GB" dirty="0"/>
              <a:t>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 err="1">
                <a:sym typeface="Wingdings" panose="05000000000000000000" pitchFamily="2" charset="2"/>
              </a:rPr>
              <a:t>CaO</a:t>
            </a:r>
            <a:r>
              <a:rPr lang="en-GB" dirty="0">
                <a:sym typeface="Wingdings" panose="05000000000000000000" pitchFamily="2" charset="2"/>
              </a:rPr>
              <a:t> + CO</a:t>
            </a:r>
            <a:r>
              <a:rPr lang="en-GB" baseline="-25000" dirty="0">
                <a:sym typeface="Wingdings" panose="05000000000000000000" pitchFamily="2" charset="2"/>
              </a:rPr>
              <a:t>2</a:t>
            </a:r>
            <a:endParaRPr lang="en-GB" baseline="-25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F28798-0A60-48B6-B0E7-EE4757C73B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085184"/>
            <a:ext cx="3131839" cy="7829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829E89A-8608-4BA5-8E50-0140EB1ED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DBBBBB73-FFBF-4E54-A5E4-2F8EE938F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312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2</a:t>
            </a:r>
            <a:r>
              <a:rPr lang="en-GB" dirty="0"/>
              <a:t>Mg + O</a:t>
            </a:r>
            <a:r>
              <a:rPr lang="en-GB" baseline="-25000" dirty="0"/>
              <a:t>2</a:t>
            </a:r>
            <a:r>
              <a:rPr lang="en-GB" dirty="0"/>
              <a:t>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 err="1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GB" dirty="0" err="1">
                <a:sym typeface="Wingdings" panose="05000000000000000000" pitchFamily="2" charset="2"/>
              </a:rPr>
              <a:t>MgO</a:t>
            </a:r>
            <a:r>
              <a:rPr lang="en-GB" dirty="0">
                <a:sym typeface="Wingdings" panose="05000000000000000000" pitchFamily="2" charset="2"/>
              </a:rPr>
              <a:t> =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2 moles of Mg, 1 mole of O2, 2 moles of </a:t>
            </a:r>
            <a:r>
              <a:rPr lang="en-GB" dirty="0" err="1">
                <a:solidFill>
                  <a:srgbClr val="FF0000"/>
                </a:solidFill>
                <a:sym typeface="Wingdings" panose="05000000000000000000" pitchFamily="2" charset="2"/>
              </a:rPr>
              <a:t>MgO</a:t>
            </a:r>
            <a:endParaRPr lang="en-GB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514350" indent="-514350">
              <a:buAutoNum type="arabicPeriod"/>
            </a:pPr>
            <a:r>
              <a:rPr lang="en-GB" dirty="0">
                <a:sym typeface="Wingdings" panose="05000000000000000000" pitchFamily="2" charset="2"/>
              </a:rPr>
              <a:t>H</a:t>
            </a:r>
            <a:r>
              <a:rPr lang="en-GB" baseline="-25000" dirty="0">
                <a:sym typeface="Wingdings" panose="05000000000000000000" pitchFamily="2" charset="2"/>
              </a:rPr>
              <a:t>2</a:t>
            </a:r>
            <a:r>
              <a:rPr lang="en-GB" dirty="0">
                <a:sym typeface="Wingdings" panose="05000000000000000000" pitchFamily="2" charset="2"/>
              </a:rPr>
              <a:t>SO</a:t>
            </a:r>
            <a:r>
              <a:rPr lang="en-GB" baseline="-25000" dirty="0">
                <a:sym typeface="Wingdings" panose="05000000000000000000" pitchFamily="2" charset="2"/>
              </a:rPr>
              <a:t>4</a:t>
            </a:r>
            <a:r>
              <a:rPr lang="en-GB" dirty="0">
                <a:sym typeface="Wingdings" panose="05000000000000000000" pitchFamily="2" charset="2"/>
              </a:rPr>
              <a:t> + 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GB" dirty="0">
                <a:sym typeface="Wingdings" panose="05000000000000000000" pitchFamily="2" charset="2"/>
              </a:rPr>
              <a:t>Na  Na</a:t>
            </a:r>
            <a:r>
              <a:rPr lang="en-GB" baseline="-25000" dirty="0">
                <a:sym typeface="Wingdings" panose="05000000000000000000" pitchFamily="2" charset="2"/>
              </a:rPr>
              <a:t>2</a:t>
            </a:r>
            <a:r>
              <a:rPr lang="en-GB" dirty="0">
                <a:sym typeface="Wingdings" panose="05000000000000000000" pitchFamily="2" charset="2"/>
              </a:rPr>
              <a:t>SO</a:t>
            </a:r>
            <a:r>
              <a:rPr lang="en-GB" baseline="-25000" dirty="0">
                <a:sym typeface="Wingdings" panose="05000000000000000000" pitchFamily="2" charset="2"/>
              </a:rPr>
              <a:t>4</a:t>
            </a:r>
            <a:r>
              <a:rPr lang="en-GB" dirty="0">
                <a:sym typeface="Wingdings" panose="05000000000000000000" pitchFamily="2" charset="2"/>
              </a:rPr>
              <a:t> + H</a:t>
            </a:r>
            <a:r>
              <a:rPr lang="en-GB" baseline="-25000" dirty="0">
                <a:sym typeface="Wingdings" panose="05000000000000000000" pitchFamily="2" charset="2"/>
              </a:rPr>
              <a:t>2 </a:t>
            </a:r>
            <a:r>
              <a:rPr lang="en-GB" dirty="0">
                <a:sym typeface="Wingdings" panose="05000000000000000000" pitchFamily="2" charset="2"/>
              </a:rPr>
              <a:t>= 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1 mole of H</a:t>
            </a:r>
            <a:r>
              <a:rPr lang="en-GB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SO</a:t>
            </a:r>
            <a:r>
              <a:rPr lang="en-GB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4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, 2 moles of Na, 1 mole of Na</a:t>
            </a:r>
            <a:r>
              <a:rPr lang="en-GB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SO</a:t>
            </a:r>
            <a:r>
              <a:rPr lang="en-GB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4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, 1 mole of H</a:t>
            </a:r>
            <a:r>
              <a:rPr lang="en-GB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endParaRPr lang="en-GB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514350" indent="-514350">
              <a:buAutoNum type="arabicPeriod"/>
            </a:pPr>
            <a:r>
              <a:rPr lang="en-GB" dirty="0"/>
              <a:t>CaCO</a:t>
            </a:r>
            <a:r>
              <a:rPr lang="en-GB" baseline="-25000" dirty="0"/>
              <a:t>3</a:t>
            </a:r>
            <a:r>
              <a:rPr lang="en-GB" dirty="0"/>
              <a:t>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 err="1">
                <a:sym typeface="Wingdings" panose="05000000000000000000" pitchFamily="2" charset="2"/>
              </a:rPr>
              <a:t>CaO</a:t>
            </a:r>
            <a:r>
              <a:rPr lang="en-GB" dirty="0">
                <a:sym typeface="Wingdings" panose="05000000000000000000" pitchFamily="2" charset="2"/>
              </a:rPr>
              <a:t> + CO</a:t>
            </a:r>
            <a:r>
              <a:rPr lang="en-GB" baseline="-25000" dirty="0">
                <a:sym typeface="Wingdings" panose="05000000000000000000" pitchFamily="2" charset="2"/>
              </a:rPr>
              <a:t>2 </a:t>
            </a:r>
            <a:r>
              <a:rPr lang="en-GB" dirty="0">
                <a:sym typeface="Wingdings" panose="05000000000000000000" pitchFamily="2" charset="2"/>
              </a:rPr>
              <a:t>= 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1 mole of </a:t>
            </a:r>
            <a:r>
              <a:rPr lang="en-GB" dirty="0">
                <a:solidFill>
                  <a:srgbClr val="FF0000"/>
                </a:solidFill>
              </a:rPr>
              <a:t>CaCO</a:t>
            </a:r>
            <a:r>
              <a:rPr lang="en-GB" baseline="-25000" dirty="0">
                <a:solidFill>
                  <a:srgbClr val="FF0000"/>
                </a:solidFill>
              </a:rPr>
              <a:t>3</a:t>
            </a:r>
            <a:r>
              <a:rPr lang="en-GB" dirty="0">
                <a:solidFill>
                  <a:srgbClr val="FF0000"/>
                </a:solidFill>
              </a:rPr>
              <a:t>, 1 mole of </a:t>
            </a:r>
            <a:r>
              <a:rPr lang="en-GB" dirty="0" err="1">
                <a:solidFill>
                  <a:srgbClr val="FF0000"/>
                </a:solidFill>
              </a:rPr>
              <a:t>CaO</a:t>
            </a:r>
            <a:r>
              <a:rPr lang="en-GB" dirty="0">
                <a:solidFill>
                  <a:srgbClr val="FF0000"/>
                </a:solidFill>
              </a:rPr>
              <a:t>, 1 mole of </a:t>
            </a:r>
            <a:r>
              <a:rPr lang="en-GB" dirty="0">
                <a:solidFill>
                  <a:srgbClr val="FF0000"/>
                </a:solidFill>
                <a:sym typeface="Wingdings" panose="05000000000000000000" pitchFamily="2" charset="2"/>
              </a:rPr>
              <a:t>CO</a:t>
            </a:r>
            <a:r>
              <a:rPr lang="en-GB" baseline="-25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endParaRPr lang="en-GB" baseline="-250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90B495-B645-431F-97C1-6B066356C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851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Aspire: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Challenge: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E5B18D5A-7709-4CE0-8ABA-650EE5C07A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21676"/>
            <a:ext cx="8448675" cy="765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Key Words: Moles, ratio, conservation of mass, reactant, product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562" y="-34090"/>
            <a:ext cx="9144000" cy="12557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 6-9: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</a:t>
            </a:r>
            <a:r>
              <a:rPr lang="en-GB" sz="1800" b="1" u="sng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xplain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how to use the mass of reacting substances to work out the balancing numbers in an equation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Grade 5: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To be able to u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balanced symbol equations to </a:t>
            </a:r>
            <a:r>
              <a:rPr lang="en-GB" sz="1800" b="1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calculate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number of moles and mass of a reactant or product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06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1015</TotalTime>
  <Words>3025</Words>
  <Application>Microsoft Office PowerPoint</Application>
  <PresentationFormat>On-screen Show (4:3)</PresentationFormat>
  <Paragraphs>266</Paragraphs>
  <Slides>26</Slides>
  <Notes>3</Notes>
  <HiddenSlides>2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Verdana</vt:lpstr>
      <vt:lpstr>Wingdings</vt:lpstr>
      <vt:lpstr>1_Office Theme</vt:lpstr>
      <vt:lpstr>Specification points</vt:lpstr>
      <vt:lpstr>PowerPoint Presentation</vt:lpstr>
      <vt:lpstr>Do Now</vt:lpstr>
      <vt:lpstr>C3 Quantitative Chemistry</vt:lpstr>
      <vt:lpstr>PowerPoint Presentation</vt:lpstr>
      <vt:lpstr>ADVANCED MOLE MASTERY! USING THE MOLE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Complete the question </vt:lpstr>
      <vt:lpstr>PowerPoint Presentation</vt:lpstr>
      <vt:lpstr>Now what if we did things in reverse?</vt:lpstr>
      <vt:lpstr>Balancing equations another way…</vt:lpstr>
      <vt:lpstr>PowerPoint Presentation</vt:lpstr>
      <vt:lpstr>Now can you do it?</vt:lpstr>
      <vt:lpstr>PowerPoint Presentation</vt:lpstr>
      <vt:lpstr>PowerPoint Presentation</vt:lpstr>
    </vt:vector>
  </TitlesOfParts>
  <Company>Barnsley MBC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Reacting Masses</dc:title>
  <dc:creator>rWare</dc:creator>
  <cp:lastModifiedBy>Griffin, M (SHS Teacher)</cp:lastModifiedBy>
  <cp:revision>59</cp:revision>
  <dcterms:created xsi:type="dcterms:W3CDTF">2016-06-07T16:13:19Z</dcterms:created>
  <dcterms:modified xsi:type="dcterms:W3CDTF">2020-10-22T10:10:12Z</dcterms:modified>
</cp:coreProperties>
</file>