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ppt/activeX/activeX2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513" r:id="rId2"/>
    <p:sldId id="519" r:id="rId3"/>
    <p:sldId id="514" r:id="rId4"/>
    <p:sldId id="515" r:id="rId5"/>
    <p:sldId id="516" r:id="rId6"/>
    <p:sldId id="517" r:id="rId7"/>
    <p:sldId id="522" r:id="rId8"/>
    <p:sldId id="524" r:id="rId9"/>
    <p:sldId id="52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12DB57-1B1D-45BA-A864-6FEA54088E31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178BA2-2634-4D9D-AAFD-C74A3901A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971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66E224-F238-42E4-A10B-D4F9BABE44A3}" type="slidenum">
              <a:rPr kumimoji="0" lang="en-GB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859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5DC9E-F732-4999-9EB4-3961DCF534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EF9B33-2561-4634-B282-019BFD93DF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C0EC0-2CF7-4418-A112-BE2ACE1FB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7C5106-677A-4E24-955D-544E78A51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F1007-C6D7-4611-912C-05B1D9B7E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136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5B354-04E7-4438-A1A5-CD5C35360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72BC85-532A-40F6-A729-AEB867D970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CC443F-10BF-4FA4-9497-AC179A121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AD3B7-05B7-4563-91AD-7870E4AC9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55E9C-E12E-479A-B0D5-B7CC8238E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93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E56FED-9D22-424A-870D-A9CC0C3326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1426C4-1F75-4D89-9AE6-8940A7C1EB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83C98-992C-4534-8C9A-E9C745123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1482B6-A415-48CE-98E8-A70A260A9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F9848-DB08-49E2-A310-C8D77F231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489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S4 Bio Learning I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6">
            <a:extLst>
              <a:ext uri="{FF2B5EF4-FFF2-40B4-BE49-F238E27FC236}">
                <a16:creationId xmlns:a16="http://schemas.microsoft.com/office/drawing/2014/main" id="{FD8B3763-B782-4160-B86C-E847DD4761DF}"/>
              </a:ext>
            </a:extLst>
          </p:cNvPr>
          <p:cNvSpPr txBox="1">
            <a:spLocks/>
          </p:cNvSpPr>
          <p:nvPr/>
        </p:nvSpPr>
        <p:spPr>
          <a:xfrm>
            <a:off x="116418" y="2114551"/>
            <a:ext cx="11906249" cy="606425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GB" sz="3300" dirty="0">
                <a:latin typeface="Century Gothic" panose="020B0502020202020204" pitchFamily="34" charset="0"/>
              </a:rPr>
              <a:t>Success Criteria </a:t>
            </a:r>
          </a:p>
        </p:txBody>
      </p:sp>
      <p:sp>
        <p:nvSpPr>
          <p:cNvPr id="13" name="Title 6">
            <a:extLst>
              <a:ext uri="{FF2B5EF4-FFF2-40B4-BE49-F238E27FC236}">
                <a16:creationId xmlns:a16="http://schemas.microsoft.com/office/drawing/2014/main" id="{DD19089A-7F2E-45B9-8A9A-BDAB1B972C07}"/>
              </a:ext>
            </a:extLst>
          </p:cNvPr>
          <p:cNvSpPr txBox="1">
            <a:spLocks/>
          </p:cNvSpPr>
          <p:nvPr/>
        </p:nvSpPr>
        <p:spPr>
          <a:xfrm>
            <a:off x="116418" y="801689"/>
            <a:ext cx="11944349" cy="574675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US" sz="3300" dirty="0">
                <a:latin typeface="Century Gothic" panose="020B0502020202020204" pitchFamily="34" charset="0"/>
              </a:rPr>
              <a:t>Learning Intent</a:t>
            </a:r>
            <a:endParaRPr lang="en-GB" sz="3300" dirty="0">
              <a:latin typeface="Century Gothic" panose="020B0502020202020204" pitchFamily="34" charset="0"/>
            </a:endParaRPr>
          </a:p>
        </p:txBody>
      </p:sp>
      <p:sp>
        <p:nvSpPr>
          <p:cNvPr id="14" name="Rounded Rectangle 23">
            <a:extLst>
              <a:ext uri="{FF2B5EF4-FFF2-40B4-BE49-F238E27FC236}">
                <a16:creationId xmlns:a16="http://schemas.microsoft.com/office/drawing/2014/main" id="{97C6A782-B48F-4969-949A-B9ACC09443B3}"/>
              </a:ext>
            </a:extLst>
          </p:cNvPr>
          <p:cNvSpPr/>
          <p:nvPr userDrawn="1"/>
        </p:nvSpPr>
        <p:spPr>
          <a:xfrm>
            <a:off x="245534" y="2320926"/>
            <a:ext cx="1195917" cy="57467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sp>
        <p:nvSpPr>
          <p:cNvPr id="16" name="AutoShape 4" descr="Image result for knowledge clipart no background">
            <a:extLst>
              <a:ext uri="{FF2B5EF4-FFF2-40B4-BE49-F238E27FC236}">
                <a16:creationId xmlns:a16="http://schemas.microsoft.com/office/drawing/2014/main" id="{FB4E870B-6E8A-4A17-AF7A-112EB7612361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154517" y="-144463"/>
            <a:ext cx="304800" cy="304801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>
              <a:defRPr/>
            </a:pPr>
            <a:endParaRPr lang="en-GB" sz="1350"/>
          </a:p>
        </p:txBody>
      </p:sp>
      <p:sp>
        <p:nvSpPr>
          <p:cNvPr id="17" name="AutoShape 6" descr="Image result for knowledge clipart no background">
            <a:extLst>
              <a:ext uri="{FF2B5EF4-FFF2-40B4-BE49-F238E27FC236}">
                <a16:creationId xmlns:a16="http://schemas.microsoft.com/office/drawing/2014/main" id="{237643AF-4930-4E9E-927D-378B524B0CF5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306917" y="7938"/>
            <a:ext cx="304800" cy="304800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>
              <a:defRPr/>
            </a:pPr>
            <a:endParaRPr lang="en-GB" sz="1350"/>
          </a:p>
        </p:txBody>
      </p:sp>
      <p:sp>
        <p:nvSpPr>
          <p:cNvPr id="18" name="Title 6">
            <a:extLst>
              <a:ext uri="{FF2B5EF4-FFF2-40B4-BE49-F238E27FC236}">
                <a16:creationId xmlns:a16="http://schemas.microsoft.com/office/drawing/2014/main" id="{EE0A80F8-1B71-4472-BEC7-512188C29E1D}"/>
              </a:ext>
            </a:extLst>
          </p:cNvPr>
          <p:cNvSpPr txBox="1">
            <a:spLocks/>
          </p:cNvSpPr>
          <p:nvPr userDrawn="1"/>
        </p:nvSpPr>
        <p:spPr>
          <a:xfrm>
            <a:off x="116417" y="63501"/>
            <a:ext cx="2286000" cy="588963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US" sz="3300" dirty="0">
                <a:latin typeface="Century Gothic" panose="020B0502020202020204" pitchFamily="34" charset="0"/>
              </a:rPr>
              <a:t>Lesson Title</a:t>
            </a:r>
            <a:endParaRPr lang="en-GB" sz="3300" dirty="0">
              <a:latin typeface="Century Gothic" panose="020B050202020202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7229" y="1457482"/>
            <a:ext cx="11905323" cy="57606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2555633" y="63640"/>
            <a:ext cx="7197969" cy="57606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1" name="Content Placeholder 2"/>
          <p:cNvSpPr>
            <a:spLocks noGrp="1"/>
          </p:cNvSpPr>
          <p:nvPr>
            <p:ph idx="10"/>
          </p:nvPr>
        </p:nvSpPr>
        <p:spPr>
          <a:xfrm>
            <a:off x="2414203" y="2984429"/>
            <a:ext cx="8754003" cy="56915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11"/>
          </p:nvPr>
        </p:nvSpPr>
        <p:spPr>
          <a:xfrm>
            <a:off x="2403232" y="3667472"/>
            <a:ext cx="8754003" cy="63301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2"/>
          </p:nvPr>
        </p:nvSpPr>
        <p:spPr>
          <a:xfrm>
            <a:off x="2414203" y="4456437"/>
            <a:ext cx="8732060" cy="83135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17"/>
          </p:nvPr>
        </p:nvSpPr>
        <p:spPr>
          <a:xfrm>
            <a:off x="11203375" y="2952496"/>
            <a:ext cx="920887" cy="63301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8"/>
          </p:nvPr>
        </p:nvSpPr>
        <p:spPr>
          <a:xfrm>
            <a:off x="11231057" y="3700952"/>
            <a:ext cx="920887" cy="63301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Content Placeholder 2"/>
          <p:cNvSpPr>
            <a:spLocks noGrp="1"/>
          </p:cNvSpPr>
          <p:nvPr>
            <p:ph idx="19"/>
          </p:nvPr>
        </p:nvSpPr>
        <p:spPr>
          <a:xfrm>
            <a:off x="11253699" y="4449412"/>
            <a:ext cx="920887" cy="83837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Content Placeholder 2"/>
          <p:cNvSpPr>
            <a:spLocks noGrp="1"/>
          </p:cNvSpPr>
          <p:nvPr>
            <p:ph idx="20"/>
          </p:nvPr>
        </p:nvSpPr>
        <p:spPr>
          <a:xfrm>
            <a:off x="2414203" y="5475263"/>
            <a:ext cx="8732060" cy="83135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Content Placeholder 2"/>
          <p:cNvSpPr>
            <a:spLocks noGrp="1"/>
          </p:cNvSpPr>
          <p:nvPr>
            <p:ph idx="21"/>
          </p:nvPr>
        </p:nvSpPr>
        <p:spPr>
          <a:xfrm>
            <a:off x="11242727" y="5468238"/>
            <a:ext cx="920887" cy="83837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marL="0" indent="0" algn="ctr">
              <a:buNone/>
              <a:defRPr sz="2700" b="0" u="sng" baseline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Date Placeholder 2">
            <a:extLst>
              <a:ext uri="{FF2B5EF4-FFF2-40B4-BE49-F238E27FC236}">
                <a16:creationId xmlns:a16="http://schemas.microsoft.com/office/drawing/2014/main" id="{0FE29CFB-391E-49FE-8971-DB09DDC506DE}"/>
              </a:ext>
            </a:extLst>
          </p:cNvPr>
          <p:cNvSpPr>
            <a:spLocks noGrp="1"/>
          </p:cNvSpPr>
          <p:nvPr>
            <p:ph type="dt" sz="half" idx="22"/>
          </p:nvPr>
        </p:nvSpPr>
        <p:spPr>
          <a:xfrm>
            <a:off x="9812867" y="44450"/>
            <a:ext cx="2286000" cy="60325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111126A-6136-4891-91BD-C7364FD5E4F5}" type="datetime1">
              <a:rPr lang="en-GB"/>
              <a:pPr>
                <a:defRPr/>
              </a:pPr>
              <a:t>05/11/2020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521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</p:bldLst>
  </p:timing>
  <p:hf sldNum="0"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251" y="53976"/>
            <a:ext cx="8688916" cy="5492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6414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D77DA-E315-4C64-9255-DF96698A0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92B589-AAA1-4B23-9FC8-17B9248356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C30892-D1D4-4DD0-8D53-59A5654BE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5E4413-CE77-49C4-A3A1-38C0796E7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A936C-3D9D-4568-94B6-E1427E07F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497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B9DCF-23F4-43B1-8213-8BF63E0B5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FECBDA-1507-4071-A5D6-02A72D325C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5D6F3-6A89-4179-A3E8-242889D2F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77A638-0D8A-4326-9036-EA5D878DD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1B4D9-A5CC-466F-B5BC-2F152650B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932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C0909-5615-491E-964F-5C810FA00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D2178-D5A9-4CCA-8D74-E7FF108A93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BAB491-6879-4876-8AEF-4F78F5E099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308985-92FB-4957-BF87-B0EACFB90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D18489-0849-4F55-8772-5CE3F66FC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510318-EB84-470C-A980-92828E433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044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83283-5688-4667-A2CE-ED594236C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701FEA-103F-4F71-816E-BB29EA2DFE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D2D0C3-63CC-4D06-80D0-F01B425BF0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74E856-B608-447E-A9B6-CE9141180C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97C472-AC52-4989-8F0E-26A9B212FD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6E6554-3EDF-4CD0-A6E3-E95E0C876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EC3655-4EA4-4FEF-9B90-B311587BE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DE19B6-4A68-4205-923B-9AD69FE43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446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A4B89-2003-460F-A67E-4B70BA5A8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4267E2-2D15-462A-8706-CBA10E4E0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2C700A-BCAF-4773-95B2-8D35F834A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5BD2E8-9725-4F56-890D-3C448CA74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224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A7E4B8-E4F2-4EB7-9D88-C56AF4650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480EBA-0440-4CF8-82AB-58C5D15B1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9C1A85-92E3-4AB9-8F6D-FF5B23871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342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768E7-9F74-440E-AF03-58CE2A74F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38085A-32C6-47F5-A062-C3AD49CC4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621305-894A-4E4C-BF81-72BC40E394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B4FFB5-495A-4B0F-9C8B-8C3AE416A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DBAB08-F386-42BF-A1E5-C408735D4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453FB4-0D9A-4DDD-B431-B5145A8C6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70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85CF0-D094-4E11-8F8B-1F1846D3F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DFEE8C-3D2B-4877-A33A-F9E00673A3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4B3D2C-4BAE-46AD-BA89-73A9A0BE76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A8A3FC-750B-495D-BBD2-E5144728C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63169-E6DB-4132-A36B-7F0155BE1292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19FD5-0D04-4BF7-8DE9-CE424A142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9FB444-330A-45FB-A583-5BC1F328C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EE32E-39F2-4476-B07B-6368399E09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001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F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FDE53A-B54D-4C36-BFAE-4DBA52950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5F922-9566-4D8F-AE65-B5283568D5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D59EEE-8476-4F89-B6B5-C0EDD119CA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63169-E6DB-4132-A36B-7F0155BE1292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28A0C-750C-4515-8004-C9BAFFF7F7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1525C-E09C-43D7-8324-C8E15E0A32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EE32E-39F2-4476-B07B-6368399E09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06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svg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5" y="1734826"/>
            <a:ext cx="5499308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What is the 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atomic number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for the following?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Oxygen (O)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Magnesium (Mg)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Sulphur (S)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Copper (Cu)</a:t>
            </a:r>
          </a:p>
        </p:txBody>
      </p:sp>
      <p:pic>
        <p:nvPicPr>
          <p:cNvPr id="410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302" y="2948404"/>
            <a:ext cx="5880562" cy="3062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742657" y="2826127"/>
            <a:ext cx="1296988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8</a:t>
            </a:r>
          </a:p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12</a:t>
            </a:r>
          </a:p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16</a:t>
            </a:r>
          </a:p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29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B67ED9-2E3B-4CFD-81BC-E105781A08BA}"/>
              </a:ext>
            </a:extLst>
          </p:cNvPr>
          <p:cNvSpPr txBox="1"/>
          <p:nvPr/>
        </p:nvSpPr>
        <p:spPr>
          <a:xfrm>
            <a:off x="0" y="36279"/>
            <a:ext cx="10434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Title: Elements, compounds and mixtures</a:t>
            </a:r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74DB29D4-09DB-4B5A-90C7-79FC2556236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9068500" y="545284"/>
            <a:ext cx="324933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8A05A2B-D82E-4076-BB34-A49F2D923756}" type="datetime1">
              <a:rPr kumimoji="0" lang="en-GB" altLang="en-US" sz="4000" b="0" i="0" u="sng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05/11/2020</a:t>
            </a:fld>
            <a:endParaRPr kumimoji="0" lang="en-GB" altLang="en-US" sz="40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MS PGothic" panose="020B0600070205080204" pitchFamily="34" charset="-128"/>
              <a:cs typeface="+mn-cs"/>
            </a:endParaRPr>
          </a:p>
        </p:txBody>
      </p:sp>
      <p:pic>
        <p:nvPicPr>
          <p:cNvPr id="9" name="Graphic 6" descr="Mute speaker">
            <a:extLst>
              <a:ext uri="{FF2B5EF4-FFF2-40B4-BE49-F238E27FC236}">
                <a16:creationId xmlns:a16="http://schemas.microsoft.com/office/drawing/2014/main" id="{F75B3646-763F-4245-B875-F468552B034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29787" y="1222465"/>
            <a:ext cx="796430" cy="7964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8018675-DE7F-4152-8351-9840FF700422}"/>
              </a:ext>
            </a:extLst>
          </p:cNvPr>
          <p:cNvSpPr txBox="1"/>
          <p:nvPr/>
        </p:nvSpPr>
        <p:spPr>
          <a:xfrm>
            <a:off x="343949" y="1282089"/>
            <a:ext cx="107858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Do-Now on Whiteboards: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49662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0B91D9FC-141F-43DD-915E-837F1020E3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547" y="1406636"/>
            <a:ext cx="11711430" cy="661727"/>
          </a:xfrm>
          <a:solidFill>
            <a:srgbClr val="92D050"/>
          </a:solidFill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sz="2800" dirty="0">
                <a:latin typeface="Century Gothic" panose="020B0502020202020204" pitchFamily="34" charset="0"/>
              </a:rPr>
              <a:t>What is the difference between elements, compounds and mixtures?</a:t>
            </a:r>
            <a:endParaRPr lang="en-GB" sz="2800" dirty="0">
              <a:latin typeface="Century Gothic" panose="020B0502020202020204" pitchFamily="34" charset="0"/>
            </a:endParaRPr>
          </a:p>
        </p:txBody>
      </p:sp>
      <p:sp>
        <p:nvSpPr>
          <p:cNvPr id="28" name="Content Placeholder 27">
            <a:extLst>
              <a:ext uri="{FF2B5EF4-FFF2-40B4-BE49-F238E27FC236}">
                <a16:creationId xmlns:a16="http://schemas.microsoft.com/office/drawing/2014/main" id="{AFD671B1-014C-4FA0-A10B-7772BD4ED90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691607" y="64295"/>
            <a:ext cx="5775936" cy="690714"/>
          </a:xfrm>
          <a:solidFill>
            <a:srgbClr val="92D050"/>
          </a:solidFill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GB" sz="3600" b="1" dirty="0">
                <a:latin typeface="Century Gothic" panose="020B0502020202020204" pitchFamily="34" charset="0"/>
              </a:rPr>
              <a:t>Elements and Compounds</a:t>
            </a:r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6B020E7D-FFDD-4CE2-BE7C-D26DDE0BBAE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488049" y="2851150"/>
            <a:ext cx="7679407" cy="868363"/>
          </a:xfrm>
          <a:solidFill>
            <a:srgbClr val="92D050"/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en-GB" sz="3200" u="none" dirty="0">
                <a:latin typeface="Century Gothic" panose="020B0502020202020204" pitchFamily="34" charset="0"/>
              </a:rPr>
              <a:t>Identify elements, compounds and mixtures</a:t>
            </a:r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9C4F840E-1F21-4A3A-BE41-9EDA1D2514B1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2486462" y="4008640"/>
            <a:ext cx="7679406" cy="781285"/>
          </a:xfrm>
          <a:solidFill>
            <a:srgbClr val="92D050"/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en-US" sz="3200" u="none" dirty="0">
                <a:latin typeface="Century Gothic" panose="020B0502020202020204" pitchFamily="34" charset="0"/>
              </a:rPr>
              <a:t>Create models to show elements, compounds and mixtures</a:t>
            </a:r>
            <a:endParaRPr lang="en-GB" sz="3200" u="none" dirty="0">
              <a:latin typeface="Century Gothic" panose="020B0502020202020204" pitchFamily="34" charset="0"/>
            </a:endParaRPr>
          </a:p>
        </p:txBody>
      </p:sp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7F8E26D9-4EEA-4882-AB38-6DD979D24BB4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2473025" y="5013850"/>
            <a:ext cx="7663531" cy="1137902"/>
          </a:xfrm>
          <a:solidFill>
            <a:srgbClr val="92D050"/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en-US" sz="3200" u="none" dirty="0">
                <a:latin typeface="Century Gothic" panose="020B0502020202020204" pitchFamily="34" charset="0"/>
              </a:rPr>
              <a:t>Explain why elements, compounds and mixtures are different</a:t>
            </a:r>
            <a:endParaRPr lang="en-GB" sz="3200" u="none" dirty="0">
              <a:latin typeface="Century Gothic" panose="020B0502020202020204" pitchFamily="34" charset="0"/>
            </a:endParaRPr>
          </a:p>
        </p:txBody>
      </p:sp>
      <p:sp>
        <p:nvSpPr>
          <p:cNvPr id="29" name="Content Placeholder 28">
            <a:extLst>
              <a:ext uri="{FF2B5EF4-FFF2-40B4-BE49-F238E27FC236}">
                <a16:creationId xmlns:a16="http://schemas.microsoft.com/office/drawing/2014/main" id="{18EF3928-6DA8-42FA-8717-8DD305386739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10381880" y="2885750"/>
            <a:ext cx="838362" cy="764412"/>
          </a:xfrm>
          <a:solidFill>
            <a:srgbClr val="92D050"/>
          </a:solidFill>
        </p:spPr>
        <p:txBody>
          <a:bodyPr/>
          <a:lstStyle/>
          <a:p>
            <a:pPr>
              <a:defRPr/>
            </a:pPr>
            <a:r>
              <a:rPr lang="en-GB" dirty="0">
                <a:latin typeface="Century Gothic" panose="020B0502020202020204" pitchFamily="34" charset="0"/>
              </a:rPr>
              <a:t>3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647FD12F-7377-452C-9FA1-78C65730D1AE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10381880" y="4008639"/>
            <a:ext cx="823500" cy="781285"/>
          </a:xfrm>
          <a:solidFill>
            <a:srgbClr val="92D050"/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n-GB" dirty="0">
                <a:latin typeface="Century Gothic" panose="020B0502020202020204" pitchFamily="34" charset="0"/>
              </a:rPr>
              <a:t>4</a:t>
            </a:r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CA79EB7F-EF7A-4CCF-B19E-D4DC8EB8F7FE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10381880" y="5116513"/>
            <a:ext cx="838362" cy="838200"/>
          </a:xfrm>
          <a:solidFill>
            <a:srgbClr val="92D050"/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n-GB" dirty="0">
                <a:latin typeface="Century Gothic" panose="020B0502020202020204" pitchFamily="34" charset="0"/>
              </a:rPr>
              <a:t>5-6</a:t>
            </a:r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1EC8A893-7996-48D9-8758-051FC4836019}"/>
              </a:ext>
            </a:extLst>
          </p:cNvPr>
          <p:cNvSpPr txBox="1">
            <a:spLocks/>
          </p:cNvSpPr>
          <p:nvPr/>
        </p:nvSpPr>
        <p:spPr bwMode="auto">
          <a:xfrm>
            <a:off x="8681915" y="85223"/>
            <a:ext cx="3238062" cy="576263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accent3">
                <a:shade val="95000"/>
                <a:satMod val="105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>
            <a:lvl1pPr marL="0" indent="0" algn="ctr" defTabSz="914400" rtl="0" eaLnBrk="0" latinLnBrk="0" hangingPunct="0">
              <a:spcBef>
                <a:spcPct val="20000"/>
              </a:spcBef>
              <a:buFont typeface="Arial" pitchFamily="34" charset="0"/>
              <a:buNone/>
              <a:defRPr sz="2400" b="0" u="sng" kern="1200" baseline="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742950" indent="-285750" algn="l" defTabSz="914400" rtl="0" eaLnBrk="0" latinLnBrk="0" hangingPunct="0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11430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6002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2057400" indent="-228600" algn="l" defTabSz="914400" rtl="0" eaLnBrk="0" latinLnBrk="0" hangingPunct="0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fld id="{154BC072-B87D-420C-BE21-F599E06CF5F8}" type="datetime1">
              <a:rPr kumimoji="0" lang="en-GB" sz="4000" b="0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ＭＳ Ｐゴシック" pitchFamily="1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t>05/11/2020</a:t>
            </a:fld>
            <a:endParaRPr kumimoji="0" lang="en-GB" sz="40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ＭＳ Ｐゴシック" pitchFamily="1" charset="-128"/>
              <a:cs typeface="+mn-cs"/>
            </a:endParaRPr>
          </a:p>
        </p:txBody>
      </p:sp>
      <p:sp>
        <p:nvSpPr>
          <p:cNvPr id="65547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DB5CBA62-9E67-4535-8759-73A8303EF93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46276" y="2887663"/>
            <a:ext cx="69056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5548" name="Picture 18" descr="http://www.gifs.net/Animation11/Nature/Stars/Sun_star.gif">
            <a:extLst>
              <a:ext uri="{FF2B5EF4-FFF2-40B4-BE49-F238E27FC236}">
                <a16:creationId xmlns:a16="http://schemas.microsoft.com/office/drawing/2014/main" id="{BED84ABE-BBFB-43F5-A742-36BFEDB7868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35126" y="3719513"/>
            <a:ext cx="69056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5549" name="Picture 19" descr="http://www.gifs.net/Animation11/Nature/Stars/Sun_star.gif">
            <a:extLst>
              <a:ext uri="{FF2B5EF4-FFF2-40B4-BE49-F238E27FC236}">
                <a16:creationId xmlns:a16="http://schemas.microsoft.com/office/drawing/2014/main" id="{7D225860-10CA-4349-B157-8A9E0541713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46326" y="3687763"/>
            <a:ext cx="69056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5550" name="Picture 20" descr="http://www.gifs.net/Animation11/Nature/Stars/Sun_star.gif">
            <a:extLst>
              <a:ext uri="{FF2B5EF4-FFF2-40B4-BE49-F238E27FC236}">
                <a16:creationId xmlns:a16="http://schemas.microsoft.com/office/drawing/2014/main" id="{5FAB2380-AFC4-4D47-BEDE-F840DFECA0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00201" y="4868863"/>
            <a:ext cx="69056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5551" name="Picture 21" descr="http://www.gifs.net/Animation11/Nature/Stars/Sun_star.gif">
            <a:extLst>
              <a:ext uri="{FF2B5EF4-FFF2-40B4-BE49-F238E27FC236}">
                <a16:creationId xmlns:a16="http://schemas.microsoft.com/office/drawing/2014/main" id="{7DA19734-39E0-44CE-AAD6-98E66F5CCC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12988" y="4837113"/>
            <a:ext cx="690562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5552" name="Picture 22" descr="http://www.gifs.net/Animation11/Nature/Stars/Sun_star.gif">
            <a:extLst>
              <a:ext uri="{FF2B5EF4-FFF2-40B4-BE49-F238E27FC236}">
                <a16:creationId xmlns:a16="http://schemas.microsoft.com/office/drawing/2014/main" id="{A1003F8D-698B-43F2-9130-31D17A8BEF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57388" y="5405438"/>
            <a:ext cx="690562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65554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D482D53E-64E7-4781-BD7C-86A40F13420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944" y="2885750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383B52B8-BF54-4BC5-A6CA-6AF71851BA9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63" y="3918994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7AFA38AD-EF10-4050-BA95-F7A40A1F797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90" y="3896944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B48987F7-CA60-46C3-A609-3E76D2407B1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561" y="5148592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066839C0-6343-4D12-A921-7D9C68EFE95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25" y="5148591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7" descr="http://www.gifs.net/Animation11/Nature/Stars/Sun_star.gif">
            <a:extLst>
              <a:ext uri="{FF2B5EF4-FFF2-40B4-BE49-F238E27FC236}">
                <a16:creationId xmlns:a16="http://schemas.microsoft.com/office/drawing/2014/main" id="{34BFAB6B-42D7-4A41-A2CC-67D5C70725B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940" y="5148591"/>
            <a:ext cx="690562" cy="69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5752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3143251" y="234950"/>
            <a:ext cx="62658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0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How are these diagrams different?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60"/>
          <a:stretch>
            <a:fillRect/>
          </a:stretch>
        </p:blipFill>
        <p:spPr bwMode="auto">
          <a:xfrm>
            <a:off x="1524000" y="836613"/>
            <a:ext cx="9144000" cy="298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Box 4"/>
          <p:cNvSpPr txBox="1">
            <a:spLocks noChangeArrowheads="1"/>
          </p:cNvSpPr>
          <p:nvPr/>
        </p:nvSpPr>
        <p:spPr bwMode="auto">
          <a:xfrm>
            <a:off x="4710113" y="3835401"/>
            <a:ext cx="27368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Element</a:t>
            </a:r>
            <a:r>
              <a:rPr kumimoji="0" lang="en-GB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= 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One type </a:t>
            </a:r>
            <a:r>
              <a:rPr kumimoji="0" lang="en-GB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of atom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Atoms are chemically bonded </a:t>
            </a:r>
          </a:p>
        </p:txBody>
      </p:sp>
      <p:sp>
        <p:nvSpPr>
          <p:cNvPr id="7173" name="TextBox 5"/>
          <p:cNvSpPr txBox="1">
            <a:spLocks noChangeArrowheads="1"/>
          </p:cNvSpPr>
          <p:nvPr/>
        </p:nvSpPr>
        <p:spPr bwMode="auto">
          <a:xfrm>
            <a:off x="7677150" y="3805238"/>
            <a:ext cx="2967038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Compound</a:t>
            </a:r>
            <a:r>
              <a:rPr kumimoji="0" lang="en-GB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= 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Two or more</a:t>
            </a:r>
            <a:r>
              <a:rPr kumimoji="0" lang="en-GB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types of atoms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Atoms are 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chemically bonded </a:t>
            </a:r>
            <a:r>
              <a:rPr kumimoji="0" lang="en-GB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(made up of the same molecule). </a:t>
            </a:r>
          </a:p>
        </p:txBody>
      </p:sp>
      <p:sp>
        <p:nvSpPr>
          <p:cNvPr id="7174" name="TextBox 6"/>
          <p:cNvSpPr txBox="1">
            <a:spLocks noChangeArrowheads="1"/>
          </p:cNvSpPr>
          <p:nvPr/>
        </p:nvSpPr>
        <p:spPr bwMode="auto">
          <a:xfrm>
            <a:off x="1743075" y="3856039"/>
            <a:ext cx="273685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Mixture</a:t>
            </a:r>
            <a:r>
              <a:rPr kumimoji="0" lang="en-GB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= 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Two or more</a:t>
            </a:r>
            <a:r>
              <a:rPr kumimoji="0" lang="en-GB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types of atoms.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Atoms are </a:t>
            </a:r>
            <a:r>
              <a:rPr kumimoji="0" lang="en-GB" altLang="en-US" sz="240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not</a:t>
            </a:r>
            <a:r>
              <a:rPr kumimoji="0" lang="en-GB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chemically bonded. </a:t>
            </a:r>
          </a:p>
        </p:txBody>
      </p:sp>
      <p:pic>
        <p:nvPicPr>
          <p:cNvPr id="7" name="Graphic 4" descr="Mute speaker">
            <a:extLst>
              <a:ext uri="{FF2B5EF4-FFF2-40B4-BE49-F238E27FC236}">
                <a16:creationId xmlns:a16="http://schemas.microsoft.com/office/drawing/2014/main" id="{47FB4F6A-1B68-42A0-BA69-C1337382094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66389" y="501012"/>
            <a:ext cx="796430" cy="796430"/>
          </a:xfrm>
          <a:prstGeom prst="rect">
            <a:avLst/>
          </a:prstGeom>
        </p:spPr>
      </p:pic>
      <p:pic>
        <p:nvPicPr>
          <p:cNvPr id="8" name="Picture 2" descr="Listen Icons - Download Free Vector Icons | Noun Project">
            <a:extLst>
              <a:ext uri="{FF2B5EF4-FFF2-40B4-BE49-F238E27FC236}">
                <a16:creationId xmlns:a16="http://schemas.microsoft.com/office/drawing/2014/main" id="{AB3B9DF3-61BD-415F-B5B6-579F64D624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206" y="469015"/>
            <a:ext cx="904697" cy="90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F4C443E-DBB2-494B-B0A5-4523391518AE}"/>
              </a:ext>
            </a:extLst>
          </p:cNvPr>
          <p:cNvSpPr txBox="1"/>
          <p:nvPr/>
        </p:nvSpPr>
        <p:spPr>
          <a:xfrm>
            <a:off x="9447649" y="92008"/>
            <a:ext cx="2550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New learning</a:t>
            </a:r>
          </a:p>
        </p:txBody>
      </p:sp>
    </p:spTree>
    <p:extLst>
      <p:ext uri="{BB962C8B-B14F-4D97-AF65-F5344CB8AC3E}">
        <p14:creationId xmlns:p14="http://schemas.microsoft.com/office/powerpoint/2010/main" val="1867844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  <p:bldP spid="71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2279651" y="333375"/>
            <a:ext cx="2087563" cy="584200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Element</a:t>
            </a:r>
          </a:p>
        </p:txBody>
      </p:sp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4872039" y="333375"/>
            <a:ext cx="2592387" cy="5842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Compound</a:t>
            </a:r>
          </a:p>
        </p:txBody>
      </p:sp>
      <p:pic>
        <p:nvPicPr>
          <p:cNvPr id="5" name="Graphic 4" descr="Mute speaker">
            <a:extLst>
              <a:ext uri="{FF2B5EF4-FFF2-40B4-BE49-F238E27FC236}">
                <a16:creationId xmlns:a16="http://schemas.microsoft.com/office/drawing/2014/main" id="{A7CA239E-9067-4BEB-BFE9-E1928860E62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53148" y="539157"/>
            <a:ext cx="796430" cy="7964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1F3ED2-B77C-44B0-A33A-848785208CFC}"/>
              </a:ext>
            </a:extLst>
          </p:cNvPr>
          <p:cNvSpPr txBox="1"/>
          <p:nvPr/>
        </p:nvSpPr>
        <p:spPr>
          <a:xfrm>
            <a:off x="8172230" y="83619"/>
            <a:ext cx="3684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Reflection and Reteach</a:t>
            </a:r>
          </a:p>
        </p:txBody>
      </p:sp>
      <p:pic>
        <p:nvPicPr>
          <p:cNvPr id="7" name="Graphic 12" descr="Reflection">
            <a:extLst>
              <a:ext uri="{FF2B5EF4-FFF2-40B4-BE49-F238E27FC236}">
                <a16:creationId xmlns:a16="http://schemas.microsoft.com/office/drawing/2014/main" id="{0735E0A8-A4AA-4B64-A8B0-B138EEF4BD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774656" y="423986"/>
            <a:ext cx="1081784" cy="1081784"/>
          </a:xfrm>
          <a:prstGeom prst="rect">
            <a:avLst/>
          </a:prstGeom>
        </p:spPr>
      </p:pic>
    </p:spTree>
    <p:controls>
      <mc:AlternateContent xmlns:mc="http://schemas.openxmlformats.org/markup-compatibility/2006">
        <mc:Choice xmlns:v="urn:schemas-microsoft-com:vml" Requires="v">
          <p:control spid="1027" name="ShockwaveFlash1" r:id="rId2" imgW="9144000" imgH="6108840"/>
        </mc:Choice>
        <mc:Fallback>
          <p:control name="ShockwaveFlash1" r:id="rId2" imgW="9144000" imgH="6108840">
            <p:pic>
              <p:nvPicPr>
                <p:cNvPr id="6146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9"/>
                <a:srcRect/>
                <a:stretch>
                  <a:fillRect/>
                </a:stretch>
              </p:blipFill>
              <p:spPr bwMode="auto">
                <a:xfrm>
                  <a:off x="584070" y="964878"/>
                  <a:ext cx="9144000" cy="61087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696310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8195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8197" name="TextBox 1"/>
          <p:cNvSpPr txBox="1">
            <a:spLocks noChangeArrowheads="1"/>
          </p:cNvSpPr>
          <p:nvPr/>
        </p:nvSpPr>
        <p:spPr bwMode="auto">
          <a:xfrm>
            <a:off x="335560" y="247057"/>
            <a:ext cx="2087563" cy="584200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Element</a:t>
            </a:r>
          </a:p>
        </p:txBody>
      </p:sp>
      <p:sp>
        <p:nvSpPr>
          <p:cNvPr id="8198" name="TextBox 2"/>
          <p:cNvSpPr txBox="1">
            <a:spLocks noChangeArrowheads="1"/>
          </p:cNvSpPr>
          <p:nvPr/>
        </p:nvSpPr>
        <p:spPr bwMode="auto">
          <a:xfrm>
            <a:off x="3298072" y="247057"/>
            <a:ext cx="2592387" cy="5842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Compound</a:t>
            </a:r>
          </a:p>
        </p:txBody>
      </p:sp>
      <p:sp>
        <p:nvSpPr>
          <p:cNvPr id="8199" name="TextBox 3"/>
          <p:cNvSpPr txBox="1">
            <a:spLocks noChangeArrowheads="1"/>
          </p:cNvSpPr>
          <p:nvPr/>
        </p:nvSpPr>
        <p:spPr bwMode="auto">
          <a:xfrm>
            <a:off x="6597521" y="301602"/>
            <a:ext cx="2087562" cy="584200"/>
          </a:xfrm>
          <a:prstGeom prst="rect">
            <a:avLst/>
          </a:prstGeom>
          <a:solidFill>
            <a:srgbClr val="F5856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Mixture</a:t>
            </a:r>
          </a:p>
        </p:txBody>
      </p:sp>
      <p:pic>
        <p:nvPicPr>
          <p:cNvPr id="8" name="Graphic 4" descr="Mute speaker">
            <a:extLst>
              <a:ext uri="{FF2B5EF4-FFF2-40B4-BE49-F238E27FC236}">
                <a16:creationId xmlns:a16="http://schemas.microsoft.com/office/drawing/2014/main" id="{A7CA239E-9067-4BEB-BFE9-E1928860E62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53148" y="539157"/>
            <a:ext cx="796430" cy="7964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A1F3ED2-B77C-44B0-A33A-848785208CFC}"/>
              </a:ext>
            </a:extLst>
          </p:cNvPr>
          <p:cNvSpPr txBox="1"/>
          <p:nvPr/>
        </p:nvSpPr>
        <p:spPr>
          <a:xfrm>
            <a:off x="8172230" y="83619"/>
            <a:ext cx="3684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Reflection and Reteach</a:t>
            </a:r>
          </a:p>
        </p:txBody>
      </p:sp>
      <p:pic>
        <p:nvPicPr>
          <p:cNvPr id="10" name="Graphic 12" descr="Reflection">
            <a:extLst>
              <a:ext uri="{FF2B5EF4-FFF2-40B4-BE49-F238E27FC236}">
                <a16:creationId xmlns:a16="http://schemas.microsoft.com/office/drawing/2014/main" id="{0735E0A8-A4AA-4B64-A8B0-B138EEF4BD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774656" y="423986"/>
            <a:ext cx="1081784" cy="1081784"/>
          </a:xfrm>
          <a:prstGeom prst="rect">
            <a:avLst/>
          </a:prstGeom>
        </p:spPr>
      </p:pic>
    </p:spTree>
    <p:controls>
      <mc:AlternateContent xmlns:mc="http://schemas.openxmlformats.org/markup-compatibility/2006">
        <mc:Choice xmlns:v="urn:schemas-microsoft-com:vml" Requires="v">
          <p:control spid="2051" name="ShockwaveFlash1" r:id="rId2" imgW="9144000" imgH="6381720"/>
        </mc:Choice>
        <mc:Fallback>
          <p:control name="ShockwaveFlash1" r:id="rId2" imgW="9144000" imgH="6381720">
            <p:pic>
              <p:nvPicPr>
                <p:cNvPr id="8196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206508" y="826790"/>
                  <a:ext cx="9144000" cy="63817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984555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663" y="4221163"/>
            <a:ext cx="6151562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314793" y="1412875"/>
            <a:ext cx="10453221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1. Fill in the definition with the key words.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2. Colour in the diagrams to show elements, compounds and mixtures. </a:t>
            </a:r>
          </a:p>
        </p:txBody>
      </p:sp>
      <p:sp>
        <p:nvSpPr>
          <p:cNvPr id="9220" name="TextBox 12"/>
          <p:cNvSpPr txBox="1">
            <a:spLocks noChangeArrowheads="1"/>
          </p:cNvSpPr>
          <p:nvPr/>
        </p:nvSpPr>
        <p:spPr bwMode="auto">
          <a:xfrm>
            <a:off x="10322550" y="3309333"/>
            <a:ext cx="331849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10 </a:t>
            </a:r>
            <a:r>
              <a:rPr kumimoji="0" lang="en-GB" alt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mins</a:t>
            </a:r>
            <a:endParaRPr kumimoji="0" lang="en-GB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pic>
        <p:nvPicPr>
          <p:cNvPr id="14" name="MS900074799[1].wav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374" y="5110162"/>
            <a:ext cx="1714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val 14"/>
          <p:cNvSpPr/>
          <p:nvPr/>
        </p:nvSpPr>
        <p:spPr>
          <a:xfrm>
            <a:off x="10072325" y="4221163"/>
            <a:ext cx="1800225" cy="1871663"/>
          </a:xfrm>
          <a:prstGeom prst="ellipse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10072325" y="4221163"/>
            <a:ext cx="1800225" cy="1871663"/>
          </a:xfrm>
          <a:prstGeom prst="ellipse">
            <a:avLst/>
          </a:prstGeom>
          <a:solidFill>
            <a:srgbClr val="3333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7D7E08-0E1B-4F7A-8C70-5FD40557628B}"/>
              </a:ext>
            </a:extLst>
          </p:cNvPr>
          <p:cNvSpPr txBox="1"/>
          <p:nvPr/>
        </p:nvSpPr>
        <p:spPr>
          <a:xfrm>
            <a:off x="9186001" y="83619"/>
            <a:ext cx="2940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Practice with aid</a:t>
            </a:r>
          </a:p>
        </p:txBody>
      </p:sp>
      <p:pic>
        <p:nvPicPr>
          <p:cNvPr id="9" name="Picture 4" descr="Whisper Icons - Download Free Vector Icons | Noun Project">
            <a:extLst>
              <a:ext uri="{FF2B5EF4-FFF2-40B4-BE49-F238E27FC236}">
                <a16:creationId xmlns:a16="http://schemas.microsoft.com/office/drawing/2014/main" id="{0C74C871-A9A7-4288-8069-A891D9E80B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8482" y="395994"/>
            <a:ext cx="1393272" cy="139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5060C58-8CAF-4196-B8BF-CABBE86B8961}"/>
              </a:ext>
            </a:extLst>
          </p:cNvPr>
          <p:cNvSpPr txBox="1"/>
          <p:nvPr/>
        </p:nvSpPr>
        <p:spPr>
          <a:xfrm>
            <a:off x="10367144" y="1619989"/>
            <a:ext cx="1715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Pair Whisper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A5559A-6A1C-4552-A206-7845D259D8AC}"/>
              </a:ext>
            </a:extLst>
          </p:cNvPr>
          <p:cNvSpPr txBox="1"/>
          <p:nvPr/>
        </p:nvSpPr>
        <p:spPr>
          <a:xfrm>
            <a:off x="368565" y="323060"/>
            <a:ext cx="8640524" cy="83099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L1/3: Identify elements compounds and mixtures and explain their differences</a:t>
            </a:r>
          </a:p>
        </p:txBody>
      </p:sp>
    </p:spTree>
    <p:extLst>
      <p:ext uri="{BB962C8B-B14F-4D97-AF65-F5344CB8AC3E}">
        <p14:creationId xmlns:p14="http://schemas.microsoft.com/office/powerpoint/2010/main" val="115276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6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178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BFF71-AA80-46F5-8A3A-8A0DAB7AE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B4D05-0FF8-43C6-8BC4-3C2756728F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C45241-0EEC-44AF-BFD1-D6864B17C838}"/>
              </a:ext>
            </a:extLst>
          </p:cNvPr>
          <p:cNvSpPr txBox="1"/>
          <p:nvPr/>
        </p:nvSpPr>
        <p:spPr>
          <a:xfrm>
            <a:off x="368565" y="323060"/>
            <a:ext cx="8640524" cy="83099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L2: Create models to show elements, compound and mixtures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2A17EF-7ABB-4D3C-81EB-CBC632C6720A}"/>
              </a:ext>
            </a:extLst>
          </p:cNvPr>
          <p:cNvSpPr txBox="1"/>
          <p:nvPr/>
        </p:nvSpPr>
        <p:spPr>
          <a:xfrm>
            <a:off x="9186001" y="83619"/>
            <a:ext cx="2940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Practice with aid</a:t>
            </a:r>
          </a:p>
        </p:txBody>
      </p:sp>
      <p:pic>
        <p:nvPicPr>
          <p:cNvPr id="6" name="Picture 4" descr="Whisper Icons - Download Free Vector Icons | Noun Project">
            <a:extLst>
              <a:ext uri="{FF2B5EF4-FFF2-40B4-BE49-F238E27FC236}">
                <a16:creationId xmlns:a16="http://schemas.microsoft.com/office/drawing/2014/main" id="{2E63F1B6-AB10-4842-B73E-7003B8AAD4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8482" y="395994"/>
            <a:ext cx="1393272" cy="139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5CDF4AD-1E93-433E-85A8-42F70CCDC613}"/>
              </a:ext>
            </a:extLst>
          </p:cNvPr>
          <p:cNvSpPr txBox="1"/>
          <p:nvPr/>
        </p:nvSpPr>
        <p:spPr>
          <a:xfrm>
            <a:off x="10367144" y="1619989"/>
            <a:ext cx="1715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Pair Whisper</a:t>
            </a:r>
          </a:p>
        </p:txBody>
      </p:sp>
      <p:pic>
        <p:nvPicPr>
          <p:cNvPr id="3074" name="Picture 2" descr="See the source image">
            <a:extLst>
              <a:ext uri="{FF2B5EF4-FFF2-40B4-BE49-F238E27FC236}">
                <a16:creationId xmlns:a16="http://schemas.microsoft.com/office/drawing/2014/main" id="{288C3271-FCF3-408F-8353-586A0055CF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22" b="23716"/>
          <a:stretch/>
        </p:blipFill>
        <p:spPr bwMode="auto">
          <a:xfrm>
            <a:off x="6374778" y="2618077"/>
            <a:ext cx="5622446" cy="2960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1A0957-C46A-49F9-B2F9-F79B9F03013A}"/>
              </a:ext>
            </a:extLst>
          </p:cNvPr>
          <p:cNvSpPr txBox="1"/>
          <p:nvPr/>
        </p:nvSpPr>
        <p:spPr>
          <a:xfrm>
            <a:off x="194776" y="1435563"/>
            <a:ext cx="6406761" cy="526297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GB" sz="2800" u="sng" dirty="0">
                <a:latin typeface="Century Gothic" panose="020B0502020202020204" pitchFamily="34" charset="0"/>
              </a:rPr>
              <a:t>Task: </a:t>
            </a:r>
          </a:p>
          <a:p>
            <a:endParaRPr lang="en-GB" sz="2800" dirty="0">
              <a:latin typeface="Century Gothic" panose="020B0502020202020204" pitchFamily="34" charset="0"/>
            </a:endParaRPr>
          </a:p>
          <a:p>
            <a:r>
              <a:rPr lang="en-GB" sz="2800" dirty="0">
                <a:latin typeface="Century Gothic" panose="020B0502020202020204" pitchFamily="34" charset="0"/>
              </a:rPr>
              <a:t>Use the </a:t>
            </a:r>
            <a:r>
              <a:rPr lang="en-GB" sz="2800" dirty="0" err="1">
                <a:latin typeface="Century Gothic" panose="020B0502020202020204" pitchFamily="34" charset="0"/>
              </a:rPr>
              <a:t>molymods</a:t>
            </a:r>
            <a:r>
              <a:rPr lang="en-GB" sz="2800" dirty="0">
                <a:latin typeface="Century Gothic" panose="020B0502020202020204" pitchFamily="34" charset="0"/>
              </a:rPr>
              <a:t> to create:</a:t>
            </a:r>
          </a:p>
          <a:p>
            <a:endParaRPr lang="en-GB" sz="2800" dirty="0">
              <a:latin typeface="Century Gothic" panose="020B0502020202020204" pitchFamily="34" charset="0"/>
            </a:endParaRPr>
          </a:p>
          <a:p>
            <a:pPr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Century Gothic" panose="020B0502020202020204" pitchFamily="34" charset="0"/>
              </a:rPr>
              <a:t>Elements</a:t>
            </a:r>
          </a:p>
          <a:p>
            <a:pPr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Century Gothic" panose="020B0502020202020204" pitchFamily="34" charset="0"/>
              </a:rPr>
              <a:t>Compounds</a:t>
            </a:r>
          </a:p>
          <a:p>
            <a:pPr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Century Gothic" panose="020B0502020202020204" pitchFamily="34" charset="0"/>
              </a:rPr>
              <a:t>Mixtures</a:t>
            </a:r>
          </a:p>
          <a:p>
            <a:endParaRPr lang="en-GB" sz="2800" dirty="0">
              <a:latin typeface="Century Gothic" panose="020B0502020202020204" pitchFamily="34" charset="0"/>
            </a:endParaRPr>
          </a:p>
          <a:p>
            <a:r>
              <a:rPr lang="en-GB" sz="2800" dirty="0">
                <a:latin typeface="Century Gothic" panose="020B0502020202020204" pitchFamily="34" charset="0"/>
              </a:rPr>
              <a:t>2. Explain to your partner why the models you have made are elements, compounds and mixtures. </a:t>
            </a:r>
          </a:p>
        </p:txBody>
      </p:sp>
    </p:spTree>
    <p:extLst>
      <p:ext uri="{BB962C8B-B14F-4D97-AF65-F5344CB8AC3E}">
        <p14:creationId xmlns:p14="http://schemas.microsoft.com/office/powerpoint/2010/main" val="172532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393775B-1706-4E12-AA14-B9E19F1F712A}"/>
              </a:ext>
            </a:extLst>
          </p:cNvPr>
          <p:cNvSpPr/>
          <p:nvPr/>
        </p:nvSpPr>
        <p:spPr>
          <a:xfrm>
            <a:off x="272321" y="0"/>
            <a:ext cx="11647358" cy="7468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marR="28575">
              <a:lnSpc>
                <a:spcPct val="107000"/>
              </a:lnSpc>
              <a:spcBef>
                <a:spcPts val="2250"/>
              </a:spcBef>
              <a:spcAft>
                <a:spcPts val="225"/>
              </a:spcAft>
            </a:pPr>
            <a:r>
              <a:rPr lang="en-GB" sz="2400" b="1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Q1.</a:t>
            </a:r>
            <a:endParaRPr lang="en-GB" dirty="0"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(a)     (</a:t>
            </a:r>
            <a:r>
              <a:rPr lang="en-GB" dirty="0" err="1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2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 B                      1</a:t>
            </a:r>
            <a:r>
              <a:rPr lang="en-GB" sz="1400" b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2000" dirty="0"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en-GB" sz="2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(ii)     D                              1 </a:t>
            </a:r>
            <a:r>
              <a:rPr lang="en-GB" sz="1200" b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300"/>
              </a:spcBef>
              <a:spcAft>
                <a:spcPts val="0"/>
              </a:spcAft>
              <a:tabLst>
                <a:tab pos="752475" algn="l"/>
                <a:tab pos="6301105" algn="r"/>
              </a:tabLst>
            </a:pPr>
            <a:r>
              <a:rPr lang="en-GB" sz="1400" b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(iii) A, C, E </a:t>
            </a:r>
            <a:r>
              <a:rPr lang="en-GB" sz="14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              </a:t>
            </a:r>
            <a:r>
              <a:rPr lang="en-GB" sz="1400" b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[3]</a:t>
            </a:r>
            <a:endParaRPr lang="en-GB" dirty="0"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5250" marR="28575">
              <a:lnSpc>
                <a:spcPct val="107000"/>
              </a:lnSpc>
              <a:spcBef>
                <a:spcPts val="2250"/>
              </a:spcBef>
              <a:spcAft>
                <a:spcPts val="225"/>
              </a:spcAft>
            </a:pPr>
            <a:r>
              <a:rPr lang="en-GB" sz="2400" b="1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Q2.</a:t>
            </a:r>
            <a:endParaRPr lang="en-GB" dirty="0"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2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(a)     (</a:t>
            </a:r>
            <a:r>
              <a:rPr lang="en-GB" sz="2000" dirty="0" err="1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      A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n-GB" sz="1400" b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(L7)</a:t>
            </a:r>
            <a:endParaRPr lang="en-GB" sz="2000" dirty="0"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en-GB" sz="2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(ii)     E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n-GB" sz="1400" b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(L7)</a:t>
            </a:r>
            <a:endParaRPr lang="en-GB" sz="2000" dirty="0"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en-GB" sz="2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(iii)     C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n-GB" sz="1200" b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(L7)</a:t>
            </a:r>
            <a:endParaRPr lang="en-GB" dirty="0"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en-GB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(b)     </a:t>
            </a:r>
            <a:r>
              <a:rPr lang="en-GB" sz="2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any </a:t>
            </a:r>
            <a:r>
              <a:rPr lang="en-GB" sz="2000" b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 </a:t>
            </a:r>
            <a:r>
              <a:rPr lang="en-GB" sz="2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</a:p>
          <a:p>
            <a:pPr marL="900430" indent="-18034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en-GB" sz="2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    a compound contains two </a:t>
            </a:r>
            <a:r>
              <a:rPr lang="en-GB" sz="2000" b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GB" sz="2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 elements chemically combined</a:t>
            </a:r>
            <a:br>
              <a:rPr lang="en-GB" sz="2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000" b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GB" sz="2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bonded</a:t>
            </a:r>
          </a:p>
          <a:p>
            <a:pPr marL="900430" indent="-18034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en-GB" sz="2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    a mixture contains two </a:t>
            </a:r>
            <a:r>
              <a:rPr lang="en-GB" sz="2000" b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GB" sz="2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 elements </a:t>
            </a:r>
            <a:r>
              <a:rPr lang="en-GB" sz="2000" b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GB" sz="2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compounds </a:t>
            </a:r>
            <a:br>
              <a:rPr lang="en-GB" sz="2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000" b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GB" sz="2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substances not chemically combined </a:t>
            </a:r>
            <a:r>
              <a:rPr lang="en-GB" sz="2000" b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GB" sz="20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bonded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n-GB" sz="1200" b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(L7)</a:t>
            </a:r>
            <a:endParaRPr lang="en-GB" dirty="0"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5250" marR="28575">
              <a:lnSpc>
                <a:spcPct val="107000"/>
              </a:lnSpc>
              <a:spcBef>
                <a:spcPts val="2250"/>
              </a:spcBef>
              <a:spcAft>
                <a:spcPts val="225"/>
              </a:spcAft>
            </a:pPr>
            <a:endParaRPr lang="en-GB" dirty="0"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n-GB" sz="1200" b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GB" dirty="0"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84D9C33-DA77-46E0-9507-60F887647959}"/>
              </a:ext>
            </a:extLst>
          </p:cNvPr>
          <p:cNvSpPr/>
          <p:nvPr/>
        </p:nvSpPr>
        <p:spPr>
          <a:xfrm>
            <a:off x="4322161" y="1338684"/>
            <a:ext cx="6096000" cy="20824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marL="95250" marR="28575">
              <a:lnSpc>
                <a:spcPct val="107000"/>
              </a:lnSpc>
              <a:spcBef>
                <a:spcPts val="2250"/>
              </a:spcBef>
              <a:spcAft>
                <a:spcPts val="225"/>
              </a:spcAft>
            </a:pPr>
            <a:r>
              <a:rPr lang="en-GB" sz="2400" b="1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Q3.</a:t>
            </a:r>
            <a:endParaRPr lang="en-GB" dirty="0"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(a)     electrons      = 11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n-GB" sz="1200" b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GB" dirty="0"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en-GB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neutrons      = 12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n-GB" sz="1200" b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GB" dirty="0"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en-GB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protons        = 11                                                              1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ADADE1-92B9-4815-AF1E-47126E86CD6B}"/>
              </a:ext>
            </a:extLst>
          </p:cNvPr>
          <p:cNvSpPr txBox="1"/>
          <p:nvPr/>
        </p:nvSpPr>
        <p:spPr>
          <a:xfrm>
            <a:off x="8172230" y="83619"/>
            <a:ext cx="3684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Reflection and Reteach</a:t>
            </a:r>
          </a:p>
        </p:txBody>
      </p:sp>
      <p:pic>
        <p:nvPicPr>
          <p:cNvPr id="5" name="Graphic 12" descr="Reflection">
            <a:extLst>
              <a:ext uri="{FF2B5EF4-FFF2-40B4-BE49-F238E27FC236}">
                <a16:creationId xmlns:a16="http://schemas.microsoft.com/office/drawing/2014/main" id="{7138C767-D099-4827-B4BB-D2053F891A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74656" y="423986"/>
            <a:ext cx="1081784" cy="1081784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B9722DDB-7E98-4060-86EB-AB908ECA8F09}"/>
              </a:ext>
            </a:extLst>
          </p:cNvPr>
          <p:cNvSpPr/>
          <p:nvPr/>
        </p:nvSpPr>
        <p:spPr>
          <a:xfrm>
            <a:off x="10418161" y="4907996"/>
            <a:ext cx="1367494" cy="108178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600" dirty="0">
                <a:solidFill>
                  <a:schemeClr val="tx1"/>
                </a:solidFill>
                <a:latin typeface="Century Gothic" panose="020B0502020202020204" pitchFamily="34" charset="0"/>
              </a:rPr>
              <a:t>PA/12</a:t>
            </a:r>
          </a:p>
        </p:txBody>
      </p:sp>
    </p:spTree>
    <p:extLst>
      <p:ext uri="{BB962C8B-B14F-4D97-AF65-F5344CB8AC3E}">
        <p14:creationId xmlns:p14="http://schemas.microsoft.com/office/powerpoint/2010/main" val="345036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B85C02A-25AD-4C28-918F-ACC939E47F25}"/>
              </a:ext>
            </a:extLst>
          </p:cNvPr>
          <p:cNvSpPr txBox="1"/>
          <p:nvPr/>
        </p:nvSpPr>
        <p:spPr>
          <a:xfrm>
            <a:off x="8172230" y="83619"/>
            <a:ext cx="3684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Reflection and Reteach</a:t>
            </a:r>
          </a:p>
        </p:txBody>
      </p:sp>
      <p:pic>
        <p:nvPicPr>
          <p:cNvPr id="5" name="Graphic 4" descr="Reflection">
            <a:extLst>
              <a:ext uri="{FF2B5EF4-FFF2-40B4-BE49-F238E27FC236}">
                <a16:creationId xmlns:a16="http://schemas.microsoft.com/office/drawing/2014/main" id="{DA3CF152-AD35-4643-9282-51B6A7DCF8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74656" y="423986"/>
            <a:ext cx="1081784" cy="10817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7877BE4-A164-45F7-BC86-4256ADE61FE0}"/>
              </a:ext>
            </a:extLst>
          </p:cNvPr>
          <p:cNvSpPr txBox="1"/>
          <p:nvPr/>
        </p:nvSpPr>
        <p:spPr>
          <a:xfrm>
            <a:off x="372140" y="967563"/>
            <a:ext cx="10402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Final Score: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0F3B9F-BAFC-4D31-98AA-B296ED6C4004}"/>
              </a:ext>
            </a:extLst>
          </p:cNvPr>
          <p:cNvSpPr txBox="1"/>
          <p:nvPr/>
        </p:nvSpPr>
        <p:spPr>
          <a:xfrm>
            <a:off x="829340" y="1979082"/>
            <a:ext cx="733646" cy="850605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55AF1A-F9AF-4ACA-8E36-700816360605}"/>
              </a:ext>
            </a:extLst>
          </p:cNvPr>
          <p:cNvSpPr txBox="1"/>
          <p:nvPr/>
        </p:nvSpPr>
        <p:spPr>
          <a:xfrm>
            <a:off x="829340" y="3003697"/>
            <a:ext cx="733646" cy="85060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A6FEAD-F78D-42BB-B6DA-84B90EC94D27}"/>
              </a:ext>
            </a:extLst>
          </p:cNvPr>
          <p:cNvSpPr txBox="1"/>
          <p:nvPr/>
        </p:nvSpPr>
        <p:spPr>
          <a:xfrm>
            <a:off x="829340" y="4113027"/>
            <a:ext cx="733646" cy="85060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5804F0-7917-4510-BA23-CE3CDA845B99}"/>
              </a:ext>
            </a:extLst>
          </p:cNvPr>
          <p:cNvSpPr txBox="1"/>
          <p:nvPr/>
        </p:nvSpPr>
        <p:spPr>
          <a:xfrm>
            <a:off x="1743739" y="2064957"/>
            <a:ext cx="91652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6-9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3471A6-0B48-4B7D-912E-B19607833D0A}"/>
              </a:ext>
            </a:extLst>
          </p:cNvPr>
          <p:cNvSpPr txBox="1"/>
          <p:nvPr/>
        </p:nvSpPr>
        <p:spPr>
          <a:xfrm>
            <a:off x="1743738" y="3033405"/>
            <a:ext cx="9335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3-5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636C2D-5015-40C9-AFF1-AE77779DF4A2}"/>
              </a:ext>
            </a:extLst>
          </p:cNvPr>
          <p:cNvSpPr txBox="1"/>
          <p:nvPr/>
        </p:nvSpPr>
        <p:spPr>
          <a:xfrm>
            <a:off x="1743739" y="4253909"/>
            <a:ext cx="91652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0-2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98581B-BB58-4057-BA6D-46CC8580B2C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286" y="1587875"/>
            <a:ext cx="3409488" cy="368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94769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443</Words>
  <Application>Microsoft Office PowerPoint</Application>
  <PresentationFormat>Widescreen</PresentationFormat>
  <Paragraphs>96</Paragraphs>
  <Slides>9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MS PGothic</vt:lpstr>
      <vt:lpstr>MS PGothic</vt:lpstr>
      <vt:lpstr>Arial</vt:lpstr>
      <vt:lpstr>Calibri</vt:lpstr>
      <vt:lpstr>Calibri Light</vt:lpstr>
      <vt:lpstr>Century Gothic</vt:lpstr>
      <vt:lpstr>Times New Roman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Halmay, A (SHS Teacher)</dc:creator>
  <cp:lastModifiedBy>Halmay, A (SHS Teacher)</cp:lastModifiedBy>
  <cp:revision>1</cp:revision>
  <dcterms:created xsi:type="dcterms:W3CDTF">2020-11-05T16:55:21Z</dcterms:created>
  <dcterms:modified xsi:type="dcterms:W3CDTF">2020-11-05T16:57:17Z</dcterms:modified>
</cp:coreProperties>
</file>