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34" r:id="rId2"/>
    <p:sldMasterId id="2147483898" r:id="rId3"/>
    <p:sldMasterId id="2147483911" r:id="rId4"/>
  </p:sldMasterIdLst>
  <p:notesMasterIdLst>
    <p:notesMasterId r:id="rId22"/>
  </p:notesMasterIdLst>
  <p:sldIdLst>
    <p:sldId id="298" r:id="rId5"/>
    <p:sldId id="349" r:id="rId6"/>
    <p:sldId id="352" r:id="rId7"/>
    <p:sldId id="381" r:id="rId8"/>
    <p:sldId id="382" r:id="rId9"/>
    <p:sldId id="383" r:id="rId10"/>
    <p:sldId id="405" r:id="rId11"/>
    <p:sldId id="406" r:id="rId12"/>
    <p:sldId id="418" r:id="rId13"/>
    <p:sldId id="407" r:id="rId14"/>
    <p:sldId id="419" r:id="rId15"/>
    <p:sldId id="420" r:id="rId16"/>
    <p:sldId id="421" r:id="rId17"/>
    <p:sldId id="422" r:id="rId18"/>
    <p:sldId id="423" r:id="rId19"/>
    <p:sldId id="404" r:id="rId20"/>
    <p:sldId id="42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1"/>
    <a:srgbClr val="FFFFCC"/>
    <a:srgbClr val="FFFEEB"/>
    <a:srgbClr val="FFFCE7"/>
    <a:srgbClr val="4F8B31"/>
    <a:srgbClr val="D1ABF7"/>
    <a:srgbClr val="F3E8FE"/>
    <a:srgbClr val="FFFFAB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09" autoAdjust="0"/>
  </p:normalViewPr>
  <p:slideViewPr>
    <p:cSldViewPr>
      <p:cViewPr varScale="1">
        <p:scale>
          <a:sx n="100" d="100"/>
          <a:sy n="100" d="100"/>
        </p:scale>
        <p:origin x="2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3E5AE-E5AD-4EFD-B33B-342671954192}" type="datetimeFigureOut">
              <a:rPr lang="en-GB" smtClean="0"/>
              <a:pPr/>
              <a:t>12/10/2020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DF214-F84E-4012-A460-A0C3D9F8CA0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741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Blood pressure, pressure like </a:t>
            </a:r>
            <a:r>
              <a:rPr lang="en-GB"/>
              <a:t>stress (I'm </a:t>
            </a:r>
            <a:r>
              <a:rPr lang="en-GB" dirty="0"/>
              <a:t>under pressure), tyre pressure,</a:t>
            </a:r>
            <a:r>
              <a:rPr lang="en-GB" baseline="0" dirty="0"/>
              <a:t> air pressure in a plane.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Video clip shows a balloon in liquid</a:t>
            </a:r>
            <a:r>
              <a:rPr lang="en-GB" baseline="0" dirty="0"/>
              <a:t> nitrogen and how shrinks down due to lower pressure.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17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you go up in elevation, or height, </a:t>
            </a:r>
            <a:r>
              <a:rPr lang="en-G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air pressure</a:t>
            </a:r>
            <a:r>
              <a:rPr lang="en-GB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decreases. For example, if you were at the top of a </a:t>
            </a:r>
            <a:r>
              <a:rPr lang="en-G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high mountain</a:t>
            </a:r>
            <a:r>
              <a:rPr lang="en-GB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you would have less </a:t>
            </a:r>
            <a:r>
              <a:rPr lang="en-G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air</a:t>
            </a:r>
            <a:r>
              <a:rPr lang="en-GB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pushing down on you than you would if you were at sea level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000000"/>
                </a:solidFill>
                <a:latin typeface="Century Gothic" pitchFamily="34" charset="0"/>
                <a:ea typeface="SimSun-ExtB" pitchFamily="49" charset="-122"/>
              </a:rPr>
              <a:t>The higher the temperature, the more energy the particles have and faster they move. The balloon gets bigger as pressure has increased. There are the same number of particles.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2" y="1490664"/>
            <a:ext cx="6162675" cy="14636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 </a:t>
            </a:r>
          </a:p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4"/>
            <a:ext cx="6182915" cy="140652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60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87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498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109538"/>
            <a:ext cx="2152650" cy="60166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438" y="109538"/>
            <a:ext cx="6310312" cy="60166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8" y="109538"/>
            <a:ext cx="6516687" cy="5492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1438" y="109538"/>
            <a:ext cx="8615362" cy="6016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2" y="1490664"/>
            <a:ext cx="6162675" cy="14636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 </a:t>
            </a:r>
          </a:p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4"/>
            <a:ext cx="6182915" cy="140652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602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0874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0385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72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0874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463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9783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061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5937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8731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4981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2430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0385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12/10/2020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726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12/10/2020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46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12/10/2020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978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12/10/2020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06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593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/>
              <a:pPr/>
              <a:t>12/10/2020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2370" name="Picture 2" descr="Master_slide_chem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</p:spPr>
      </p:pic>
      <p:sp>
        <p:nvSpPr>
          <p:cNvPr id="1082371" name="Text Box 3"/>
          <p:cNvSpPr txBox="1">
            <a:spLocks noChangeArrowheads="1"/>
          </p:cNvSpPr>
          <p:nvPr userDrawn="1"/>
        </p:nvSpPr>
        <p:spPr bwMode="auto">
          <a:xfrm>
            <a:off x="6445250" y="6669088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00">
                <a:solidFill>
                  <a:srgbClr val="000066"/>
                </a:solidFill>
                <a:cs typeface="Arial" charset="0"/>
              </a:rPr>
              <a:t>© Boardworks Ltd 2010</a:t>
            </a:r>
          </a:p>
        </p:txBody>
      </p:sp>
      <p:sp>
        <p:nvSpPr>
          <p:cNvPr id="1082372" name="Text Box 4"/>
          <p:cNvSpPr txBox="1">
            <a:spLocks noChangeArrowheads="1"/>
          </p:cNvSpPr>
          <p:nvPr userDrawn="1"/>
        </p:nvSpPr>
        <p:spPr bwMode="auto">
          <a:xfrm>
            <a:off x="887413" y="6654800"/>
            <a:ext cx="11160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fld id="{30E013E2-5EE1-4DDA-BB3E-15740446A748}" type="slidenum">
              <a:rPr lang="en-GB" sz="1000" smtClean="0">
                <a:solidFill>
                  <a:srgbClr val="000066"/>
                </a:solidFill>
                <a:cs typeface="Arial" charset="0"/>
              </a:rPr>
              <a:pPr fontAlgn="base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r>
              <a:rPr lang="en-GB" sz="1000">
                <a:solidFill>
                  <a:srgbClr val="000066"/>
                </a:solidFill>
                <a:cs typeface="Arial" charset="0"/>
              </a:rPr>
              <a:t> of 25</a:t>
            </a:r>
          </a:p>
        </p:txBody>
      </p:sp>
      <p:sp>
        <p:nvSpPr>
          <p:cNvPr id="1082373" name="Text Box 5"/>
          <p:cNvSpPr txBox="1">
            <a:spLocks noChangeArrowheads="1"/>
          </p:cNvSpPr>
          <p:nvPr userDrawn="1"/>
        </p:nvSpPr>
        <p:spPr bwMode="auto">
          <a:xfrm>
            <a:off x="828675" y="44450"/>
            <a:ext cx="6048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fr-FR" sz="2800" b="1">
              <a:solidFill>
                <a:srgbClr val="5B0091"/>
              </a:solidFill>
              <a:cs typeface="Arial" charset="0"/>
            </a:endParaRPr>
          </a:p>
        </p:txBody>
      </p:sp>
      <p:sp>
        <p:nvSpPr>
          <p:cNvPr id="10823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109538"/>
            <a:ext cx="65166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82375" name="Picture 7" descr="forward arrow grey">
            <a:hlinkClick r:id="" action="ppaction://hlinkshowjump?jump=nextslide"/>
          </p:cNvPr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277225" y="6243638"/>
            <a:ext cx="784225" cy="487362"/>
          </a:xfrm>
          <a:prstGeom prst="rect">
            <a:avLst/>
          </a:prstGeom>
          <a:noFill/>
        </p:spPr>
      </p:pic>
      <p:pic>
        <p:nvPicPr>
          <p:cNvPr id="1082376" name="Picture 8" descr="chem_left_arrow">
            <a:hlinkClick r:id="" action="ppaction://hlinkshowjump?jump=previousslide"/>
          </p:cNvPr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9388" y="6243638"/>
            <a:ext cx="777875" cy="4857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iur_moxeLOAhVC6xoKHX6sB7UQjRwIBw&amp;url=https://dallasbarnes.wordpress.com/2014/09/15/some-things-to-get-your-through-the-night/&amp;bvm=bv.131286987,d.ZGg&amp;psig=AFQjCNFK4VFtBK47ZKI7tBAAie21ER1R7w&amp;ust=147241979295975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iBk5bevOLOAhVGuBQKHcZEBgMQjRwIBw&amp;url=http://www.atmo.arizona.edu/students/courselinks/spring08/atmo336s1/courses/fall07/nats101s31/lecture_notes/sep18.html&amp;bvm=bv.131286987,d.ZGg&amp;psig=AFQjCNGmfOvVokN-eBHGbEi6e_JkCwpR3w&amp;ust=1472417480442002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8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j5-qucwuLOAhUHPRQKHei6DXAQjRwIBw&amp;url=https://play.google.com/store/apps/details?id%3Dcom.blundell.tyrechecker&amp;bvm=bv.131286987,d.ZGg&amp;psig=AFQjCNE0FQG6v5EjjFcoq6tL61S2JMrwPQ&amp;ust=1472418961872082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j5-qucwuLOAhUHPRQKHei6DXAQjRwIBw&amp;url=https://play.google.com/store/apps/details?id%3Dcom.blundell.tyrechecker&amp;bvm=bv.131286987,d.ZGg&amp;psig=AFQjCNE0FQG6v5EjjFcoq6tL61S2JMrwPQ&amp;ust=1472418961872082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EbxLrP_ZCU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13.png"/><Relationship Id="rId4" Type="http://schemas.openxmlformats.org/officeDocument/2006/relationships/hyperlink" Target="https://www.google.co.uk/url?sa=i&amp;rct=j&amp;q=&amp;esrc=s&amp;source=images&amp;cd=&amp;cad=rja&amp;uact=8&amp;ved=0ahUKEwj5-qucwuLOAhUHPRQKHei6DXAQjRwIBw&amp;url=https://play.google.com/store/apps/details?id%3Dcom.blundell.tyrechecker&amp;bvm=bv.131286987,d.ZGg&amp;psig=AFQjCNE0FQG6v5EjjFcoq6tL61S2JMrwPQ&amp;ust=1472418961872082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8.xml"/><Relationship Id="rId6" Type="http://schemas.openxmlformats.org/officeDocument/2006/relationships/hyperlink" Target="https://www.youtube.com/watch?v=xg5NiOwf_Zw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9bpUfWy8W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jblPucu-LOAhXB7xQKHfS7BwoQjRwIBw&amp;url=http://www.clipartkid.com/clip-art-of-snowy-mountain-top-cliparts/&amp;bvm=bv.131286987,d.ZGg&amp;psig=AFQjCNG7dAmJdItaEpcjebd9UJ6UlOn4xA&amp;ust=1472417082430606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iBk5bevOLOAhVGuBQKHcZEBgMQjRwIBw&amp;url=http://www.atmo.arizona.edu/students/courselinks/spring08/atmo336s1/courses/fall07/nats101s31/lecture_notes/sep18.html&amp;bvm=bv.131286987,d.ZGg&amp;psig=AFQjCNGmfOvVokN-eBHGbEi6e_JkCwpR3w&amp;ust=1472417480442002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8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iBk5bevOLOAhVGuBQKHcZEBgMQjRwIBw&amp;url=http://www.atmo.arizona.edu/students/courselinks/spring08/atmo336s1/courses/fall07/nats101s31/lecture_notes/sep18.html&amp;bvm=bv.131286987,d.ZGg&amp;psig=AFQjCNGmfOvVokN-eBHGbEi6e_JkCwpR3w&amp;ust=1472417480442002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11.jpeg"/><Relationship Id="rId5" Type="http://schemas.openxmlformats.org/officeDocument/2006/relationships/hyperlink" Target="https://www.google.co.uk/url?sa=i&amp;rct=j&amp;q=&amp;esrc=s&amp;source=images&amp;cd=&amp;cad=rja&amp;uact=8&amp;ved=&amp;url=http://www.atmo.arizona.edu/students/courselinks/spring06/nats101s43/lecture_notes/jan30.html&amp;bvm=bv.131286987,d.ZGg&amp;psig=AFQjCNGmfOvVokN-eBHGbEi6e_JkCwpR3w&amp;ust=1472417480442002" TargetMode="Externa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iBk5bevOLOAhVGuBQKHcZEBgMQjRwIBw&amp;url=http://www.atmo.arizona.edu/students/courselinks/spring08/atmo336s1/courses/fall07/nats101s31/lecture_notes/sep18.html&amp;bvm=bv.131286987,d.ZGg&amp;psig=AFQjCNGmfOvVokN-eBHGbEi6e_JkCwpR3w&amp;ust=1472417480442002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12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80528" y="5229200"/>
            <a:ext cx="712879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Century Gothic" pitchFamily="34" charset="0"/>
              </a:rPr>
              <a:t>GET OUT ALL OF YOUR EQUIPMENT</a:t>
            </a:r>
          </a:p>
          <a:p>
            <a:pPr algn="ctr"/>
            <a:r>
              <a:rPr lang="en-GB" sz="2800" b="1" dirty="0">
                <a:latin typeface="Century Gothic" pitchFamily="34" charset="0"/>
              </a:rPr>
              <a:t>(PEN, PENCIL, RULER, PLANNER)</a:t>
            </a:r>
          </a:p>
          <a:p>
            <a:pPr algn="ctr"/>
            <a:r>
              <a:rPr lang="en-GB" sz="2800" b="1" dirty="0">
                <a:latin typeface="Century Gothic" pitchFamily="34" charset="0"/>
              </a:rPr>
              <a:t>PUT YOUR BAGS AND COATS AWAY.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0"/>
            <a:ext cx="7886700" cy="1052736"/>
          </a:xfrm>
        </p:spPr>
        <p:txBody>
          <a:bodyPr>
            <a:normAutofit/>
          </a:bodyPr>
          <a:lstStyle/>
          <a:p>
            <a:r>
              <a:rPr lang="en-GB" sz="4000" b="1" dirty="0">
                <a:highlight>
                  <a:srgbClr val="FFFF00"/>
                </a:highlight>
                <a:latin typeface="Century Gothic" pitchFamily="34" charset="0"/>
              </a:rPr>
              <a:t>Do Now </a:t>
            </a:r>
            <a:r>
              <a:rPr lang="en-GB" sz="4000" b="1" dirty="0">
                <a:latin typeface="Century Gothic" pitchFamily="34" charset="0"/>
              </a:rPr>
              <a:t>on </a:t>
            </a:r>
            <a:r>
              <a:rPr lang="en-GB" sz="4000" b="1" dirty="0" err="1">
                <a:latin typeface="Century Gothic" pitchFamily="34" charset="0"/>
              </a:rPr>
              <a:t>mwb</a:t>
            </a:r>
            <a:endParaRPr lang="en-GB" sz="4000" b="1" dirty="0">
              <a:latin typeface="Century Gothic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12360" y="6525344"/>
            <a:ext cx="1152128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23528" y="908720"/>
            <a:ext cx="84249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entury Gothic" pitchFamily="34" charset="0"/>
              </a:rPr>
              <a:t>What does pressure mean to you?</a:t>
            </a:r>
          </a:p>
          <a:p>
            <a:r>
              <a:rPr lang="en-GB" sz="2800" dirty="0">
                <a:latin typeface="Century Gothic" pitchFamily="34" charset="0"/>
              </a:rPr>
              <a:t>Write some sentences with the word </a:t>
            </a:r>
            <a:r>
              <a:rPr lang="en-GB" sz="2800" b="1" u="sng" dirty="0">
                <a:latin typeface="Century Gothic" pitchFamily="34" charset="0"/>
              </a:rPr>
              <a:t>pressure</a:t>
            </a:r>
            <a:r>
              <a:rPr lang="en-GB" sz="2800" dirty="0">
                <a:latin typeface="Century Gothic" pitchFamily="34" charset="0"/>
              </a:rPr>
              <a:t> in them.</a:t>
            </a:r>
          </a:p>
        </p:txBody>
      </p:sp>
      <p:pic>
        <p:nvPicPr>
          <p:cNvPr id="70658" name="Picture 2" descr="Image result for write down 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916832"/>
            <a:ext cx="2857500" cy="1914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491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0" y="0"/>
            <a:ext cx="9324528" cy="8769674"/>
            <a:chOff x="0" y="0"/>
            <a:chExt cx="9324528" cy="8769674"/>
          </a:xfrm>
        </p:grpSpPr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24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251520" y="764704"/>
            <a:ext cx="81534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b="1" dirty="0">
                <a:solidFill>
                  <a:prstClr val="black"/>
                </a:solidFill>
                <a:latin typeface="Century Gothic" pitchFamily="34" charset="0"/>
              </a:rPr>
              <a:t>What does the inside of an air filled balloon look like when the balloon gets hot?</a:t>
            </a:r>
          </a:p>
          <a:p>
            <a:pPr>
              <a:spcBef>
                <a:spcPct val="50000"/>
              </a:spcBef>
            </a:pPr>
            <a:r>
              <a:rPr lang="en-GB" sz="3200" b="1" dirty="0">
                <a:solidFill>
                  <a:prstClr val="black"/>
                </a:solidFill>
                <a:latin typeface="Century Gothic" pitchFamily="34" charset="0"/>
              </a:rPr>
              <a:t>Has the pressure changed or stayed the same? Why?</a:t>
            </a:r>
          </a:p>
        </p:txBody>
      </p:sp>
      <p:pic>
        <p:nvPicPr>
          <p:cNvPr id="29698" name="Picture 2" descr="Image result for pressure balloo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56576" y="980728"/>
            <a:ext cx="7772400" cy="4876801"/>
          </a:xfrm>
          <a:prstGeom prst="rect">
            <a:avLst/>
          </a:prstGeom>
          <a:noFill/>
        </p:spPr>
      </p:pic>
      <p:pic>
        <p:nvPicPr>
          <p:cNvPr id="14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598" b="9770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72816"/>
            <a:ext cx="3219450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9">
            <a:extLst>
              <a:ext uri="{FF2B5EF4-FFF2-40B4-BE49-F238E27FC236}">
                <a16:creationId xmlns:a16="http://schemas.microsoft.com/office/drawing/2014/main" id="{00562A80-E046-4AFD-A83A-86FBD66DBAC1}"/>
              </a:ext>
            </a:extLst>
          </p:cNvPr>
          <p:cNvGrpSpPr/>
          <p:nvPr/>
        </p:nvGrpSpPr>
        <p:grpSpPr>
          <a:xfrm>
            <a:off x="0" y="-665"/>
            <a:ext cx="9324528" cy="8769674"/>
            <a:chOff x="0" y="0"/>
            <a:chExt cx="9324528" cy="8769674"/>
          </a:xfrm>
        </p:grpSpPr>
        <p:sp>
          <p:nvSpPr>
            <p:cNvPr id="15" name="Content Placeholder 2">
              <a:extLst>
                <a:ext uri="{FF2B5EF4-FFF2-40B4-BE49-F238E27FC236}">
                  <a16:creationId xmlns:a16="http://schemas.microsoft.com/office/drawing/2014/main" id="{588E4BCB-9308-4CFB-AC85-7486687C9B1A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9BDECE2-2448-4F31-BB2B-E3F9D37040F2}"/>
                </a:ext>
              </a:extLst>
            </p:cNvPr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D628E66-0229-41F0-B6C1-E13D1F49DA10}"/>
                </a:ext>
              </a:extLst>
            </p:cNvPr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57BE535-5A7F-4651-93B7-4A2B0496DF95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3+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 pitchFamily="34" charset="0"/>
                </a:rPr>
                <a:t>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9A2B6D9-7179-4C75-B675-2078BF475A48}"/>
                </a:ext>
              </a:extLst>
            </p:cNvPr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1-2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0" y="0"/>
            <a:ext cx="9324528" cy="8769674"/>
            <a:chOff x="0" y="0"/>
            <a:chExt cx="9324528" cy="8769674"/>
          </a:xfrm>
        </p:grpSpPr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24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0" y="2708920"/>
            <a:ext cx="9144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b="1" i="1" dirty="0">
                <a:solidFill>
                  <a:srgbClr val="7030A0"/>
                </a:solidFill>
                <a:latin typeface="Century Gothic" pitchFamily="34" charset="0"/>
              </a:rPr>
              <a:t>On a cold day my tyres look flat on my car. I went to the garage to pump them up and the mechanic said I shouldn’t because I could burst my tyres.</a:t>
            </a:r>
          </a:p>
          <a:p>
            <a:pPr>
              <a:spcBef>
                <a:spcPct val="50000"/>
              </a:spcBef>
            </a:pPr>
            <a:r>
              <a:rPr lang="en-GB" sz="3200" b="1" i="1" dirty="0">
                <a:solidFill>
                  <a:srgbClr val="7030A0"/>
                </a:solidFill>
                <a:latin typeface="Century Gothic" pitchFamily="34" charset="0"/>
              </a:rPr>
              <a:t>I am so confused – what is going on?</a:t>
            </a:r>
          </a:p>
        </p:txBody>
      </p:sp>
      <p:pic>
        <p:nvPicPr>
          <p:cNvPr id="6146" name="Picture 2" descr="Image result for tyre pressure ico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548680"/>
            <a:ext cx="1849388" cy="1849388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0" y="620688"/>
            <a:ext cx="660677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GB" sz="3200" b="1" dirty="0">
                <a:solidFill>
                  <a:prstClr val="black"/>
                </a:solidFill>
                <a:latin typeface="Century Gothic" pitchFamily="34" charset="0"/>
              </a:rPr>
              <a:t>Using what you have learned answer this question. Start by making notes on your </a:t>
            </a:r>
            <a:r>
              <a:rPr lang="en-GB" sz="3200" b="1" dirty="0" err="1">
                <a:solidFill>
                  <a:prstClr val="black"/>
                </a:solidFill>
                <a:latin typeface="Century Gothic" pitchFamily="34" charset="0"/>
              </a:rPr>
              <a:t>mwb</a:t>
            </a:r>
            <a:r>
              <a:rPr lang="en-GB" sz="3200" b="1" dirty="0">
                <a:solidFill>
                  <a:prstClr val="black"/>
                </a:solidFill>
                <a:latin typeface="Century Gothic" pitchFamily="34" charset="0"/>
              </a:rPr>
              <a:t> on your own. 3 MINUTES</a:t>
            </a:r>
          </a:p>
        </p:txBody>
      </p:sp>
      <p:grpSp>
        <p:nvGrpSpPr>
          <p:cNvPr id="11" name="Group 19">
            <a:extLst>
              <a:ext uri="{FF2B5EF4-FFF2-40B4-BE49-F238E27FC236}">
                <a16:creationId xmlns:a16="http://schemas.microsoft.com/office/drawing/2014/main" id="{095911A6-89FA-4B4B-ADF9-0443B27947C6}"/>
              </a:ext>
            </a:extLst>
          </p:cNvPr>
          <p:cNvGrpSpPr/>
          <p:nvPr/>
        </p:nvGrpSpPr>
        <p:grpSpPr>
          <a:xfrm>
            <a:off x="0" y="-665"/>
            <a:ext cx="9324528" cy="8769674"/>
            <a:chOff x="0" y="0"/>
            <a:chExt cx="9324528" cy="8769674"/>
          </a:xfrm>
        </p:grpSpPr>
        <p:sp>
          <p:nvSpPr>
            <p:cNvPr id="14" name="Content Placeholder 2">
              <a:extLst>
                <a:ext uri="{FF2B5EF4-FFF2-40B4-BE49-F238E27FC236}">
                  <a16:creationId xmlns:a16="http://schemas.microsoft.com/office/drawing/2014/main" id="{1CDAAE4C-A00D-4090-9567-73034A379803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94056FA-C55A-4D09-A362-8BF9F97EC722}"/>
                </a:ext>
              </a:extLst>
            </p:cNvPr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8A938BE-74BA-4B6A-94E2-48A65FDDA5D3}"/>
                </a:ext>
              </a:extLst>
            </p:cNvPr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DE0F32D-2896-4A04-9B3A-91927626AD5B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3+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 pitchFamily="34" charset="0"/>
                </a:rPr>
                <a:t>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3AC4F62-AE00-41D2-8954-5751678C28EC}"/>
                </a:ext>
              </a:extLst>
            </p:cNvPr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1-2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0" y="0"/>
            <a:ext cx="9324528" cy="8769674"/>
            <a:chOff x="0" y="0"/>
            <a:chExt cx="9324528" cy="8769674"/>
          </a:xfrm>
        </p:grpSpPr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24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0" y="2780928"/>
            <a:ext cx="9144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b="1" i="1" dirty="0">
                <a:solidFill>
                  <a:srgbClr val="7030A0"/>
                </a:solidFill>
                <a:latin typeface="Century Gothic" pitchFamily="34" charset="0"/>
              </a:rPr>
              <a:t>On a cold day my tyres look flat on my car. I went to the garage to pump them up and the mechanic said I shouldn’t because I could burst my tyres.</a:t>
            </a:r>
          </a:p>
          <a:p>
            <a:pPr>
              <a:spcBef>
                <a:spcPct val="50000"/>
              </a:spcBef>
            </a:pPr>
            <a:r>
              <a:rPr lang="en-GB" sz="3200" b="1" i="1" dirty="0">
                <a:solidFill>
                  <a:srgbClr val="7030A0"/>
                </a:solidFill>
                <a:latin typeface="Century Gothic" pitchFamily="34" charset="0"/>
              </a:rPr>
              <a:t>I am so confused – what is going on?</a:t>
            </a:r>
          </a:p>
        </p:txBody>
      </p:sp>
      <p:pic>
        <p:nvPicPr>
          <p:cNvPr id="10" name="Picture 2" descr="Image result for tyre pressure ico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548680"/>
            <a:ext cx="1849388" cy="1849388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1" y="692696"/>
            <a:ext cx="68762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GB" sz="3200" b="1" dirty="0">
                <a:solidFill>
                  <a:prstClr val="black"/>
                </a:solidFill>
                <a:latin typeface="Century Gothic" pitchFamily="34" charset="0"/>
              </a:rPr>
              <a:t>Go and discuss what you think with other people. Use stand up, hand up, pair up. Add to your notes on your </a:t>
            </a:r>
            <a:r>
              <a:rPr lang="en-GB" sz="3200" b="1" dirty="0" err="1">
                <a:solidFill>
                  <a:prstClr val="black"/>
                </a:solidFill>
                <a:latin typeface="Century Gothic" pitchFamily="34" charset="0"/>
              </a:rPr>
              <a:t>mwb</a:t>
            </a:r>
            <a:r>
              <a:rPr lang="en-GB" sz="3200" b="1" dirty="0">
                <a:solidFill>
                  <a:prstClr val="black"/>
                </a:solidFill>
                <a:latin typeface="Century Gothic" pitchFamily="34" charset="0"/>
              </a:rPr>
              <a:t>. </a:t>
            </a:r>
          </a:p>
        </p:txBody>
      </p:sp>
      <p:grpSp>
        <p:nvGrpSpPr>
          <p:cNvPr id="14" name="Group 19">
            <a:extLst>
              <a:ext uri="{FF2B5EF4-FFF2-40B4-BE49-F238E27FC236}">
                <a16:creationId xmlns:a16="http://schemas.microsoft.com/office/drawing/2014/main" id="{3EF70D5E-6075-4F39-91E5-3AE2AE695AEA}"/>
              </a:ext>
            </a:extLst>
          </p:cNvPr>
          <p:cNvGrpSpPr/>
          <p:nvPr/>
        </p:nvGrpSpPr>
        <p:grpSpPr>
          <a:xfrm>
            <a:off x="0" y="-665"/>
            <a:ext cx="9324528" cy="8769674"/>
            <a:chOff x="0" y="0"/>
            <a:chExt cx="9324528" cy="8769674"/>
          </a:xfrm>
        </p:grpSpPr>
        <p:sp>
          <p:nvSpPr>
            <p:cNvPr id="16" name="Content Placeholder 2">
              <a:extLst>
                <a:ext uri="{FF2B5EF4-FFF2-40B4-BE49-F238E27FC236}">
                  <a16:creationId xmlns:a16="http://schemas.microsoft.com/office/drawing/2014/main" id="{3D2D8069-820D-4BE4-9C94-E31C0C6F00E2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362F23D-22CD-46BC-942E-95A559F8E051}"/>
                </a:ext>
              </a:extLst>
            </p:cNvPr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EFB3D99-2765-4F7B-B839-6FAE367E701B}"/>
                </a:ext>
              </a:extLst>
            </p:cNvPr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0C80C89-08ED-4404-9F0B-7AD54BA28583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3+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 pitchFamily="34" charset="0"/>
                </a:rPr>
                <a:t>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747C29D-9E43-4418-8E56-97BD53F1CB1F}"/>
                </a:ext>
              </a:extLst>
            </p:cNvPr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1-2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0" y="0"/>
            <a:ext cx="9324528" cy="8769674"/>
            <a:chOff x="0" y="0"/>
            <a:chExt cx="9324528" cy="8769674"/>
          </a:xfrm>
        </p:grpSpPr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24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0" y="2564904"/>
            <a:ext cx="9144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b="1" i="1" dirty="0">
                <a:solidFill>
                  <a:srgbClr val="7030A0"/>
                </a:solidFill>
                <a:latin typeface="Century Gothic" pitchFamily="34" charset="0"/>
              </a:rPr>
              <a:t>On a cold day my tyres look flat on my car. I went to the garage to pump them up and the mechanic said I shouldn’t because I could burst my tyres.</a:t>
            </a:r>
          </a:p>
          <a:p>
            <a:pPr>
              <a:spcBef>
                <a:spcPct val="50000"/>
              </a:spcBef>
            </a:pPr>
            <a:r>
              <a:rPr lang="en-GB" sz="3200" b="1" i="1" dirty="0">
                <a:solidFill>
                  <a:srgbClr val="7030A0"/>
                </a:solidFill>
                <a:latin typeface="Century Gothic" pitchFamily="34" charset="0"/>
              </a:rPr>
              <a:t>I am so confused – what is going on?</a:t>
            </a:r>
          </a:p>
        </p:txBody>
      </p:sp>
      <p:sp>
        <p:nvSpPr>
          <p:cNvPr id="9" name="Rectangle 8"/>
          <p:cNvSpPr/>
          <p:nvPr/>
        </p:nvSpPr>
        <p:spPr>
          <a:xfrm>
            <a:off x="323528" y="5445224"/>
            <a:ext cx="662473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Century Gothic" pitchFamily="34" charset="0"/>
                <a:hlinkClick r:id="rId3"/>
              </a:rPr>
              <a:t>https://www.youtube.com/watch?v=sEbxLrP_ZCU</a:t>
            </a:r>
            <a:endParaRPr lang="en-GB" sz="2000" dirty="0">
              <a:latin typeface="Century Gothic" pitchFamily="34" charset="0"/>
            </a:endParaRPr>
          </a:p>
          <a:p>
            <a:endParaRPr lang="en-GB" dirty="0"/>
          </a:p>
        </p:txBody>
      </p:sp>
      <p:pic>
        <p:nvPicPr>
          <p:cNvPr id="11" name="Picture 2" descr="Image result for tyre pressure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548680"/>
            <a:ext cx="1849388" cy="1849388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251520" y="764704"/>
            <a:ext cx="55041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GB" sz="3200" b="1" dirty="0">
                <a:solidFill>
                  <a:prstClr val="black"/>
                </a:solidFill>
                <a:latin typeface="Century Gothic" pitchFamily="34" charset="0"/>
              </a:rPr>
              <a:t>Now explain this in writing. Use diagrams to help.</a:t>
            </a:r>
          </a:p>
        </p:txBody>
      </p:sp>
      <p:grpSp>
        <p:nvGrpSpPr>
          <p:cNvPr id="16" name="Group 19">
            <a:extLst>
              <a:ext uri="{FF2B5EF4-FFF2-40B4-BE49-F238E27FC236}">
                <a16:creationId xmlns:a16="http://schemas.microsoft.com/office/drawing/2014/main" id="{670C4AD7-6F31-4142-B975-C68B98D03EF0}"/>
              </a:ext>
            </a:extLst>
          </p:cNvPr>
          <p:cNvGrpSpPr/>
          <p:nvPr/>
        </p:nvGrpSpPr>
        <p:grpSpPr>
          <a:xfrm>
            <a:off x="0" y="-665"/>
            <a:ext cx="9324528" cy="8769674"/>
            <a:chOff x="0" y="0"/>
            <a:chExt cx="9324528" cy="8769674"/>
          </a:xfrm>
        </p:grpSpPr>
        <p:sp>
          <p:nvSpPr>
            <p:cNvPr id="17" name="Content Placeholder 2">
              <a:extLst>
                <a:ext uri="{FF2B5EF4-FFF2-40B4-BE49-F238E27FC236}">
                  <a16:creationId xmlns:a16="http://schemas.microsoft.com/office/drawing/2014/main" id="{B50255DD-A350-462C-9EF2-4F0FA3BAE29B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711BA48-052F-41BB-97F5-4652B72E022B}"/>
                </a:ext>
              </a:extLst>
            </p:cNvPr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DA3256A-01E0-42CA-8E27-1547BFCED9B6}"/>
                </a:ext>
              </a:extLst>
            </p:cNvPr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60668F6-3279-49F1-964B-C128E6FEA948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3+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 pitchFamily="34" charset="0"/>
                </a:rPr>
                <a:t>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B8A40BC-EF8C-4015-8009-68299506CC94}"/>
                </a:ext>
              </a:extLst>
            </p:cNvPr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1-2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0" y="0"/>
            <a:ext cx="9324528" cy="8769674"/>
            <a:chOff x="0" y="0"/>
            <a:chExt cx="9324528" cy="8769674"/>
          </a:xfrm>
        </p:grpSpPr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24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0" y="548680"/>
            <a:ext cx="8153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b="1" dirty="0">
                <a:solidFill>
                  <a:prstClr val="black"/>
                </a:solidFill>
                <a:latin typeface="Century Gothic" pitchFamily="34" charset="0"/>
              </a:rPr>
              <a:t>Collapsing can demonstration</a:t>
            </a:r>
          </a:p>
        </p:txBody>
      </p:sp>
      <p:pic>
        <p:nvPicPr>
          <p:cNvPr id="11" name="Picture 2" descr="Heating the C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340768"/>
            <a:ext cx="1404724" cy="3562379"/>
          </a:xfrm>
          <a:prstGeom prst="rect">
            <a:avLst/>
          </a:prstGeom>
          <a:noFill/>
        </p:spPr>
      </p:pic>
      <p:pic>
        <p:nvPicPr>
          <p:cNvPr id="15" name="Picture 2" descr="Inverted ca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1340768"/>
            <a:ext cx="3063492" cy="3298360"/>
          </a:xfrm>
          <a:prstGeom prst="rect">
            <a:avLst/>
          </a:prstGeom>
          <a:noFill/>
        </p:spPr>
      </p:pic>
      <p:pic>
        <p:nvPicPr>
          <p:cNvPr id="16" name="Picture 2" descr="Can Implodi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1340768"/>
            <a:ext cx="2987824" cy="3216890"/>
          </a:xfrm>
          <a:prstGeom prst="rect">
            <a:avLst/>
          </a:prstGeom>
          <a:noFill/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42209BA-2785-4F5A-8C33-BD5929B0864F}"/>
              </a:ext>
            </a:extLst>
          </p:cNvPr>
          <p:cNvSpPr/>
          <p:nvPr/>
        </p:nvSpPr>
        <p:spPr>
          <a:xfrm>
            <a:off x="1873530" y="525847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hlinkClick r:id="rId6"/>
              </a:rPr>
              <a:t>https://www.youtube.com/watch?v=xg5NiOwf_Zw</a:t>
            </a:r>
            <a:endParaRPr lang="en-GB" dirty="0"/>
          </a:p>
          <a:p>
            <a:endParaRPr lang="en-GB" dirty="0"/>
          </a:p>
        </p:txBody>
      </p:sp>
      <p:grpSp>
        <p:nvGrpSpPr>
          <p:cNvPr id="14" name="Group 19">
            <a:extLst>
              <a:ext uri="{FF2B5EF4-FFF2-40B4-BE49-F238E27FC236}">
                <a16:creationId xmlns:a16="http://schemas.microsoft.com/office/drawing/2014/main" id="{1DF6023F-7999-4C6B-BBA2-C6C804B0588E}"/>
              </a:ext>
            </a:extLst>
          </p:cNvPr>
          <p:cNvGrpSpPr/>
          <p:nvPr/>
        </p:nvGrpSpPr>
        <p:grpSpPr>
          <a:xfrm>
            <a:off x="0" y="-665"/>
            <a:ext cx="9324528" cy="8769674"/>
            <a:chOff x="0" y="0"/>
            <a:chExt cx="9324528" cy="8769674"/>
          </a:xfrm>
        </p:grpSpPr>
        <p:sp>
          <p:nvSpPr>
            <p:cNvPr id="17" name="Content Placeholder 2">
              <a:extLst>
                <a:ext uri="{FF2B5EF4-FFF2-40B4-BE49-F238E27FC236}">
                  <a16:creationId xmlns:a16="http://schemas.microsoft.com/office/drawing/2014/main" id="{FC95F305-F85C-43D8-B544-E774F6B2B552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AD2BD52-1DFE-4FB8-8D78-7008E3F68F60}"/>
                </a:ext>
              </a:extLst>
            </p:cNvPr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93FD7FD-1829-4A42-BDA0-66867728B87F}"/>
                </a:ext>
              </a:extLst>
            </p:cNvPr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9E85BEF-D7B5-437F-A545-FAF53F20F17B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3+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 pitchFamily="34" charset="0"/>
                </a:rPr>
                <a:t>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C89F8CF-E5BB-4488-9310-BB59B072A78F}"/>
                </a:ext>
              </a:extLst>
            </p:cNvPr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1-2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0" y="0"/>
            <a:ext cx="9324528" cy="8769674"/>
            <a:chOff x="0" y="0"/>
            <a:chExt cx="9324528" cy="8769674"/>
          </a:xfrm>
        </p:grpSpPr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24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sp>
        <p:nvSpPr>
          <p:cNvPr id="14" name="Rectangle 13">
            <a:hlinkClick r:id="rId3"/>
          </p:cNvPr>
          <p:cNvSpPr/>
          <p:nvPr/>
        </p:nvSpPr>
        <p:spPr>
          <a:xfrm>
            <a:off x="1187624" y="2852936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https://www.youtube.com/watch?v=T9bpUfWy8Wg</a:t>
            </a:r>
            <a:endParaRPr lang="en-GB" dirty="0"/>
          </a:p>
          <a:p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39552" y="1052736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Century Gothic" pitchFamily="34" charset="0"/>
              </a:rPr>
              <a:t>Scientists like to do things big.</a:t>
            </a:r>
          </a:p>
          <a:p>
            <a:r>
              <a:rPr lang="en-GB" sz="3200" dirty="0">
                <a:latin typeface="Century Gothic" pitchFamily="34" charset="0"/>
              </a:rPr>
              <a:t>These scientists are going to collapse on massive fuel tanker using pressure.</a:t>
            </a:r>
          </a:p>
        </p:txBody>
      </p:sp>
      <p:grpSp>
        <p:nvGrpSpPr>
          <p:cNvPr id="10" name="Group 19">
            <a:extLst>
              <a:ext uri="{FF2B5EF4-FFF2-40B4-BE49-F238E27FC236}">
                <a16:creationId xmlns:a16="http://schemas.microsoft.com/office/drawing/2014/main" id="{2204798A-B9A2-4A1E-9E30-00F9B45A6462}"/>
              </a:ext>
            </a:extLst>
          </p:cNvPr>
          <p:cNvGrpSpPr/>
          <p:nvPr/>
        </p:nvGrpSpPr>
        <p:grpSpPr>
          <a:xfrm>
            <a:off x="0" y="-665"/>
            <a:ext cx="9324528" cy="8769674"/>
            <a:chOff x="0" y="0"/>
            <a:chExt cx="9324528" cy="8769674"/>
          </a:xfrm>
        </p:grpSpPr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79AB596B-59A6-4215-BEFA-F1CFF0491ECD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4F97644-58D7-41A7-BAF7-F3DCB0213695}"/>
                </a:ext>
              </a:extLst>
            </p:cNvPr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469BCE4-639E-4404-962B-63E051F3C96C}"/>
                </a:ext>
              </a:extLst>
            </p:cNvPr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0F0EE20-2E2D-400C-9F18-A2DE2E9ED7F8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3+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 pitchFamily="34" charset="0"/>
                </a:rPr>
                <a:t>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8259238-8CCD-48D1-95A0-F553E4DA1F81}"/>
                </a:ext>
              </a:extLst>
            </p:cNvPr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1-2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0" y="0"/>
            <a:ext cx="9324528" cy="8769674"/>
            <a:chOff x="0" y="0"/>
            <a:chExt cx="9324528" cy="8769674"/>
          </a:xfrm>
        </p:grpSpPr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24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23528" y="764704"/>
            <a:ext cx="84969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Century Gothic"/>
                <a:ea typeface="Times New Roman"/>
                <a:cs typeface="Times New Roman"/>
              </a:rPr>
              <a:t>As a pair put the can cards in order from lowest pressure to highest pressure. </a:t>
            </a:r>
          </a:p>
          <a:p>
            <a:r>
              <a:rPr lang="en-GB" sz="3200" dirty="0">
                <a:latin typeface="Century Gothic"/>
                <a:ea typeface="Times New Roman"/>
                <a:cs typeface="Times New Roman"/>
              </a:rPr>
              <a:t>(The cans are all sealed).</a:t>
            </a:r>
          </a:p>
          <a:p>
            <a:endParaRPr lang="en-GB" sz="3200" dirty="0">
              <a:latin typeface="Century Gothic"/>
              <a:ea typeface="Times New Roman"/>
              <a:cs typeface="Times New Roman"/>
            </a:endParaRPr>
          </a:p>
          <a:p>
            <a:r>
              <a:rPr lang="en-GB" sz="3200" dirty="0">
                <a:latin typeface="Century Gothic"/>
                <a:ea typeface="Times New Roman"/>
                <a:cs typeface="Times New Roman"/>
              </a:rPr>
              <a:t>Label the one with the highest pressure and the one with the lowest pressure.</a:t>
            </a:r>
          </a:p>
          <a:p>
            <a:endParaRPr lang="en-GB" sz="3200" dirty="0">
              <a:latin typeface="Century Gothic"/>
              <a:cs typeface="Times New Roman"/>
            </a:endParaRPr>
          </a:p>
          <a:p>
            <a:r>
              <a:rPr lang="en-GB" sz="3200" dirty="0">
                <a:latin typeface="Century Gothic"/>
                <a:cs typeface="Times New Roman"/>
              </a:rPr>
              <a:t>Now go and have a look at other peoples order.</a:t>
            </a:r>
            <a:endParaRPr lang="en-GB" sz="3200" dirty="0">
              <a:latin typeface="Century Gothic" pitchFamily="34" charset="0"/>
            </a:endParaRPr>
          </a:p>
        </p:txBody>
      </p:sp>
      <p:grpSp>
        <p:nvGrpSpPr>
          <p:cNvPr id="9" name="Group 19">
            <a:extLst>
              <a:ext uri="{FF2B5EF4-FFF2-40B4-BE49-F238E27FC236}">
                <a16:creationId xmlns:a16="http://schemas.microsoft.com/office/drawing/2014/main" id="{970753C9-3680-4D53-B37F-DA9C345AA9AC}"/>
              </a:ext>
            </a:extLst>
          </p:cNvPr>
          <p:cNvGrpSpPr/>
          <p:nvPr/>
        </p:nvGrpSpPr>
        <p:grpSpPr>
          <a:xfrm>
            <a:off x="0" y="-665"/>
            <a:ext cx="9324528" cy="8769674"/>
            <a:chOff x="0" y="0"/>
            <a:chExt cx="9324528" cy="8769674"/>
          </a:xfrm>
        </p:grpSpPr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id="{209CA6F8-B33F-411A-BE0A-4F5F8BC95CEF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6BD8AF0-91FC-4619-8A51-CB13C08D0EC2}"/>
                </a:ext>
              </a:extLst>
            </p:cNvPr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913AE4D-F69A-4A48-A984-34B47AC6E07F}"/>
                </a:ext>
              </a:extLst>
            </p:cNvPr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0667627-0112-4B2B-B48C-E5FBBDFC5E5A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3+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 pitchFamily="34" charset="0"/>
                </a:rPr>
                <a:t>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0E20011-1940-47F0-99A6-67BF30E504C2}"/>
                </a:ext>
              </a:extLst>
            </p:cNvPr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1-2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0" y="0"/>
            <a:ext cx="9324528" cy="8769674"/>
            <a:chOff x="0" y="0"/>
            <a:chExt cx="9324528" cy="8769674"/>
          </a:xfrm>
        </p:grpSpPr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24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323528" y="908720"/>
            <a:ext cx="84249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prstClr val="black"/>
                </a:solidFill>
                <a:latin typeface="Century Gothic" pitchFamily="34" charset="0"/>
              </a:rPr>
              <a:t>Explain why you have put the cans in this order using the key word particles and movement; be sure to include why the pressure is highest in one and lowest in another. </a:t>
            </a:r>
          </a:p>
          <a:p>
            <a:r>
              <a:rPr lang="en-GB" sz="3200" dirty="0">
                <a:solidFill>
                  <a:prstClr val="black"/>
                </a:solidFill>
                <a:latin typeface="Century Gothic" pitchFamily="34" charset="0"/>
              </a:rPr>
              <a:t>Include how temperature effects the particle movement and therefore the pressure.</a:t>
            </a:r>
          </a:p>
          <a:p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sz="3200" dirty="0">
                <a:solidFill>
                  <a:prstClr val="black"/>
                </a:solidFill>
                <a:latin typeface="Century Gothic" pitchFamily="34" charset="0"/>
              </a:rPr>
              <a:t>If you get stuck ask for a coach!</a:t>
            </a:r>
          </a:p>
        </p:txBody>
      </p:sp>
      <p:grpSp>
        <p:nvGrpSpPr>
          <p:cNvPr id="11" name="Group 19">
            <a:extLst>
              <a:ext uri="{FF2B5EF4-FFF2-40B4-BE49-F238E27FC236}">
                <a16:creationId xmlns:a16="http://schemas.microsoft.com/office/drawing/2014/main" id="{4C0E8552-09D3-4182-9325-824C56EFF4E6}"/>
              </a:ext>
            </a:extLst>
          </p:cNvPr>
          <p:cNvGrpSpPr/>
          <p:nvPr/>
        </p:nvGrpSpPr>
        <p:grpSpPr>
          <a:xfrm>
            <a:off x="0" y="-665"/>
            <a:ext cx="9324528" cy="8769674"/>
            <a:chOff x="0" y="0"/>
            <a:chExt cx="9324528" cy="8769674"/>
          </a:xfrm>
        </p:grpSpPr>
        <p:sp>
          <p:nvSpPr>
            <p:cNvPr id="15" name="Content Placeholder 2">
              <a:extLst>
                <a:ext uri="{FF2B5EF4-FFF2-40B4-BE49-F238E27FC236}">
                  <a16:creationId xmlns:a16="http://schemas.microsoft.com/office/drawing/2014/main" id="{AFEE4CA7-0B4B-4D0F-B331-826A3BBA9CF5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A6A696E-B421-4F44-A42E-22239C02249B}"/>
                </a:ext>
              </a:extLst>
            </p:cNvPr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AEDCCFA-14B7-49C5-B3BE-013090538596}"/>
                </a:ext>
              </a:extLst>
            </p:cNvPr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AB5A70-4D2B-453C-85E9-58DE2B05D592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3+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 pitchFamily="34" charset="0"/>
                </a:rPr>
                <a:t>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4771F6D-7E6E-4404-AD1F-51E18CB7EC09}"/>
                </a:ext>
              </a:extLst>
            </p:cNvPr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1-2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68344" y="6525344"/>
            <a:ext cx="1296144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87624" y="1268760"/>
            <a:ext cx="6912768" cy="1463675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chemeClr val="tx1"/>
                </a:solidFill>
                <a:latin typeface="Century Gothic" pitchFamily="34" charset="0"/>
              </a:rPr>
              <a:t>Grade 3+: Be able to apply ideas about pressure to explain observations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15616" y="4125566"/>
            <a:ext cx="6912768" cy="2232248"/>
          </a:xfrm>
        </p:spPr>
        <p:txBody>
          <a:bodyPr>
            <a:noAutofit/>
          </a:bodyPr>
          <a:lstStyle/>
          <a:p>
            <a:r>
              <a:rPr lang="en-GB" sz="3200" dirty="0">
                <a:solidFill>
                  <a:schemeClr val="tx1"/>
                </a:solidFill>
                <a:latin typeface="Century Gothic"/>
                <a:ea typeface="Times New Roman"/>
                <a:cs typeface="Times New Roman"/>
              </a:rPr>
              <a:t>Grade 1-2: Be able to explain what gas pressure is caused by and how to increase it.</a:t>
            </a:r>
            <a:endParaRPr lang="en-GB" sz="32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068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3140968"/>
            <a:ext cx="6858000" cy="1514549"/>
          </a:xfrm>
        </p:spPr>
        <p:txBody>
          <a:bodyPr>
            <a:normAutofit fontScale="90000"/>
          </a:bodyPr>
          <a:lstStyle/>
          <a:p>
            <a:r>
              <a:rPr lang="en-GB" sz="5400" u="sng" dirty="0">
                <a:latin typeface="Century Gothic" pitchFamily="34" charset="0"/>
              </a:rPr>
              <a:t>Pressure</a:t>
            </a:r>
            <a:br>
              <a:rPr lang="en-GB" sz="5400" u="sng" dirty="0">
                <a:latin typeface="Century Gothic" pitchFamily="34" charset="0"/>
              </a:rPr>
            </a:br>
            <a:br>
              <a:rPr lang="en-GB" sz="5400" u="sng" dirty="0">
                <a:latin typeface="Century Gothic" pitchFamily="34" charset="0"/>
              </a:rPr>
            </a:br>
            <a:fld id="{669C3FE6-3010-4555-9CDD-513CA5B2A7EE}" type="datetime2">
              <a:rPr lang="en-GB" sz="5400" u="sng" smtClean="0">
                <a:latin typeface="Century Gothic" pitchFamily="34" charset="0"/>
              </a:rPr>
              <a:t>Monday, 12 October 2020</a:t>
            </a:fld>
            <a:endParaRPr lang="en-GB" sz="5400" u="sng" dirty="0">
              <a:latin typeface="Century Gothic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68344" y="6525344"/>
            <a:ext cx="1296144" cy="216024"/>
          </a:xfrm>
          <a:prstGeom prst="rect">
            <a:avLst/>
          </a:prstGeom>
          <a:solidFill>
            <a:srgbClr val="FFFFE5"/>
          </a:solidFill>
          <a:ln>
            <a:solidFill>
              <a:srgbClr val="FFFF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0" y="0"/>
            <a:ext cx="9324528" cy="8769674"/>
            <a:chOff x="0" y="0"/>
            <a:chExt cx="9324528" cy="8769674"/>
          </a:xfrm>
        </p:grpSpPr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3+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 pitchFamily="34" charset="0"/>
                </a:rPr>
                <a:t>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1-2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/>
          <a:srcRect t="9343" b="25256"/>
          <a:stretch>
            <a:fillRect/>
          </a:stretch>
        </p:blipFill>
        <p:spPr bwMode="auto">
          <a:xfrm>
            <a:off x="3059832" y="2276872"/>
            <a:ext cx="2039938" cy="2133600"/>
          </a:xfrm>
          <a:prstGeom prst="rect">
            <a:avLst/>
          </a:prstGeom>
          <a:noFill/>
        </p:spPr>
      </p:pic>
      <p:grpSp>
        <p:nvGrpSpPr>
          <p:cNvPr id="14" name="Group 6"/>
          <p:cNvGrpSpPr>
            <a:grpSpLocks/>
          </p:cNvGrpSpPr>
          <p:nvPr/>
        </p:nvGrpSpPr>
        <p:grpSpPr bwMode="auto">
          <a:xfrm>
            <a:off x="2374032" y="1591072"/>
            <a:ext cx="3505200" cy="3581400"/>
            <a:chOff x="672" y="1104"/>
            <a:chExt cx="2208" cy="2256"/>
          </a:xfrm>
        </p:grpSpPr>
        <p:sp>
          <p:nvSpPr>
            <p:cNvPr id="15" name="Line 7"/>
            <p:cNvSpPr>
              <a:spLocks noChangeShapeType="1"/>
            </p:cNvSpPr>
            <p:nvPr/>
          </p:nvSpPr>
          <p:spPr bwMode="auto">
            <a:xfrm flipV="1">
              <a:off x="1680" y="3024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Line 8"/>
            <p:cNvSpPr>
              <a:spLocks noChangeShapeType="1"/>
            </p:cNvSpPr>
            <p:nvPr/>
          </p:nvSpPr>
          <p:spPr bwMode="auto">
            <a:xfrm>
              <a:off x="672" y="2160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Line 9"/>
            <p:cNvSpPr>
              <a:spLocks noChangeShapeType="1"/>
            </p:cNvSpPr>
            <p:nvPr/>
          </p:nvSpPr>
          <p:spPr bwMode="auto">
            <a:xfrm flipH="1">
              <a:off x="2448" y="220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Line 10"/>
            <p:cNvSpPr>
              <a:spLocks noChangeShapeType="1"/>
            </p:cNvSpPr>
            <p:nvPr/>
          </p:nvSpPr>
          <p:spPr bwMode="auto">
            <a:xfrm>
              <a:off x="1680" y="1104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>
              <a:off x="864" y="1392"/>
              <a:ext cx="336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Line 12"/>
            <p:cNvSpPr>
              <a:spLocks noChangeShapeType="1"/>
            </p:cNvSpPr>
            <p:nvPr/>
          </p:nvSpPr>
          <p:spPr bwMode="auto">
            <a:xfrm flipH="1">
              <a:off x="2112" y="1488"/>
              <a:ext cx="336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Line 13"/>
            <p:cNvSpPr>
              <a:spLocks noChangeShapeType="1"/>
            </p:cNvSpPr>
            <p:nvPr/>
          </p:nvSpPr>
          <p:spPr bwMode="auto">
            <a:xfrm flipV="1">
              <a:off x="864" y="2592"/>
              <a:ext cx="336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Line 14"/>
            <p:cNvSpPr>
              <a:spLocks noChangeShapeType="1"/>
            </p:cNvSpPr>
            <p:nvPr/>
          </p:nvSpPr>
          <p:spPr bwMode="auto">
            <a:xfrm flipH="1" flipV="1">
              <a:off x="2208" y="2544"/>
              <a:ext cx="33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323528" y="548680"/>
            <a:ext cx="8153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b="1" dirty="0">
                <a:latin typeface="Century Gothic" pitchFamily="34" charset="0"/>
              </a:rPr>
              <a:t>Air pressure is caused by the force of air gas particles bumping into things.</a:t>
            </a: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0" y="5229200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b="1" dirty="0">
                <a:latin typeface="Century Gothic" pitchFamily="34" charset="0"/>
              </a:rPr>
              <a:t>The more particles colliding, the higher the pressure.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636160" presetClass="entr" presetSubtype="8739242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utoUpdateAnimBg="0"/>
      <p:bldP spid="2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0" y="0"/>
            <a:ext cx="9324528" cy="8769674"/>
            <a:chOff x="0" y="0"/>
            <a:chExt cx="9324528" cy="8769674"/>
          </a:xfrm>
        </p:grpSpPr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24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323528" y="548680"/>
            <a:ext cx="8153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b="1" dirty="0">
                <a:solidFill>
                  <a:prstClr val="black"/>
                </a:solidFill>
                <a:latin typeface="Century Gothic" pitchFamily="34" charset="0"/>
              </a:rPr>
              <a:t>Is air pressure higher or lower up a very high mountain?</a:t>
            </a:r>
          </a:p>
        </p:txBody>
      </p:sp>
      <p:pic>
        <p:nvPicPr>
          <p:cNvPr id="4098" name="Picture 2" descr="Image result for on top of a mountain 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1268760"/>
            <a:ext cx="5105400" cy="5124451"/>
          </a:xfrm>
          <a:prstGeom prst="rect">
            <a:avLst/>
          </a:prstGeom>
          <a:noFill/>
        </p:spPr>
      </p:pic>
      <p:pic>
        <p:nvPicPr>
          <p:cNvPr id="24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99" b="95604" l="2671" r="982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075" y="1124744"/>
            <a:ext cx="3209925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9">
            <a:extLst>
              <a:ext uri="{FF2B5EF4-FFF2-40B4-BE49-F238E27FC236}">
                <a16:creationId xmlns:a16="http://schemas.microsoft.com/office/drawing/2014/main" id="{5EEB4A30-E521-4CB4-AC71-15610CED9849}"/>
              </a:ext>
            </a:extLst>
          </p:cNvPr>
          <p:cNvGrpSpPr/>
          <p:nvPr/>
        </p:nvGrpSpPr>
        <p:grpSpPr>
          <a:xfrm>
            <a:off x="0" y="22820"/>
            <a:ext cx="9324528" cy="8769674"/>
            <a:chOff x="0" y="0"/>
            <a:chExt cx="9324528" cy="8769674"/>
          </a:xfrm>
        </p:grpSpPr>
        <p:sp>
          <p:nvSpPr>
            <p:cNvPr id="14" name="Content Placeholder 2">
              <a:extLst>
                <a:ext uri="{FF2B5EF4-FFF2-40B4-BE49-F238E27FC236}">
                  <a16:creationId xmlns:a16="http://schemas.microsoft.com/office/drawing/2014/main" id="{3F9D65D5-8851-44EF-B20C-025708F11E54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27DCDED-DDE3-4E52-970D-5DAB828BA43A}"/>
                </a:ext>
              </a:extLst>
            </p:cNvPr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A39C562-285D-4AFD-B158-9A0008E40FAE}"/>
                </a:ext>
              </a:extLst>
            </p:cNvPr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1C965C1-7D9C-4611-A8FF-5DA120EEC46F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3+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 pitchFamily="34" charset="0"/>
                </a:rPr>
                <a:t>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9FD022E-0B3B-4DF7-AB82-BA0E945DCD4E}"/>
                </a:ext>
              </a:extLst>
            </p:cNvPr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1-2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0" y="0"/>
            <a:ext cx="9324528" cy="8769674"/>
            <a:chOff x="0" y="0"/>
            <a:chExt cx="9324528" cy="8769674"/>
          </a:xfrm>
        </p:grpSpPr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24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pic>
        <p:nvPicPr>
          <p:cNvPr id="2050" name="Picture 2" descr="http://www.kentchemistry.com/links/GasLaws/aircolumn.jpg"/>
          <p:cNvPicPr>
            <a:picLocks noChangeAspect="1" noChangeArrowheads="1"/>
          </p:cNvPicPr>
          <p:nvPr/>
        </p:nvPicPr>
        <p:blipFill>
          <a:blip r:embed="rId3" cstate="print"/>
          <a:srcRect l="2071" t="1748" r="5415" b="5611"/>
          <a:stretch>
            <a:fillRect/>
          </a:stretch>
        </p:blipFill>
        <p:spPr bwMode="auto">
          <a:xfrm>
            <a:off x="1115616" y="476672"/>
            <a:ext cx="7344816" cy="5810079"/>
          </a:xfrm>
          <a:prstGeom prst="rect">
            <a:avLst/>
          </a:prstGeom>
          <a:noFill/>
        </p:spPr>
      </p:pic>
      <p:grpSp>
        <p:nvGrpSpPr>
          <p:cNvPr id="9" name="Group 19">
            <a:extLst>
              <a:ext uri="{FF2B5EF4-FFF2-40B4-BE49-F238E27FC236}">
                <a16:creationId xmlns:a16="http://schemas.microsoft.com/office/drawing/2014/main" id="{0DD3DF90-D140-47D3-B233-88F425D27831}"/>
              </a:ext>
            </a:extLst>
          </p:cNvPr>
          <p:cNvGrpSpPr/>
          <p:nvPr/>
        </p:nvGrpSpPr>
        <p:grpSpPr>
          <a:xfrm>
            <a:off x="0" y="0"/>
            <a:ext cx="9324528" cy="8769674"/>
            <a:chOff x="0" y="0"/>
            <a:chExt cx="9324528" cy="8769674"/>
          </a:xfrm>
        </p:grpSpPr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id="{BCECFD93-A34A-4950-85DC-3D53BC693D00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3D3A534-6868-4D98-9CC3-211FB15E9093}"/>
                </a:ext>
              </a:extLst>
            </p:cNvPr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E0E84AE-C9DF-48C8-A399-34EE96E55637}"/>
                </a:ext>
              </a:extLst>
            </p:cNvPr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B8C0E61-FB8B-4D25-A269-CCA87602C2DC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3+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 pitchFamily="34" charset="0"/>
                </a:rPr>
                <a:t>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847F888-6A99-4A85-8DDA-31832ED0D063}"/>
                </a:ext>
              </a:extLst>
            </p:cNvPr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1-2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0" y="0"/>
            <a:ext cx="9324528" cy="8769674"/>
            <a:chOff x="0" y="0"/>
            <a:chExt cx="9324528" cy="8769674"/>
          </a:xfrm>
        </p:grpSpPr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24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323528" y="548680"/>
            <a:ext cx="8153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b="1" dirty="0">
                <a:solidFill>
                  <a:prstClr val="black"/>
                </a:solidFill>
                <a:latin typeface="Century Gothic" pitchFamily="34" charset="0"/>
              </a:rPr>
              <a:t>What does the inside of an air filled balloon look like?</a:t>
            </a:r>
          </a:p>
        </p:txBody>
      </p:sp>
      <p:pic>
        <p:nvPicPr>
          <p:cNvPr id="29698" name="Picture 2" descr="Image result for pressure balloo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56576" y="980728"/>
            <a:ext cx="7772400" cy="4876801"/>
          </a:xfrm>
          <a:prstGeom prst="rect">
            <a:avLst/>
          </a:prstGeom>
          <a:noFill/>
        </p:spPr>
      </p:pic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598" b="9770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96752"/>
            <a:ext cx="3219450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Group 19">
            <a:extLst>
              <a:ext uri="{FF2B5EF4-FFF2-40B4-BE49-F238E27FC236}">
                <a16:creationId xmlns:a16="http://schemas.microsoft.com/office/drawing/2014/main" id="{8FE86ECB-AB58-4429-BB55-7FA0E80C662B}"/>
              </a:ext>
            </a:extLst>
          </p:cNvPr>
          <p:cNvGrpSpPr/>
          <p:nvPr/>
        </p:nvGrpSpPr>
        <p:grpSpPr>
          <a:xfrm>
            <a:off x="0" y="-665"/>
            <a:ext cx="9324528" cy="8769674"/>
            <a:chOff x="0" y="0"/>
            <a:chExt cx="9324528" cy="8769674"/>
          </a:xfrm>
        </p:grpSpPr>
        <p:sp>
          <p:nvSpPr>
            <p:cNvPr id="15" name="Content Placeholder 2">
              <a:extLst>
                <a:ext uri="{FF2B5EF4-FFF2-40B4-BE49-F238E27FC236}">
                  <a16:creationId xmlns:a16="http://schemas.microsoft.com/office/drawing/2014/main" id="{9B3C60D3-037B-4D9C-9F8C-29A463E2F4BA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4511BCC-2F71-4CAC-8655-6C27B0C33E40}"/>
                </a:ext>
              </a:extLst>
            </p:cNvPr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F0F0713-F9CB-4A55-BCA8-4D747323CA5E}"/>
                </a:ext>
              </a:extLst>
            </p:cNvPr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895BA21-A201-46DD-81E5-93EC6BA3D826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3+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 pitchFamily="34" charset="0"/>
                </a:rPr>
                <a:t>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014D3A1-F207-4658-A4A1-BA414B757B03}"/>
                </a:ext>
              </a:extLst>
            </p:cNvPr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1-2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0" y="0"/>
            <a:ext cx="9324528" cy="8769674"/>
            <a:chOff x="0" y="0"/>
            <a:chExt cx="9324528" cy="8769674"/>
          </a:xfrm>
        </p:grpSpPr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24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323528" y="548680"/>
            <a:ext cx="8153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b="1" dirty="0">
                <a:solidFill>
                  <a:prstClr val="black"/>
                </a:solidFill>
                <a:latin typeface="Century Gothic" pitchFamily="34" charset="0"/>
              </a:rPr>
              <a:t>Which is the better diagram?</a:t>
            </a:r>
          </a:p>
        </p:txBody>
      </p:sp>
      <p:pic>
        <p:nvPicPr>
          <p:cNvPr id="29698" name="Picture 2" descr="Image result for pressure balloo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60632" y="620688"/>
            <a:ext cx="7772400" cy="4876801"/>
          </a:xfrm>
          <a:prstGeom prst="rect">
            <a:avLst/>
          </a:prstGeom>
          <a:noFill/>
        </p:spPr>
      </p:pic>
      <p:pic>
        <p:nvPicPr>
          <p:cNvPr id="29700" name="Picture 4" descr="Image result for pressure balloon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l="9081" t="32319" r="14866" b="31146"/>
          <a:stretch>
            <a:fillRect/>
          </a:stretch>
        </p:blipFill>
        <p:spPr bwMode="auto">
          <a:xfrm>
            <a:off x="0" y="2348880"/>
            <a:ext cx="9169942" cy="355848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0" y="0"/>
            <a:ext cx="9324528" cy="8769674"/>
            <a:chOff x="0" y="0"/>
            <a:chExt cx="9324528" cy="8769674"/>
          </a:xfrm>
        </p:grpSpPr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24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323528" y="548680"/>
            <a:ext cx="8153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b="1" dirty="0">
                <a:solidFill>
                  <a:prstClr val="black"/>
                </a:solidFill>
                <a:latin typeface="Century Gothic" pitchFamily="34" charset="0"/>
              </a:rPr>
              <a:t>What does the inside of an air filled balloon look like?</a:t>
            </a:r>
          </a:p>
        </p:txBody>
      </p:sp>
      <p:pic>
        <p:nvPicPr>
          <p:cNvPr id="29698" name="Picture 2" descr="Image result for pressure balloo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56576" y="980728"/>
            <a:ext cx="7772400" cy="4876801"/>
          </a:xfrm>
          <a:prstGeom prst="rect">
            <a:avLst/>
          </a:prstGeom>
          <a:noFill/>
        </p:spPr>
      </p:pic>
      <p:pic>
        <p:nvPicPr>
          <p:cNvPr id="14" name="Picture 7" descr="7G_04_01_0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126099" y="1412776"/>
            <a:ext cx="10270099" cy="5181178"/>
          </a:xfrm>
          <a:prstGeom prst="rect">
            <a:avLst/>
          </a:prstGeom>
          <a:noFill/>
        </p:spPr>
      </p:pic>
      <p:grpSp>
        <p:nvGrpSpPr>
          <p:cNvPr id="11" name="Group 19">
            <a:extLst>
              <a:ext uri="{FF2B5EF4-FFF2-40B4-BE49-F238E27FC236}">
                <a16:creationId xmlns:a16="http://schemas.microsoft.com/office/drawing/2014/main" id="{3B78296B-FE92-487E-89F0-ECE301D31673}"/>
              </a:ext>
            </a:extLst>
          </p:cNvPr>
          <p:cNvGrpSpPr/>
          <p:nvPr/>
        </p:nvGrpSpPr>
        <p:grpSpPr>
          <a:xfrm>
            <a:off x="0" y="-665"/>
            <a:ext cx="9324528" cy="8769674"/>
            <a:chOff x="0" y="0"/>
            <a:chExt cx="9324528" cy="8769674"/>
          </a:xfrm>
        </p:grpSpPr>
        <p:sp>
          <p:nvSpPr>
            <p:cNvPr id="15" name="Content Placeholder 2">
              <a:extLst>
                <a:ext uri="{FF2B5EF4-FFF2-40B4-BE49-F238E27FC236}">
                  <a16:creationId xmlns:a16="http://schemas.microsoft.com/office/drawing/2014/main" id="{988DC169-8937-4258-B05D-DB14530B545B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C8343B5-3F44-4E1F-A4DB-F0FDDA955382}"/>
                </a:ext>
              </a:extLst>
            </p:cNvPr>
            <p:cNvSpPr/>
            <p:nvPr/>
          </p:nvSpPr>
          <p:spPr>
            <a:xfrm>
              <a:off x="0" y="0"/>
              <a:ext cx="9144000" cy="476672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54BB48F-939C-4647-BC6F-006AF22B2762}"/>
                </a:ext>
              </a:extLst>
            </p:cNvPr>
            <p:cNvSpPr/>
            <p:nvPr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6BBCC2D-6E8E-4061-A8D2-6433AA69C177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3+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 pitchFamily="34" charset="0"/>
                </a:rPr>
                <a:t>Apply ideas about pressure to explain observations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E236D34-464D-4FC8-92BD-E8FCAB26BEED}"/>
                </a:ext>
              </a:extLst>
            </p:cNvPr>
            <p:cNvSpPr/>
            <p:nvPr/>
          </p:nvSpPr>
          <p:spPr>
            <a:xfrm>
              <a:off x="0" y="6381328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1-2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what gas pressure is caused by and how to increase it.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utoUpdateAnimBg="0"/>
    </p:bldLst>
  </p:timing>
</p:sld>
</file>

<file path=ppt/theme/theme1.xml><?xml version="1.0" encoding="utf-8"?>
<a:theme xmlns:a="http://schemas.openxmlformats.org/drawingml/2006/main" name="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3908009-0491-4FE9-9270-3190D1D428B8}" vid="{053DC01E-D49A-4187-818D-3EFBFE380DDF}"/>
    </a:ext>
  </a:ext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3908009-0491-4FE9-9270-3190D1D428B8}" vid="{053DC01E-D49A-4187-818D-3EFBFE380DD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Outwood Foxhills Layout Darker bgd</Template>
  <TotalTime>2538</TotalTime>
  <Words>1435</Words>
  <Application>Microsoft Office PowerPoint</Application>
  <PresentationFormat>On-screen Show (4:3)</PresentationFormat>
  <Paragraphs>373</Paragraphs>
  <Slides>17</Slides>
  <Notes>15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SimSun-ExtB</vt:lpstr>
      <vt:lpstr>Arial</vt:lpstr>
      <vt:lpstr>Calibri</vt:lpstr>
      <vt:lpstr>Century Gothic</vt:lpstr>
      <vt:lpstr>Gill Sans MT</vt:lpstr>
      <vt:lpstr>Times New Roman</vt:lpstr>
      <vt:lpstr>Outwood Foxhills Layout</vt:lpstr>
      <vt:lpstr>1_Default Design</vt:lpstr>
      <vt:lpstr>1_Outwood Foxhills Layout</vt:lpstr>
      <vt:lpstr>Office Theme</vt:lpstr>
      <vt:lpstr>Do Now on mwb</vt:lpstr>
      <vt:lpstr>PowerPoint Presentation</vt:lpstr>
      <vt:lpstr>Pressure  Monday, 12 October 2020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Pre-Starter</dc:title>
  <dc:creator>Sarah &amp; Rob</dc:creator>
  <cp:lastModifiedBy>Griffin, M (SHS Teacher)</cp:lastModifiedBy>
  <cp:revision>198</cp:revision>
  <dcterms:created xsi:type="dcterms:W3CDTF">2013-07-26T12:32:32Z</dcterms:created>
  <dcterms:modified xsi:type="dcterms:W3CDTF">2020-10-12T14:40:55Z</dcterms:modified>
</cp:coreProperties>
</file>