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34" r:id="rId2"/>
    <p:sldMasterId id="2147483898" r:id="rId3"/>
    <p:sldMasterId id="2147483911" r:id="rId4"/>
  </p:sldMasterIdLst>
  <p:notesMasterIdLst>
    <p:notesMasterId r:id="rId31"/>
  </p:notesMasterIdLst>
  <p:sldIdLst>
    <p:sldId id="298" r:id="rId5"/>
    <p:sldId id="349" r:id="rId6"/>
    <p:sldId id="352" r:id="rId7"/>
    <p:sldId id="381" r:id="rId8"/>
    <p:sldId id="365" r:id="rId9"/>
    <p:sldId id="404" r:id="rId10"/>
    <p:sldId id="403" r:id="rId11"/>
    <p:sldId id="405" r:id="rId12"/>
    <p:sldId id="418" r:id="rId13"/>
    <p:sldId id="419" r:id="rId14"/>
    <p:sldId id="420" r:id="rId15"/>
    <p:sldId id="417" r:id="rId16"/>
    <p:sldId id="414" r:id="rId17"/>
    <p:sldId id="415" r:id="rId18"/>
    <p:sldId id="416" r:id="rId19"/>
    <p:sldId id="402" r:id="rId20"/>
    <p:sldId id="407" r:id="rId21"/>
    <p:sldId id="408" r:id="rId22"/>
    <p:sldId id="412" r:id="rId23"/>
    <p:sldId id="439" r:id="rId24"/>
    <p:sldId id="421" r:id="rId25"/>
    <p:sldId id="442" r:id="rId26"/>
    <p:sldId id="443" r:id="rId27"/>
    <p:sldId id="444" r:id="rId28"/>
    <p:sldId id="445" r:id="rId29"/>
    <p:sldId id="44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1"/>
    <a:srgbClr val="FFFFCC"/>
    <a:srgbClr val="FFFEEB"/>
    <a:srgbClr val="FFFCE7"/>
    <a:srgbClr val="4F8B31"/>
    <a:srgbClr val="D1ABF7"/>
    <a:srgbClr val="F3E8FE"/>
    <a:srgbClr val="FFFFAB"/>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991" autoAdjust="0"/>
  </p:normalViewPr>
  <p:slideViewPr>
    <p:cSldViewPr>
      <p:cViewPr varScale="1">
        <p:scale>
          <a:sx n="82" d="100"/>
          <a:sy n="82" d="100"/>
        </p:scale>
        <p:origin x="834" y="66"/>
      </p:cViewPr>
      <p:guideLst>
        <p:guide orient="horz" pos="2160"/>
        <p:guide pos="2880"/>
      </p:guideLst>
    </p:cSldViewPr>
  </p:slideViewPr>
  <p:notesTextViewPr>
    <p:cViewPr>
      <p:scale>
        <a:sx n="1" d="1"/>
        <a:sy n="1" d="1"/>
      </p:scale>
      <p:origin x="0" y="0"/>
    </p:cViewPr>
  </p:notesTextViewPr>
  <p:sorterViewPr>
    <p:cViewPr>
      <p:scale>
        <a:sx n="100" d="100"/>
        <a:sy n="100" d="100"/>
      </p:scale>
      <p:origin x="0" y="23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3E5AE-E5AD-4EFD-B33B-342671954192}" type="datetimeFigureOut">
              <a:rPr lang="en-GB" smtClean="0"/>
              <a:pPr/>
              <a:t>19/10/2020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DF214-F84E-4012-A460-A0C3D9F8CA07}" type="slidenum">
              <a:rPr lang="en-GB" smtClean="0"/>
              <a:pPr/>
              <a:t>‹#›</a:t>
            </a:fld>
            <a:endParaRPr lang="en-GB"/>
          </a:p>
        </p:txBody>
      </p:sp>
    </p:spTree>
    <p:extLst>
      <p:ext uri="{BB962C8B-B14F-4D97-AF65-F5344CB8AC3E}">
        <p14:creationId xmlns:p14="http://schemas.microsoft.com/office/powerpoint/2010/main" val="2759741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rsc.org/learn-chemistry/wiki/Substance:Ammonia"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www.rsc.org/learn-chemistry/wiki/Substance:Ammonium_chloride" TargetMode="External"/><Relationship Id="rId4" Type="http://schemas.openxmlformats.org/officeDocument/2006/relationships/hyperlink" Target="http://www.rsc.org/learn-chemistry/wiki/Substance:Hydrochloric_acid"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5</a:t>
            </a:fld>
            <a:endParaRPr lang="en-GB">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The lead nitrate and potassium iodide each dissolve and begin to diffuse through the water. When the lead ions and iodide ions meet they react to form solid yellow lead iodide which precipitates out of solution. </a:t>
            </a:r>
          </a:p>
          <a:p>
            <a:r>
              <a:rPr lang="en-GB" sz="1200" kern="1200" dirty="0">
                <a:solidFill>
                  <a:schemeClr val="tx1"/>
                </a:solidFill>
                <a:latin typeface="+mn-lt"/>
                <a:ea typeface="+mn-ea"/>
                <a:cs typeface="+mn-cs"/>
              </a:rPr>
              <a:t>lead nitrate + potassium iodide → lead iodide + potassium nitrate</a:t>
            </a:r>
          </a:p>
          <a:p>
            <a:r>
              <a:rPr lang="en-GB" sz="1200" kern="1200" dirty="0">
                <a:solidFill>
                  <a:schemeClr val="tx1"/>
                </a:solidFill>
                <a:latin typeface="+mn-lt"/>
                <a:ea typeface="+mn-ea"/>
                <a:cs typeface="+mn-cs"/>
              </a:rPr>
              <a:t>The precipitate does not form exactly between the two crystals. This is because the lead ion is heavier and diffuses more slowly through the liquid than the iodide ion</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14</a:t>
            </a:fld>
            <a:endParaRPr lang="en-GB">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The lead nitrate and potassium iodide each dissolve and begin to diffuse through the water. When the lead ions and iodide ions meet they react to form solid yellow lead iodide which precipitates out of solution. </a:t>
            </a:r>
          </a:p>
          <a:p>
            <a:r>
              <a:rPr lang="en-GB" sz="1200" kern="1200" dirty="0">
                <a:solidFill>
                  <a:schemeClr val="tx1"/>
                </a:solidFill>
                <a:latin typeface="+mn-lt"/>
                <a:ea typeface="+mn-ea"/>
                <a:cs typeface="+mn-cs"/>
              </a:rPr>
              <a:t>lead nitrate + potassium iodide → lead iodide + potassium nitrate</a:t>
            </a:r>
          </a:p>
          <a:p>
            <a:r>
              <a:rPr lang="en-GB" sz="1200" kern="1200" dirty="0">
                <a:solidFill>
                  <a:schemeClr val="tx1"/>
                </a:solidFill>
                <a:latin typeface="+mn-lt"/>
                <a:ea typeface="+mn-ea"/>
                <a:cs typeface="+mn-cs"/>
              </a:rPr>
              <a:t>The precipitate does not form exactly between the two crystals. This is because the lead ion is heavier and diffuses more slowly through the liquid than the iodide ion</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15</a:t>
            </a:fld>
            <a:endParaRPr lang="en-GB">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Use this</a:t>
            </a:r>
            <a:r>
              <a:rPr lang="en-GB" baseline="0" dirty="0"/>
              <a:t> one if you don’t have a lab/technician</a:t>
            </a:r>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16</a:t>
            </a:fld>
            <a:endParaRPr lang="en-GB">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17</a:t>
            </a:fld>
            <a:endParaRPr lang="en-GB">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18</a:t>
            </a:fld>
            <a:endParaRPr lang="en-GB">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19</a:t>
            </a:fld>
            <a:endParaRPr lang="en-GB">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21</a:t>
            </a:fld>
            <a:endParaRPr lang="en-GB">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22</a:t>
            </a:fld>
            <a:endParaRPr lang="en-GB">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23</a:t>
            </a:fld>
            <a:endParaRPr lang="en-GB">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24</a:t>
            </a:fld>
            <a:endParaRPr lang="en-GB">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6</a:t>
            </a:fld>
            <a:endParaRPr lang="en-GB">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25</a:t>
            </a:fld>
            <a:endParaRPr lang="en-GB">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26</a:t>
            </a:fld>
            <a:endParaRPr lang="en-GB">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7</a:t>
            </a:fld>
            <a:endParaRPr lang="en-GB">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8</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9</a:t>
            </a:fld>
            <a:endParaRPr lang="en-GB">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Need air freshener</a:t>
            </a:r>
            <a:r>
              <a:rPr lang="en-GB" sz="1200" kern="1200" baseline="0" dirty="0">
                <a:solidFill>
                  <a:schemeClr val="tx1"/>
                </a:solidFill>
                <a:latin typeface="+mn-lt"/>
                <a:ea typeface="+mn-ea"/>
                <a:cs typeface="+mn-cs"/>
              </a:rPr>
              <a:t> spray and stopwatches.– check for asthmatics.</a:t>
            </a:r>
          </a:p>
          <a:p>
            <a:endParaRPr lang="en-GB" sz="1200" kern="1200" baseline="0" dirty="0">
              <a:solidFill>
                <a:schemeClr val="tx1"/>
              </a:solidFill>
              <a:latin typeface="+mn-lt"/>
              <a:ea typeface="+mn-ea"/>
              <a:cs typeface="+mn-cs"/>
            </a:endParaRPr>
          </a:p>
          <a:p>
            <a:r>
              <a:rPr lang="en-GB" sz="1200" kern="1200" baseline="0" dirty="0">
                <a:solidFill>
                  <a:schemeClr val="tx1"/>
                </a:solidFill>
                <a:latin typeface="+mn-lt"/>
                <a:ea typeface="+mn-ea"/>
                <a:cs typeface="+mn-cs"/>
              </a:rPr>
              <a:t>Discuss how the particles have spread out from an area of high concentration to low concentration.</a:t>
            </a:r>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10</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11</a:t>
            </a:fld>
            <a:endParaRPr lang="en-GB">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b="1" dirty="0"/>
              <a:t>Demonstration </a:t>
            </a:r>
            <a:endParaRPr lang="en-GB" dirty="0"/>
          </a:p>
          <a:p>
            <a:r>
              <a:rPr lang="en-GB" dirty="0"/>
              <a:t>Concentrated </a:t>
            </a:r>
            <a:r>
              <a:rPr lang="en-GB" dirty="0">
                <a:hlinkClick r:id="rId3"/>
              </a:rPr>
              <a:t>ammonia</a:t>
            </a:r>
            <a:r>
              <a:rPr lang="en-GB" dirty="0"/>
              <a:t> solution is placed on a pad in one end of a tube and concentrated </a:t>
            </a:r>
            <a:r>
              <a:rPr lang="en-GB" dirty="0">
                <a:hlinkClick r:id="rId4"/>
              </a:rPr>
              <a:t>hydrochloric acid</a:t>
            </a:r>
            <a:r>
              <a:rPr lang="en-GB" dirty="0"/>
              <a:t> on a pad at the other. After about a minute the </a:t>
            </a:r>
            <a:r>
              <a:rPr lang="en-GB" b="1" dirty="0"/>
              <a:t>gases diffuse</a:t>
            </a:r>
            <a:r>
              <a:rPr lang="en-GB" dirty="0"/>
              <a:t> far enough to meet and a ring of solid </a:t>
            </a:r>
            <a:r>
              <a:rPr lang="en-GB" dirty="0">
                <a:hlinkClick r:id="rId5"/>
              </a:rPr>
              <a:t>ammonium chloride</a:t>
            </a:r>
            <a:r>
              <a:rPr lang="en-GB" dirty="0"/>
              <a:t> is formed. </a:t>
            </a:r>
          </a:p>
          <a:p>
            <a:r>
              <a:rPr lang="en-GB" dirty="0"/>
              <a:t>This demonstration is best performed in a fume cupboard. A black background, such as a sheet of black sugar paper, behind the demonstration helps the white ring to be seen more clearly. Actually performing the demonstration takes only a few minutes. </a:t>
            </a:r>
          </a:p>
          <a:p>
            <a:pPr fontAlgn="t"/>
            <a:r>
              <a:rPr lang="en-GB" b="1" i="1" dirty="0"/>
              <a:t>For one demonstration:</a:t>
            </a:r>
            <a:r>
              <a:rPr lang="en-GB" b="1" dirty="0"/>
              <a:t> </a:t>
            </a:r>
            <a:endParaRPr lang="en-GB" dirty="0"/>
          </a:p>
          <a:p>
            <a:pPr fontAlgn="t"/>
            <a:r>
              <a:rPr lang="en-GB" b="1" dirty="0"/>
              <a:t>Eye protection (goggles)</a:t>
            </a:r>
            <a:r>
              <a:rPr lang="en-GB" dirty="0"/>
              <a:t> </a:t>
            </a:r>
          </a:p>
          <a:p>
            <a:pPr fontAlgn="t"/>
            <a:r>
              <a:rPr lang="en-GB" b="1" dirty="0"/>
              <a:t>Access to a fume cupboard</a:t>
            </a:r>
            <a:r>
              <a:rPr lang="en-GB" dirty="0"/>
              <a:t> </a:t>
            </a:r>
          </a:p>
          <a:p>
            <a:pPr fontAlgn="t"/>
            <a:r>
              <a:rPr lang="en-GB" b="1" dirty="0"/>
              <a:t>Protective gloves, preferably </a:t>
            </a:r>
            <a:r>
              <a:rPr lang="en-GB" b="1" dirty="0" err="1"/>
              <a:t>nitrile</a:t>
            </a:r>
            <a:r>
              <a:rPr lang="en-GB" dirty="0"/>
              <a:t> </a:t>
            </a:r>
          </a:p>
          <a:p>
            <a:pPr fontAlgn="t"/>
            <a:r>
              <a:rPr lang="en-GB" b="1" dirty="0"/>
              <a:t>A length of glass tube about half a metre long with an inside diameter of about 2 cm (Note 1)</a:t>
            </a:r>
            <a:r>
              <a:rPr lang="en-GB" dirty="0"/>
              <a:t> </a:t>
            </a:r>
          </a:p>
          <a:p>
            <a:pPr fontAlgn="t"/>
            <a:r>
              <a:rPr lang="en-GB" b="1" dirty="0"/>
              <a:t>Retort stands with bosses and clamps, 2</a:t>
            </a:r>
            <a:r>
              <a:rPr lang="en-GB" dirty="0"/>
              <a:t> </a:t>
            </a:r>
          </a:p>
          <a:p>
            <a:pPr fontAlgn="t"/>
            <a:r>
              <a:rPr lang="en-GB" b="1" dirty="0"/>
              <a:t>Small wads of cotton wool, 2</a:t>
            </a:r>
            <a:r>
              <a:rPr lang="en-GB" dirty="0"/>
              <a:t> </a:t>
            </a:r>
          </a:p>
          <a:p>
            <a:r>
              <a:rPr lang="en-GB" b="1" dirty="0"/>
              <a:t>Bungs, to fit into the ends of the glass tube, 2</a:t>
            </a:r>
          </a:p>
          <a:p>
            <a:r>
              <a:rPr lang="en-GB" b="1" dirty="0"/>
              <a:t>UI paper dampened inside tube</a:t>
            </a:r>
          </a:p>
          <a:p>
            <a:pPr fontAlgn="t"/>
            <a:r>
              <a:rPr lang="en-GB" dirty="0"/>
              <a:t>Concentrated hydrochloric acid (CORROSIVE), a few cm</a:t>
            </a:r>
            <a:r>
              <a:rPr lang="en-GB" baseline="30000" dirty="0"/>
              <a:t>3</a:t>
            </a:r>
            <a:endParaRPr lang="en-GB" dirty="0"/>
          </a:p>
          <a:p>
            <a:pPr fontAlgn="t"/>
            <a:r>
              <a:rPr lang="en-GB" dirty="0"/>
              <a:t>880 ammonia solution (CORROSIVE, DANGEROUS FOR THE ENVIRONMENT), a few cm</a:t>
            </a:r>
            <a:r>
              <a:rPr lang="en-GB" baseline="30000" dirty="0"/>
              <a:t>3</a:t>
            </a:r>
            <a:endParaRPr lang="en-GB" dirty="0"/>
          </a:p>
          <a:p>
            <a:endParaRPr lang="en-GB" dirty="0"/>
          </a:p>
          <a:p>
            <a:r>
              <a:rPr lang="en-GB" b="1" dirty="0"/>
              <a:t>Procedure </a:t>
            </a:r>
            <a:endParaRPr lang="en-GB" dirty="0"/>
          </a:p>
          <a:p>
            <a:r>
              <a:rPr lang="en-GB" b="1" dirty="0"/>
              <a:t>a </a:t>
            </a:r>
            <a:r>
              <a:rPr lang="en-GB" dirty="0"/>
              <a:t> Working in the fume cupboard, clamp the glass tube at either end, ensuring that it is horizontal. </a:t>
            </a:r>
          </a:p>
          <a:p>
            <a:r>
              <a:rPr lang="en-GB" b="1" dirty="0"/>
              <a:t>b </a:t>
            </a:r>
            <a:r>
              <a:rPr lang="en-GB" dirty="0"/>
              <a:t> Open the bottle of ammonia solution cautiously, pointing the bottle away from both you and the audience. Open the bottle of hydrochloric acid and hold the stopper near the mouth of the ammonia bottle. Note the white clouds of ammonium chloride that form. </a:t>
            </a:r>
          </a:p>
          <a:p>
            <a:r>
              <a:rPr lang="en-GB" b="1" dirty="0"/>
              <a:t>c </a:t>
            </a:r>
            <a:r>
              <a:rPr lang="en-GB" dirty="0"/>
              <a:t> Put one of the cotton wool wads in the mouth of the ammonia bottle and carefully invert it to soak one side of it. Push the soaked end into one end of the glass tube. Replace the lid on the bottle. </a:t>
            </a:r>
          </a:p>
          <a:p>
            <a:r>
              <a:rPr lang="en-GB" b="1" dirty="0"/>
              <a:t>d </a:t>
            </a:r>
            <a:r>
              <a:rPr lang="en-GB" dirty="0"/>
              <a:t> Repeat this procedure quickly with a second wad of cotton wool and hydrochloric acid. Put the cotton wool wad into the other end of the glass tube. </a:t>
            </a:r>
          </a:p>
          <a:p>
            <a:r>
              <a:rPr lang="en-GB" b="1" dirty="0"/>
              <a:t>e </a:t>
            </a:r>
            <a:r>
              <a:rPr lang="en-GB" dirty="0"/>
              <a:t> Putting bungs into the ends of the glass tube will reduce the quantity of the gases which escape and therefore the smell. Once assembled, the tube can be removed from the fume cupboard. </a:t>
            </a:r>
          </a:p>
          <a:p>
            <a:r>
              <a:rPr lang="en-GB" b="1" dirty="0"/>
              <a:t>f </a:t>
            </a:r>
            <a:r>
              <a:rPr lang="en-GB" dirty="0"/>
              <a:t> Watch the tube and observe a ring of white powder forming near the middle of the tube. This is ammonium chloride. </a:t>
            </a:r>
          </a:p>
          <a:p>
            <a:r>
              <a:rPr lang="en-GB" dirty="0"/>
              <a:t>The reaction which is taking place is:  </a:t>
            </a:r>
          </a:p>
          <a:p>
            <a:r>
              <a:rPr lang="en-GB" dirty="0">
                <a:hlinkClick r:id="rId3"/>
              </a:rPr>
              <a:t>ammonia</a:t>
            </a:r>
            <a:r>
              <a:rPr lang="en-GB" dirty="0"/>
              <a:t> + </a:t>
            </a:r>
            <a:r>
              <a:rPr lang="en-GB" dirty="0">
                <a:hlinkClick r:id="rId4"/>
              </a:rPr>
              <a:t>hydrogen chloride</a:t>
            </a:r>
            <a:r>
              <a:rPr lang="en-GB" dirty="0"/>
              <a:t> → </a:t>
            </a:r>
            <a:r>
              <a:rPr lang="en-GB" dirty="0">
                <a:hlinkClick r:id="rId5"/>
              </a:rPr>
              <a:t>ammonium chloride</a:t>
            </a:r>
            <a:r>
              <a:rPr lang="en-GB" dirty="0"/>
              <a:t> </a:t>
            </a:r>
          </a:p>
          <a:p>
            <a:r>
              <a:rPr lang="en-GB" dirty="0"/>
              <a:t>NH</a:t>
            </a:r>
            <a:r>
              <a:rPr lang="en-GB" baseline="-25000" dirty="0"/>
              <a:t>3</a:t>
            </a:r>
            <a:r>
              <a:rPr lang="en-GB" dirty="0"/>
              <a:t> (g) + </a:t>
            </a:r>
            <a:r>
              <a:rPr lang="en-GB" dirty="0" err="1"/>
              <a:t>HCl</a:t>
            </a:r>
            <a:r>
              <a:rPr lang="en-GB" dirty="0"/>
              <a:t> (g) → NH</a:t>
            </a:r>
            <a:r>
              <a:rPr lang="en-GB" baseline="-25000" dirty="0"/>
              <a:t>4</a:t>
            </a:r>
            <a:r>
              <a:rPr lang="en-GB" dirty="0"/>
              <a:t>Cl (s) </a:t>
            </a:r>
          </a:p>
          <a:p>
            <a:r>
              <a:rPr lang="en-GB" dirty="0"/>
              <a:t>The exact time taken for the ring to form will depend on the dimensions of the tube, the amount of the solutions which are put on the cotton wool wads and the temperature of the room. </a:t>
            </a:r>
          </a:p>
          <a:p>
            <a:r>
              <a:rPr lang="en-GB" dirty="0"/>
              <a:t>The ring usually forms nearer to the hydrochloric acid end of the tube because hydrogen chloride diffuses more slowly than ammonia. This is because hydrogen chloride has almost twice the molecular weight of ammonia, and the rate of diffusion is inversely proportional to the square root of the molecular mass of the gas. </a:t>
            </a:r>
          </a:p>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12</a:t>
            </a:fld>
            <a:endParaRPr lang="en-GB">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1" kern="1200" dirty="0">
                <a:solidFill>
                  <a:schemeClr val="tx1"/>
                </a:solidFill>
                <a:latin typeface="+mn-lt"/>
                <a:ea typeface="+mn-ea"/>
                <a:cs typeface="+mn-cs"/>
              </a:rPr>
              <a:t>Per pair or group of students:</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Petri dish</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Forceps</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White tile or piece of white paper</a:t>
            </a:r>
          </a:p>
          <a:p>
            <a:r>
              <a:rPr lang="en-GB" sz="1200" kern="1200" dirty="0">
                <a:solidFill>
                  <a:schemeClr val="tx1"/>
                </a:solidFill>
                <a:latin typeface="+mn-lt"/>
                <a:ea typeface="+mn-ea"/>
                <a:cs typeface="+mn-cs"/>
              </a:rPr>
              <a:t>Lead nitrate (</a:t>
            </a:r>
            <a:r>
              <a:rPr lang="en-GB" sz="1200" b="1" kern="1200" dirty="0">
                <a:solidFill>
                  <a:schemeClr val="tx1"/>
                </a:solidFill>
                <a:latin typeface="+mn-lt"/>
                <a:ea typeface="+mn-ea"/>
                <a:cs typeface="+mn-cs"/>
              </a:rPr>
              <a:t>Toxic, Dangerous for the environment</a:t>
            </a:r>
            <a:r>
              <a:rPr lang="en-GB" sz="1200" kern="1200" dirty="0">
                <a:solidFill>
                  <a:schemeClr val="tx1"/>
                </a:solidFill>
                <a:latin typeface="+mn-lt"/>
                <a:ea typeface="+mn-ea"/>
                <a:cs typeface="+mn-cs"/>
              </a:rPr>
              <a:t>), 1 crystal </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Potassium iodide (</a:t>
            </a:r>
            <a:r>
              <a:rPr lang="en-GB" sz="1200" b="1" kern="1200" dirty="0">
                <a:solidFill>
                  <a:schemeClr val="tx1"/>
                </a:solidFill>
                <a:latin typeface="+mn-lt"/>
                <a:ea typeface="+mn-ea"/>
                <a:cs typeface="+mn-cs"/>
              </a:rPr>
              <a:t>Low hazard</a:t>
            </a:r>
            <a:r>
              <a:rPr lang="en-GB" sz="1200" kern="1200" dirty="0">
                <a:solidFill>
                  <a:schemeClr val="tx1"/>
                </a:solidFill>
                <a:latin typeface="+mn-lt"/>
                <a:ea typeface="+mn-ea"/>
                <a:cs typeface="+mn-cs"/>
              </a:rPr>
              <a:t>), 1 crystal</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Deionised water</a:t>
            </a:r>
          </a:p>
          <a:p>
            <a:r>
              <a:rPr lang="en-GB" sz="1200" b="1" kern="1200" dirty="0">
                <a:solidFill>
                  <a:schemeClr val="tx1"/>
                </a:solidFill>
                <a:latin typeface="+mn-lt"/>
                <a:ea typeface="+mn-ea"/>
                <a:cs typeface="+mn-cs"/>
              </a:rPr>
              <a:t>Technical Notes</a:t>
            </a:r>
          </a:p>
          <a:p>
            <a:r>
              <a:rPr lang="en-GB" sz="1200" kern="1200" dirty="0">
                <a:solidFill>
                  <a:schemeClr val="tx1"/>
                </a:solidFill>
                <a:latin typeface="+mn-lt"/>
                <a:ea typeface="+mn-ea"/>
                <a:cs typeface="+mn-cs"/>
              </a:rPr>
              <a:t>Lead nitrate (</a:t>
            </a:r>
            <a:r>
              <a:rPr lang="en-GB" sz="1200" b="1" kern="1200" dirty="0">
                <a:solidFill>
                  <a:schemeClr val="tx1"/>
                </a:solidFill>
                <a:latin typeface="+mn-lt"/>
                <a:ea typeface="+mn-ea"/>
                <a:cs typeface="+mn-cs"/>
              </a:rPr>
              <a:t>Toxic, Dangerous for the environment</a:t>
            </a:r>
            <a:r>
              <a:rPr lang="en-GB" sz="1200" kern="1200" dirty="0">
                <a:solidFill>
                  <a:schemeClr val="tx1"/>
                </a:solidFill>
                <a:latin typeface="+mn-lt"/>
                <a:ea typeface="+mn-ea"/>
                <a:cs typeface="+mn-cs"/>
              </a:rPr>
              <a:t>) Refer to CLEAPSS </a:t>
            </a:r>
            <a:r>
              <a:rPr lang="en-GB" sz="1200" kern="1200" dirty="0" err="1">
                <a:solidFill>
                  <a:schemeClr val="tx1"/>
                </a:solidFill>
                <a:latin typeface="+mn-lt"/>
                <a:ea typeface="+mn-ea"/>
                <a:cs typeface="+mn-cs"/>
              </a:rPr>
              <a:t>Hazcard</a:t>
            </a:r>
            <a:r>
              <a:rPr lang="en-GB" sz="1200" kern="1200" dirty="0">
                <a:solidFill>
                  <a:schemeClr val="tx1"/>
                </a:solidFill>
                <a:latin typeface="+mn-lt"/>
                <a:ea typeface="+mn-ea"/>
                <a:cs typeface="+mn-cs"/>
              </a:rPr>
              <a:t> 57A</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Potassium iodide (</a:t>
            </a:r>
            <a:r>
              <a:rPr lang="en-GB" sz="1200" b="1" kern="1200" dirty="0">
                <a:solidFill>
                  <a:schemeClr val="tx1"/>
                </a:solidFill>
                <a:latin typeface="+mn-lt"/>
                <a:ea typeface="+mn-ea"/>
                <a:cs typeface="+mn-cs"/>
              </a:rPr>
              <a:t>Low hazard</a:t>
            </a:r>
            <a:r>
              <a:rPr lang="en-GB" sz="1200" kern="1200" dirty="0">
                <a:solidFill>
                  <a:schemeClr val="tx1"/>
                </a:solidFill>
                <a:latin typeface="+mn-lt"/>
                <a:ea typeface="+mn-ea"/>
                <a:cs typeface="+mn-cs"/>
              </a:rPr>
              <a:t>) Refer to CLEAPSS </a:t>
            </a:r>
            <a:r>
              <a:rPr lang="en-GB" sz="1200" kern="1200" dirty="0" err="1">
                <a:solidFill>
                  <a:schemeClr val="tx1"/>
                </a:solidFill>
                <a:latin typeface="+mn-lt"/>
                <a:ea typeface="+mn-ea"/>
                <a:cs typeface="+mn-cs"/>
              </a:rPr>
              <a:t>Hazcard</a:t>
            </a:r>
            <a:r>
              <a:rPr lang="en-GB" sz="1200" kern="1200" dirty="0">
                <a:solidFill>
                  <a:schemeClr val="tx1"/>
                </a:solidFill>
                <a:latin typeface="+mn-lt"/>
                <a:ea typeface="+mn-ea"/>
                <a:cs typeface="+mn-cs"/>
              </a:rPr>
              <a:t> 47B</a:t>
            </a:r>
          </a:p>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13</a:t>
            </a:fld>
            <a:endParaRPr lang="en-GB">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413272" y="1490664"/>
            <a:ext cx="6162675" cy="146367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baseline="0">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 </a:t>
            </a:r>
          </a:p>
          <a:p>
            <a:pPr lvl="0"/>
            <a:endParaRPr lang="en-US" dirty="0"/>
          </a:p>
        </p:txBody>
      </p:sp>
      <p:sp>
        <p:nvSpPr>
          <p:cNvPr id="10" name="Text Placeholder 9"/>
          <p:cNvSpPr>
            <a:spLocks noGrp="1"/>
          </p:cNvSpPr>
          <p:nvPr>
            <p:ph type="body" sz="quarter" idx="14" hasCustomPrompt="1"/>
          </p:nvPr>
        </p:nvSpPr>
        <p:spPr>
          <a:xfrm>
            <a:off x="1413273" y="4177594"/>
            <a:ext cx="6182915" cy="140652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a:t>
            </a:r>
          </a:p>
          <a:p>
            <a:pPr lvl="0"/>
            <a:endParaRPr lang="en-US" dirty="0"/>
          </a:p>
        </p:txBody>
      </p:sp>
    </p:spTree>
    <p:extLst>
      <p:ext uri="{BB962C8B-B14F-4D97-AF65-F5344CB8AC3E}">
        <p14:creationId xmlns:p14="http://schemas.microsoft.com/office/powerpoint/2010/main" val="2285360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58687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358498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09538"/>
            <a:ext cx="2152650" cy="60166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1438" y="109538"/>
            <a:ext cx="6310312" cy="60166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1438" y="109538"/>
            <a:ext cx="6516687" cy="54927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438" y="109538"/>
            <a:ext cx="8615362" cy="60166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413272" y="1490664"/>
            <a:ext cx="6162675" cy="146367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baseline="0">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 </a:t>
            </a:r>
          </a:p>
          <a:p>
            <a:pPr lvl="0"/>
            <a:endParaRPr lang="en-US" dirty="0"/>
          </a:p>
        </p:txBody>
      </p:sp>
      <p:sp>
        <p:nvSpPr>
          <p:cNvPr id="10" name="Text Placeholder 9"/>
          <p:cNvSpPr>
            <a:spLocks noGrp="1"/>
          </p:cNvSpPr>
          <p:nvPr>
            <p:ph type="body" sz="quarter" idx="14" hasCustomPrompt="1"/>
          </p:nvPr>
        </p:nvSpPr>
        <p:spPr>
          <a:xfrm>
            <a:off x="1413273" y="4177594"/>
            <a:ext cx="6182915" cy="140652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a:t>
            </a:r>
          </a:p>
          <a:p>
            <a:pPr lvl="0"/>
            <a:endParaRPr lang="en-US" dirty="0"/>
          </a:p>
        </p:txBody>
      </p:sp>
    </p:spTree>
    <p:extLst>
      <p:ext uri="{BB962C8B-B14F-4D97-AF65-F5344CB8AC3E}">
        <p14:creationId xmlns:p14="http://schemas.microsoft.com/office/powerpoint/2010/main" val="22853602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2087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00385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872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38920874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404633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0978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906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55937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68731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584981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092430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3960038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4258726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1140463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1190978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pPr/>
              <a:t>19/10/2020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06906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5593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png"/><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22D25BF-3DE0-4FBB-A714-AD4A5277FB97}" type="datetimeFigureOut">
              <a:rPr lang="en-GB" smtClean="0"/>
              <a:pPr/>
              <a:t>19/10/2020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B666A3A-3BB4-4A3C-9C15-8774118A6117}" type="slidenum">
              <a:rPr lang="en-GB" smtClean="0"/>
              <a:pPr/>
              <a:t>‹#›</a:t>
            </a:fld>
            <a:endParaRPr lang="en-GB"/>
          </a:p>
        </p:txBody>
      </p:sp>
    </p:spTree>
    <p:extLst>
      <p:ext uri="{BB962C8B-B14F-4D97-AF65-F5344CB8AC3E}">
        <p14:creationId xmlns:p14="http://schemas.microsoft.com/office/powerpoint/2010/main" val="708895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1082370" name="Picture 2" descr="Master_slide_chem"/>
          <p:cNvPicPr>
            <a:picLocks noChangeAspect="1" noChangeArrowheads="1"/>
          </p:cNvPicPr>
          <p:nvPr userDrawn="1"/>
        </p:nvPicPr>
        <p:blipFill>
          <a:blip r:embed="rId15" cstate="print"/>
          <a:srcRect/>
          <a:stretch>
            <a:fillRect/>
          </a:stretch>
        </p:blipFill>
        <p:spPr bwMode="auto">
          <a:xfrm>
            <a:off x="0" y="0"/>
            <a:ext cx="9140825" cy="6854825"/>
          </a:xfrm>
          <a:prstGeom prst="rect">
            <a:avLst/>
          </a:prstGeom>
          <a:noFill/>
        </p:spPr>
      </p:pic>
      <p:sp>
        <p:nvSpPr>
          <p:cNvPr id="1082371" name="Text Box 3"/>
          <p:cNvSpPr txBox="1">
            <a:spLocks noChangeArrowheads="1"/>
          </p:cNvSpPr>
          <p:nvPr userDrawn="1"/>
        </p:nvSpPr>
        <p:spPr bwMode="auto">
          <a:xfrm>
            <a:off x="6445250" y="6669088"/>
            <a:ext cx="2133600" cy="244475"/>
          </a:xfrm>
          <a:prstGeom prst="rect">
            <a:avLst/>
          </a:prstGeom>
          <a:noFill/>
          <a:ln w="9525">
            <a:noFill/>
            <a:miter lim="800000"/>
            <a:headEnd/>
            <a:tailEnd/>
          </a:ln>
          <a:effectLst/>
        </p:spPr>
        <p:txBody>
          <a:bodyPr>
            <a:spAutoFit/>
          </a:bodyPr>
          <a:lstStyle/>
          <a:p>
            <a:pPr algn="r" eaLnBrk="0" fontAlgn="base" hangingPunct="0">
              <a:spcBef>
                <a:spcPct val="0"/>
              </a:spcBef>
              <a:spcAft>
                <a:spcPct val="0"/>
              </a:spcAft>
            </a:pPr>
            <a:r>
              <a:rPr lang="en-GB" sz="1000">
                <a:solidFill>
                  <a:srgbClr val="000066"/>
                </a:solidFill>
                <a:cs typeface="Arial" charset="0"/>
              </a:rPr>
              <a:t>© Boardworks Ltd 2010</a:t>
            </a:r>
          </a:p>
        </p:txBody>
      </p:sp>
      <p:sp>
        <p:nvSpPr>
          <p:cNvPr id="1082372" name="Text Box 4"/>
          <p:cNvSpPr txBox="1">
            <a:spLocks noChangeArrowheads="1"/>
          </p:cNvSpPr>
          <p:nvPr userDrawn="1"/>
        </p:nvSpPr>
        <p:spPr bwMode="auto">
          <a:xfrm>
            <a:off x="887413" y="6654800"/>
            <a:ext cx="1116012" cy="244475"/>
          </a:xfrm>
          <a:prstGeom prst="rect">
            <a:avLst/>
          </a:prstGeom>
          <a:noFill/>
          <a:ln w="9525">
            <a:noFill/>
            <a:miter lim="800000"/>
            <a:headEnd/>
            <a:tailEnd/>
          </a:ln>
          <a:effectLst/>
        </p:spPr>
        <p:txBody>
          <a:bodyPr>
            <a:spAutoFit/>
          </a:bodyPr>
          <a:lstStyle/>
          <a:p>
            <a:pPr fontAlgn="base">
              <a:spcBef>
                <a:spcPct val="50000"/>
              </a:spcBef>
              <a:spcAft>
                <a:spcPct val="0"/>
              </a:spcAft>
            </a:pPr>
            <a:fld id="{30E013E2-5EE1-4DDA-BB3E-15740446A748}" type="slidenum">
              <a:rPr lang="en-GB" sz="1000" smtClean="0">
                <a:solidFill>
                  <a:srgbClr val="000066"/>
                </a:solidFill>
                <a:cs typeface="Arial" charset="0"/>
              </a:rPr>
              <a:pPr fontAlgn="base">
                <a:spcBef>
                  <a:spcPct val="50000"/>
                </a:spcBef>
                <a:spcAft>
                  <a:spcPct val="0"/>
                </a:spcAft>
              </a:pPr>
              <a:t>‹#›</a:t>
            </a:fld>
            <a:r>
              <a:rPr lang="en-GB" sz="1000">
                <a:solidFill>
                  <a:srgbClr val="000066"/>
                </a:solidFill>
                <a:cs typeface="Arial" charset="0"/>
              </a:rPr>
              <a:t> of 25</a:t>
            </a:r>
          </a:p>
        </p:txBody>
      </p:sp>
      <p:sp>
        <p:nvSpPr>
          <p:cNvPr id="1082373" name="Text Box 5"/>
          <p:cNvSpPr txBox="1">
            <a:spLocks noChangeArrowheads="1"/>
          </p:cNvSpPr>
          <p:nvPr userDrawn="1"/>
        </p:nvSpPr>
        <p:spPr bwMode="auto">
          <a:xfrm>
            <a:off x="828675" y="44450"/>
            <a:ext cx="6048375" cy="519113"/>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endParaRPr lang="fr-FR" sz="2800" b="1">
              <a:solidFill>
                <a:srgbClr val="5B0091"/>
              </a:solidFill>
              <a:cs typeface="Arial" charset="0"/>
            </a:endParaRPr>
          </a:p>
        </p:txBody>
      </p:sp>
      <p:sp>
        <p:nvSpPr>
          <p:cNvPr id="1082374" name="Rectangle 6"/>
          <p:cNvSpPr>
            <a:spLocks noGrp="1" noChangeArrowheads="1"/>
          </p:cNvSpPr>
          <p:nvPr>
            <p:ph type="title"/>
          </p:nvPr>
        </p:nvSpPr>
        <p:spPr bwMode="auto">
          <a:xfrm>
            <a:off x="71438" y="109538"/>
            <a:ext cx="6516687" cy="5492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pic>
        <p:nvPicPr>
          <p:cNvPr id="1082375" name="Picture 7" descr="forward arrow grey">
            <a:hlinkClick r:id="" action="ppaction://hlinkshowjump?jump=nextslide"/>
          </p:cNvPr>
          <p:cNvPicPr>
            <a:picLocks noChangeAspect="1" noChangeArrowheads="1"/>
          </p:cNvPicPr>
          <p:nvPr userDrawn="1"/>
        </p:nvPicPr>
        <p:blipFill>
          <a:blip r:embed="rId16" cstate="print"/>
          <a:srcRect/>
          <a:stretch>
            <a:fillRect/>
          </a:stretch>
        </p:blipFill>
        <p:spPr bwMode="auto">
          <a:xfrm>
            <a:off x="8277225" y="6243638"/>
            <a:ext cx="784225" cy="487362"/>
          </a:xfrm>
          <a:prstGeom prst="rect">
            <a:avLst/>
          </a:prstGeom>
          <a:noFill/>
        </p:spPr>
      </p:pic>
      <p:pic>
        <p:nvPicPr>
          <p:cNvPr id="1082376" name="Picture 8" descr="chem_left_arrow">
            <a:hlinkClick r:id="" action="ppaction://hlinkshowjump?jump=previousslide"/>
          </p:cNvPr>
          <p:cNvPicPr>
            <a:picLocks noChangeAspect="1" noChangeArrowheads="1"/>
          </p:cNvPicPr>
          <p:nvPr userDrawn="1"/>
        </p:nvPicPr>
        <p:blipFill>
          <a:blip r:embed="rId17" cstate="print"/>
          <a:srcRect/>
          <a:stretch>
            <a:fillRect/>
          </a:stretch>
        </p:blipFill>
        <p:spPr bwMode="auto">
          <a:xfrm>
            <a:off x="179388" y="6243638"/>
            <a:ext cx="777875" cy="485775"/>
          </a:xfrm>
          <a:prstGeom prst="rect">
            <a:avLst/>
          </a:prstGeom>
          <a:noFill/>
        </p:spPr>
      </p:pic>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Lst>
  <p:txStyles>
    <p:title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22D25BF-3DE0-4FBB-A714-AD4A5277FB97}"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08895271"/>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C1FDB-0097-4AC2-B566-691D4EFB7119}" type="datetimeFigureOut">
              <a:rPr lang="en-GB" smtClean="0">
                <a:solidFill>
                  <a:prstClr val="black">
                    <a:tint val="75000"/>
                  </a:prstClr>
                </a:solidFill>
              </a:rPr>
              <a:pPr/>
              <a:t>19/10/2020</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W_sCLtOLOAhWKvRoKHXoZAzIQjRwIBw&amp;url=http://deal4grocery.com/products.aspx?Product=Air%20Fresheners&amp;cat=206&amp;bvm=bv.130731782,bs.1,d.ZGg&amp;psig=AFQjCNFWUFcSUOi7hexjEcgxX8F997cPpA&amp;ust=1472415167994068" TargetMode="External"/><Relationship Id="rId2" Type="http://schemas.openxmlformats.org/officeDocument/2006/relationships/notesSlide" Target="../notesSlides/notesSlide6.xml"/><Relationship Id="rId1" Type="http://schemas.openxmlformats.org/officeDocument/2006/relationships/slideLayout" Target="../slideLayouts/slideLayout48.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W_sCLtOLOAhWKvRoKHXoZAzIQjRwIBw&amp;url=http://deal4grocery.com/products.aspx?Product=Air%20Fresheners&amp;cat=206&amp;bvm=bv.130731782,bs.1,d.ZGg&amp;psig=AFQjCNFWUFcSUOi7hexjEcgxX8F997cPpA&amp;ust=1472415167994068" TargetMode="External"/><Relationship Id="rId2" Type="http://schemas.openxmlformats.org/officeDocument/2006/relationships/notesSlide" Target="../notesSlides/notesSlide7.xml"/><Relationship Id="rId1" Type="http://schemas.openxmlformats.org/officeDocument/2006/relationships/slideLayout" Target="../slideLayouts/slideLayout48.xml"/><Relationship Id="rId6" Type="http://schemas.openxmlformats.org/officeDocument/2006/relationships/image" Target="../media/image15.png"/><Relationship Id="rId5" Type="http://schemas.openxmlformats.org/officeDocument/2006/relationships/hyperlink" Target="https://www.google.co.uk/url?sa=i&amp;rct=j&amp;q=&amp;esrc=s&amp;source=images&amp;cd=&amp;cad=rja&amp;uact=8&amp;ved=&amp;url=http://www.clipartkid.com/great-teamwork-happy-face-cliparts/&amp;bvm=bv.130731782,bs.1,d.ZGg&amp;psig=AFQjCNEB_-GbYPQLlma3pWcN52cpLP_0oA&amp;ust=1472415255214621"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QnoH57N3OAhUIExoKHRpRBl8QjRwIBw&amp;url=https://www.loudandcleargraphics.co.uk/product/wear-goggles/&amp;bvm=bv.130731782,d.ZGg&amp;psig=AFQjCNFqpGhpkzAIcPF1JXtqBYaiRSKocQ&amp;ust=1472258628006017" TargetMode="External"/><Relationship Id="rId2" Type="http://schemas.openxmlformats.org/officeDocument/2006/relationships/notesSlide" Target="../notesSlides/notesSlide9.xml"/><Relationship Id="rId1" Type="http://schemas.openxmlformats.org/officeDocument/2006/relationships/slideLayout" Target="../slideLayouts/slideLayout48.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8.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8.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48.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48.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8.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48.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48.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4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528" y="5229200"/>
            <a:ext cx="7128792" cy="1384995"/>
          </a:xfrm>
          <a:prstGeom prst="rect">
            <a:avLst/>
          </a:prstGeom>
          <a:noFill/>
          <a:ln>
            <a:noFill/>
          </a:ln>
        </p:spPr>
        <p:txBody>
          <a:bodyPr wrap="square" rtlCol="0">
            <a:spAutoFit/>
          </a:bodyPr>
          <a:lstStyle/>
          <a:p>
            <a:pPr algn="ctr"/>
            <a:r>
              <a:rPr lang="en-GB" sz="2800" b="1" dirty="0">
                <a:latin typeface="Century Gothic" pitchFamily="34" charset="0"/>
              </a:rPr>
              <a:t>GET OUT ALL OF YOUR EQUIPMENT</a:t>
            </a:r>
          </a:p>
          <a:p>
            <a:pPr algn="ctr"/>
            <a:r>
              <a:rPr lang="en-GB" sz="2800" b="1" dirty="0">
                <a:latin typeface="Century Gothic" pitchFamily="34" charset="0"/>
              </a:rPr>
              <a:t>(PEN, PENCIL, RULER, PLANNER)</a:t>
            </a:r>
          </a:p>
          <a:p>
            <a:pPr algn="ctr"/>
            <a:r>
              <a:rPr lang="en-GB" sz="2800" b="1" dirty="0">
                <a:latin typeface="Century Gothic" pitchFamily="34" charset="0"/>
              </a:rPr>
              <a:t>PUT YOUR BAGS AND COATS AWAY.</a:t>
            </a:r>
          </a:p>
        </p:txBody>
      </p:sp>
      <p:sp>
        <p:nvSpPr>
          <p:cNvPr id="4" name="Title 3"/>
          <p:cNvSpPr>
            <a:spLocks noGrp="1"/>
          </p:cNvSpPr>
          <p:nvPr>
            <p:ph type="title"/>
          </p:nvPr>
        </p:nvSpPr>
        <p:spPr>
          <a:xfrm>
            <a:off x="179512" y="0"/>
            <a:ext cx="7886700" cy="1052736"/>
          </a:xfrm>
        </p:spPr>
        <p:txBody>
          <a:bodyPr>
            <a:normAutofit/>
          </a:bodyPr>
          <a:lstStyle/>
          <a:p>
            <a:r>
              <a:rPr lang="en-GB" sz="3200" b="1" dirty="0">
                <a:highlight>
                  <a:srgbClr val="FFFF00"/>
                </a:highlight>
                <a:latin typeface="Century Gothic" pitchFamily="34" charset="0"/>
              </a:rPr>
              <a:t>Do Now</a:t>
            </a:r>
          </a:p>
        </p:txBody>
      </p:sp>
      <p:sp>
        <p:nvSpPr>
          <p:cNvPr id="9" name="Rectangle 8"/>
          <p:cNvSpPr/>
          <p:nvPr/>
        </p:nvSpPr>
        <p:spPr>
          <a:xfrm>
            <a:off x="7812360" y="6525344"/>
            <a:ext cx="1152128" cy="144016"/>
          </a:xfrm>
          <a:prstGeom prst="rect">
            <a:avLst/>
          </a:prstGeom>
          <a:solidFill>
            <a:srgbClr val="FFFCE7"/>
          </a:solidFill>
          <a:ln>
            <a:solidFill>
              <a:srgbClr val="FFF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2051720" y="188640"/>
            <a:ext cx="7344816" cy="1323439"/>
          </a:xfrm>
          <a:prstGeom prst="rect">
            <a:avLst/>
          </a:prstGeom>
          <a:noFill/>
        </p:spPr>
        <p:txBody>
          <a:bodyPr wrap="square" rtlCol="0">
            <a:spAutoFit/>
          </a:bodyPr>
          <a:lstStyle/>
          <a:p>
            <a:r>
              <a:rPr lang="en-GB" sz="4000" dirty="0">
                <a:latin typeface="Century Gothic" pitchFamily="34" charset="0"/>
              </a:rPr>
              <a:t>Write as many sentences as you can using the sheet.</a:t>
            </a:r>
          </a:p>
        </p:txBody>
      </p:sp>
      <p:pic>
        <p:nvPicPr>
          <p:cNvPr id="1026" name="Picture 2"/>
          <p:cNvPicPr>
            <a:picLocks noChangeAspect="1" noChangeArrowheads="1"/>
          </p:cNvPicPr>
          <p:nvPr/>
        </p:nvPicPr>
        <p:blipFill>
          <a:blip r:embed="rId2" cstate="print"/>
          <a:srcRect l="19133" t="26560" r="19443" b="39000"/>
          <a:stretch>
            <a:fillRect/>
          </a:stretch>
        </p:blipFill>
        <p:spPr bwMode="auto">
          <a:xfrm>
            <a:off x="0" y="1700808"/>
            <a:ext cx="9361040" cy="2952328"/>
          </a:xfrm>
          <a:prstGeom prst="rect">
            <a:avLst/>
          </a:prstGeom>
          <a:noFill/>
          <a:ln w="9525">
            <a:noFill/>
            <a:miter lim="800000"/>
            <a:headEnd/>
            <a:tailEnd/>
          </a:ln>
        </p:spPr>
      </p:pic>
    </p:spTree>
    <p:extLst>
      <p:ext uri="{BB962C8B-B14F-4D97-AF65-F5344CB8AC3E}">
        <p14:creationId xmlns:p14="http://schemas.microsoft.com/office/powerpoint/2010/main" val="360491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 name="Rectangle 7"/>
          <p:cNvSpPr/>
          <p:nvPr/>
        </p:nvSpPr>
        <p:spPr>
          <a:xfrm>
            <a:off x="179512" y="1700808"/>
            <a:ext cx="7992888" cy="2677656"/>
          </a:xfrm>
          <a:prstGeom prst="rect">
            <a:avLst/>
          </a:prstGeom>
        </p:spPr>
        <p:txBody>
          <a:bodyPr wrap="square">
            <a:spAutoFit/>
          </a:bodyPr>
          <a:lstStyle/>
          <a:p>
            <a:r>
              <a:rPr lang="en-GB" sz="2800" dirty="0">
                <a:latin typeface="Century Gothic" pitchFamily="34" charset="0"/>
              </a:rPr>
              <a:t>Let’s see diffusion in action.</a:t>
            </a:r>
          </a:p>
          <a:p>
            <a:r>
              <a:rPr lang="en-GB" sz="2800" dirty="0">
                <a:latin typeface="Century Gothic" pitchFamily="34" charset="0"/>
              </a:rPr>
              <a:t>Sit in a long line; some of you have stopwatches. The teacher will spray air freshener.</a:t>
            </a:r>
          </a:p>
          <a:p>
            <a:r>
              <a:rPr lang="en-GB" sz="2800" dirty="0">
                <a:latin typeface="Century Gothic" pitchFamily="34" charset="0"/>
              </a:rPr>
              <a:t>Stand up when you smell it – if you have a stopwatch press top when you stand up.</a:t>
            </a:r>
          </a:p>
        </p:txBody>
      </p:sp>
      <p:pic>
        <p:nvPicPr>
          <p:cNvPr id="2050" name="Picture 2" descr="Image result for air freshener png">
            <a:hlinkClick r:id="rId3"/>
          </p:cNvPr>
          <p:cNvPicPr>
            <a:picLocks noChangeAspect="1" noChangeArrowheads="1"/>
          </p:cNvPicPr>
          <p:nvPr/>
        </p:nvPicPr>
        <p:blipFill>
          <a:blip r:embed="rId4" cstate="print"/>
          <a:srcRect l="39255" t="12617" r="38314"/>
          <a:stretch>
            <a:fillRect/>
          </a:stretch>
        </p:blipFill>
        <p:spPr bwMode="auto">
          <a:xfrm>
            <a:off x="7740352" y="1196752"/>
            <a:ext cx="1152128" cy="4488162"/>
          </a:xfrm>
          <a:prstGeom prst="rect">
            <a:avLst/>
          </a:prstGeom>
          <a:noFill/>
        </p:spPr>
      </p:pic>
      <p:sp>
        <p:nvSpPr>
          <p:cNvPr id="10" name="Rectangle 9">
            <a:extLst>
              <a:ext uri="{FF2B5EF4-FFF2-40B4-BE49-F238E27FC236}">
                <a16:creationId xmlns:a16="http://schemas.microsoft.com/office/drawing/2014/main" id="{11637653-B156-4DAF-B65E-FB251B398D2D}"/>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31452679-6EA8-48A9-9790-B0BA3F50280B}"/>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6A5FF66C-71DA-4BD6-941C-BBDF1E19C164}"/>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5" name="Rectangle 14">
            <a:extLst>
              <a:ext uri="{FF2B5EF4-FFF2-40B4-BE49-F238E27FC236}">
                <a16:creationId xmlns:a16="http://schemas.microsoft.com/office/drawing/2014/main" id="{496D2DAA-F0CB-4F92-A446-35C998F09C85}"/>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 name="Rectangle 7"/>
          <p:cNvSpPr/>
          <p:nvPr/>
        </p:nvSpPr>
        <p:spPr>
          <a:xfrm>
            <a:off x="0" y="3501008"/>
            <a:ext cx="7992888" cy="1384995"/>
          </a:xfrm>
          <a:prstGeom prst="rect">
            <a:avLst/>
          </a:prstGeom>
        </p:spPr>
        <p:txBody>
          <a:bodyPr wrap="square">
            <a:spAutoFit/>
          </a:bodyPr>
          <a:lstStyle/>
          <a:p>
            <a:r>
              <a:rPr lang="en-GB" sz="2800" dirty="0">
                <a:solidFill>
                  <a:prstClr val="black"/>
                </a:solidFill>
                <a:latin typeface="Century Gothic" pitchFamily="34" charset="0"/>
              </a:rPr>
              <a:t>How might our results have changed on a very hot day?</a:t>
            </a:r>
          </a:p>
          <a:p>
            <a:r>
              <a:rPr lang="en-GB" sz="2800" dirty="0">
                <a:solidFill>
                  <a:prstClr val="black"/>
                </a:solidFill>
                <a:latin typeface="Century Gothic" pitchFamily="34" charset="0"/>
              </a:rPr>
              <a:t>Why?</a:t>
            </a:r>
          </a:p>
        </p:txBody>
      </p:sp>
      <p:pic>
        <p:nvPicPr>
          <p:cNvPr id="2050" name="Picture 2" descr="Image result for air freshener png">
            <a:hlinkClick r:id="rId3"/>
          </p:cNvPr>
          <p:cNvPicPr>
            <a:picLocks noChangeAspect="1" noChangeArrowheads="1"/>
          </p:cNvPicPr>
          <p:nvPr/>
        </p:nvPicPr>
        <p:blipFill>
          <a:blip r:embed="rId4" cstate="print"/>
          <a:srcRect l="39255" t="12617" r="38314"/>
          <a:stretch>
            <a:fillRect/>
          </a:stretch>
        </p:blipFill>
        <p:spPr bwMode="auto">
          <a:xfrm>
            <a:off x="7740352" y="1196752"/>
            <a:ext cx="1152128" cy="4488162"/>
          </a:xfrm>
          <a:prstGeom prst="rect">
            <a:avLst/>
          </a:prstGeom>
          <a:noFill/>
        </p:spPr>
      </p:pic>
      <p:pic>
        <p:nvPicPr>
          <p:cNvPr id="89090" name="Picture 2" descr="Image result for sun png">
            <a:hlinkClick r:id="rId5"/>
          </p:cNvPr>
          <p:cNvPicPr>
            <a:picLocks noChangeAspect="1" noChangeArrowheads="1"/>
          </p:cNvPicPr>
          <p:nvPr/>
        </p:nvPicPr>
        <p:blipFill>
          <a:blip r:embed="rId6" cstate="print"/>
          <a:srcRect/>
          <a:stretch>
            <a:fillRect/>
          </a:stretch>
        </p:blipFill>
        <p:spPr bwMode="auto">
          <a:xfrm>
            <a:off x="-1476672" y="-37256"/>
            <a:ext cx="3754288" cy="3754288"/>
          </a:xfrm>
          <a:prstGeom prst="rect">
            <a:avLst/>
          </a:prstGeom>
          <a:noFill/>
        </p:spPr>
      </p:pic>
      <p:sp>
        <p:nvSpPr>
          <p:cNvPr id="10" name="Rectangle 9">
            <a:extLst>
              <a:ext uri="{FF2B5EF4-FFF2-40B4-BE49-F238E27FC236}">
                <a16:creationId xmlns:a16="http://schemas.microsoft.com/office/drawing/2014/main" id="{35EB72BB-70A8-448B-B8F3-BAB4124CA4C8}"/>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09C87D98-4C33-469F-9370-F2202FDC7072}"/>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BC8BF02C-3B09-4131-93E7-3AFFDF3033E8}"/>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5" name="Rectangle 14">
            <a:extLst>
              <a:ext uri="{FF2B5EF4-FFF2-40B4-BE49-F238E27FC236}">
                <a16:creationId xmlns:a16="http://schemas.microsoft.com/office/drawing/2014/main" id="{0773B8DF-5360-4E09-99C2-66F68EEA5F24}"/>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4"/>
          <p:cNvSpPr txBox="1">
            <a:spLocks/>
          </p:cNvSpPr>
          <p:nvPr/>
        </p:nvSpPr>
        <p:spPr bwMode="auto">
          <a:xfrm>
            <a:off x="0" y="476672"/>
            <a:ext cx="8686800" cy="838200"/>
          </a:xfrm>
          <a:prstGeom prst="rect">
            <a:avLst/>
          </a:prstGeom>
          <a:noFill/>
        </p:spPr>
        <p:txBody>
          <a:bodyPr vert="horz" wrap="square" lIns="91440" tIns="45720" rIns="91440" bIns="45720" numCol="1" rtlCol="0" anchor="ctr" anchorCtr="0" compatLnSpc="1">
            <a:prstTxWarp prst="textNoShape">
              <a:avLst/>
            </a:prstTxWarp>
            <a:normAutofit/>
          </a:bodyPr>
          <a:lstStyle/>
          <a:p>
            <a:pPr defTabSz="685800">
              <a:lnSpc>
                <a:spcPct val="90000"/>
              </a:lnSpc>
              <a:spcBef>
                <a:spcPct val="0"/>
              </a:spcBef>
            </a:pPr>
            <a:r>
              <a:rPr lang="en-GB" sz="3600" b="1" dirty="0">
                <a:solidFill>
                  <a:prstClr val="black"/>
                </a:solidFill>
                <a:latin typeface="Century Gothic" pitchFamily="34" charset="0"/>
              </a:rPr>
              <a:t>Diffusion demonstration</a:t>
            </a:r>
          </a:p>
        </p:txBody>
      </p:sp>
      <p:pic>
        <p:nvPicPr>
          <p:cNvPr id="1027" name="Picture 3"/>
          <p:cNvPicPr>
            <a:picLocks noChangeAspect="1" noChangeArrowheads="1"/>
          </p:cNvPicPr>
          <p:nvPr/>
        </p:nvPicPr>
        <p:blipFill>
          <a:blip r:embed="rId3" cstate="print"/>
          <a:srcRect/>
          <a:stretch>
            <a:fillRect/>
          </a:stretch>
        </p:blipFill>
        <p:spPr bwMode="auto">
          <a:xfrm>
            <a:off x="179512" y="1268760"/>
            <a:ext cx="8136904" cy="3144524"/>
          </a:xfrm>
          <a:prstGeom prst="rect">
            <a:avLst/>
          </a:prstGeom>
          <a:noFill/>
          <a:ln w="9525">
            <a:noFill/>
            <a:miter lim="800000"/>
            <a:headEnd/>
            <a:tailEnd/>
          </a:ln>
        </p:spPr>
      </p:pic>
      <p:sp>
        <p:nvSpPr>
          <p:cNvPr id="10" name="Rectangle 9">
            <a:extLst>
              <a:ext uri="{FF2B5EF4-FFF2-40B4-BE49-F238E27FC236}">
                <a16:creationId xmlns:a16="http://schemas.microsoft.com/office/drawing/2014/main" id="{7CFDB434-474A-467F-ACB5-F999FC40252A}"/>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404E1C7C-359B-473E-AE9D-78CC87CBAEC3}"/>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3A3E74CB-1200-49BD-A268-F8AABD622707}"/>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5" name="Rectangle 14">
            <a:extLst>
              <a:ext uri="{FF2B5EF4-FFF2-40B4-BE49-F238E27FC236}">
                <a16:creationId xmlns:a16="http://schemas.microsoft.com/office/drawing/2014/main" id="{3F6822AD-872D-439D-BF2C-49B51D3D05A1}"/>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4"/>
          <p:cNvSpPr txBox="1">
            <a:spLocks/>
          </p:cNvSpPr>
          <p:nvPr/>
        </p:nvSpPr>
        <p:spPr bwMode="auto">
          <a:xfrm>
            <a:off x="0" y="476672"/>
            <a:ext cx="8686800" cy="838200"/>
          </a:xfrm>
          <a:prstGeom prst="rect">
            <a:avLst/>
          </a:prstGeom>
          <a:noFill/>
        </p:spPr>
        <p:txBody>
          <a:bodyPr vert="horz" wrap="square" lIns="91440" tIns="45720" rIns="91440" bIns="45720" numCol="1" rtlCol="0" anchor="ctr" anchorCtr="0" compatLnSpc="1">
            <a:prstTxWarp prst="textNoShape">
              <a:avLst/>
            </a:prstTxWarp>
            <a:normAutofit/>
          </a:bodyPr>
          <a:lstStyle/>
          <a:p>
            <a:pPr defTabSz="685800">
              <a:lnSpc>
                <a:spcPct val="90000"/>
              </a:lnSpc>
              <a:spcBef>
                <a:spcPct val="0"/>
              </a:spcBef>
            </a:pPr>
            <a:r>
              <a:rPr lang="en-GB" sz="3600" b="1" dirty="0">
                <a:solidFill>
                  <a:prstClr val="black"/>
                </a:solidFill>
                <a:latin typeface="Century Gothic" pitchFamily="34" charset="0"/>
              </a:rPr>
              <a:t>Diffusion experiment</a:t>
            </a:r>
          </a:p>
        </p:txBody>
      </p:sp>
      <p:sp>
        <p:nvSpPr>
          <p:cNvPr id="15" name="Rectangle 14"/>
          <p:cNvSpPr/>
          <p:nvPr/>
        </p:nvSpPr>
        <p:spPr>
          <a:xfrm>
            <a:off x="179512" y="1340768"/>
            <a:ext cx="7416824" cy="3970318"/>
          </a:xfrm>
          <a:prstGeom prst="rect">
            <a:avLst/>
          </a:prstGeom>
        </p:spPr>
        <p:txBody>
          <a:bodyPr wrap="square">
            <a:spAutoFit/>
          </a:bodyPr>
          <a:lstStyle/>
          <a:p>
            <a:r>
              <a:rPr lang="en-GB" sz="2800" b="1" dirty="0">
                <a:latin typeface="Century Gothic" pitchFamily="34" charset="0"/>
              </a:rPr>
              <a:t>a</a:t>
            </a:r>
            <a:r>
              <a:rPr lang="en-GB" sz="2800" dirty="0">
                <a:latin typeface="Century Gothic" pitchFamily="34" charset="0"/>
              </a:rPr>
              <a:t> Place a </a:t>
            </a:r>
            <a:r>
              <a:rPr lang="en-GB" sz="2800" dirty="0" err="1">
                <a:latin typeface="Century Gothic" pitchFamily="34" charset="0"/>
              </a:rPr>
              <a:t>petri</a:t>
            </a:r>
            <a:r>
              <a:rPr lang="en-GB" sz="2800" dirty="0">
                <a:latin typeface="Century Gothic" pitchFamily="34" charset="0"/>
              </a:rPr>
              <a:t> dish on a white tile or piece of white paper. Fill it nearly to the top with deionised water.</a:t>
            </a:r>
          </a:p>
          <a:p>
            <a:r>
              <a:rPr lang="en-GB" sz="2800" b="1" dirty="0">
                <a:latin typeface="Century Gothic" pitchFamily="34" charset="0"/>
              </a:rPr>
              <a:t>b</a:t>
            </a:r>
            <a:r>
              <a:rPr lang="en-GB" sz="2800" dirty="0">
                <a:latin typeface="Century Gothic" pitchFamily="34" charset="0"/>
              </a:rPr>
              <a:t> Using forceps, place a crystal of lead nitrate at one side of the </a:t>
            </a:r>
            <a:r>
              <a:rPr lang="en-GB" sz="2800" dirty="0" err="1">
                <a:latin typeface="Century Gothic" pitchFamily="34" charset="0"/>
              </a:rPr>
              <a:t>petri</a:t>
            </a:r>
            <a:r>
              <a:rPr lang="en-GB" sz="2800" dirty="0">
                <a:latin typeface="Century Gothic" pitchFamily="34" charset="0"/>
              </a:rPr>
              <a:t> dish and a crystal of potassium iodide at the other.</a:t>
            </a:r>
          </a:p>
          <a:p>
            <a:r>
              <a:rPr lang="en-GB" sz="2800" b="1" dirty="0">
                <a:latin typeface="Century Gothic" pitchFamily="34" charset="0"/>
              </a:rPr>
              <a:t>c</a:t>
            </a:r>
            <a:r>
              <a:rPr lang="en-GB" sz="2800" dirty="0">
                <a:latin typeface="Century Gothic" pitchFamily="34" charset="0"/>
              </a:rPr>
              <a:t> Observe as the crystals begin to dissolve and a new compound is formed between them.</a:t>
            </a:r>
          </a:p>
        </p:txBody>
      </p:sp>
      <p:pic>
        <p:nvPicPr>
          <p:cNvPr id="2050" name="Picture 2" descr="Image result for wear goggles">
            <a:hlinkClick r:id="rId3"/>
          </p:cNvPr>
          <p:cNvPicPr>
            <a:picLocks noChangeAspect="1" noChangeArrowheads="1"/>
          </p:cNvPicPr>
          <p:nvPr/>
        </p:nvPicPr>
        <p:blipFill>
          <a:blip r:embed="rId4" cstate="print"/>
          <a:srcRect/>
          <a:stretch>
            <a:fillRect/>
          </a:stretch>
        </p:blipFill>
        <p:spPr bwMode="auto">
          <a:xfrm>
            <a:off x="7164288" y="476672"/>
            <a:ext cx="1759868" cy="2343587"/>
          </a:xfrm>
          <a:prstGeom prst="rect">
            <a:avLst/>
          </a:prstGeom>
          <a:noFill/>
        </p:spPr>
      </p:pic>
      <p:sp>
        <p:nvSpPr>
          <p:cNvPr id="10" name="Rectangle 9">
            <a:extLst>
              <a:ext uri="{FF2B5EF4-FFF2-40B4-BE49-F238E27FC236}">
                <a16:creationId xmlns:a16="http://schemas.microsoft.com/office/drawing/2014/main" id="{195B7755-9CF6-4E07-9987-77B7C98C5575}"/>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602D54BB-24EE-4951-BE51-F84583F26F3F}"/>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B1924572-8AEB-4A6B-8FE9-5125F6DC11BC}"/>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DE537313-3F38-44DD-9DCE-07273EBC5CFB}"/>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4"/>
          <p:cNvSpPr txBox="1">
            <a:spLocks/>
          </p:cNvSpPr>
          <p:nvPr/>
        </p:nvSpPr>
        <p:spPr bwMode="auto">
          <a:xfrm>
            <a:off x="0" y="476672"/>
            <a:ext cx="8686800" cy="838200"/>
          </a:xfrm>
          <a:prstGeom prst="rect">
            <a:avLst/>
          </a:prstGeom>
          <a:noFill/>
        </p:spPr>
        <p:txBody>
          <a:bodyPr vert="horz" wrap="square" lIns="91440" tIns="45720" rIns="91440" bIns="45720" numCol="1" rtlCol="0" anchor="ctr" anchorCtr="0" compatLnSpc="1">
            <a:prstTxWarp prst="textNoShape">
              <a:avLst/>
            </a:prstTxWarp>
            <a:normAutofit/>
          </a:bodyPr>
          <a:lstStyle/>
          <a:p>
            <a:pPr defTabSz="685800">
              <a:lnSpc>
                <a:spcPct val="90000"/>
              </a:lnSpc>
              <a:spcBef>
                <a:spcPct val="0"/>
              </a:spcBef>
            </a:pPr>
            <a:r>
              <a:rPr lang="en-GB" sz="3600" b="1" dirty="0">
                <a:solidFill>
                  <a:prstClr val="black"/>
                </a:solidFill>
                <a:latin typeface="Century Gothic" pitchFamily="34" charset="0"/>
              </a:rPr>
              <a:t>Diffusion experiment</a:t>
            </a:r>
          </a:p>
        </p:txBody>
      </p:sp>
      <p:pic>
        <p:nvPicPr>
          <p:cNvPr id="10" name="Picture 9" descr="Diffusion In Liquids"/>
          <p:cNvPicPr/>
          <p:nvPr/>
        </p:nvPicPr>
        <p:blipFill>
          <a:blip r:embed="rId3" cstate="print"/>
          <a:srcRect/>
          <a:stretch>
            <a:fillRect/>
          </a:stretch>
        </p:blipFill>
        <p:spPr bwMode="auto">
          <a:xfrm>
            <a:off x="395536" y="1628800"/>
            <a:ext cx="6768752" cy="4176464"/>
          </a:xfrm>
          <a:prstGeom prst="rect">
            <a:avLst/>
          </a:prstGeom>
          <a:noFill/>
          <a:ln w="9525">
            <a:noFill/>
            <a:miter lim="800000"/>
            <a:headEnd/>
            <a:tailEnd/>
          </a:ln>
        </p:spPr>
      </p:pic>
      <p:sp>
        <p:nvSpPr>
          <p:cNvPr id="11" name="Rectangle 10">
            <a:extLst>
              <a:ext uri="{FF2B5EF4-FFF2-40B4-BE49-F238E27FC236}">
                <a16:creationId xmlns:a16="http://schemas.microsoft.com/office/drawing/2014/main" id="{5C9DF27C-FAE4-4693-B761-EF60FCFAE0C7}"/>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B2CFA985-E4C4-407C-8C07-91787549A4C5}"/>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9F305BC1-AC81-406E-B2F3-E2D6CF5C78E2}"/>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D5C4A626-E092-4262-A47B-ECB4903A44E6}"/>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4"/>
          <p:cNvSpPr txBox="1">
            <a:spLocks/>
          </p:cNvSpPr>
          <p:nvPr/>
        </p:nvSpPr>
        <p:spPr bwMode="auto">
          <a:xfrm>
            <a:off x="0" y="548680"/>
            <a:ext cx="9144000" cy="5472608"/>
          </a:xfrm>
          <a:prstGeom prst="rect">
            <a:avLst/>
          </a:prstGeom>
          <a:noFill/>
        </p:spPr>
        <p:txBody>
          <a:bodyPr vert="horz" wrap="square" lIns="91440" tIns="45720" rIns="91440" bIns="45720" numCol="1" rtlCol="0" anchor="ctr" anchorCtr="0" compatLnSpc="1">
            <a:prstTxWarp prst="textNoShape">
              <a:avLst/>
            </a:prstTxWarp>
            <a:normAutofit fontScale="92500" lnSpcReduction="10000"/>
          </a:bodyPr>
          <a:lstStyle/>
          <a:p>
            <a:pPr defTabSz="685800">
              <a:lnSpc>
                <a:spcPct val="90000"/>
              </a:lnSpc>
              <a:spcBef>
                <a:spcPct val="0"/>
              </a:spcBef>
            </a:pPr>
            <a:r>
              <a:rPr lang="en-GB" sz="3600" dirty="0">
                <a:solidFill>
                  <a:prstClr val="black"/>
                </a:solidFill>
                <a:latin typeface="Century Gothic" pitchFamily="34" charset="0"/>
              </a:rPr>
              <a:t>The 2 different chemicals had to reach each other to react. How did they reach each other?</a:t>
            </a:r>
          </a:p>
          <a:p>
            <a:pPr defTabSz="685800">
              <a:lnSpc>
                <a:spcPct val="90000"/>
              </a:lnSpc>
              <a:spcBef>
                <a:spcPct val="0"/>
              </a:spcBef>
            </a:pPr>
            <a:endParaRPr lang="en-GB" sz="3600" dirty="0">
              <a:solidFill>
                <a:prstClr val="black"/>
              </a:solidFill>
              <a:latin typeface="Century Gothic" pitchFamily="34" charset="0"/>
            </a:endParaRPr>
          </a:p>
          <a:p>
            <a:pPr defTabSz="685800">
              <a:lnSpc>
                <a:spcPct val="90000"/>
              </a:lnSpc>
              <a:spcBef>
                <a:spcPct val="0"/>
              </a:spcBef>
            </a:pPr>
            <a:r>
              <a:rPr lang="en-GB" sz="3600" dirty="0">
                <a:solidFill>
                  <a:prstClr val="black"/>
                </a:solidFill>
                <a:latin typeface="Century Gothic" pitchFamily="34" charset="0"/>
              </a:rPr>
              <a:t>How could you tell the chemicals had reached each other and reacted?</a:t>
            </a:r>
          </a:p>
          <a:p>
            <a:pPr defTabSz="685800">
              <a:lnSpc>
                <a:spcPct val="90000"/>
              </a:lnSpc>
              <a:spcBef>
                <a:spcPct val="0"/>
              </a:spcBef>
            </a:pPr>
            <a:endParaRPr lang="en-GB" sz="3600" dirty="0">
              <a:solidFill>
                <a:prstClr val="black"/>
              </a:solidFill>
              <a:latin typeface="Century Gothic" pitchFamily="34" charset="0"/>
            </a:endParaRPr>
          </a:p>
          <a:p>
            <a:pPr defTabSz="685800">
              <a:lnSpc>
                <a:spcPct val="90000"/>
              </a:lnSpc>
              <a:spcBef>
                <a:spcPct val="0"/>
              </a:spcBef>
            </a:pPr>
            <a:r>
              <a:rPr lang="en-GB" sz="3600" dirty="0">
                <a:solidFill>
                  <a:prstClr val="black"/>
                </a:solidFill>
                <a:latin typeface="Century Gothic" pitchFamily="34" charset="0"/>
              </a:rPr>
              <a:t>Which chemical diffused fastest? How can you tell?</a:t>
            </a:r>
          </a:p>
          <a:p>
            <a:pPr defTabSz="685800">
              <a:lnSpc>
                <a:spcPct val="90000"/>
              </a:lnSpc>
              <a:spcBef>
                <a:spcPct val="0"/>
              </a:spcBef>
            </a:pPr>
            <a:endParaRPr lang="en-GB" sz="3600" dirty="0">
              <a:solidFill>
                <a:prstClr val="black"/>
              </a:solidFill>
              <a:latin typeface="Century Gothic" pitchFamily="34" charset="0"/>
            </a:endParaRPr>
          </a:p>
          <a:p>
            <a:pPr defTabSz="685800">
              <a:lnSpc>
                <a:spcPct val="90000"/>
              </a:lnSpc>
              <a:spcBef>
                <a:spcPct val="0"/>
              </a:spcBef>
            </a:pPr>
            <a:r>
              <a:rPr lang="en-GB" sz="3600" dirty="0">
                <a:solidFill>
                  <a:prstClr val="black"/>
                </a:solidFill>
                <a:latin typeface="Century Gothic" pitchFamily="34" charset="0"/>
              </a:rPr>
              <a:t>How could we have speeded up the experiment? Why would this speed it up?</a:t>
            </a:r>
          </a:p>
          <a:p>
            <a:pPr defTabSz="685800">
              <a:lnSpc>
                <a:spcPct val="90000"/>
              </a:lnSpc>
              <a:spcBef>
                <a:spcPct val="0"/>
              </a:spcBef>
            </a:pPr>
            <a:endParaRPr lang="en-GB" sz="3600" b="1" dirty="0">
              <a:solidFill>
                <a:prstClr val="black"/>
              </a:solidFill>
              <a:latin typeface="Century Gothic" pitchFamily="34" charset="0"/>
            </a:endParaRPr>
          </a:p>
        </p:txBody>
      </p:sp>
      <p:sp>
        <p:nvSpPr>
          <p:cNvPr id="8" name="Rectangle 7">
            <a:extLst>
              <a:ext uri="{FF2B5EF4-FFF2-40B4-BE49-F238E27FC236}">
                <a16:creationId xmlns:a16="http://schemas.microsoft.com/office/drawing/2014/main" id="{6EA14206-5799-4728-9AA4-D675E775F10F}"/>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a:extLst>
              <a:ext uri="{FF2B5EF4-FFF2-40B4-BE49-F238E27FC236}">
                <a16:creationId xmlns:a16="http://schemas.microsoft.com/office/drawing/2014/main" id="{D69DD78C-E6AD-47C5-8276-3D18761948FF}"/>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FDB415E4-9DCC-421C-879A-3F9635D73E79}"/>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ED564DFC-D691-4E6E-88FA-DB0913D7A927}"/>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4"/>
          <p:cNvSpPr txBox="1">
            <a:spLocks/>
          </p:cNvSpPr>
          <p:nvPr/>
        </p:nvSpPr>
        <p:spPr bwMode="auto">
          <a:xfrm>
            <a:off x="0" y="764704"/>
            <a:ext cx="8686800" cy="838200"/>
          </a:xfrm>
          <a:prstGeom prst="rect">
            <a:avLst/>
          </a:prstGeom>
          <a:noFill/>
        </p:spPr>
        <p:txBody>
          <a:bodyPr vert="horz" wrap="square" lIns="91440" tIns="45720" rIns="91440" bIns="45720" numCol="1" rtlCol="0" anchor="ctr" anchorCtr="0" compatLnSpc="1">
            <a:prstTxWarp prst="textNoShape">
              <a:avLst/>
            </a:prstTxWarp>
            <a:normAutofit/>
          </a:bodyPr>
          <a:lstStyle/>
          <a:p>
            <a:pPr defTabSz="685800">
              <a:lnSpc>
                <a:spcPct val="90000"/>
              </a:lnSpc>
              <a:spcBef>
                <a:spcPct val="0"/>
              </a:spcBef>
            </a:pPr>
            <a:r>
              <a:rPr lang="en-GB" sz="3600" b="1" dirty="0">
                <a:solidFill>
                  <a:prstClr val="black"/>
                </a:solidFill>
                <a:latin typeface="Century Gothic" pitchFamily="34" charset="0"/>
              </a:rPr>
              <a:t>Tea diffusion experiment</a:t>
            </a:r>
          </a:p>
        </p:txBody>
      </p:sp>
      <p:pic>
        <p:nvPicPr>
          <p:cNvPr id="8" name="Picture 4" descr="http://www.teatulia.com/content/images/teabag-round.jpg"/>
          <p:cNvPicPr>
            <a:picLocks noChangeAspect="1" noChangeArrowheads="1"/>
          </p:cNvPicPr>
          <p:nvPr/>
        </p:nvPicPr>
        <p:blipFill>
          <a:blip r:embed="rId3" cstate="print"/>
          <a:srcRect/>
          <a:stretch>
            <a:fillRect/>
          </a:stretch>
        </p:blipFill>
        <p:spPr bwMode="auto">
          <a:xfrm>
            <a:off x="7596336" y="548680"/>
            <a:ext cx="1294927" cy="1233264"/>
          </a:xfrm>
          <a:prstGeom prst="rect">
            <a:avLst/>
          </a:prstGeom>
          <a:noFill/>
        </p:spPr>
      </p:pic>
      <p:pic>
        <p:nvPicPr>
          <p:cNvPr id="10" name="Picture 6" descr="http://www.clipartbest.com/cliparts/LcK/6nL/LcK6nLgca.png"/>
          <p:cNvPicPr>
            <a:picLocks noChangeAspect="1" noChangeArrowheads="1"/>
          </p:cNvPicPr>
          <p:nvPr/>
        </p:nvPicPr>
        <p:blipFill>
          <a:blip r:embed="rId4" cstate="print"/>
          <a:srcRect/>
          <a:stretch>
            <a:fillRect/>
          </a:stretch>
        </p:blipFill>
        <p:spPr bwMode="auto">
          <a:xfrm>
            <a:off x="4860032" y="1156170"/>
            <a:ext cx="3995911" cy="4833542"/>
          </a:xfrm>
          <a:prstGeom prst="rect">
            <a:avLst/>
          </a:prstGeom>
          <a:noFill/>
        </p:spPr>
      </p:pic>
      <p:cxnSp>
        <p:nvCxnSpPr>
          <p:cNvPr id="11" name="Curved Connector 10"/>
          <p:cNvCxnSpPr/>
          <p:nvPr/>
        </p:nvCxnSpPr>
        <p:spPr>
          <a:xfrm rot="5400000">
            <a:off x="6876256" y="1268760"/>
            <a:ext cx="1152128" cy="432048"/>
          </a:xfrm>
          <a:prstGeom prst="curvedConnector3">
            <a:avLst>
              <a:gd name="adj1" fmla="val 7010"/>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1484784"/>
            <a:ext cx="5148064" cy="3970318"/>
          </a:xfrm>
          <a:prstGeom prst="rect">
            <a:avLst/>
          </a:prstGeom>
          <a:noFill/>
        </p:spPr>
        <p:txBody>
          <a:bodyPr wrap="square" rtlCol="0">
            <a:spAutoFit/>
          </a:bodyPr>
          <a:lstStyle/>
          <a:p>
            <a:r>
              <a:rPr lang="en-GB" dirty="0">
                <a:solidFill>
                  <a:prstClr val="black"/>
                </a:solidFill>
                <a:latin typeface="Century Gothic" pitchFamily="34" charset="0"/>
              </a:rPr>
              <a:t>Lets investigate how temperature effects diffusion.</a:t>
            </a:r>
          </a:p>
          <a:p>
            <a:endParaRPr lang="en-GB" dirty="0">
              <a:solidFill>
                <a:prstClr val="black"/>
              </a:solidFill>
              <a:latin typeface="Century Gothic" pitchFamily="34" charset="0"/>
            </a:endParaRPr>
          </a:p>
          <a:p>
            <a:r>
              <a:rPr lang="en-GB" dirty="0">
                <a:solidFill>
                  <a:prstClr val="black"/>
                </a:solidFill>
                <a:latin typeface="Century Gothic" pitchFamily="34" charset="0"/>
              </a:rPr>
              <a:t>You will be told if you are going to have hot or cold water in your beaker.</a:t>
            </a:r>
          </a:p>
          <a:p>
            <a:endParaRPr lang="en-GB" dirty="0">
              <a:solidFill>
                <a:prstClr val="black"/>
              </a:solidFill>
              <a:latin typeface="Century Gothic" pitchFamily="34" charset="0"/>
            </a:endParaRPr>
          </a:p>
          <a:p>
            <a:r>
              <a:rPr lang="en-GB" dirty="0">
                <a:solidFill>
                  <a:prstClr val="black"/>
                </a:solidFill>
                <a:latin typeface="Century Gothic" pitchFamily="34" charset="0"/>
              </a:rPr>
              <a:t>How much water should we put in? Should we all use the same volume? Why?</a:t>
            </a:r>
          </a:p>
          <a:p>
            <a:endParaRPr lang="en-GB" dirty="0">
              <a:solidFill>
                <a:prstClr val="black"/>
              </a:solidFill>
              <a:latin typeface="Century Gothic" pitchFamily="34" charset="0"/>
            </a:endParaRPr>
          </a:p>
          <a:p>
            <a:r>
              <a:rPr lang="en-GB" dirty="0">
                <a:solidFill>
                  <a:prstClr val="black"/>
                </a:solidFill>
                <a:latin typeface="Century Gothic" pitchFamily="34" charset="0"/>
              </a:rPr>
              <a:t>Should we wiggle the tea bag around or keep it still in the water? Why?</a:t>
            </a:r>
          </a:p>
          <a:p>
            <a:endParaRPr lang="en-GB" dirty="0">
              <a:solidFill>
                <a:prstClr val="black"/>
              </a:solidFill>
              <a:latin typeface="Century Gothic" pitchFamily="34" charset="0"/>
            </a:endParaRPr>
          </a:p>
          <a:p>
            <a:r>
              <a:rPr lang="en-GB" dirty="0">
                <a:solidFill>
                  <a:prstClr val="black"/>
                </a:solidFill>
                <a:latin typeface="Century Gothic" pitchFamily="34" charset="0"/>
              </a:rPr>
              <a:t>How long shall we leave it? Should we all leave it the same length of time?</a:t>
            </a:r>
          </a:p>
        </p:txBody>
      </p:sp>
      <p:sp>
        <p:nvSpPr>
          <p:cNvPr id="15" name="Rectangle 14">
            <a:extLst>
              <a:ext uri="{FF2B5EF4-FFF2-40B4-BE49-F238E27FC236}">
                <a16:creationId xmlns:a16="http://schemas.microsoft.com/office/drawing/2014/main" id="{F669533B-AD5B-4B63-A5E1-31767BCF099B}"/>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Rectangle 15">
            <a:extLst>
              <a:ext uri="{FF2B5EF4-FFF2-40B4-BE49-F238E27FC236}">
                <a16:creationId xmlns:a16="http://schemas.microsoft.com/office/drawing/2014/main" id="{8DB57DFF-9D3C-41EF-B23A-689AF6367E55}"/>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Rectangle 16">
            <a:extLst>
              <a:ext uri="{FF2B5EF4-FFF2-40B4-BE49-F238E27FC236}">
                <a16:creationId xmlns:a16="http://schemas.microsoft.com/office/drawing/2014/main" id="{07E8F38F-311E-4C0E-A543-118A97EA7B8B}"/>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8" name="Rectangle 17">
            <a:extLst>
              <a:ext uri="{FF2B5EF4-FFF2-40B4-BE49-F238E27FC236}">
                <a16:creationId xmlns:a16="http://schemas.microsoft.com/office/drawing/2014/main" id="{C386299B-0171-4249-B8A0-60DED94DFEEA}"/>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Content Placeholder 2"/>
          <p:cNvSpPr txBox="1">
            <a:spLocks/>
          </p:cNvSpPr>
          <p:nvPr/>
        </p:nvSpPr>
        <p:spPr>
          <a:xfrm>
            <a:off x="0" y="548680"/>
            <a:ext cx="9144000" cy="4525963"/>
          </a:xfrm>
          <a:prstGeom prst="rect">
            <a:avLst/>
          </a:prstGeom>
        </p:spPr>
        <p:txBody>
          <a:bodyPr/>
          <a:lstStyle/>
          <a:p>
            <a:pPr defTabSz="685800">
              <a:lnSpc>
                <a:spcPct val="90000"/>
              </a:lnSpc>
              <a:spcBef>
                <a:spcPts val="750"/>
              </a:spcBef>
              <a:buFont typeface="Arial" panose="020B0604020202020204" pitchFamily="34" charset="0"/>
              <a:buNone/>
              <a:defRPr/>
            </a:pPr>
            <a:r>
              <a:rPr lang="en-GB" sz="2800" dirty="0">
                <a:solidFill>
                  <a:prstClr val="black"/>
                </a:solidFill>
                <a:latin typeface="Century Gothic" pitchFamily="34" charset="0"/>
              </a:rPr>
              <a:t>In your book, draw and annotate a cartoon strip to help you remember what diffusion is. </a:t>
            </a:r>
          </a:p>
          <a:p>
            <a:pPr defTabSz="685800">
              <a:lnSpc>
                <a:spcPct val="90000"/>
              </a:lnSpc>
              <a:spcBef>
                <a:spcPts val="750"/>
              </a:spcBef>
              <a:buFont typeface="Arial" panose="020B0604020202020204" pitchFamily="34" charset="0"/>
              <a:buNone/>
              <a:defRPr/>
            </a:pPr>
            <a:r>
              <a:rPr lang="en-GB" sz="2800" dirty="0">
                <a:solidFill>
                  <a:prstClr val="black"/>
                </a:solidFill>
                <a:latin typeface="Century Gothic" pitchFamily="34" charset="0"/>
              </a:rPr>
              <a:t>You could choose one of the following titles	</a:t>
            </a:r>
          </a:p>
          <a:p>
            <a:pPr marL="514350" lvl="1" indent="-171450" defTabSz="685800">
              <a:lnSpc>
                <a:spcPct val="90000"/>
              </a:lnSpc>
              <a:spcBef>
                <a:spcPts val="375"/>
              </a:spcBef>
              <a:buFont typeface="Arial" panose="020B0604020202020204" pitchFamily="34" charset="0"/>
              <a:buChar char="•"/>
              <a:defRPr/>
            </a:pPr>
            <a:r>
              <a:rPr lang="en-GB" sz="2400" dirty="0">
                <a:solidFill>
                  <a:prstClr val="black"/>
                </a:solidFill>
                <a:latin typeface="Century Gothic" pitchFamily="34" charset="0"/>
              </a:rPr>
              <a:t>Disgusting Diffusion</a:t>
            </a:r>
          </a:p>
          <a:p>
            <a:pPr marL="514350" lvl="1" indent="-171450" defTabSz="685800">
              <a:lnSpc>
                <a:spcPct val="90000"/>
              </a:lnSpc>
              <a:spcBef>
                <a:spcPts val="375"/>
              </a:spcBef>
              <a:buFont typeface="Arial" panose="020B0604020202020204" pitchFamily="34" charset="0"/>
              <a:buChar char="•"/>
              <a:defRPr/>
            </a:pPr>
            <a:r>
              <a:rPr lang="en-GB" sz="2400" dirty="0">
                <a:solidFill>
                  <a:prstClr val="black"/>
                </a:solidFill>
                <a:latin typeface="Century Gothic" pitchFamily="34" charset="0"/>
              </a:rPr>
              <a:t>Delightful Diffusion</a:t>
            </a:r>
          </a:p>
          <a:p>
            <a:pPr marL="171450" indent="-171450" defTabSz="685800">
              <a:lnSpc>
                <a:spcPct val="90000"/>
              </a:lnSpc>
              <a:spcBef>
                <a:spcPts val="750"/>
              </a:spcBef>
              <a:buFont typeface="Arial" panose="020B0604020202020204" pitchFamily="34" charset="0"/>
              <a:buChar char="•"/>
              <a:defRPr/>
            </a:pPr>
            <a:endParaRPr lang="en-GB" sz="3200" dirty="0">
              <a:solidFill>
                <a:prstClr val="black"/>
              </a:solidFill>
              <a:latin typeface="Century Gothic" pitchFamily="34" charset="0"/>
            </a:endParaRPr>
          </a:p>
          <a:p>
            <a:pPr marL="171450" indent="-171450" defTabSz="685800">
              <a:lnSpc>
                <a:spcPct val="90000"/>
              </a:lnSpc>
              <a:spcBef>
                <a:spcPts val="750"/>
              </a:spcBef>
              <a:buFont typeface="Arial" panose="020B0604020202020204" pitchFamily="34" charset="0"/>
              <a:buChar char="•"/>
              <a:defRPr/>
            </a:pPr>
            <a:endParaRPr lang="en-GB" sz="3200" dirty="0">
              <a:solidFill>
                <a:prstClr val="black"/>
              </a:solidFill>
              <a:latin typeface="Century Gothic" pitchFamily="34" charset="0"/>
            </a:endParaRPr>
          </a:p>
        </p:txBody>
      </p:sp>
      <p:graphicFrame>
        <p:nvGraphicFramePr>
          <p:cNvPr id="8" name="Table 7"/>
          <p:cNvGraphicFramePr>
            <a:graphicFrameLocks noGrp="1"/>
          </p:cNvGraphicFramePr>
          <p:nvPr/>
        </p:nvGraphicFramePr>
        <p:xfrm>
          <a:off x="0" y="3429000"/>
          <a:ext cx="9144000" cy="1944216"/>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1944216">
                <a:tc>
                  <a:txBody>
                    <a:bodyPr/>
                    <a:lstStyle/>
                    <a:p>
                      <a:endParaRPr lang="en-GB" dirty="0"/>
                    </a:p>
                  </a:txBody>
                  <a:tcPr>
                    <a:solidFill>
                      <a:schemeClr val="bg1"/>
                    </a:solidFill>
                  </a:tcPr>
                </a:tc>
                <a:tc>
                  <a:txBody>
                    <a:bodyPr/>
                    <a:lstStyle/>
                    <a:p>
                      <a:endParaRPr lang="en-GB"/>
                    </a:p>
                  </a:txBody>
                  <a:tcPr>
                    <a:solidFill>
                      <a:schemeClr val="bg1"/>
                    </a:solidFill>
                  </a:tcPr>
                </a:tc>
                <a:tc>
                  <a:txBody>
                    <a:bodyPr/>
                    <a:lstStyle/>
                    <a:p>
                      <a:endParaRPr lang="en-GB"/>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10000"/>
                  </a:ext>
                </a:extLst>
              </a:tr>
            </a:tbl>
          </a:graphicData>
        </a:graphic>
      </p:graphicFrame>
      <p:sp>
        <p:nvSpPr>
          <p:cNvPr id="10" name="TextBox 9"/>
          <p:cNvSpPr txBox="1"/>
          <p:nvPr/>
        </p:nvSpPr>
        <p:spPr>
          <a:xfrm>
            <a:off x="0" y="3429000"/>
            <a:ext cx="2267744" cy="523220"/>
          </a:xfrm>
          <a:prstGeom prst="rect">
            <a:avLst/>
          </a:prstGeom>
          <a:noFill/>
        </p:spPr>
        <p:txBody>
          <a:bodyPr wrap="square" rtlCol="0">
            <a:spAutoFit/>
          </a:bodyPr>
          <a:lstStyle/>
          <a:p>
            <a:r>
              <a:rPr lang="en-GB" sz="1400" dirty="0">
                <a:solidFill>
                  <a:prstClr val="black"/>
                </a:solidFill>
                <a:latin typeface="Comic Sans MS" pitchFamily="66" charset="0"/>
              </a:rPr>
              <a:t>At the start of the experiment …</a:t>
            </a:r>
          </a:p>
        </p:txBody>
      </p:sp>
      <p:sp>
        <p:nvSpPr>
          <p:cNvPr id="11" name="Rectangle 10">
            <a:extLst>
              <a:ext uri="{FF2B5EF4-FFF2-40B4-BE49-F238E27FC236}">
                <a16:creationId xmlns:a16="http://schemas.microsoft.com/office/drawing/2014/main" id="{0658CE9E-BEC2-4C71-961E-E6D1A7FC1342}"/>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E12DAFEE-DD4E-464A-BE4D-2A88C00CA03E}"/>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52107192-26CD-457F-8118-1D8208DF5217}"/>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D4D75B86-17AE-4FE1-BC88-973C203CDA86}"/>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54868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11" name="Picture 2" descr="https://i.ytimg.com/vi/zg9bUoMcrzI/maxresdefault.jpg"/>
          <p:cNvPicPr>
            <a:picLocks noChangeAspect="1" noChangeArrowheads="1"/>
          </p:cNvPicPr>
          <p:nvPr/>
        </p:nvPicPr>
        <p:blipFill>
          <a:blip r:embed="rId3" cstate="print"/>
          <a:srcRect t="26746"/>
          <a:stretch>
            <a:fillRect/>
          </a:stretch>
        </p:blipFill>
        <p:spPr bwMode="auto">
          <a:xfrm>
            <a:off x="0" y="2121742"/>
            <a:ext cx="9144000" cy="3767819"/>
          </a:xfrm>
          <a:prstGeom prst="rect">
            <a:avLst/>
          </a:prstGeom>
          <a:noFill/>
        </p:spPr>
      </p:pic>
      <p:sp>
        <p:nvSpPr>
          <p:cNvPr id="14" name="Rectangle 4"/>
          <p:cNvSpPr txBox="1">
            <a:spLocks/>
          </p:cNvSpPr>
          <p:nvPr/>
        </p:nvSpPr>
        <p:spPr bwMode="auto">
          <a:xfrm>
            <a:off x="0" y="620688"/>
            <a:ext cx="9144000" cy="1296144"/>
          </a:xfrm>
          <a:prstGeom prst="rect">
            <a:avLst/>
          </a:prstGeom>
          <a:noFill/>
        </p:spPr>
        <p:txBody>
          <a:bodyPr vert="horz" wrap="square" lIns="91440" tIns="45720" rIns="91440" bIns="45720" numCol="1" rtlCol="0" anchor="ctr" anchorCtr="0" compatLnSpc="1">
            <a:prstTxWarp prst="textNoShape">
              <a:avLst/>
            </a:prstTxWarp>
            <a:normAutofit fontScale="85000" lnSpcReduction="10000"/>
          </a:bodyPr>
          <a:lstStyle/>
          <a:p>
            <a:pPr defTabSz="685800">
              <a:lnSpc>
                <a:spcPct val="90000"/>
              </a:lnSpc>
              <a:spcBef>
                <a:spcPct val="0"/>
              </a:spcBef>
              <a:defRPr/>
            </a:pPr>
            <a:r>
              <a:rPr lang="en-GB" sz="3600" b="1" dirty="0">
                <a:solidFill>
                  <a:prstClr val="black"/>
                </a:solidFill>
                <a:latin typeface="Century Gothic" pitchFamily="34" charset="0"/>
              </a:rPr>
              <a:t>Tea diffusion experiment</a:t>
            </a:r>
          </a:p>
          <a:p>
            <a:pPr defTabSz="685800">
              <a:lnSpc>
                <a:spcPct val="90000"/>
              </a:lnSpc>
              <a:spcBef>
                <a:spcPct val="0"/>
              </a:spcBef>
              <a:defRPr/>
            </a:pPr>
            <a:r>
              <a:rPr lang="en-GB" sz="3600" b="1" dirty="0">
                <a:solidFill>
                  <a:prstClr val="black"/>
                </a:solidFill>
                <a:latin typeface="Century Gothic" pitchFamily="34" charset="0"/>
              </a:rPr>
              <a:t>Which cup is the hot water? How can you tell? Why does temperature make a difference?</a:t>
            </a:r>
          </a:p>
        </p:txBody>
      </p:sp>
      <p:sp>
        <p:nvSpPr>
          <p:cNvPr id="10" name="Rectangle 9">
            <a:extLst>
              <a:ext uri="{FF2B5EF4-FFF2-40B4-BE49-F238E27FC236}">
                <a16:creationId xmlns:a16="http://schemas.microsoft.com/office/drawing/2014/main" id="{A13FD811-5B5F-498D-BCC2-EE9AE638F8E0}"/>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63E3681B-2DCF-4610-80CD-EA1F16726FB1}"/>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Rectangle 15">
            <a:extLst>
              <a:ext uri="{FF2B5EF4-FFF2-40B4-BE49-F238E27FC236}">
                <a16:creationId xmlns:a16="http://schemas.microsoft.com/office/drawing/2014/main" id="{A09948E2-DE37-4EBE-A0CB-32DE6D0671EA}"/>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7" name="Rectangle 16">
            <a:extLst>
              <a:ext uri="{FF2B5EF4-FFF2-40B4-BE49-F238E27FC236}">
                <a16:creationId xmlns:a16="http://schemas.microsoft.com/office/drawing/2014/main" id="{8D2BDA2D-74CD-40D6-AD3A-F6F466676B1B}"/>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Content Placeholder 2"/>
          <p:cNvSpPr txBox="1">
            <a:spLocks/>
          </p:cNvSpPr>
          <p:nvPr/>
        </p:nvSpPr>
        <p:spPr>
          <a:xfrm>
            <a:off x="0" y="620688"/>
            <a:ext cx="9144000" cy="4525963"/>
          </a:xfrm>
          <a:prstGeom prst="rect">
            <a:avLst/>
          </a:prstGeom>
        </p:spPr>
        <p:txBody>
          <a:bodyPr/>
          <a:lstStyle/>
          <a:p>
            <a:pPr defTabSz="685800">
              <a:lnSpc>
                <a:spcPct val="90000"/>
              </a:lnSpc>
              <a:spcBef>
                <a:spcPts val="750"/>
              </a:spcBef>
              <a:buFont typeface="Arial" panose="020B0604020202020204" pitchFamily="34" charset="0"/>
              <a:buNone/>
              <a:defRPr/>
            </a:pPr>
            <a:r>
              <a:rPr lang="en-GB" sz="3200" dirty="0">
                <a:solidFill>
                  <a:prstClr val="black"/>
                </a:solidFill>
                <a:latin typeface="Century Gothic" pitchFamily="34" charset="0"/>
              </a:rPr>
              <a:t>Answer the following questions in full sentences about your investigation.</a:t>
            </a:r>
          </a:p>
          <a:p>
            <a:pPr marL="514350" indent="-514350" defTabSz="685800">
              <a:lnSpc>
                <a:spcPct val="90000"/>
              </a:lnSpc>
              <a:spcBef>
                <a:spcPts val="750"/>
              </a:spcBef>
              <a:buFont typeface="Arial" panose="020B0604020202020204" pitchFamily="34" charset="0"/>
              <a:buAutoNum type="arabicPeriod"/>
              <a:defRPr/>
            </a:pPr>
            <a:r>
              <a:rPr lang="en-GB" sz="3200" dirty="0">
                <a:solidFill>
                  <a:prstClr val="black"/>
                </a:solidFill>
                <a:latin typeface="Century Gothic" pitchFamily="34" charset="0"/>
              </a:rPr>
              <a:t>Describe what you notice inside the beaker. </a:t>
            </a:r>
          </a:p>
          <a:p>
            <a:pPr marL="514350" indent="-514350" defTabSz="685800">
              <a:lnSpc>
                <a:spcPct val="90000"/>
              </a:lnSpc>
              <a:spcBef>
                <a:spcPts val="750"/>
              </a:spcBef>
              <a:buFont typeface="Arial" panose="020B0604020202020204" pitchFamily="34" charset="0"/>
              <a:buAutoNum type="arabicPeriod"/>
              <a:defRPr/>
            </a:pPr>
            <a:r>
              <a:rPr lang="en-GB" sz="3200" dirty="0">
                <a:solidFill>
                  <a:prstClr val="black"/>
                </a:solidFill>
                <a:latin typeface="Century Gothic" pitchFamily="34" charset="0"/>
              </a:rPr>
              <a:t>What happens if you used different temperature water?</a:t>
            </a:r>
          </a:p>
          <a:p>
            <a:pPr marL="514350" indent="-514350" defTabSz="685800">
              <a:lnSpc>
                <a:spcPct val="90000"/>
              </a:lnSpc>
              <a:spcBef>
                <a:spcPts val="750"/>
              </a:spcBef>
              <a:buFont typeface="Arial" panose="020B0604020202020204" pitchFamily="34" charset="0"/>
              <a:buAutoNum type="arabicPeriod"/>
              <a:defRPr/>
            </a:pPr>
            <a:r>
              <a:rPr lang="en-GB" sz="3200" dirty="0">
                <a:solidFill>
                  <a:prstClr val="black"/>
                </a:solidFill>
                <a:latin typeface="Century Gothic" pitchFamily="34" charset="0"/>
              </a:rPr>
              <a:t>Describe in detail what has happened to the tea particles in the investigation.</a:t>
            </a:r>
          </a:p>
          <a:p>
            <a:pPr defTabSz="685800">
              <a:lnSpc>
                <a:spcPct val="90000"/>
              </a:lnSpc>
              <a:spcBef>
                <a:spcPts val="750"/>
              </a:spcBef>
              <a:buFont typeface="Arial" panose="020B0604020202020204" pitchFamily="34" charset="0"/>
              <a:buNone/>
              <a:defRPr/>
            </a:pPr>
            <a:endParaRPr lang="en-GB" sz="3200" dirty="0">
              <a:solidFill>
                <a:prstClr val="black"/>
              </a:solidFill>
              <a:latin typeface="Century Gothic" pitchFamily="34" charset="0"/>
            </a:endParaRPr>
          </a:p>
        </p:txBody>
      </p:sp>
      <p:sp>
        <p:nvSpPr>
          <p:cNvPr id="8" name="Rectangle 7">
            <a:extLst>
              <a:ext uri="{FF2B5EF4-FFF2-40B4-BE49-F238E27FC236}">
                <a16:creationId xmlns:a16="http://schemas.microsoft.com/office/drawing/2014/main" id="{C4BAB43D-817D-478B-A0FA-C7D3A8D65368}"/>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a:extLst>
              <a:ext uri="{FF2B5EF4-FFF2-40B4-BE49-F238E27FC236}">
                <a16:creationId xmlns:a16="http://schemas.microsoft.com/office/drawing/2014/main" id="{95E7B3E3-2D75-47BC-B7B9-DBA391FC226A}"/>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FE26ABC7-EF4A-4413-8731-78DC1A2FB49F}"/>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532D43C5-1335-4B24-ADF8-206FFD9C36A8}"/>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68344" y="6525344"/>
            <a:ext cx="1296144" cy="144016"/>
          </a:xfrm>
          <a:prstGeom prst="rect">
            <a:avLst/>
          </a:prstGeom>
          <a:solidFill>
            <a:srgbClr val="FFFCE7"/>
          </a:solidFill>
          <a:ln>
            <a:solidFill>
              <a:srgbClr val="FFF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 Placeholder 5"/>
          <p:cNvSpPr>
            <a:spLocks noGrp="1"/>
          </p:cNvSpPr>
          <p:nvPr>
            <p:ph type="body" sz="quarter" idx="13"/>
          </p:nvPr>
        </p:nvSpPr>
        <p:spPr>
          <a:xfrm>
            <a:off x="1187624" y="1268760"/>
            <a:ext cx="6840760" cy="1944216"/>
          </a:xfrm>
        </p:spPr>
        <p:txBody>
          <a:bodyPr>
            <a:normAutofit/>
          </a:bodyPr>
          <a:lstStyle/>
          <a:p>
            <a:r>
              <a:rPr lang="en-GB" sz="3600" dirty="0">
                <a:solidFill>
                  <a:schemeClr val="tx1"/>
                </a:solidFill>
                <a:latin typeface="Century Gothic" pitchFamily="34" charset="0"/>
              </a:rPr>
              <a:t>Grade 4+:Be able to explain why diffusion changes rate at different temperatures</a:t>
            </a:r>
          </a:p>
        </p:txBody>
      </p:sp>
      <p:sp>
        <p:nvSpPr>
          <p:cNvPr id="7" name="Text Placeholder 5"/>
          <p:cNvSpPr>
            <a:spLocks noGrp="1"/>
          </p:cNvSpPr>
          <p:nvPr>
            <p:ph type="body" sz="quarter" idx="13"/>
          </p:nvPr>
        </p:nvSpPr>
        <p:spPr>
          <a:xfrm>
            <a:off x="1115616" y="4005064"/>
            <a:ext cx="6912768" cy="1872208"/>
          </a:xfrm>
        </p:spPr>
        <p:txBody>
          <a:bodyPr>
            <a:normAutofit/>
          </a:bodyPr>
          <a:lstStyle/>
          <a:p>
            <a:r>
              <a:rPr lang="en-GB" sz="3200" dirty="0">
                <a:solidFill>
                  <a:schemeClr val="tx1"/>
                </a:solidFill>
                <a:latin typeface="Century Gothic"/>
                <a:ea typeface="Calibri"/>
                <a:cs typeface="Times New Roman"/>
              </a:rPr>
              <a:t>Grade 1-3: Be able to describe what happens when gases diffuse and how to change the rate of diffusion</a:t>
            </a:r>
            <a:endParaRPr lang="en-GB" sz="3200" dirty="0">
              <a:solidFill>
                <a:schemeClr val="tx1"/>
              </a:solidFill>
              <a:latin typeface="Century Gothic" pitchFamily="34" charset="0"/>
            </a:endParaRPr>
          </a:p>
        </p:txBody>
      </p:sp>
    </p:spTree>
    <p:extLst>
      <p:ext uri="{BB962C8B-B14F-4D97-AF65-F5344CB8AC3E}">
        <p14:creationId xmlns:p14="http://schemas.microsoft.com/office/powerpoint/2010/main" val="1887068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042516" cy="6453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latin typeface="Century Gothic" pitchFamily="34" charset="0"/>
              </a:rPr>
              <a:t>True or false?</a:t>
            </a:r>
          </a:p>
        </p:txBody>
      </p:sp>
      <p:sp>
        <p:nvSpPr>
          <p:cNvPr id="10" name="TextBox 9"/>
          <p:cNvSpPr txBox="1"/>
          <p:nvPr/>
        </p:nvSpPr>
        <p:spPr>
          <a:xfrm>
            <a:off x="827584" y="2492896"/>
            <a:ext cx="7848872" cy="2123658"/>
          </a:xfrm>
          <a:prstGeom prst="rect">
            <a:avLst/>
          </a:prstGeom>
          <a:noFill/>
        </p:spPr>
        <p:txBody>
          <a:bodyPr wrap="square" rtlCol="0">
            <a:spAutoFit/>
          </a:bodyPr>
          <a:lstStyle/>
          <a:p>
            <a:pPr algn="ctr"/>
            <a:r>
              <a:rPr lang="en-GB" sz="6600" dirty="0">
                <a:latin typeface="Century Gothic" pitchFamily="34" charset="0"/>
              </a:rPr>
              <a:t>Particles are always moving.</a:t>
            </a:r>
          </a:p>
        </p:txBody>
      </p:sp>
      <p:sp>
        <p:nvSpPr>
          <p:cNvPr id="11" name="Rectangle 10">
            <a:extLst>
              <a:ext uri="{FF2B5EF4-FFF2-40B4-BE49-F238E27FC236}">
                <a16:creationId xmlns:a16="http://schemas.microsoft.com/office/drawing/2014/main" id="{1245DC46-7FCB-44FD-8F03-A4F5B370F7AE}"/>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29B7EA5F-5DEE-48EF-BA08-CCE34B3095D3}"/>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A29808F1-B692-460B-8E36-69DB5312FDA0}"/>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AF133EE6-E0A7-4B20-B48D-8A2941CEF1A6}"/>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solidFill>
                  <a:prstClr val="black"/>
                </a:solidFill>
                <a:latin typeface="Century Gothic" pitchFamily="34" charset="0"/>
              </a:rPr>
              <a:t>True or false?</a:t>
            </a:r>
          </a:p>
        </p:txBody>
      </p:sp>
      <p:sp>
        <p:nvSpPr>
          <p:cNvPr id="10" name="TextBox 9"/>
          <p:cNvSpPr txBox="1"/>
          <p:nvPr/>
        </p:nvSpPr>
        <p:spPr>
          <a:xfrm>
            <a:off x="827584" y="2492896"/>
            <a:ext cx="7848872" cy="2123658"/>
          </a:xfrm>
          <a:prstGeom prst="rect">
            <a:avLst/>
          </a:prstGeom>
          <a:noFill/>
        </p:spPr>
        <p:txBody>
          <a:bodyPr wrap="square" rtlCol="0">
            <a:spAutoFit/>
          </a:bodyPr>
          <a:lstStyle/>
          <a:p>
            <a:pPr algn="ctr"/>
            <a:r>
              <a:rPr lang="en-GB" sz="6600" dirty="0">
                <a:solidFill>
                  <a:prstClr val="black"/>
                </a:solidFill>
                <a:latin typeface="Century Gothic" pitchFamily="34" charset="0"/>
              </a:rPr>
              <a:t>Diffusion happens only in gases.</a:t>
            </a:r>
          </a:p>
        </p:txBody>
      </p:sp>
      <p:sp>
        <p:nvSpPr>
          <p:cNvPr id="11" name="Rectangle 10">
            <a:extLst>
              <a:ext uri="{FF2B5EF4-FFF2-40B4-BE49-F238E27FC236}">
                <a16:creationId xmlns:a16="http://schemas.microsoft.com/office/drawing/2014/main" id="{7BE4F357-292D-446D-BF6B-F5C73D1156F9}"/>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BFB30F03-3C0C-43D3-BF38-EAE47378B219}"/>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28046C44-E98A-45CB-921C-722496882867}"/>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2658D3AB-9E01-491D-AE9E-AF22554A45EA}"/>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solidFill>
                  <a:prstClr val="black"/>
                </a:solidFill>
                <a:latin typeface="Century Gothic" pitchFamily="34" charset="0"/>
              </a:rPr>
              <a:t>True or false?</a:t>
            </a:r>
          </a:p>
        </p:txBody>
      </p:sp>
      <p:sp>
        <p:nvSpPr>
          <p:cNvPr id="10" name="TextBox 9"/>
          <p:cNvSpPr txBox="1"/>
          <p:nvPr/>
        </p:nvSpPr>
        <p:spPr>
          <a:xfrm>
            <a:off x="827584" y="2492896"/>
            <a:ext cx="7848872" cy="2123658"/>
          </a:xfrm>
          <a:prstGeom prst="rect">
            <a:avLst/>
          </a:prstGeom>
          <a:noFill/>
        </p:spPr>
        <p:txBody>
          <a:bodyPr wrap="square" rtlCol="0">
            <a:spAutoFit/>
          </a:bodyPr>
          <a:lstStyle/>
          <a:p>
            <a:pPr algn="ctr"/>
            <a:r>
              <a:rPr lang="en-GB" sz="6600" dirty="0">
                <a:solidFill>
                  <a:prstClr val="black"/>
                </a:solidFill>
                <a:latin typeface="Century Gothic" pitchFamily="34" charset="0"/>
              </a:rPr>
              <a:t>Diffusion happens fastest in gases.</a:t>
            </a:r>
          </a:p>
        </p:txBody>
      </p:sp>
      <p:sp>
        <p:nvSpPr>
          <p:cNvPr id="11" name="Rectangle 10">
            <a:extLst>
              <a:ext uri="{FF2B5EF4-FFF2-40B4-BE49-F238E27FC236}">
                <a16:creationId xmlns:a16="http://schemas.microsoft.com/office/drawing/2014/main" id="{F23807CE-6B50-4F7E-8DC2-83FED38E3466}"/>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347C412A-8072-4C06-B9AA-5D575FD8B382}"/>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02FBF231-DE22-4146-8A00-BD1EDE4DC102}"/>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61E5E49A-4FD7-47B7-AA7E-C8AB5EBF8293}"/>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solidFill>
                  <a:prstClr val="black"/>
                </a:solidFill>
                <a:latin typeface="Century Gothic" pitchFamily="34" charset="0"/>
              </a:rPr>
              <a:t>True or false?</a:t>
            </a:r>
          </a:p>
        </p:txBody>
      </p:sp>
      <p:sp>
        <p:nvSpPr>
          <p:cNvPr id="10" name="TextBox 9"/>
          <p:cNvSpPr txBox="1"/>
          <p:nvPr/>
        </p:nvSpPr>
        <p:spPr>
          <a:xfrm>
            <a:off x="827584" y="2492896"/>
            <a:ext cx="7848872" cy="3139321"/>
          </a:xfrm>
          <a:prstGeom prst="rect">
            <a:avLst/>
          </a:prstGeom>
          <a:noFill/>
        </p:spPr>
        <p:txBody>
          <a:bodyPr wrap="square" rtlCol="0">
            <a:spAutoFit/>
          </a:bodyPr>
          <a:lstStyle/>
          <a:p>
            <a:pPr algn="ctr"/>
            <a:r>
              <a:rPr lang="en-GB" sz="6600" dirty="0">
                <a:solidFill>
                  <a:prstClr val="black"/>
                </a:solidFill>
                <a:latin typeface="Century Gothic" pitchFamily="34" charset="0"/>
              </a:rPr>
              <a:t>Diffusion doesn’t happen on a cold day.</a:t>
            </a:r>
          </a:p>
        </p:txBody>
      </p:sp>
      <p:sp>
        <p:nvSpPr>
          <p:cNvPr id="11" name="Rectangle 10">
            <a:extLst>
              <a:ext uri="{FF2B5EF4-FFF2-40B4-BE49-F238E27FC236}">
                <a16:creationId xmlns:a16="http://schemas.microsoft.com/office/drawing/2014/main" id="{B4B33551-C974-44C8-B55F-9ED1653427A4}"/>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98A8DCCD-2677-40DD-B9C6-440E3B382041}"/>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6F220E31-3D87-49D0-86E5-5CD0EFDF574C}"/>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533DB27F-203F-4ADA-9C30-6A070F942DE4}"/>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solidFill>
                  <a:prstClr val="black"/>
                </a:solidFill>
                <a:latin typeface="Century Gothic" pitchFamily="34" charset="0"/>
              </a:rPr>
              <a:t>True or false?</a:t>
            </a:r>
          </a:p>
        </p:txBody>
      </p:sp>
      <p:sp>
        <p:nvSpPr>
          <p:cNvPr id="10" name="TextBox 9"/>
          <p:cNvSpPr txBox="1"/>
          <p:nvPr/>
        </p:nvSpPr>
        <p:spPr>
          <a:xfrm>
            <a:off x="827584" y="2492896"/>
            <a:ext cx="7848872" cy="3139321"/>
          </a:xfrm>
          <a:prstGeom prst="rect">
            <a:avLst/>
          </a:prstGeom>
          <a:noFill/>
        </p:spPr>
        <p:txBody>
          <a:bodyPr wrap="square" rtlCol="0">
            <a:spAutoFit/>
          </a:bodyPr>
          <a:lstStyle/>
          <a:p>
            <a:pPr algn="ctr"/>
            <a:r>
              <a:rPr lang="en-GB" sz="6600" dirty="0">
                <a:solidFill>
                  <a:prstClr val="black"/>
                </a:solidFill>
                <a:latin typeface="Century Gothic" pitchFamily="34" charset="0"/>
              </a:rPr>
              <a:t>In diffusion the particles spread straight out.</a:t>
            </a:r>
          </a:p>
        </p:txBody>
      </p:sp>
      <p:sp>
        <p:nvSpPr>
          <p:cNvPr id="11" name="Rectangle 10">
            <a:extLst>
              <a:ext uri="{FF2B5EF4-FFF2-40B4-BE49-F238E27FC236}">
                <a16:creationId xmlns:a16="http://schemas.microsoft.com/office/drawing/2014/main" id="{185908B4-9E00-4A38-8B38-0AB15E3564F1}"/>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9C8C13E7-8C79-422A-9857-43824766A423}"/>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1F2D0A73-77A0-4B99-8795-BC15BD4C1226}"/>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6D843333-DB96-4643-A9EC-666EB4B3B857}"/>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pic>
        <p:nvPicPr>
          <p:cNvPr id="7" name="Picture 1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27" l="291" r="99419"/>
                    </a14:imgEffect>
                  </a14:imgLayer>
                </a14:imgProps>
              </a:ext>
              <a:ext uri="{28A0092B-C50C-407E-A947-70E740481C1C}">
                <a14:useLocalDpi xmlns:a14="http://schemas.microsoft.com/office/drawing/2010/main" val="0"/>
              </a:ext>
            </a:extLst>
          </a:blip>
          <a:srcRect/>
          <a:stretch>
            <a:fillRect/>
          </a:stretch>
        </p:blipFill>
        <p:spPr bwMode="auto">
          <a:xfrm>
            <a:off x="5867400" y="332656"/>
            <a:ext cx="327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268760"/>
            <a:ext cx="8352928" cy="830997"/>
          </a:xfrm>
          <a:prstGeom prst="rect">
            <a:avLst/>
          </a:prstGeom>
          <a:noFill/>
        </p:spPr>
        <p:txBody>
          <a:bodyPr wrap="square" rtlCol="0">
            <a:spAutoFit/>
          </a:bodyPr>
          <a:lstStyle/>
          <a:p>
            <a:pPr algn="ctr"/>
            <a:r>
              <a:rPr lang="en-GB" sz="4800" b="1" dirty="0">
                <a:solidFill>
                  <a:prstClr val="black"/>
                </a:solidFill>
                <a:latin typeface="Century Gothic" pitchFamily="34" charset="0"/>
              </a:rPr>
              <a:t>True or false?</a:t>
            </a:r>
          </a:p>
        </p:txBody>
      </p:sp>
      <p:sp>
        <p:nvSpPr>
          <p:cNvPr id="10" name="TextBox 9"/>
          <p:cNvSpPr txBox="1"/>
          <p:nvPr/>
        </p:nvSpPr>
        <p:spPr>
          <a:xfrm>
            <a:off x="827584" y="2060848"/>
            <a:ext cx="7848872" cy="3046988"/>
          </a:xfrm>
          <a:prstGeom prst="rect">
            <a:avLst/>
          </a:prstGeom>
          <a:noFill/>
        </p:spPr>
        <p:txBody>
          <a:bodyPr wrap="square" rtlCol="0">
            <a:spAutoFit/>
          </a:bodyPr>
          <a:lstStyle/>
          <a:p>
            <a:pPr algn="ctr"/>
            <a:r>
              <a:rPr lang="en-GB" sz="4800" dirty="0">
                <a:solidFill>
                  <a:prstClr val="black"/>
                </a:solidFill>
                <a:latin typeface="Century Gothic" pitchFamily="34" charset="0"/>
              </a:rPr>
              <a:t>More concentrated substances diffuse faster than less concentrated substances.</a:t>
            </a:r>
          </a:p>
        </p:txBody>
      </p:sp>
      <p:sp>
        <p:nvSpPr>
          <p:cNvPr id="11" name="Rectangle 10">
            <a:extLst>
              <a:ext uri="{FF2B5EF4-FFF2-40B4-BE49-F238E27FC236}">
                <a16:creationId xmlns:a16="http://schemas.microsoft.com/office/drawing/2014/main" id="{AE6BC392-7452-40B8-AE95-584C3EE25AF0}"/>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9927D3F1-37B1-468E-ABE5-481D5E06E9A1}"/>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1B558984-579B-4A43-8D52-480C95CBE7D7}"/>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27A1AEF3-F26D-40C4-BA3D-40AD36A97F25}"/>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852936"/>
            <a:ext cx="6858000" cy="1514549"/>
          </a:xfrm>
        </p:spPr>
        <p:txBody>
          <a:bodyPr>
            <a:normAutofit fontScale="90000"/>
          </a:bodyPr>
          <a:lstStyle/>
          <a:p>
            <a:r>
              <a:rPr lang="en-GB" sz="5400" u="sng" dirty="0">
                <a:latin typeface="Century Gothic" pitchFamily="34" charset="0"/>
              </a:rPr>
              <a:t>Diffusion </a:t>
            </a:r>
            <a:br>
              <a:rPr lang="en-GB" sz="5400" u="sng" dirty="0">
                <a:latin typeface="Century Gothic" pitchFamily="34" charset="0"/>
              </a:rPr>
            </a:br>
            <a:br>
              <a:rPr lang="en-GB" sz="5400" u="sng" dirty="0">
                <a:latin typeface="Century Gothic" pitchFamily="34" charset="0"/>
              </a:rPr>
            </a:br>
            <a:fld id="{D94EED62-C0F3-4FA2-BEA9-7469D5872350}" type="datetime1">
              <a:rPr lang="en-GB" sz="5400" u="sng" smtClean="0">
                <a:latin typeface="Century Gothic" pitchFamily="34" charset="0"/>
              </a:rPr>
              <a:t>19/10/2020</a:t>
            </a:fld>
            <a:endParaRPr lang="en-GB" sz="5400" u="sng" dirty="0">
              <a:latin typeface="Century Gothic" pitchFamily="34" charset="0"/>
            </a:endParaRPr>
          </a:p>
        </p:txBody>
      </p:sp>
      <p:sp>
        <p:nvSpPr>
          <p:cNvPr id="3" name="Rectangle 2"/>
          <p:cNvSpPr/>
          <p:nvPr/>
        </p:nvSpPr>
        <p:spPr>
          <a:xfrm>
            <a:off x="7668344" y="6525344"/>
            <a:ext cx="1296144" cy="216024"/>
          </a:xfrm>
          <a:prstGeom prst="rect">
            <a:avLst/>
          </a:prstGeom>
          <a:solidFill>
            <a:srgbClr val="FFFFE5"/>
          </a:solidFill>
          <a:ln>
            <a:solidFill>
              <a:srgbClr val="FFFF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081265" cy="652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
        <p:nvSpPr>
          <p:cNvPr id="7" name="Rectangle 6"/>
          <p:cNvSpPr/>
          <p:nvPr/>
        </p:nvSpPr>
        <p:spPr>
          <a:xfrm>
            <a:off x="0" y="548680"/>
            <a:ext cx="3650358" cy="584775"/>
          </a:xfrm>
          <a:prstGeom prst="rect">
            <a:avLst/>
          </a:prstGeom>
        </p:spPr>
        <p:txBody>
          <a:bodyPr wrap="none">
            <a:spAutoFit/>
          </a:bodyPr>
          <a:lstStyle/>
          <a:p>
            <a:r>
              <a:rPr lang="en-GB" sz="3200" b="1" dirty="0">
                <a:latin typeface="Century Gothic" pitchFamily="34" charset="0"/>
              </a:rPr>
              <a:t>What is diffusion?</a:t>
            </a:r>
          </a:p>
        </p:txBody>
      </p:sp>
      <p:sp>
        <p:nvSpPr>
          <p:cNvPr id="8" name="Rectangle 7"/>
          <p:cNvSpPr/>
          <p:nvPr/>
        </p:nvSpPr>
        <p:spPr>
          <a:xfrm>
            <a:off x="0" y="1052736"/>
            <a:ext cx="9144000" cy="2246769"/>
          </a:xfrm>
          <a:prstGeom prst="rect">
            <a:avLst/>
          </a:prstGeom>
        </p:spPr>
        <p:txBody>
          <a:bodyPr wrap="square">
            <a:spAutoFit/>
          </a:bodyPr>
          <a:lstStyle/>
          <a:p>
            <a:r>
              <a:rPr lang="en-GB" sz="2800" dirty="0">
                <a:latin typeface="Century Gothic" pitchFamily="34" charset="0"/>
              </a:rPr>
              <a:t>Diffusion is the process by which substances move from an area of high concentration to an area of low concentration. </a:t>
            </a:r>
          </a:p>
          <a:p>
            <a:r>
              <a:rPr lang="en-GB" sz="2800" dirty="0">
                <a:latin typeface="Century Gothic" pitchFamily="34" charset="0"/>
              </a:rPr>
              <a:t>Diffusion happens in living systems, for example, it explains the movement of carbon dioxide in leaves.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6"/>
          <p:cNvSpPr/>
          <p:nvPr/>
        </p:nvSpPr>
        <p:spPr>
          <a:xfrm>
            <a:off x="0" y="551855"/>
            <a:ext cx="3837910" cy="584775"/>
          </a:xfrm>
          <a:prstGeom prst="rect">
            <a:avLst/>
          </a:prstGeom>
        </p:spPr>
        <p:txBody>
          <a:bodyPr wrap="none">
            <a:spAutoFit/>
          </a:bodyPr>
          <a:lstStyle/>
          <a:p>
            <a:r>
              <a:rPr lang="en-GB" sz="3200" b="1" dirty="0">
                <a:solidFill>
                  <a:prstClr val="black"/>
                </a:solidFill>
                <a:latin typeface="Century Gothic" pitchFamily="34" charset="0"/>
              </a:rPr>
              <a:t>Moving molecules</a:t>
            </a:r>
          </a:p>
        </p:txBody>
      </p:sp>
      <p:sp>
        <p:nvSpPr>
          <p:cNvPr id="8" name="Rectangle 7"/>
          <p:cNvSpPr/>
          <p:nvPr/>
        </p:nvSpPr>
        <p:spPr>
          <a:xfrm>
            <a:off x="0" y="1052736"/>
            <a:ext cx="9144000" cy="954107"/>
          </a:xfrm>
          <a:prstGeom prst="rect">
            <a:avLst/>
          </a:prstGeom>
        </p:spPr>
        <p:txBody>
          <a:bodyPr wrap="square">
            <a:spAutoFit/>
          </a:bodyPr>
          <a:lstStyle/>
          <a:p>
            <a:pPr lvl="0" eaLnBrk="0" fontAlgn="base" hangingPunct="0">
              <a:spcBef>
                <a:spcPct val="0"/>
              </a:spcBef>
              <a:spcAft>
                <a:spcPct val="0"/>
              </a:spcAft>
            </a:pPr>
            <a:r>
              <a:rPr lang="en-GB" sz="2800" dirty="0">
                <a:latin typeface="Century Gothic" pitchFamily="34" charset="0"/>
                <a:cs typeface="Arial" charset="0"/>
              </a:rPr>
              <a:t>The molecules in every substance are always moving.</a:t>
            </a:r>
          </a:p>
        </p:txBody>
      </p:sp>
      <p:pic>
        <p:nvPicPr>
          <p:cNvPr id="10" name="Picture 19" descr="water2"/>
          <p:cNvPicPr>
            <a:picLocks noChangeAspect="1" noChangeArrowheads="1"/>
          </p:cNvPicPr>
          <p:nvPr/>
        </p:nvPicPr>
        <p:blipFill>
          <a:blip r:embed="rId3" cstate="print"/>
          <a:srcRect/>
          <a:stretch>
            <a:fillRect/>
          </a:stretch>
        </p:blipFill>
        <p:spPr bwMode="auto">
          <a:xfrm>
            <a:off x="3728181" y="1913657"/>
            <a:ext cx="1022350" cy="1800225"/>
          </a:xfrm>
          <a:prstGeom prst="rect">
            <a:avLst/>
          </a:prstGeom>
          <a:noFill/>
          <a:ln w="9525">
            <a:noFill/>
            <a:miter lim="800000"/>
            <a:headEnd/>
            <a:tailEnd/>
          </a:ln>
        </p:spPr>
      </p:pic>
      <p:pic>
        <p:nvPicPr>
          <p:cNvPr id="11" name="Picture 20" descr="cool"/>
          <p:cNvPicPr>
            <a:picLocks noChangeAspect="1" noChangeArrowheads="1"/>
          </p:cNvPicPr>
          <p:nvPr/>
        </p:nvPicPr>
        <p:blipFill>
          <a:blip r:embed="rId4" cstate="print"/>
          <a:srcRect b="19749"/>
          <a:stretch>
            <a:fillRect/>
          </a:stretch>
        </p:blipFill>
        <p:spPr bwMode="auto">
          <a:xfrm>
            <a:off x="5930043" y="1916832"/>
            <a:ext cx="2049463" cy="1644650"/>
          </a:xfrm>
          <a:prstGeom prst="rect">
            <a:avLst/>
          </a:prstGeom>
          <a:noFill/>
          <a:ln w="9525">
            <a:noFill/>
            <a:miter lim="800000"/>
            <a:headEnd/>
            <a:tailEnd/>
          </a:ln>
        </p:spPr>
      </p:pic>
      <p:sp>
        <p:nvSpPr>
          <p:cNvPr id="14" name="Rectangle 21"/>
          <p:cNvSpPr>
            <a:spLocks noChangeArrowheads="1"/>
          </p:cNvSpPr>
          <p:nvPr/>
        </p:nvSpPr>
        <p:spPr bwMode="auto">
          <a:xfrm>
            <a:off x="3193193" y="3577357"/>
            <a:ext cx="2483372" cy="52322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800" b="1">
                <a:latin typeface="Century Gothic" pitchFamily="34" charset="0"/>
                <a:cs typeface="Arial" charset="0"/>
              </a:rPr>
              <a:t>water (liquid)</a:t>
            </a:r>
          </a:p>
        </p:txBody>
      </p:sp>
      <p:sp>
        <p:nvSpPr>
          <p:cNvPr id="15" name="Rectangle 22"/>
          <p:cNvSpPr>
            <a:spLocks noChangeArrowheads="1"/>
          </p:cNvSpPr>
          <p:nvPr/>
        </p:nvSpPr>
        <p:spPr bwMode="auto">
          <a:xfrm>
            <a:off x="5641118" y="3564657"/>
            <a:ext cx="3502882" cy="52322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800" b="1">
                <a:latin typeface="Century Gothic" pitchFamily="34" charset="0"/>
                <a:cs typeface="Arial" charset="0"/>
              </a:rPr>
              <a:t>water vapour (gas)</a:t>
            </a:r>
          </a:p>
        </p:txBody>
      </p:sp>
      <p:pic>
        <p:nvPicPr>
          <p:cNvPr id="16" name="Picture 23" descr="ice cubes"/>
          <p:cNvPicPr>
            <a:picLocks noChangeAspect="1" noChangeArrowheads="1"/>
          </p:cNvPicPr>
          <p:nvPr/>
        </p:nvPicPr>
        <p:blipFill>
          <a:blip r:embed="rId5" cstate="print"/>
          <a:srcRect/>
          <a:stretch>
            <a:fillRect/>
          </a:stretch>
        </p:blipFill>
        <p:spPr bwMode="auto">
          <a:xfrm>
            <a:off x="784956" y="1920007"/>
            <a:ext cx="1466850" cy="788988"/>
          </a:xfrm>
          <a:prstGeom prst="rect">
            <a:avLst/>
          </a:prstGeom>
          <a:noFill/>
          <a:ln w="9525">
            <a:noFill/>
            <a:miter lim="800000"/>
            <a:headEnd/>
            <a:tailEnd/>
          </a:ln>
        </p:spPr>
      </p:pic>
      <p:pic>
        <p:nvPicPr>
          <p:cNvPr id="17" name="Picture 24" descr="ice cubes"/>
          <p:cNvPicPr>
            <a:picLocks noChangeAspect="1" noChangeArrowheads="1"/>
          </p:cNvPicPr>
          <p:nvPr/>
        </p:nvPicPr>
        <p:blipFill>
          <a:blip r:embed="rId6" cstate="print"/>
          <a:srcRect/>
          <a:stretch>
            <a:fillRect/>
          </a:stretch>
        </p:blipFill>
        <p:spPr bwMode="auto">
          <a:xfrm rot="-2015567">
            <a:off x="929418" y="2712170"/>
            <a:ext cx="1466850" cy="788987"/>
          </a:xfrm>
          <a:prstGeom prst="rect">
            <a:avLst/>
          </a:prstGeom>
          <a:noFill/>
          <a:ln w="9525">
            <a:noFill/>
            <a:miter lim="800000"/>
            <a:headEnd/>
            <a:tailEnd/>
          </a:ln>
        </p:spPr>
      </p:pic>
      <p:pic>
        <p:nvPicPr>
          <p:cNvPr id="18" name="Picture 29" descr="gas"/>
          <p:cNvPicPr>
            <a:picLocks noChangeAspect="1" noChangeArrowheads="1"/>
          </p:cNvPicPr>
          <p:nvPr/>
        </p:nvPicPr>
        <p:blipFill>
          <a:blip r:embed="rId7" cstate="print"/>
          <a:srcRect r="12325" b="23117"/>
          <a:stretch>
            <a:fillRect/>
          </a:stretch>
        </p:blipFill>
        <p:spPr bwMode="auto">
          <a:xfrm>
            <a:off x="5998306" y="4077420"/>
            <a:ext cx="2019300" cy="1571625"/>
          </a:xfrm>
          <a:prstGeom prst="rect">
            <a:avLst/>
          </a:prstGeom>
          <a:noFill/>
          <a:ln w="9525">
            <a:noFill/>
            <a:miter lim="800000"/>
            <a:headEnd/>
            <a:tailEnd/>
          </a:ln>
        </p:spPr>
      </p:pic>
      <p:pic>
        <p:nvPicPr>
          <p:cNvPr id="19" name="Picture 30" descr="liquid"/>
          <p:cNvPicPr>
            <a:picLocks noChangeAspect="1" noChangeArrowheads="1"/>
          </p:cNvPicPr>
          <p:nvPr/>
        </p:nvPicPr>
        <p:blipFill>
          <a:blip r:embed="rId8" cstate="print"/>
          <a:srcRect/>
          <a:stretch>
            <a:fillRect/>
          </a:stretch>
        </p:blipFill>
        <p:spPr bwMode="auto">
          <a:xfrm>
            <a:off x="3482118" y="4283795"/>
            <a:ext cx="1389063" cy="1233487"/>
          </a:xfrm>
          <a:prstGeom prst="rect">
            <a:avLst/>
          </a:prstGeom>
          <a:noFill/>
          <a:ln w="9525">
            <a:noFill/>
            <a:miter lim="800000"/>
            <a:headEnd/>
            <a:tailEnd/>
          </a:ln>
        </p:spPr>
      </p:pic>
      <p:pic>
        <p:nvPicPr>
          <p:cNvPr id="20" name="Picture 31" descr="solid"/>
          <p:cNvPicPr>
            <a:picLocks noChangeAspect="1" noChangeArrowheads="1"/>
          </p:cNvPicPr>
          <p:nvPr/>
        </p:nvPicPr>
        <p:blipFill>
          <a:blip r:embed="rId9" cstate="print"/>
          <a:srcRect/>
          <a:stretch>
            <a:fillRect/>
          </a:stretch>
        </p:blipFill>
        <p:spPr bwMode="auto">
          <a:xfrm>
            <a:off x="673831" y="4126632"/>
            <a:ext cx="1911350" cy="1462088"/>
          </a:xfrm>
          <a:prstGeom prst="rect">
            <a:avLst/>
          </a:prstGeom>
          <a:noFill/>
          <a:ln w="9525">
            <a:noFill/>
            <a:miter lim="800000"/>
            <a:headEnd/>
            <a:tailEnd/>
          </a:ln>
        </p:spPr>
      </p:pic>
      <p:sp>
        <p:nvSpPr>
          <p:cNvPr id="21" name="Text Box 17"/>
          <p:cNvSpPr txBox="1">
            <a:spLocks noChangeArrowheads="1"/>
          </p:cNvSpPr>
          <p:nvPr/>
        </p:nvSpPr>
        <p:spPr bwMode="auto">
          <a:xfrm>
            <a:off x="640493" y="3572595"/>
            <a:ext cx="1943100" cy="519112"/>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GB" sz="2800" b="1">
                <a:latin typeface="Century Gothic" pitchFamily="34" charset="0"/>
                <a:cs typeface="Arial" charset="0"/>
              </a:rPr>
              <a:t>ice (solid)</a:t>
            </a:r>
          </a:p>
        </p:txBody>
      </p:sp>
      <p:sp>
        <p:nvSpPr>
          <p:cNvPr id="23" name="Rectangle 22">
            <a:extLst>
              <a:ext uri="{FF2B5EF4-FFF2-40B4-BE49-F238E27FC236}">
                <a16:creationId xmlns:a16="http://schemas.microsoft.com/office/drawing/2014/main" id="{A8540D01-DEAC-4A9C-98A3-EFA9219C6395}"/>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4" name="Rectangle 23">
            <a:extLst>
              <a:ext uri="{FF2B5EF4-FFF2-40B4-BE49-F238E27FC236}">
                <a16:creationId xmlns:a16="http://schemas.microsoft.com/office/drawing/2014/main" id="{67ECD06E-0333-4227-AE05-D1C75A89C742}"/>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5" name="Rectangle 24">
            <a:extLst>
              <a:ext uri="{FF2B5EF4-FFF2-40B4-BE49-F238E27FC236}">
                <a16:creationId xmlns:a16="http://schemas.microsoft.com/office/drawing/2014/main" id="{2850140D-8C4E-4972-9707-0634E1B12AEF}"/>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26" name="Rectangle 25">
            <a:extLst>
              <a:ext uri="{FF2B5EF4-FFF2-40B4-BE49-F238E27FC236}">
                <a16:creationId xmlns:a16="http://schemas.microsoft.com/office/drawing/2014/main" id="{357D157B-F4C5-47B4-8511-84D6A470DA8A}"/>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6"/>
          <p:cNvSpPr/>
          <p:nvPr/>
        </p:nvSpPr>
        <p:spPr>
          <a:xfrm>
            <a:off x="0" y="548680"/>
            <a:ext cx="6957354" cy="523220"/>
          </a:xfrm>
          <a:prstGeom prst="rect">
            <a:avLst/>
          </a:prstGeom>
        </p:spPr>
        <p:txBody>
          <a:bodyPr wrap="none">
            <a:spAutoFit/>
          </a:bodyPr>
          <a:lstStyle/>
          <a:p>
            <a:r>
              <a:rPr lang="en-GB" sz="2800" b="1" dirty="0">
                <a:latin typeface="Century Gothic" pitchFamily="34" charset="0"/>
              </a:rPr>
              <a:t> Diffusion and changing concentrations</a:t>
            </a:r>
          </a:p>
        </p:txBody>
      </p:sp>
      <p:sp>
        <p:nvSpPr>
          <p:cNvPr id="8" name="Text Box 3"/>
          <p:cNvSpPr txBox="1">
            <a:spLocks noChangeArrowheads="1"/>
          </p:cNvSpPr>
          <p:nvPr/>
        </p:nvSpPr>
        <p:spPr bwMode="auto">
          <a:xfrm>
            <a:off x="0" y="908720"/>
            <a:ext cx="9144000" cy="830997"/>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GB" sz="2400">
                <a:latin typeface="Century Gothic" pitchFamily="34" charset="0"/>
                <a:cs typeface="Arial" charset="0"/>
              </a:rPr>
              <a:t>When smelling body spray where is the smell strongest and where is the smell weakest?</a:t>
            </a:r>
          </a:p>
        </p:txBody>
      </p:sp>
      <p:pic>
        <p:nvPicPr>
          <p:cNvPr id="10" name="Picture 23" descr="de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55625" y="1556321"/>
            <a:ext cx="1892300" cy="1892300"/>
          </a:xfrm>
          <a:prstGeom prst="rect">
            <a:avLst/>
          </a:prstGeom>
          <a:noFill/>
          <a:ln w="9525">
            <a:noFill/>
            <a:miter lim="800000"/>
            <a:headEnd/>
            <a:tailEnd/>
          </a:ln>
        </p:spPr>
      </p:pic>
      <p:sp>
        <p:nvSpPr>
          <p:cNvPr id="11" name="Text Box 22"/>
          <p:cNvSpPr txBox="1">
            <a:spLocks noChangeArrowheads="1"/>
          </p:cNvSpPr>
          <p:nvPr/>
        </p:nvSpPr>
        <p:spPr bwMode="auto">
          <a:xfrm>
            <a:off x="0" y="3501008"/>
            <a:ext cx="3097213" cy="830997"/>
          </a:xfrm>
          <a:prstGeom prst="rect">
            <a:avLst/>
          </a:prstGeom>
          <a:noFill/>
          <a:ln w="9525">
            <a:noFill/>
            <a:miter lim="800000"/>
            <a:headEnd/>
            <a:tailEnd/>
          </a:ln>
        </p:spPr>
        <p:txBody>
          <a:bodyPr>
            <a:spAutoFit/>
          </a:bodyPr>
          <a:lstStyle/>
          <a:p>
            <a:pPr algn="ctr" eaLnBrk="0" fontAlgn="base" hangingPunct="0">
              <a:spcBef>
                <a:spcPct val="0"/>
              </a:spcBef>
              <a:spcAft>
                <a:spcPct val="0"/>
              </a:spcAft>
            </a:pPr>
            <a:r>
              <a:rPr lang="en-GB" sz="2400" b="1">
                <a:latin typeface="Century Gothic" pitchFamily="34" charset="0"/>
                <a:cs typeface="Arial" charset="0"/>
              </a:rPr>
              <a:t>Smell is strongest </a:t>
            </a:r>
          </a:p>
          <a:p>
            <a:pPr algn="ctr" eaLnBrk="0" fontAlgn="base" hangingPunct="0">
              <a:spcBef>
                <a:spcPct val="0"/>
              </a:spcBef>
              <a:spcAft>
                <a:spcPct val="0"/>
              </a:spcAft>
            </a:pPr>
            <a:r>
              <a:rPr lang="en-GB" sz="2400" b="1">
                <a:latin typeface="Century Gothic" pitchFamily="34" charset="0"/>
                <a:cs typeface="Arial" charset="0"/>
              </a:rPr>
              <a:t>at source.</a:t>
            </a:r>
          </a:p>
        </p:txBody>
      </p:sp>
      <p:sp>
        <p:nvSpPr>
          <p:cNvPr id="14" name="Text Box 28"/>
          <p:cNvSpPr txBox="1">
            <a:spLocks noChangeArrowheads="1"/>
          </p:cNvSpPr>
          <p:nvPr/>
        </p:nvSpPr>
        <p:spPr bwMode="auto">
          <a:xfrm>
            <a:off x="2663825" y="3258121"/>
            <a:ext cx="5688013" cy="1200329"/>
          </a:xfrm>
          <a:prstGeom prst="rect">
            <a:avLst/>
          </a:prstGeom>
          <a:noFill/>
          <a:ln w="9525">
            <a:noFill/>
            <a:miter lim="800000"/>
            <a:headEnd/>
            <a:tailEnd/>
          </a:ln>
        </p:spPr>
        <p:txBody>
          <a:bodyPr>
            <a:spAutoFit/>
          </a:bodyPr>
          <a:lstStyle/>
          <a:p>
            <a:pPr algn="ctr" eaLnBrk="0" fontAlgn="base" hangingPunct="0">
              <a:spcBef>
                <a:spcPct val="0"/>
              </a:spcBef>
              <a:spcAft>
                <a:spcPct val="0"/>
              </a:spcAft>
            </a:pPr>
            <a:r>
              <a:rPr lang="en-GB" sz="2400" b="1">
                <a:solidFill>
                  <a:srgbClr val="010066"/>
                </a:solidFill>
                <a:latin typeface="Century Gothic" pitchFamily="34" charset="0"/>
                <a:cs typeface="Arial" charset="0"/>
              </a:rPr>
              <a:t>Diffusion means the smell </a:t>
            </a:r>
          </a:p>
          <a:p>
            <a:pPr algn="ctr" eaLnBrk="0" fontAlgn="base" hangingPunct="0">
              <a:spcBef>
                <a:spcPct val="0"/>
              </a:spcBef>
              <a:spcAft>
                <a:spcPct val="0"/>
              </a:spcAft>
            </a:pPr>
            <a:r>
              <a:rPr lang="en-GB" sz="2400" b="1">
                <a:solidFill>
                  <a:srgbClr val="010066"/>
                </a:solidFill>
                <a:latin typeface="Century Gothic" pitchFamily="34" charset="0"/>
                <a:cs typeface="Arial" charset="0"/>
              </a:rPr>
              <a:t>spreads out and gets weaker </a:t>
            </a:r>
          </a:p>
          <a:p>
            <a:pPr algn="ctr" eaLnBrk="0" fontAlgn="base" hangingPunct="0">
              <a:spcBef>
                <a:spcPct val="0"/>
              </a:spcBef>
              <a:spcAft>
                <a:spcPct val="0"/>
              </a:spcAft>
            </a:pPr>
            <a:r>
              <a:rPr lang="en-GB" sz="2400" b="1">
                <a:solidFill>
                  <a:srgbClr val="010066"/>
                </a:solidFill>
                <a:latin typeface="Century Gothic" pitchFamily="34" charset="0"/>
                <a:cs typeface="Arial" charset="0"/>
              </a:rPr>
              <a:t>further away from the source.</a:t>
            </a:r>
          </a:p>
        </p:txBody>
      </p:sp>
      <p:grpSp>
        <p:nvGrpSpPr>
          <p:cNvPr id="15" name="Group 34"/>
          <p:cNvGrpSpPr>
            <a:grpSpLocks/>
          </p:cNvGrpSpPr>
          <p:nvPr/>
        </p:nvGrpSpPr>
        <p:grpSpPr bwMode="auto">
          <a:xfrm>
            <a:off x="2233613" y="1484883"/>
            <a:ext cx="6191250" cy="2159000"/>
            <a:chOff x="1475" y="890"/>
            <a:chExt cx="3900" cy="1360"/>
          </a:xfrm>
        </p:grpSpPr>
        <p:grpSp>
          <p:nvGrpSpPr>
            <p:cNvPr id="16" name="Group 31"/>
            <p:cNvGrpSpPr>
              <a:grpSpLocks/>
            </p:cNvGrpSpPr>
            <p:nvPr/>
          </p:nvGrpSpPr>
          <p:grpSpPr bwMode="auto">
            <a:xfrm>
              <a:off x="1475" y="890"/>
              <a:ext cx="3900" cy="1360"/>
              <a:chOff x="1475" y="890"/>
              <a:chExt cx="3900" cy="1360"/>
            </a:xfrm>
          </p:grpSpPr>
          <p:sp>
            <p:nvSpPr>
              <p:cNvPr id="18" name="AutoShape 25"/>
              <p:cNvSpPr>
                <a:spLocks noChangeArrowheads="1"/>
              </p:cNvSpPr>
              <p:nvPr/>
            </p:nvSpPr>
            <p:spPr bwMode="auto">
              <a:xfrm rot="16200000" flipH="1">
                <a:off x="2654" y="-193"/>
                <a:ext cx="1043" cy="3401"/>
              </a:xfrm>
              <a:prstGeom prst="triangle">
                <a:avLst>
                  <a:gd name="adj" fmla="val 50000"/>
                </a:avLst>
              </a:prstGeom>
              <a:gradFill rotWithShape="1">
                <a:gsLst>
                  <a:gs pos="0">
                    <a:srgbClr val="9900CC"/>
                  </a:gs>
                  <a:gs pos="100000">
                    <a:schemeClr val="bg1"/>
                  </a:gs>
                </a:gsLst>
                <a:lin ang="5400000" scaled="1"/>
              </a:gradFill>
              <a:ln w="25400">
                <a:solidFill>
                  <a:srgbClr val="9900CC"/>
                </a:solidFill>
                <a:miter lim="800000"/>
                <a:headEnd/>
                <a:tailEnd/>
              </a:ln>
            </p:spPr>
            <p:txBody>
              <a:bodyPr vert="eaVert" anchor="ctr"/>
              <a:lstStyle/>
              <a:p>
                <a:pPr algn="ctr" eaLnBrk="0" fontAlgn="base" hangingPunct="0">
                  <a:spcBef>
                    <a:spcPct val="0"/>
                  </a:spcBef>
                  <a:spcAft>
                    <a:spcPct val="0"/>
                  </a:spcAft>
                </a:pPr>
                <a:endParaRPr lang="en-GB" sz="2400">
                  <a:solidFill>
                    <a:srgbClr val="010066"/>
                  </a:solidFill>
                  <a:latin typeface="Century Gothic" pitchFamily="34" charset="0"/>
                  <a:cs typeface="Arial" charset="0"/>
                </a:endParaRPr>
              </a:p>
            </p:txBody>
          </p:sp>
          <p:sp>
            <p:nvSpPr>
              <p:cNvPr id="19" name="AutoShape 27"/>
              <p:cNvSpPr>
                <a:spLocks noChangeArrowheads="1"/>
              </p:cNvSpPr>
              <p:nvPr/>
            </p:nvSpPr>
            <p:spPr bwMode="auto">
              <a:xfrm rot="5400000">
                <a:off x="4446" y="1320"/>
                <a:ext cx="1360" cy="499"/>
              </a:xfrm>
              <a:prstGeom prst="triangle">
                <a:avLst>
                  <a:gd name="adj" fmla="val 50000"/>
                </a:avLst>
              </a:prstGeom>
              <a:solidFill>
                <a:schemeClr val="bg1"/>
              </a:solidFill>
              <a:ln w="25400">
                <a:solidFill>
                  <a:srgbClr val="9900CC"/>
                </a:solidFill>
                <a:miter lim="800000"/>
                <a:headEnd/>
                <a:tailEnd/>
              </a:ln>
            </p:spPr>
            <p:txBody>
              <a:bodyPr rot="10800000" vert="eaVert" anchor="ctr"/>
              <a:lstStyle/>
              <a:p>
                <a:pPr algn="ctr" eaLnBrk="0" fontAlgn="base" hangingPunct="0">
                  <a:spcBef>
                    <a:spcPct val="0"/>
                  </a:spcBef>
                  <a:spcAft>
                    <a:spcPct val="0"/>
                  </a:spcAft>
                </a:pPr>
                <a:endParaRPr lang="en-GB" sz="2400">
                  <a:solidFill>
                    <a:srgbClr val="010066"/>
                  </a:solidFill>
                  <a:latin typeface="Century Gothic" pitchFamily="34" charset="0"/>
                  <a:cs typeface="Arial" charset="0"/>
                </a:endParaRPr>
              </a:p>
            </p:txBody>
          </p:sp>
        </p:grpSp>
        <p:sp>
          <p:nvSpPr>
            <p:cNvPr id="17" name="Rectangle 33"/>
            <p:cNvSpPr>
              <a:spLocks noChangeArrowheads="1"/>
            </p:cNvSpPr>
            <p:nvPr/>
          </p:nvSpPr>
          <p:spPr bwMode="auto">
            <a:xfrm>
              <a:off x="4857" y="1362"/>
              <a:ext cx="64" cy="291"/>
            </a:xfrm>
            <a:prstGeom prst="rect">
              <a:avLst/>
            </a:prstGeom>
            <a:solidFill>
              <a:schemeClr val="bg1"/>
            </a:solidFill>
            <a:ln w="9525">
              <a:noFill/>
              <a:miter lim="800000"/>
              <a:headEnd/>
              <a:tailEnd/>
            </a:ln>
          </p:spPr>
          <p:txBody>
            <a:bodyPr anchor="ctr">
              <a:spAutoFit/>
            </a:bodyPr>
            <a:lstStyle/>
            <a:p>
              <a:pPr eaLnBrk="0" fontAlgn="base" hangingPunct="0">
                <a:spcBef>
                  <a:spcPct val="0"/>
                </a:spcBef>
                <a:spcAft>
                  <a:spcPct val="0"/>
                </a:spcAft>
              </a:pPr>
              <a:endParaRPr lang="en-GB" sz="2400">
                <a:solidFill>
                  <a:srgbClr val="010066"/>
                </a:solidFill>
                <a:latin typeface="Century Gothic" pitchFamily="34" charset="0"/>
                <a:cs typeface="Arial" charset="0"/>
              </a:endParaRPr>
            </a:p>
          </p:txBody>
        </p:sp>
      </p:grpSp>
      <p:sp>
        <p:nvSpPr>
          <p:cNvPr id="20" name="Text Box 30"/>
          <p:cNvSpPr txBox="1">
            <a:spLocks noChangeArrowheads="1"/>
          </p:cNvSpPr>
          <p:nvPr/>
        </p:nvSpPr>
        <p:spPr bwMode="auto">
          <a:xfrm>
            <a:off x="0" y="4509120"/>
            <a:ext cx="9144000" cy="1200329"/>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GB" sz="2400" dirty="0">
                <a:latin typeface="Century Gothic" pitchFamily="34" charset="0"/>
                <a:cs typeface="Arial" charset="0"/>
              </a:rPr>
              <a:t>Smell molecules move from an area of high concentration to an area of lower concentration. This is called a </a:t>
            </a:r>
            <a:r>
              <a:rPr lang="en-GB" sz="2400" b="1" dirty="0">
                <a:latin typeface="Century Gothic" pitchFamily="34" charset="0"/>
                <a:cs typeface="Arial" charset="0"/>
              </a:rPr>
              <a:t>concentration gradient</a:t>
            </a:r>
            <a:r>
              <a:rPr lang="en-GB" sz="2400" dirty="0">
                <a:latin typeface="Century Gothic" pitchFamily="34" charset="0"/>
                <a:cs typeface="Arial" charset="0"/>
              </a:rPr>
              <a:t>.</a:t>
            </a:r>
          </a:p>
        </p:txBody>
      </p:sp>
      <p:sp>
        <p:nvSpPr>
          <p:cNvPr id="22" name="Rectangle 21">
            <a:extLst>
              <a:ext uri="{FF2B5EF4-FFF2-40B4-BE49-F238E27FC236}">
                <a16:creationId xmlns:a16="http://schemas.microsoft.com/office/drawing/2014/main" id="{8D3CF1C2-EF85-4175-9C55-7B99BF990883}"/>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3" name="Rectangle 22">
            <a:extLst>
              <a:ext uri="{FF2B5EF4-FFF2-40B4-BE49-F238E27FC236}">
                <a16:creationId xmlns:a16="http://schemas.microsoft.com/office/drawing/2014/main" id="{C046ADA0-D148-4688-8067-11F1B6C9567D}"/>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4" name="Rectangle 23">
            <a:extLst>
              <a:ext uri="{FF2B5EF4-FFF2-40B4-BE49-F238E27FC236}">
                <a16:creationId xmlns:a16="http://schemas.microsoft.com/office/drawing/2014/main" id="{83AB2B68-7C44-427F-9BCD-0EDEAD4D1550}"/>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25" name="Rectangle 24">
            <a:extLst>
              <a:ext uri="{FF2B5EF4-FFF2-40B4-BE49-F238E27FC236}">
                <a16:creationId xmlns:a16="http://schemas.microsoft.com/office/drawing/2014/main" id="{D8B5EF85-676A-4261-8F6D-02FBE3B5918B}"/>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6"/>
          <p:cNvSpPr/>
          <p:nvPr/>
        </p:nvSpPr>
        <p:spPr>
          <a:xfrm>
            <a:off x="0" y="548680"/>
            <a:ext cx="5370381" cy="584775"/>
          </a:xfrm>
          <a:prstGeom prst="rect">
            <a:avLst/>
          </a:prstGeom>
        </p:spPr>
        <p:txBody>
          <a:bodyPr wrap="none">
            <a:spAutoFit/>
          </a:bodyPr>
          <a:lstStyle/>
          <a:p>
            <a:r>
              <a:rPr lang="en-GB" sz="3200" b="1" dirty="0">
                <a:latin typeface="Century Gothic" pitchFamily="34" charset="0"/>
              </a:rPr>
              <a:t> Changing concentrations</a:t>
            </a:r>
            <a:endParaRPr lang="en-GB" sz="3200" b="1" dirty="0">
              <a:solidFill>
                <a:prstClr val="black"/>
              </a:solidFill>
              <a:latin typeface="Century Gothic" pitchFamily="34" charset="0"/>
            </a:endParaRPr>
          </a:p>
        </p:txBody>
      </p:sp>
      <p:sp>
        <p:nvSpPr>
          <p:cNvPr id="8" name="Text Box 12"/>
          <p:cNvSpPr txBox="1">
            <a:spLocks noChangeArrowheads="1"/>
          </p:cNvSpPr>
          <p:nvPr/>
        </p:nvSpPr>
        <p:spPr bwMode="auto">
          <a:xfrm>
            <a:off x="1115939" y="1173187"/>
            <a:ext cx="2568575" cy="457200"/>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en-GB" sz="2400" b="1">
                <a:solidFill>
                  <a:srgbClr val="9900CC"/>
                </a:solidFill>
                <a:latin typeface="Arial" charset="0"/>
                <a:cs typeface="Arial" charset="0"/>
              </a:rPr>
              <a:t>before diffusion </a:t>
            </a:r>
          </a:p>
        </p:txBody>
      </p:sp>
      <p:sp>
        <p:nvSpPr>
          <p:cNvPr id="10" name="Rectangle 18"/>
          <p:cNvSpPr>
            <a:spLocks noChangeArrowheads="1"/>
          </p:cNvSpPr>
          <p:nvPr/>
        </p:nvSpPr>
        <p:spPr bwMode="auto">
          <a:xfrm>
            <a:off x="755576" y="1628800"/>
            <a:ext cx="3238500" cy="1800225"/>
          </a:xfrm>
          <a:prstGeom prst="rect">
            <a:avLst/>
          </a:prstGeom>
          <a:noFill/>
          <a:ln w="50800">
            <a:solidFill>
              <a:srgbClr val="000066"/>
            </a:solidFill>
            <a:miter lim="800000"/>
            <a:headEnd/>
            <a:tailEnd/>
          </a:ln>
        </p:spPr>
        <p:txBody>
          <a:bodyPr wrap="none" anchor="ctr">
            <a:spAutoFit/>
          </a:bodyPr>
          <a:lstStyle/>
          <a:p>
            <a:pPr eaLnBrk="0" fontAlgn="base" hangingPunct="0">
              <a:spcBef>
                <a:spcPct val="0"/>
              </a:spcBef>
              <a:spcAft>
                <a:spcPct val="0"/>
              </a:spcAft>
            </a:pPr>
            <a:endParaRPr lang="en-GB" sz="2400">
              <a:solidFill>
                <a:srgbClr val="010066"/>
              </a:solidFill>
              <a:latin typeface="Arial" charset="0"/>
              <a:cs typeface="Arial" charset="0"/>
            </a:endParaRPr>
          </a:p>
        </p:txBody>
      </p:sp>
      <p:sp>
        <p:nvSpPr>
          <p:cNvPr id="11" name="AutoShape 20"/>
          <p:cNvSpPr>
            <a:spLocks noChangeAspect="1" noChangeArrowheads="1"/>
          </p:cNvSpPr>
          <p:nvPr/>
        </p:nvSpPr>
        <p:spPr bwMode="auto">
          <a:xfrm>
            <a:off x="4197276" y="2349525"/>
            <a:ext cx="806450" cy="576262"/>
          </a:xfrm>
          <a:prstGeom prst="rightArrow">
            <a:avLst>
              <a:gd name="adj1" fmla="val 44056"/>
              <a:gd name="adj2" fmla="val 58842"/>
            </a:avLst>
          </a:prstGeom>
          <a:solidFill>
            <a:srgbClr val="CC99FF"/>
          </a:solidFill>
          <a:ln w="50800">
            <a:solidFill>
              <a:srgbClr val="010066"/>
            </a:solidFill>
            <a:miter lim="800000"/>
            <a:headEnd/>
            <a:tailEnd/>
          </a:ln>
        </p:spPr>
        <p:txBody>
          <a:bodyPr wrap="none" anchor="ctr"/>
          <a:lstStyle/>
          <a:p>
            <a:pPr eaLnBrk="0" fontAlgn="base" hangingPunct="0">
              <a:spcBef>
                <a:spcPct val="0"/>
              </a:spcBef>
              <a:spcAft>
                <a:spcPct val="0"/>
              </a:spcAft>
            </a:pPr>
            <a:endParaRPr lang="en-GB" sz="2400">
              <a:solidFill>
                <a:srgbClr val="010066"/>
              </a:solidFill>
              <a:latin typeface="Arial" charset="0"/>
              <a:cs typeface="Arial" charset="0"/>
            </a:endParaRPr>
          </a:p>
        </p:txBody>
      </p:sp>
      <p:grpSp>
        <p:nvGrpSpPr>
          <p:cNvPr id="14" name="Group 58"/>
          <p:cNvGrpSpPr>
            <a:grpSpLocks/>
          </p:cNvGrpSpPr>
          <p:nvPr/>
        </p:nvGrpSpPr>
        <p:grpSpPr bwMode="auto">
          <a:xfrm>
            <a:off x="804789" y="1919312"/>
            <a:ext cx="746125" cy="1135063"/>
            <a:chOff x="507" y="1706"/>
            <a:chExt cx="470" cy="715"/>
          </a:xfrm>
        </p:grpSpPr>
        <p:pic>
          <p:nvPicPr>
            <p:cNvPr id="15" name="Picture 28" descr="gas"/>
            <p:cNvPicPr>
              <a:picLocks noChangeAspect="1" noChangeArrowheads="1"/>
            </p:cNvPicPr>
            <p:nvPr/>
          </p:nvPicPr>
          <p:blipFill>
            <a:blip r:embed="rId3" cstate="print"/>
            <a:srcRect l="70866" t="5779" r="19514" b="84375"/>
            <a:stretch>
              <a:fillRect/>
            </a:stretch>
          </p:blipFill>
          <p:spPr bwMode="auto">
            <a:xfrm>
              <a:off x="562" y="1726"/>
              <a:ext cx="138" cy="125"/>
            </a:xfrm>
            <a:prstGeom prst="rect">
              <a:avLst/>
            </a:prstGeom>
            <a:noFill/>
            <a:ln w="9525">
              <a:noFill/>
              <a:miter lim="800000"/>
              <a:headEnd/>
              <a:tailEnd/>
            </a:ln>
          </p:spPr>
        </p:pic>
        <p:pic>
          <p:nvPicPr>
            <p:cNvPr id="16" name="Picture 34" descr="gas"/>
            <p:cNvPicPr>
              <a:picLocks noChangeAspect="1" noChangeArrowheads="1"/>
            </p:cNvPicPr>
            <p:nvPr/>
          </p:nvPicPr>
          <p:blipFill>
            <a:blip r:embed="rId3" cstate="print"/>
            <a:srcRect l="70866" t="5779" r="19514" b="84375"/>
            <a:stretch>
              <a:fillRect/>
            </a:stretch>
          </p:blipFill>
          <p:spPr bwMode="auto">
            <a:xfrm>
              <a:off x="507" y="1862"/>
              <a:ext cx="138" cy="125"/>
            </a:xfrm>
            <a:prstGeom prst="rect">
              <a:avLst/>
            </a:prstGeom>
            <a:noFill/>
            <a:ln w="9525">
              <a:noFill/>
              <a:miter lim="800000"/>
              <a:headEnd/>
              <a:tailEnd/>
            </a:ln>
          </p:spPr>
        </p:pic>
        <p:pic>
          <p:nvPicPr>
            <p:cNvPr id="17" name="Picture 35" descr="gas"/>
            <p:cNvPicPr>
              <a:picLocks noChangeAspect="1" noChangeArrowheads="1"/>
            </p:cNvPicPr>
            <p:nvPr/>
          </p:nvPicPr>
          <p:blipFill>
            <a:blip r:embed="rId3" cstate="print"/>
            <a:srcRect l="70866" t="5779" r="19514" b="84375"/>
            <a:stretch>
              <a:fillRect/>
            </a:stretch>
          </p:blipFill>
          <p:spPr bwMode="auto">
            <a:xfrm>
              <a:off x="701" y="1854"/>
              <a:ext cx="138" cy="125"/>
            </a:xfrm>
            <a:prstGeom prst="rect">
              <a:avLst/>
            </a:prstGeom>
            <a:noFill/>
            <a:ln w="9525">
              <a:noFill/>
              <a:miter lim="800000"/>
              <a:headEnd/>
              <a:tailEnd/>
            </a:ln>
          </p:spPr>
        </p:pic>
        <p:pic>
          <p:nvPicPr>
            <p:cNvPr id="18" name="Picture 36" descr="gas"/>
            <p:cNvPicPr>
              <a:picLocks noChangeAspect="1" noChangeArrowheads="1"/>
            </p:cNvPicPr>
            <p:nvPr/>
          </p:nvPicPr>
          <p:blipFill>
            <a:blip r:embed="rId3" cstate="print"/>
            <a:srcRect l="70866" t="5779" r="19514" b="84375"/>
            <a:stretch>
              <a:fillRect/>
            </a:stretch>
          </p:blipFill>
          <p:spPr bwMode="auto">
            <a:xfrm>
              <a:off x="612" y="1975"/>
              <a:ext cx="138" cy="125"/>
            </a:xfrm>
            <a:prstGeom prst="rect">
              <a:avLst/>
            </a:prstGeom>
            <a:noFill/>
            <a:ln w="9525">
              <a:noFill/>
              <a:miter lim="800000"/>
              <a:headEnd/>
              <a:tailEnd/>
            </a:ln>
          </p:spPr>
        </p:pic>
        <p:pic>
          <p:nvPicPr>
            <p:cNvPr id="19" name="Picture 37" descr="gas"/>
            <p:cNvPicPr>
              <a:picLocks noChangeAspect="1" noChangeArrowheads="1"/>
            </p:cNvPicPr>
            <p:nvPr/>
          </p:nvPicPr>
          <p:blipFill>
            <a:blip r:embed="rId3" cstate="print"/>
            <a:srcRect l="70866" t="5779" r="19514" b="84375"/>
            <a:stretch>
              <a:fillRect/>
            </a:stretch>
          </p:blipFill>
          <p:spPr bwMode="auto">
            <a:xfrm>
              <a:off x="703" y="1706"/>
              <a:ext cx="138" cy="125"/>
            </a:xfrm>
            <a:prstGeom prst="rect">
              <a:avLst/>
            </a:prstGeom>
            <a:noFill/>
            <a:ln w="9525">
              <a:noFill/>
              <a:miter lim="800000"/>
              <a:headEnd/>
              <a:tailEnd/>
            </a:ln>
          </p:spPr>
        </p:pic>
        <p:pic>
          <p:nvPicPr>
            <p:cNvPr id="20" name="Picture 38" descr="gas"/>
            <p:cNvPicPr>
              <a:picLocks noChangeAspect="1" noChangeArrowheads="1"/>
            </p:cNvPicPr>
            <p:nvPr/>
          </p:nvPicPr>
          <p:blipFill>
            <a:blip r:embed="rId3" cstate="print"/>
            <a:srcRect l="70866" t="5779" r="19514" b="84375"/>
            <a:stretch>
              <a:fillRect/>
            </a:stretch>
          </p:blipFill>
          <p:spPr bwMode="auto">
            <a:xfrm>
              <a:off x="748" y="2035"/>
              <a:ext cx="138" cy="125"/>
            </a:xfrm>
            <a:prstGeom prst="rect">
              <a:avLst/>
            </a:prstGeom>
            <a:noFill/>
            <a:ln w="9525">
              <a:noFill/>
              <a:miter lim="800000"/>
              <a:headEnd/>
              <a:tailEnd/>
            </a:ln>
          </p:spPr>
        </p:pic>
        <p:pic>
          <p:nvPicPr>
            <p:cNvPr id="21" name="Picture 39" descr="gas"/>
            <p:cNvPicPr>
              <a:picLocks noChangeAspect="1" noChangeArrowheads="1"/>
            </p:cNvPicPr>
            <p:nvPr/>
          </p:nvPicPr>
          <p:blipFill>
            <a:blip r:embed="rId3" cstate="print"/>
            <a:srcRect l="70866" t="5779" r="19514" b="84375"/>
            <a:stretch>
              <a:fillRect/>
            </a:stretch>
          </p:blipFill>
          <p:spPr bwMode="auto">
            <a:xfrm>
              <a:off x="521" y="2097"/>
              <a:ext cx="138" cy="125"/>
            </a:xfrm>
            <a:prstGeom prst="rect">
              <a:avLst/>
            </a:prstGeom>
            <a:noFill/>
            <a:ln w="9525">
              <a:noFill/>
              <a:miter lim="800000"/>
              <a:headEnd/>
              <a:tailEnd/>
            </a:ln>
          </p:spPr>
        </p:pic>
        <p:pic>
          <p:nvPicPr>
            <p:cNvPr id="22" name="Picture 40" descr="gas"/>
            <p:cNvPicPr>
              <a:picLocks noChangeAspect="1" noChangeArrowheads="1"/>
            </p:cNvPicPr>
            <p:nvPr/>
          </p:nvPicPr>
          <p:blipFill>
            <a:blip r:embed="rId3" cstate="print"/>
            <a:srcRect l="70866" t="5779" r="19514" b="84375"/>
            <a:stretch>
              <a:fillRect/>
            </a:stretch>
          </p:blipFill>
          <p:spPr bwMode="auto">
            <a:xfrm>
              <a:off x="657" y="2160"/>
              <a:ext cx="138" cy="125"/>
            </a:xfrm>
            <a:prstGeom prst="rect">
              <a:avLst/>
            </a:prstGeom>
            <a:noFill/>
            <a:ln w="9525">
              <a:noFill/>
              <a:miter lim="800000"/>
              <a:headEnd/>
              <a:tailEnd/>
            </a:ln>
          </p:spPr>
        </p:pic>
        <p:pic>
          <p:nvPicPr>
            <p:cNvPr id="23" name="Picture 41" descr="gas"/>
            <p:cNvPicPr>
              <a:picLocks noChangeAspect="1" noChangeArrowheads="1"/>
            </p:cNvPicPr>
            <p:nvPr/>
          </p:nvPicPr>
          <p:blipFill>
            <a:blip r:embed="rId3" cstate="print"/>
            <a:srcRect l="70866" t="5779" r="19514" b="84375"/>
            <a:stretch>
              <a:fillRect/>
            </a:stretch>
          </p:blipFill>
          <p:spPr bwMode="auto">
            <a:xfrm>
              <a:off x="839" y="1921"/>
              <a:ext cx="138" cy="125"/>
            </a:xfrm>
            <a:prstGeom prst="rect">
              <a:avLst/>
            </a:prstGeom>
            <a:noFill/>
            <a:ln w="9525">
              <a:noFill/>
              <a:miter lim="800000"/>
              <a:headEnd/>
              <a:tailEnd/>
            </a:ln>
          </p:spPr>
        </p:pic>
        <p:pic>
          <p:nvPicPr>
            <p:cNvPr id="24" name="Picture 42" descr="gas"/>
            <p:cNvPicPr>
              <a:picLocks noChangeAspect="1" noChangeArrowheads="1"/>
            </p:cNvPicPr>
            <p:nvPr/>
          </p:nvPicPr>
          <p:blipFill>
            <a:blip r:embed="rId3" cstate="print"/>
            <a:srcRect l="70866" t="5779" r="19514" b="84375"/>
            <a:stretch>
              <a:fillRect/>
            </a:stretch>
          </p:blipFill>
          <p:spPr bwMode="auto">
            <a:xfrm>
              <a:off x="793" y="2171"/>
              <a:ext cx="138" cy="125"/>
            </a:xfrm>
            <a:prstGeom prst="rect">
              <a:avLst/>
            </a:prstGeom>
            <a:noFill/>
            <a:ln w="9525">
              <a:noFill/>
              <a:miter lim="800000"/>
              <a:headEnd/>
              <a:tailEnd/>
            </a:ln>
          </p:spPr>
        </p:pic>
        <p:pic>
          <p:nvPicPr>
            <p:cNvPr id="25" name="Picture 43" descr="gas"/>
            <p:cNvPicPr>
              <a:picLocks noChangeAspect="1" noChangeArrowheads="1"/>
            </p:cNvPicPr>
            <p:nvPr/>
          </p:nvPicPr>
          <p:blipFill>
            <a:blip r:embed="rId3" cstate="print"/>
            <a:srcRect l="70866" t="5779" r="19514" b="84375"/>
            <a:stretch>
              <a:fillRect/>
            </a:stretch>
          </p:blipFill>
          <p:spPr bwMode="auto">
            <a:xfrm>
              <a:off x="687" y="2296"/>
              <a:ext cx="138" cy="125"/>
            </a:xfrm>
            <a:prstGeom prst="rect">
              <a:avLst/>
            </a:prstGeom>
            <a:noFill/>
            <a:ln w="9525">
              <a:noFill/>
              <a:miter lim="800000"/>
              <a:headEnd/>
              <a:tailEnd/>
            </a:ln>
          </p:spPr>
        </p:pic>
        <p:pic>
          <p:nvPicPr>
            <p:cNvPr id="26" name="Picture 44" descr="gas"/>
            <p:cNvPicPr>
              <a:picLocks noChangeAspect="1" noChangeArrowheads="1"/>
            </p:cNvPicPr>
            <p:nvPr/>
          </p:nvPicPr>
          <p:blipFill>
            <a:blip r:embed="rId3" cstate="print"/>
            <a:srcRect l="70866" t="5779" r="19514" b="84375"/>
            <a:stretch>
              <a:fillRect/>
            </a:stretch>
          </p:blipFill>
          <p:spPr bwMode="auto">
            <a:xfrm>
              <a:off x="511" y="2238"/>
              <a:ext cx="138" cy="125"/>
            </a:xfrm>
            <a:prstGeom prst="rect">
              <a:avLst/>
            </a:prstGeom>
            <a:noFill/>
            <a:ln w="9525">
              <a:noFill/>
              <a:miter lim="800000"/>
              <a:headEnd/>
              <a:tailEnd/>
            </a:ln>
          </p:spPr>
        </p:pic>
      </p:grpSp>
      <p:grpSp>
        <p:nvGrpSpPr>
          <p:cNvPr id="27" name="Group 57"/>
          <p:cNvGrpSpPr>
            <a:grpSpLocks/>
          </p:cNvGrpSpPr>
          <p:nvPr/>
        </p:nvGrpSpPr>
        <p:grpSpPr bwMode="auto">
          <a:xfrm>
            <a:off x="5149778" y="1173187"/>
            <a:ext cx="3238501" cy="2257425"/>
            <a:chOff x="3244" y="1237"/>
            <a:chExt cx="2040" cy="1422"/>
          </a:xfrm>
        </p:grpSpPr>
        <p:sp>
          <p:nvSpPr>
            <p:cNvPr id="28" name="Text Box 13"/>
            <p:cNvSpPr txBox="1">
              <a:spLocks noChangeArrowheads="1"/>
            </p:cNvSpPr>
            <p:nvPr/>
          </p:nvSpPr>
          <p:spPr bwMode="auto">
            <a:xfrm>
              <a:off x="3519" y="1237"/>
              <a:ext cx="1448" cy="288"/>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b="1" dirty="0">
                  <a:solidFill>
                    <a:srgbClr val="9900CC"/>
                  </a:solidFill>
                  <a:latin typeface="Arial" charset="0"/>
                  <a:cs typeface="Arial" charset="0"/>
                </a:rPr>
                <a:t>after diffusion </a:t>
              </a:r>
            </a:p>
          </p:txBody>
        </p:sp>
        <p:sp>
          <p:nvSpPr>
            <p:cNvPr id="30" name="Rectangle 33"/>
            <p:cNvSpPr>
              <a:spLocks noChangeArrowheads="1"/>
            </p:cNvSpPr>
            <p:nvPr/>
          </p:nvSpPr>
          <p:spPr bwMode="auto">
            <a:xfrm>
              <a:off x="3244" y="1525"/>
              <a:ext cx="2040" cy="1134"/>
            </a:xfrm>
            <a:prstGeom prst="rect">
              <a:avLst/>
            </a:prstGeom>
            <a:noFill/>
            <a:ln w="50800">
              <a:solidFill>
                <a:srgbClr val="000066"/>
              </a:solidFill>
              <a:miter lim="800000"/>
              <a:headEnd/>
              <a:tailEnd/>
            </a:ln>
          </p:spPr>
          <p:txBody>
            <a:bodyPr wrap="none" anchor="ctr">
              <a:spAutoFit/>
            </a:bodyPr>
            <a:lstStyle/>
            <a:p>
              <a:pPr eaLnBrk="0" fontAlgn="base" hangingPunct="0">
                <a:spcBef>
                  <a:spcPct val="0"/>
                </a:spcBef>
                <a:spcAft>
                  <a:spcPct val="0"/>
                </a:spcAft>
              </a:pPr>
              <a:endParaRPr lang="en-GB" sz="2400">
                <a:solidFill>
                  <a:srgbClr val="010066"/>
                </a:solidFill>
                <a:latin typeface="Arial" charset="0"/>
                <a:cs typeface="Arial" charset="0"/>
              </a:endParaRPr>
            </a:p>
          </p:txBody>
        </p:sp>
        <p:pic>
          <p:nvPicPr>
            <p:cNvPr id="31" name="Picture 45" descr="gas"/>
            <p:cNvPicPr>
              <a:picLocks noChangeAspect="1" noChangeArrowheads="1"/>
            </p:cNvPicPr>
            <p:nvPr/>
          </p:nvPicPr>
          <p:blipFill>
            <a:blip r:embed="rId3" cstate="print"/>
            <a:srcRect l="70866" t="5779" r="19514" b="84375"/>
            <a:stretch>
              <a:fillRect/>
            </a:stretch>
          </p:blipFill>
          <p:spPr bwMode="auto">
            <a:xfrm>
              <a:off x="3334" y="1661"/>
              <a:ext cx="138" cy="125"/>
            </a:xfrm>
            <a:prstGeom prst="rect">
              <a:avLst/>
            </a:prstGeom>
            <a:noFill/>
            <a:ln w="9525">
              <a:noFill/>
              <a:miter lim="800000"/>
              <a:headEnd/>
              <a:tailEnd/>
            </a:ln>
          </p:spPr>
        </p:pic>
        <p:pic>
          <p:nvPicPr>
            <p:cNvPr id="32" name="Picture 46" descr="gas"/>
            <p:cNvPicPr>
              <a:picLocks noChangeAspect="1" noChangeArrowheads="1"/>
            </p:cNvPicPr>
            <p:nvPr/>
          </p:nvPicPr>
          <p:blipFill>
            <a:blip r:embed="rId3" cstate="print"/>
            <a:srcRect l="70866" t="5779" r="19514" b="84375"/>
            <a:stretch>
              <a:fillRect/>
            </a:stretch>
          </p:blipFill>
          <p:spPr bwMode="auto">
            <a:xfrm>
              <a:off x="3468" y="2080"/>
              <a:ext cx="138" cy="125"/>
            </a:xfrm>
            <a:prstGeom prst="rect">
              <a:avLst/>
            </a:prstGeom>
            <a:noFill/>
            <a:ln w="9525">
              <a:noFill/>
              <a:miter lim="800000"/>
              <a:headEnd/>
              <a:tailEnd/>
            </a:ln>
          </p:spPr>
        </p:pic>
        <p:pic>
          <p:nvPicPr>
            <p:cNvPr id="34" name="Picture 47" descr="gas"/>
            <p:cNvPicPr>
              <a:picLocks noChangeAspect="1" noChangeArrowheads="1"/>
            </p:cNvPicPr>
            <p:nvPr/>
          </p:nvPicPr>
          <p:blipFill>
            <a:blip r:embed="rId3" cstate="print"/>
            <a:srcRect l="70866" t="5779" r="19514" b="84375"/>
            <a:stretch>
              <a:fillRect/>
            </a:stretch>
          </p:blipFill>
          <p:spPr bwMode="auto">
            <a:xfrm>
              <a:off x="3921" y="1944"/>
              <a:ext cx="138" cy="125"/>
            </a:xfrm>
            <a:prstGeom prst="rect">
              <a:avLst/>
            </a:prstGeom>
            <a:noFill/>
            <a:ln w="9525">
              <a:noFill/>
              <a:miter lim="800000"/>
              <a:headEnd/>
              <a:tailEnd/>
            </a:ln>
          </p:spPr>
        </p:pic>
        <p:pic>
          <p:nvPicPr>
            <p:cNvPr id="35" name="Picture 48" descr="gas"/>
            <p:cNvPicPr>
              <a:picLocks noChangeAspect="1" noChangeArrowheads="1"/>
            </p:cNvPicPr>
            <p:nvPr/>
          </p:nvPicPr>
          <p:blipFill>
            <a:blip r:embed="rId3" cstate="print"/>
            <a:srcRect l="70866" t="5779" r="19514" b="84375"/>
            <a:stretch>
              <a:fillRect/>
            </a:stretch>
          </p:blipFill>
          <p:spPr bwMode="auto">
            <a:xfrm>
              <a:off x="4014" y="2341"/>
              <a:ext cx="138" cy="125"/>
            </a:xfrm>
            <a:prstGeom prst="rect">
              <a:avLst/>
            </a:prstGeom>
            <a:noFill/>
            <a:ln w="9525">
              <a:noFill/>
              <a:miter lim="800000"/>
              <a:headEnd/>
              <a:tailEnd/>
            </a:ln>
          </p:spPr>
        </p:pic>
        <p:pic>
          <p:nvPicPr>
            <p:cNvPr id="36" name="Picture 49" descr="gas"/>
            <p:cNvPicPr>
              <a:picLocks noChangeAspect="1" noChangeArrowheads="1"/>
            </p:cNvPicPr>
            <p:nvPr/>
          </p:nvPicPr>
          <p:blipFill>
            <a:blip r:embed="rId3" cstate="print"/>
            <a:srcRect l="70866" t="5779" r="19514" b="84375"/>
            <a:stretch>
              <a:fillRect/>
            </a:stretch>
          </p:blipFill>
          <p:spPr bwMode="auto">
            <a:xfrm>
              <a:off x="3969" y="1616"/>
              <a:ext cx="138" cy="125"/>
            </a:xfrm>
            <a:prstGeom prst="rect">
              <a:avLst/>
            </a:prstGeom>
            <a:noFill/>
            <a:ln w="9525">
              <a:noFill/>
              <a:miter lim="800000"/>
              <a:headEnd/>
              <a:tailEnd/>
            </a:ln>
          </p:spPr>
        </p:pic>
        <p:pic>
          <p:nvPicPr>
            <p:cNvPr id="37" name="Picture 50" descr="gas"/>
            <p:cNvPicPr>
              <a:picLocks noChangeAspect="1" noChangeArrowheads="1"/>
            </p:cNvPicPr>
            <p:nvPr/>
          </p:nvPicPr>
          <p:blipFill>
            <a:blip r:embed="rId3" cstate="print"/>
            <a:srcRect l="70866" t="5779" r="19514" b="84375"/>
            <a:stretch>
              <a:fillRect/>
            </a:stretch>
          </p:blipFill>
          <p:spPr bwMode="auto">
            <a:xfrm>
              <a:off x="4513" y="2251"/>
              <a:ext cx="138" cy="125"/>
            </a:xfrm>
            <a:prstGeom prst="rect">
              <a:avLst/>
            </a:prstGeom>
            <a:noFill/>
            <a:ln w="9525">
              <a:noFill/>
              <a:miter lim="800000"/>
              <a:headEnd/>
              <a:tailEnd/>
            </a:ln>
          </p:spPr>
        </p:pic>
        <p:pic>
          <p:nvPicPr>
            <p:cNvPr id="38" name="Picture 51" descr="gas"/>
            <p:cNvPicPr>
              <a:picLocks noChangeAspect="1" noChangeArrowheads="1"/>
            </p:cNvPicPr>
            <p:nvPr/>
          </p:nvPicPr>
          <p:blipFill>
            <a:blip r:embed="rId3" cstate="print"/>
            <a:srcRect l="70866" t="5779" r="19514" b="84375"/>
            <a:stretch>
              <a:fillRect/>
            </a:stretch>
          </p:blipFill>
          <p:spPr bwMode="auto">
            <a:xfrm>
              <a:off x="4239" y="1752"/>
              <a:ext cx="138" cy="125"/>
            </a:xfrm>
            <a:prstGeom prst="rect">
              <a:avLst/>
            </a:prstGeom>
            <a:noFill/>
            <a:ln w="9525">
              <a:noFill/>
              <a:miter lim="800000"/>
              <a:headEnd/>
              <a:tailEnd/>
            </a:ln>
          </p:spPr>
        </p:pic>
        <p:pic>
          <p:nvPicPr>
            <p:cNvPr id="39" name="Picture 52" descr="gas"/>
            <p:cNvPicPr>
              <a:picLocks noChangeAspect="1" noChangeArrowheads="1"/>
            </p:cNvPicPr>
            <p:nvPr/>
          </p:nvPicPr>
          <p:blipFill>
            <a:blip r:embed="rId3" cstate="print"/>
            <a:srcRect l="70866" t="5779" r="19514" b="84375"/>
            <a:stretch>
              <a:fillRect/>
            </a:stretch>
          </p:blipFill>
          <p:spPr bwMode="auto">
            <a:xfrm>
              <a:off x="4874" y="1616"/>
              <a:ext cx="138" cy="125"/>
            </a:xfrm>
            <a:prstGeom prst="rect">
              <a:avLst/>
            </a:prstGeom>
            <a:noFill/>
            <a:ln w="9525">
              <a:noFill/>
              <a:miter lim="800000"/>
              <a:headEnd/>
              <a:tailEnd/>
            </a:ln>
          </p:spPr>
        </p:pic>
        <p:pic>
          <p:nvPicPr>
            <p:cNvPr id="40" name="Picture 53" descr="gas"/>
            <p:cNvPicPr>
              <a:picLocks noChangeAspect="1" noChangeArrowheads="1"/>
            </p:cNvPicPr>
            <p:nvPr/>
          </p:nvPicPr>
          <p:blipFill>
            <a:blip r:embed="rId3" cstate="print"/>
            <a:srcRect l="70866" t="5779" r="19514" b="84375"/>
            <a:stretch>
              <a:fillRect/>
            </a:stretch>
          </p:blipFill>
          <p:spPr bwMode="auto">
            <a:xfrm>
              <a:off x="4965" y="2097"/>
              <a:ext cx="138" cy="125"/>
            </a:xfrm>
            <a:prstGeom prst="rect">
              <a:avLst/>
            </a:prstGeom>
            <a:noFill/>
            <a:ln w="9525">
              <a:noFill/>
              <a:miter lim="800000"/>
              <a:headEnd/>
              <a:tailEnd/>
            </a:ln>
          </p:spPr>
        </p:pic>
        <p:pic>
          <p:nvPicPr>
            <p:cNvPr id="41" name="Picture 54" descr="gas"/>
            <p:cNvPicPr>
              <a:picLocks noChangeAspect="1" noChangeArrowheads="1"/>
            </p:cNvPicPr>
            <p:nvPr/>
          </p:nvPicPr>
          <p:blipFill>
            <a:blip r:embed="rId3" cstate="print"/>
            <a:srcRect l="70866" t="5779" r="19514" b="84375"/>
            <a:stretch>
              <a:fillRect/>
            </a:stretch>
          </p:blipFill>
          <p:spPr bwMode="auto">
            <a:xfrm>
              <a:off x="4692" y="1888"/>
              <a:ext cx="138" cy="125"/>
            </a:xfrm>
            <a:prstGeom prst="rect">
              <a:avLst/>
            </a:prstGeom>
            <a:noFill/>
            <a:ln w="9525">
              <a:noFill/>
              <a:miter lim="800000"/>
              <a:headEnd/>
              <a:tailEnd/>
            </a:ln>
          </p:spPr>
        </p:pic>
        <p:pic>
          <p:nvPicPr>
            <p:cNvPr id="42" name="Picture 55" descr="gas"/>
            <p:cNvPicPr>
              <a:picLocks noChangeAspect="1" noChangeArrowheads="1"/>
            </p:cNvPicPr>
            <p:nvPr/>
          </p:nvPicPr>
          <p:blipFill>
            <a:blip r:embed="rId3" cstate="print"/>
            <a:srcRect l="70866" t="5779" r="19514" b="84375"/>
            <a:stretch>
              <a:fillRect/>
            </a:stretch>
          </p:blipFill>
          <p:spPr bwMode="auto">
            <a:xfrm>
              <a:off x="4785" y="2432"/>
              <a:ext cx="138" cy="125"/>
            </a:xfrm>
            <a:prstGeom prst="rect">
              <a:avLst/>
            </a:prstGeom>
            <a:noFill/>
            <a:ln w="9525">
              <a:noFill/>
              <a:miter lim="800000"/>
              <a:headEnd/>
              <a:tailEnd/>
            </a:ln>
          </p:spPr>
        </p:pic>
        <p:pic>
          <p:nvPicPr>
            <p:cNvPr id="43" name="Picture 56" descr="gas"/>
            <p:cNvPicPr>
              <a:picLocks noChangeAspect="1" noChangeArrowheads="1"/>
            </p:cNvPicPr>
            <p:nvPr/>
          </p:nvPicPr>
          <p:blipFill>
            <a:blip r:embed="rId3" cstate="print"/>
            <a:srcRect l="70866" t="5779" r="19514" b="84375"/>
            <a:stretch>
              <a:fillRect/>
            </a:stretch>
          </p:blipFill>
          <p:spPr bwMode="auto">
            <a:xfrm>
              <a:off x="3606" y="2432"/>
              <a:ext cx="138" cy="125"/>
            </a:xfrm>
            <a:prstGeom prst="rect">
              <a:avLst/>
            </a:prstGeom>
            <a:noFill/>
            <a:ln w="9525">
              <a:noFill/>
              <a:miter lim="800000"/>
              <a:headEnd/>
              <a:tailEnd/>
            </a:ln>
          </p:spPr>
        </p:pic>
      </p:grpSp>
      <p:sp>
        <p:nvSpPr>
          <p:cNvPr id="44" name="Text Box 15"/>
          <p:cNvSpPr txBox="1">
            <a:spLocks noChangeArrowheads="1"/>
          </p:cNvSpPr>
          <p:nvPr/>
        </p:nvSpPr>
        <p:spPr bwMode="auto">
          <a:xfrm>
            <a:off x="0" y="3998913"/>
            <a:ext cx="9143999" cy="1754326"/>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GB" sz="2400" dirty="0">
                <a:solidFill>
                  <a:srgbClr val="000066"/>
                </a:solidFill>
                <a:latin typeface="Century Gothic" pitchFamily="34" charset="0"/>
                <a:cs typeface="Arial" charset="0"/>
              </a:rPr>
              <a:t>Diffusion is the movement of gas or dissolved molecules from </a:t>
            </a:r>
            <a:r>
              <a:rPr lang="en-GB" sz="2400" b="1" dirty="0">
                <a:solidFill>
                  <a:srgbClr val="9900CC"/>
                </a:solidFill>
                <a:latin typeface="Century Gothic" pitchFamily="34" charset="0"/>
                <a:cs typeface="Arial" charset="0"/>
              </a:rPr>
              <a:t>higher to lower concentration</a:t>
            </a:r>
            <a:r>
              <a:rPr lang="en-GB" sz="2400" dirty="0">
                <a:solidFill>
                  <a:srgbClr val="000066"/>
                </a:solidFill>
                <a:latin typeface="Century Gothic" pitchFamily="34" charset="0"/>
                <a:cs typeface="Arial" charset="0"/>
              </a:rPr>
              <a:t>. </a:t>
            </a:r>
          </a:p>
          <a:p>
            <a:pPr eaLnBrk="0" fontAlgn="base" hangingPunct="0">
              <a:spcBef>
                <a:spcPct val="0"/>
              </a:spcBef>
              <a:spcAft>
                <a:spcPct val="0"/>
              </a:spcAft>
            </a:pPr>
            <a:endParaRPr lang="en-GB" sz="1200" dirty="0">
              <a:solidFill>
                <a:srgbClr val="000066"/>
              </a:solidFill>
              <a:latin typeface="Century Gothic" pitchFamily="34" charset="0"/>
              <a:cs typeface="Arial" charset="0"/>
            </a:endParaRPr>
          </a:p>
          <a:p>
            <a:pPr eaLnBrk="0" fontAlgn="base" hangingPunct="0">
              <a:spcBef>
                <a:spcPct val="0"/>
              </a:spcBef>
              <a:spcAft>
                <a:spcPct val="0"/>
              </a:spcAft>
            </a:pPr>
            <a:r>
              <a:rPr lang="en-GB" sz="2400" dirty="0">
                <a:solidFill>
                  <a:srgbClr val="000066"/>
                </a:solidFill>
                <a:latin typeface="Century Gothic" pitchFamily="34" charset="0"/>
                <a:cs typeface="Arial" charset="0"/>
              </a:rPr>
              <a:t>Molecules diffuse </a:t>
            </a:r>
            <a:r>
              <a:rPr lang="en-GB" sz="2400" b="1" dirty="0">
                <a:solidFill>
                  <a:srgbClr val="9900CC"/>
                </a:solidFill>
                <a:latin typeface="Century Gothic" pitchFamily="34" charset="0"/>
                <a:cs typeface="Arial" charset="0"/>
              </a:rPr>
              <a:t>down</a:t>
            </a:r>
            <a:r>
              <a:rPr lang="en-GB" sz="2400" b="1" dirty="0">
                <a:solidFill>
                  <a:srgbClr val="000066"/>
                </a:solidFill>
                <a:latin typeface="Century Gothic" pitchFamily="34" charset="0"/>
                <a:cs typeface="Arial" charset="0"/>
              </a:rPr>
              <a:t> </a:t>
            </a:r>
            <a:r>
              <a:rPr lang="en-GB" sz="2400" dirty="0">
                <a:solidFill>
                  <a:srgbClr val="000066"/>
                </a:solidFill>
                <a:latin typeface="Century Gothic" pitchFamily="34" charset="0"/>
                <a:cs typeface="Arial" charset="0"/>
              </a:rPr>
              <a:t>a concentration gradient.</a:t>
            </a:r>
          </a:p>
          <a:p>
            <a:pPr eaLnBrk="0" fontAlgn="base" hangingPunct="0">
              <a:spcBef>
                <a:spcPct val="0"/>
              </a:spcBef>
              <a:spcAft>
                <a:spcPct val="0"/>
              </a:spcAft>
            </a:pPr>
            <a:r>
              <a:rPr lang="en-GB" sz="2400" dirty="0">
                <a:solidFill>
                  <a:srgbClr val="000066"/>
                </a:solidFill>
                <a:latin typeface="Century Gothic" pitchFamily="34" charset="0"/>
                <a:cs typeface="Arial" charset="0"/>
              </a:rPr>
              <a:t>What does this mean?</a:t>
            </a:r>
            <a:endParaRPr lang="en-GB" sz="2400" dirty="0">
              <a:solidFill>
                <a:srgbClr val="010066"/>
              </a:solidFill>
              <a:latin typeface="Century Gothic" pitchFamily="34" charset="0"/>
              <a:cs typeface="Arial" charset="0"/>
            </a:endParaRPr>
          </a:p>
        </p:txBody>
      </p:sp>
      <p:sp>
        <p:nvSpPr>
          <p:cNvPr id="45" name="Text Box 59"/>
          <p:cNvSpPr txBox="1">
            <a:spLocks noChangeArrowheads="1"/>
          </p:cNvSpPr>
          <p:nvPr/>
        </p:nvSpPr>
        <p:spPr bwMode="auto">
          <a:xfrm>
            <a:off x="8696" y="3429000"/>
            <a:ext cx="9135303" cy="461665"/>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GB" sz="2400" dirty="0">
                <a:solidFill>
                  <a:srgbClr val="000066"/>
                </a:solidFill>
                <a:latin typeface="Century Gothic" pitchFamily="34" charset="0"/>
                <a:cs typeface="Arial" charset="0"/>
              </a:rPr>
              <a:t>What has happened to the concentration of the molecules?</a:t>
            </a:r>
            <a:endParaRPr lang="en-GB" sz="2400" dirty="0">
              <a:solidFill>
                <a:srgbClr val="010066"/>
              </a:solidFill>
              <a:latin typeface="Century Gothic" pitchFamily="34" charset="0"/>
              <a:cs typeface="Arial" charset="0"/>
            </a:endParaRPr>
          </a:p>
        </p:txBody>
      </p:sp>
      <p:sp>
        <p:nvSpPr>
          <p:cNvPr id="47" name="Rectangle 46">
            <a:extLst>
              <a:ext uri="{FF2B5EF4-FFF2-40B4-BE49-F238E27FC236}">
                <a16:creationId xmlns:a16="http://schemas.microsoft.com/office/drawing/2014/main" id="{F63FA076-1A64-47E8-89F4-40F2BBD84335}"/>
              </a:ext>
            </a:extLst>
          </p:cNvPr>
          <p:cNvSpPr/>
          <p:nvPr/>
        </p:nvSpPr>
        <p:spPr>
          <a:xfrm>
            <a:off x="55169" y="-31204"/>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8" name="Rectangle 47">
            <a:extLst>
              <a:ext uri="{FF2B5EF4-FFF2-40B4-BE49-F238E27FC236}">
                <a16:creationId xmlns:a16="http://schemas.microsoft.com/office/drawing/2014/main" id="{BB837328-71FF-4123-A9D5-5AF7CC222958}"/>
              </a:ext>
            </a:extLst>
          </p:cNvPr>
          <p:cNvSpPr/>
          <p:nvPr/>
        </p:nvSpPr>
        <p:spPr>
          <a:xfrm>
            <a:off x="55169" y="6206108"/>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9" name="Rectangle 48">
            <a:extLst>
              <a:ext uri="{FF2B5EF4-FFF2-40B4-BE49-F238E27FC236}">
                <a16:creationId xmlns:a16="http://schemas.microsoft.com/office/drawing/2014/main" id="{1D94A35A-C217-49D2-8F0F-65642E7833A1}"/>
              </a:ext>
            </a:extLst>
          </p:cNvPr>
          <p:cNvSpPr/>
          <p:nvPr/>
        </p:nvSpPr>
        <p:spPr>
          <a:xfrm>
            <a:off x="55169" y="-31203"/>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50" name="Rectangle 49">
            <a:extLst>
              <a:ext uri="{FF2B5EF4-FFF2-40B4-BE49-F238E27FC236}">
                <a16:creationId xmlns:a16="http://schemas.microsoft.com/office/drawing/2014/main" id="{2046E2B1-E11D-423D-BD85-060E61BB7B49}"/>
              </a:ext>
            </a:extLst>
          </p:cNvPr>
          <p:cNvSpPr/>
          <p:nvPr/>
        </p:nvSpPr>
        <p:spPr>
          <a:xfrm>
            <a:off x="55169" y="6206108"/>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Be able to explain why diffusion changes rate at different temperatures</a:t>
            </a:r>
          </a:p>
          <a:p>
            <a:r>
              <a:rPr lang="en-GB" dirty="0">
                <a:solidFill>
                  <a:prstClr val="black"/>
                </a:solidFill>
                <a:latin typeface="Century Gothic" pitchFamily="34" charset="0"/>
              </a:rPr>
              <a:t> </a:t>
            </a: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3" name="Rectangle 12"/>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dirty="0">
                <a:solidFill>
                  <a:prstClr val="black"/>
                </a:solidFill>
                <a:latin typeface="Century Gothic"/>
                <a:ea typeface="Calibri"/>
                <a:cs typeface="Times New Roman"/>
              </a:rPr>
              <a:t>Be able to describe what happens when gases diffuse and how to change the rate of diffusion</a:t>
            </a:r>
            <a:endParaRPr lang="en-GB" dirty="0">
              <a:solidFill>
                <a:prstClr val="black"/>
              </a:solidFill>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6"/>
          <p:cNvSpPr/>
          <p:nvPr/>
        </p:nvSpPr>
        <p:spPr>
          <a:xfrm>
            <a:off x="539553" y="1844824"/>
            <a:ext cx="7488832" cy="1077218"/>
          </a:xfrm>
          <a:prstGeom prst="rect">
            <a:avLst/>
          </a:prstGeom>
        </p:spPr>
        <p:txBody>
          <a:bodyPr wrap="square">
            <a:spAutoFit/>
          </a:bodyPr>
          <a:lstStyle/>
          <a:p>
            <a:pPr algn="ctr"/>
            <a:r>
              <a:rPr lang="en-GB" sz="3200" b="1" dirty="0">
                <a:solidFill>
                  <a:prstClr val="black"/>
                </a:solidFill>
                <a:latin typeface="Century Gothic" pitchFamily="34" charset="0"/>
              </a:rPr>
              <a:t>Record everything you can remember about diffusion.</a:t>
            </a:r>
          </a:p>
        </p:txBody>
      </p:sp>
      <p:sp>
        <p:nvSpPr>
          <p:cNvPr id="10" name="Rectangle 9">
            <a:extLst>
              <a:ext uri="{FF2B5EF4-FFF2-40B4-BE49-F238E27FC236}">
                <a16:creationId xmlns:a16="http://schemas.microsoft.com/office/drawing/2014/main" id="{29042ED4-96C1-4522-99F4-8A6885208D86}"/>
              </a:ext>
            </a:extLst>
          </p:cNvPr>
          <p:cNvSpPr/>
          <p:nvPr/>
        </p:nvSpPr>
        <p:spPr>
          <a:xfrm>
            <a:off x="0" y="0"/>
            <a:ext cx="9144000" cy="40466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94017732-5010-4991-A810-9B441E0DBA50}"/>
              </a:ext>
            </a:extLst>
          </p:cNvPr>
          <p:cNvSpPr/>
          <p:nvPr/>
        </p:nvSpPr>
        <p:spPr>
          <a:xfrm>
            <a:off x="0" y="6237312"/>
            <a:ext cx="9144000" cy="620688"/>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2A56385C-CB5E-468E-A450-69232235FC0C}"/>
              </a:ext>
            </a:extLst>
          </p:cNvPr>
          <p:cNvSpPr/>
          <p:nvPr/>
        </p:nvSpPr>
        <p:spPr>
          <a:xfrm>
            <a:off x="0" y="1"/>
            <a:ext cx="9144000" cy="1046440"/>
          </a:xfrm>
          <a:prstGeom prst="rect">
            <a:avLst/>
          </a:prstGeom>
        </p:spPr>
        <p:txBody>
          <a:bodyPr wrap="square">
            <a:spAutoFit/>
          </a:bodyPr>
          <a:lstStyle/>
          <a:p>
            <a:r>
              <a:rPr lang="en-GB" b="1" dirty="0">
                <a:solidFill>
                  <a:prstClr val="black"/>
                </a:solidFill>
                <a:latin typeface="Century Gothic" pitchFamily="34" charset="0"/>
              </a:rPr>
              <a:t>Grade 4+</a:t>
            </a:r>
            <a:r>
              <a:rPr lang="en-GB" dirty="0">
                <a:solidFill>
                  <a:prstClr val="black"/>
                </a:solidFill>
                <a:latin typeface="Century Gothic" pitchFamily="34" charset="0"/>
              </a:rPr>
              <a:t> – </a:t>
            </a:r>
            <a:r>
              <a:rPr lang="en-GB" sz="1600" dirty="0">
                <a:latin typeface="Century Gothic" pitchFamily="34" charset="0"/>
              </a:rPr>
              <a:t>Be able to explain why diffusion changes rate at different temperatures</a:t>
            </a:r>
            <a:endParaRPr lang="en-GB" dirty="0">
              <a:latin typeface="Century Gothic" pitchFamily="34" charset="0"/>
            </a:endParaRPr>
          </a:p>
          <a:p>
            <a:r>
              <a:rPr lang="en-GB" dirty="0">
                <a:solidFill>
                  <a:prstClr val="black"/>
                </a:solidFill>
                <a:latin typeface="Century Gothic" pitchFamily="34" charset="0"/>
              </a:rPr>
              <a:t> </a:t>
            </a:r>
            <a:endParaRPr lang="en-GB" dirty="0">
              <a:latin typeface="Century Gothic" pitchFamily="34" charset="0"/>
            </a:endParaRPr>
          </a:p>
          <a:p>
            <a:r>
              <a:rPr lang="en-GB" dirty="0">
                <a:solidFill>
                  <a:prstClr val="black"/>
                </a:solidFill>
                <a:latin typeface="Century Gothic" pitchFamily="34" charset="0"/>
              </a:rPr>
              <a:t> </a:t>
            </a:r>
            <a:endParaRPr lang="en-GB" sz="800" dirty="0">
              <a:latin typeface="Century Gothic" pitchFamily="34" charset="0"/>
            </a:endParaRPr>
          </a:p>
          <a:p>
            <a:endParaRPr lang="en-GB" sz="800" dirty="0">
              <a:solidFill>
                <a:prstClr val="black"/>
              </a:solidFill>
              <a:latin typeface="Century Gothic" pitchFamily="34" charset="0"/>
            </a:endParaRPr>
          </a:p>
        </p:txBody>
      </p:sp>
      <p:sp>
        <p:nvSpPr>
          <p:cNvPr id="15" name="Rectangle 14">
            <a:extLst>
              <a:ext uri="{FF2B5EF4-FFF2-40B4-BE49-F238E27FC236}">
                <a16:creationId xmlns:a16="http://schemas.microsoft.com/office/drawing/2014/main" id="{6D71CD71-D96E-4278-8804-87186B48F715}"/>
              </a:ext>
            </a:extLst>
          </p:cNvPr>
          <p:cNvSpPr/>
          <p:nvPr/>
        </p:nvSpPr>
        <p:spPr>
          <a:xfrm>
            <a:off x="0" y="6237312"/>
            <a:ext cx="9144000" cy="1399357"/>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1-3</a:t>
            </a:r>
            <a:r>
              <a:rPr lang="en-GB" dirty="0">
                <a:solidFill>
                  <a:prstClr val="black"/>
                </a:solidFill>
                <a:latin typeface="Century Gothic" pitchFamily="34" charset="0"/>
              </a:rPr>
              <a:t> – </a:t>
            </a:r>
            <a:r>
              <a:rPr lang="en-GB" dirty="0">
                <a:latin typeface="Century Gothic"/>
                <a:ea typeface="Calibri"/>
                <a:cs typeface="Times New Roman"/>
              </a:rPr>
              <a:t>Be able to describe what happens when gases diffuse and how to change the rate of diffusion</a:t>
            </a:r>
            <a:endParaRPr lang="en-GB" dirty="0">
              <a:latin typeface="Century Gothic" pitchFamily="34" charset="0"/>
            </a:endParaRPr>
          </a:p>
          <a:p>
            <a:pPr defTabSz="685800">
              <a:lnSpc>
                <a:spcPct val="90000"/>
              </a:lnSpc>
              <a:spcBef>
                <a:spcPts val="750"/>
              </a:spcBef>
            </a:pPr>
            <a:r>
              <a:rPr lang="en-GB" dirty="0">
                <a:solidFill>
                  <a:prstClr val="black"/>
                </a:solidFill>
                <a:latin typeface="Century Gothic" pitchFamily="34" charset="0"/>
              </a:rPr>
              <a:t> </a:t>
            </a:r>
            <a:endParaRPr lang="en-GB" sz="2000" dirty="0">
              <a:latin typeface="Century Gothic" pitchFamily="34" charset="0"/>
            </a:endParaRPr>
          </a:p>
          <a:p>
            <a:pPr lvl="0" defTabSz="685800">
              <a:lnSpc>
                <a:spcPct val="90000"/>
              </a:lnSpc>
              <a:spcBef>
                <a:spcPts val="750"/>
              </a:spcBef>
            </a:pPr>
            <a:r>
              <a:rPr lang="en-GB" sz="2000" dirty="0">
                <a:solidFill>
                  <a:prstClr val="black"/>
                </a:solidFill>
                <a:latin typeface="Century Gothic" pitchFamily="34" charset="0"/>
              </a:rPr>
              <a:t> </a:t>
            </a:r>
            <a:endParaRPr lang="en-GB" sz="2000" dirty="0">
              <a:latin typeface="Century Gothic" pitchFamily="34" charset="0"/>
            </a:endParaRPr>
          </a:p>
          <a:p>
            <a:endParaRPr lang="en-GB" sz="500" dirty="0">
              <a:latin typeface="Century Gothic" pitchFamily="34" charset="0"/>
            </a:endParaRPr>
          </a:p>
        </p:txBody>
      </p:sp>
    </p:spTree>
  </p:cSld>
  <p:clrMapOvr>
    <a:masterClrMapping/>
  </p:clrMapOvr>
  <p:transition/>
</p:sld>
</file>

<file path=ppt/theme/theme1.xml><?xml version="1.0" encoding="utf-8"?>
<a:theme xmlns:a="http://schemas.openxmlformats.org/drawingml/2006/main" name="Outwood Foxhills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utwood Foxhills Templat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3908009-0491-4FE9-9270-3190D1D428B8}" vid="{053DC01E-D49A-4187-818D-3EFBFE380DDF}"/>
    </a:ext>
  </a:ext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utwood Foxhills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utwood Foxhills Templat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3908009-0491-4FE9-9270-3190D1D428B8}" vid="{053DC01E-D49A-4187-818D-3EFBFE380DD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Outwood Foxhills Layout Darker bgd</Template>
  <TotalTime>2075</TotalTime>
  <Words>3061</Words>
  <Application>Microsoft Office PowerPoint</Application>
  <PresentationFormat>On-screen Show (4:3)</PresentationFormat>
  <Paragraphs>392</Paragraphs>
  <Slides>26</Slides>
  <Notes>21</Notes>
  <HiddenSlides>3</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26</vt:i4>
      </vt:variant>
    </vt:vector>
  </HeadingPairs>
  <TitlesOfParts>
    <vt:vector size="36" baseType="lpstr">
      <vt:lpstr>Arial</vt:lpstr>
      <vt:lpstr>Calibri</vt:lpstr>
      <vt:lpstr>Century Gothic</vt:lpstr>
      <vt:lpstr>Comic Sans MS</vt:lpstr>
      <vt:lpstr>Gill Sans MT</vt:lpstr>
      <vt:lpstr>Times New Roman</vt:lpstr>
      <vt:lpstr>Outwood Foxhills Layout</vt:lpstr>
      <vt:lpstr>1_Default Design</vt:lpstr>
      <vt:lpstr>1_Outwood Foxhills Layout</vt:lpstr>
      <vt:lpstr>Office Theme</vt:lpstr>
      <vt:lpstr>Do Now</vt:lpstr>
      <vt:lpstr>PowerPoint Presentation</vt:lpstr>
      <vt:lpstr>Diffusion   19/10/2020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Pre-Starter</dc:title>
  <dc:creator>Sarah &amp; Rob</dc:creator>
  <cp:lastModifiedBy>Griffin, M (SHS Teacher)</cp:lastModifiedBy>
  <cp:revision>150</cp:revision>
  <dcterms:created xsi:type="dcterms:W3CDTF">2013-07-26T12:32:32Z</dcterms:created>
  <dcterms:modified xsi:type="dcterms:W3CDTF">2020-10-19T11:32:11Z</dcterms:modified>
</cp:coreProperties>
</file>