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67" r:id="rId3"/>
    <p:sldId id="689" r:id="rId4"/>
    <p:sldId id="268" r:id="rId5"/>
    <p:sldId id="270" r:id="rId6"/>
    <p:sldId id="260" r:id="rId7"/>
    <p:sldId id="259" r:id="rId8"/>
    <p:sldId id="272" r:id="rId9"/>
    <p:sldId id="673" r:id="rId10"/>
    <p:sldId id="269" r:id="rId11"/>
    <p:sldId id="271" r:id="rId12"/>
    <p:sldId id="675" r:id="rId13"/>
    <p:sldId id="677" r:id="rId14"/>
    <p:sldId id="678" r:id="rId15"/>
    <p:sldId id="679" r:id="rId16"/>
    <p:sldId id="681" r:id="rId17"/>
    <p:sldId id="690" r:id="rId18"/>
    <p:sldId id="261" r:id="rId19"/>
    <p:sldId id="685" r:id="rId20"/>
    <p:sldId id="686" r:id="rId21"/>
    <p:sldId id="687" r:id="rId22"/>
    <p:sldId id="676" r:id="rId23"/>
    <p:sldId id="682" r:id="rId24"/>
    <p:sldId id="683" r:id="rId25"/>
    <p:sldId id="691" r:id="rId26"/>
  </p:sldIdLst>
  <p:sldSz cx="9144000" cy="6858000" type="screen4x3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8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6"/>
    <p:restoredTop sz="94727"/>
  </p:normalViewPr>
  <p:slideViewPr>
    <p:cSldViewPr>
      <p:cViewPr varScale="1">
        <p:scale>
          <a:sx n="107" d="100"/>
          <a:sy n="107" d="100"/>
        </p:scale>
        <p:origin x="108" y="15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huller, P (SHS Teacher)" userId="858a309f-3ece-461c-9053-a14abf7fc423" providerId="ADAL" clId="{8B164320-8F19-9946-B142-94B96F8F83B1}"/>
  </pc:docChgLst>
  <pc:docChgLst>
    <pc:chgData name="Schuller, P (SHS Teacher)" userId="369083884da90c91" providerId="OrgId" clId="{D833E3D4-4023-48D9-97EB-D1AA838A7752}"/>
    <pc:docChg chg="undo custSel addSld delSld modSld sldOrd modNotesMaster">
      <pc:chgData name="Schuller, P (SHS Teacher)" userId="369083884da90c91" providerId="OrgId" clId="{D833E3D4-4023-48D9-97EB-D1AA838A7752}" dt="2019-09-04T09:10:45.621" v="307"/>
      <pc:docMkLst>
        <pc:docMk/>
      </pc:docMkLst>
      <pc:sldChg chg="modSp">
        <pc:chgData name="Schuller, P (SHS Teacher)" userId="369083884da90c91" providerId="OrgId" clId="{D833E3D4-4023-48D9-97EB-D1AA838A7752}" dt="2019-09-04T06:43:17.727" v="147" actId="20577"/>
        <pc:sldMkLst>
          <pc:docMk/>
          <pc:sldMk cId="2403686997" sldId="258"/>
        </pc:sldMkLst>
        <pc:spChg chg="mod">
          <ac:chgData name="Schuller, P (SHS Teacher)" userId="369083884da90c91" providerId="OrgId" clId="{D833E3D4-4023-48D9-97EB-D1AA838A7752}" dt="2019-09-04T06:43:17.727" v="147" actId="20577"/>
          <ac:spMkLst>
            <pc:docMk/>
            <pc:sldMk cId="2403686997" sldId="258"/>
            <ac:spMk id="3" creationId="{00000000-0000-0000-0000-000000000000}"/>
          </ac:spMkLst>
        </pc:spChg>
      </pc:sldChg>
      <pc:sldChg chg="modSp">
        <pc:chgData name="Schuller, P (SHS Teacher)" userId="369083884da90c91" providerId="OrgId" clId="{D833E3D4-4023-48D9-97EB-D1AA838A7752}" dt="2019-09-04T06:43:58.851" v="158" actId="27636"/>
        <pc:sldMkLst>
          <pc:docMk/>
          <pc:sldMk cId="2898040686" sldId="259"/>
        </pc:sldMkLst>
        <pc:spChg chg="mod">
          <ac:chgData name="Schuller, P (SHS Teacher)" userId="369083884da90c91" providerId="OrgId" clId="{D833E3D4-4023-48D9-97EB-D1AA838A7752}" dt="2019-09-04T06:43:58.851" v="158" actId="27636"/>
          <ac:spMkLst>
            <pc:docMk/>
            <pc:sldMk cId="2898040686" sldId="259"/>
            <ac:spMk id="2" creationId="{00000000-0000-0000-0000-000000000000}"/>
          </ac:spMkLst>
        </pc:spChg>
      </pc:sldChg>
      <pc:sldChg chg="modSp">
        <pc:chgData name="Schuller, P (SHS Teacher)" userId="369083884da90c91" providerId="OrgId" clId="{D833E3D4-4023-48D9-97EB-D1AA838A7752}" dt="2019-09-04T06:43:55.304" v="156" actId="20577"/>
        <pc:sldMkLst>
          <pc:docMk/>
          <pc:sldMk cId="3607382571" sldId="260"/>
        </pc:sldMkLst>
        <pc:spChg chg="mod">
          <ac:chgData name="Schuller, P (SHS Teacher)" userId="369083884da90c91" providerId="OrgId" clId="{D833E3D4-4023-48D9-97EB-D1AA838A7752}" dt="2019-09-04T06:43:55.304" v="156" actId="20577"/>
          <ac:spMkLst>
            <pc:docMk/>
            <pc:sldMk cId="3607382571" sldId="260"/>
            <ac:spMk id="2" creationId="{00000000-0000-0000-0000-000000000000}"/>
          </ac:spMkLst>
        </pc:spChg>
      </pc:sldChg>
      <pc:sldChg chg="modSp">
        <pc:chgData name="Schuller, P (SHS Teacher)" userId="369083884da90c91" providerId="OrgId" clId="{D833E3D4-4023-48D9-97EB-D1AA838A7752}" dt="2019-09-04T06:49:22.378" v="192" actId="1076"/>
        <pc:sldMkLst>
          <pc:docMk/>
          <pc:sldMk cId="3145015777" sldId="261"/>
        </pc:sldMkLst>
        <pc:spChg chg="mod">
          <ac:chgData name="Schuller, P (SHS Teacher)" userId="369083884da90c91" providerId="OrgId" clId="{D833E3D4-4023-48D9-97EB-D1AA838A7752}" dt="2019-09-04T06:49:22.378" v="192" actId="1076"/>
          <ac:spMkLst>
            <pc:docMk/>
            <pc:sldMk cId="3145015777" sldId="261"/>
            <ac:spMk id="15" creationId="{8D2D18F0-E1EB-6842-B71C-5F8687C39268}"/>
          </ac:spMkLst>
        </pc:spChg>
      </pc:sldChg>
      <pc:sldChg chg="addSp delSp modSp modTransition">
        <pc:chgData name="Schuller, P (SHS Teacher)" userId="369083884da90c91" providerId="OrgId" clId="{D833E3D4-4023-48D9-97EB-D1AA838A7752}" dt="2019-09-04T09:10:45.621" v="307"/>
        <pc:sldMkLst>
          <pc:docMk/>
          <pc:sldMk cId="352258752" sldId="263"/>
        </pc:sldMkLst>
        <pc:graphicFrameChg chg="add del mod">
          <ac:chgData name="Schuller, P (SHS Teacher)" userId="369083884da90c91" providerId="OrgId" clId="{D833E3D4-4023-48D9-97EB-D1AA838A7752}" dt="2019-09-04T06:28:18.191" v="2" actId="478"/>
          <ac:graphicFrameMkLst>
            <pc:docMk/>
            <pc:sldMk cId="352258752" sldId="263"/>
            <ac:graphicFrameMk id="3" creationId="{8636B510-C332-43C4-8310-9D12E5FA567D}"/>
          </ac:graphicFrameMkLst>
        </pc:graphicFrameChg>
      </pc:sldChg>
      <pc:sldChg chg="addSp modSp">
        <pc:chgData name="Schuller, P (SHS Teacher)" userId="369083884da90c91" providerId="OrgId" clId="{D833E3D4-4023-48D9-97EB-D1AA838A7752}" dt="2019-09-04T06:42:26.276" v="40" actId="1076"/>
        <pc:sldMkLst>
          <pc:docMk/>
          <pc:sldMk cId="4076805127" sldId="264"/>
        </pc:sldMkLst>
        <pc:spChg chg="add mod">
          <ac:chgData name="Schuller, P (SHS Teacher)" userId="369083884da90c91" providerId="OrgId" clId="{D833E3D4-4023-48D9-97EB-D1AA838A7752}" dt="2019-09-04T06:42:16.717" v="38" actId="207"/>
          <ac:spMkLst>
            <pc:docMk/>
            <pc:sldMk cId="4076805127" sldId="264"/>
            <ac:spMk id="3" creationId="{E9DEF11D-865C-4D07-8662-E0BD64FE28EC}"/>
          </ac:spMkLst>
        </pc:spChg>
        <pc:spChg chg="add mod">
          <ac:chgData name="Schuller, P (SHS Teacher)" userId="369083884da90c91" providerId="OrgId" clId="{D833E3D4-4023-48D9-97EB-D1AA838A7752}" dt="2019-09-04T06:42:26.276" v="40" actId="1076"/>
          <ac:spMkLst>
            <pc:docMk/>
            <pc:sldMk cId="4076805127" sldId="264"/>
            <ac:spMk id="6" creationId="{49A78D9F-AA81-46E2-8772-9C0C3B4152B6}"/>
          </ac:spMkLst>
        </pc:spChg>
      </pc:sldChg>
      <pc:sldChg chg="del">
        <pc:chgData name="Schuller, P (SHS Teacher)" userId="369083884da90c91" providerId="OrgId" clId="{D833E3D4-4023-48D9-97EB-D1AA838A7752}" dt="2019-09-04T06:49:49.956" v="200" actId="2696"/>
        <pc:sldMkLst>
          <pc:docMk/>
          <pc:sldMk cId="2553599383" sldId="266"/>
        </pc:sldMkLst>
      </pc:sldChg>
      <pc:sldChg chg="modSp">
        <pc:chgData name="Schuller, P (SHS Teacher)" userId="369083884da90c91" providerId="OrgId" clId="{D833E3D4-4023-48D9-97EB-D1AA838A7752}" dt="2019-09-04T06:43:23.571" v="150" actId="120"/>
        <pc:sldMkLst>
          <pc:docMk/>
          <pc:sldMk cId="2559852060" sldId="267"/>
        </pc:sldMkLst>
        <pc:spChg chg="mod">
          <ac:chgData name="Schuller, P (SHS Teacher)" userId="369083884da90c91" providerId="OrgId" clId="{D833E3D4-4023-48D9-97EB-D1AA838A7752}" dt="2019-09-04T06:43:23.571" v="150" actId="120"/>
          <ac:spMkLst>
            <pc:docMk/>
            <pc:sldMk cId="2559852060" sldId="267"/>
            <ac:spMk id="2" creationId="{00000000-0000-0000-0000-000000000000}"/>
          </ac:spMkLst>
        </pc:spChg>
      </pc:sldChg>
      <pc:sldChg chg="modSp">
        <pc:chgData name="Schuller, P (SHS Teacher)" userId="369083884da90c91" providerId="OrgId" clId="{D833E3D4-4023-48D9-97EB-D1AA838A7752}" dt="2019-09-04T06:43:26.945" v="152" actId="27636"/>
        <pc:sldMkLst>
          <pc:docMk/>
          <pc:sldMk cId="2108439393" sldId="268"/>
        </pc:sldMkLst>
        <pc:spChg chg="mod">
          <ac:chgData name="Schuller, P (SHS Teacher)" userId="369083884da90c91" providerId="OrgId" clId="{D833E3D4-4023-48D9-97EB-D1AA838A7752}" dt="2019-09-04T06:43:26.945" v="152" actId="27636"/>
          <ac:spMkLst>
            <pc:docMk/>
            <pc:sldMk cId="2108439393" sldId="268"/>
            <ac:spMk id="2" creationId="{00000000-0000-0000-0000-000000000000}"/>
          </ac:spMkLst>
        </pc:spChg>
      </pc:sldChg>
      <pc:sldChg chg="modSp">
        <pc:chgData name="Schuller, P (SHS Teacher)" userId="369083884da90c91" providerId="OrgId" clId="{D833E3D4-4023-48D9-97EB-D1AA838A7752}" dt="2019-09-04T06:47:30.843" v="164" actId="27636"/>
        <pc:sldMkLst>
          <pc:docMk/>
          <pc:sldMk cId="2918303658" sldId="269"/>
        </pc:sldMkLst>
        <pc:spChg chg="mod">
          <ac:chgData name="Schuller, P (SHS Teacher)" userId="369083884da90c91" providerId="OrgId" clId="{D833E3D4-4023-48D9-97EB-D1AA838A7752}" dt="2019-09-04T06:47:30.843" v="164" actId="27636"/>
          <ac:spMkLst>
            <pc:docMk/>
            <pc:sldMk cId="2918303658" sldId="269"/>
            <ac:spMk id="2" creationId="{00000000-0000-0000-0000-000000000000}"/>
          </ac:spMkLst>
        </pc:spChg>
      </pc:sldChg>
      <pc:sldChg chg="modSp">
        <pc:chgData name="Schuller, P (SHS Teacher)" userId="369083884da90c91" providerId="OrgId" clId="{D833E3D4-4023-48D9-97EB-D1AA838A7752}" dt="2019-09-04T06:43:32.305" v="154" actId="27636"/>
        <pc:sldMkLst>
          <pc:docMk/>
          <pc:sldMk cId="3871019864" sldId="270"/>
        </pc:sldMkLst>
        <pc:spChg chg="mod">
          <ac:chgData name="Schuller, P (SHS Teacher)" userId="369083884da90c91" providerId="OrgId" clId="{D833E3D4-4023-48D9-97EB-D1AA838A7752}" dt="2019-09-04T06:43:32.305" v="154" actId="27636"/>
          <ac:spMkLst>
            <pc:docMk/>
            <pc:sldMk cId="3871019864" sldId="270"/>
            <ac:spMk id="2" creationId="{00000000-0000-0000-0000-000000000000}"/>
          </ac:spMkLst>
        </pc:spChg>
      </pc:sldChg>
      <pc:sldChg chg="modSp">
        <pc:chgData name="Schuller, P (SHS Teacher)" userId="369083884da90c91" providerId="OrgId" clId="{D833E3D4-4023-48D9-97EB-D1AA838A7752}" dt="2019-09-04T06:55:38.304" v="293" actId="207"/>
        <pc:sldMkLst>
          <pc:docMk/>
          <pc:sldMk cId="2663961363" sldId="271"/>
        </pc:sldMkLst>
        <pc:spChg chg="mod">
          <ac:chgData name="Schuller, P (SHS Teacher)" userId="369083884da90c91" providerId="OrgId" clId="{D833E3D4-4023-48D9-97EB-D1AA838A7752}" dt="2019-09-04T06:47:34.671" v="166" actId="27636"/>
          <ac:spMkLst>
            <pc:docMk/>
            <pc:sldMk cId="2663961363" sldId="271"/>
            <ac:spMk id="2" creationId="{00000000-0000-0000-0000-000000000000}"/>
          </ac:spMkLst>
        </pc:spChg>
        <pc:spChg chg="mod">
          <ac:chgData name="Schuller, P (SHS Teacher)" userId="369083884da90c91" providerId="OrgId" clId="{D833E3D4-4023-48D9-97EB-D1AA838A7752}" dt="2019-09-04T06:55:38.304" v="293" actId="207"/>
          <ac:spMkLst>
            <pc:docMk/>
            <pc:sldMk cId="2663961363" sldId="271"/>
            <ac:spMk id="3" creationId="{00000000-0000-0000-0000-000000000000}"/>
          </ac:spMkLst>
        </pc:spChg>
      </pc:sldChg>
      <pc:sldChg chg="modSp modTransition">
        <pc:chgData name="Schuller, P (SHS Teacher)" userId="369083884da90c91" providerId="OrgId" clId="{D833E3D4-4023-48D9-97EB-D1AA838A7752}" dt="2019-09-04T06:47:42.170" v="167"/>
        <pc:sldMkLst>
          <pc:docMk/>
          <pc:sldMk cId="1713883377" sldId="272"/>
        </pc:sldMkLst>
        <pc:spChg chg="mod">
          <ac:chgData name="Schuller, P (SHS Teacher)" userId="369083884da90c91" providerId="OrgId" clId="{D833E3D4-4023-48D9-97EB-D1AA838A7752}" dt="2019-09-04T06:44:09.478" v="160" actId="20577"/>
          <ac:spMkLst>
            <pc:docMk/>
            <pc:sldMk cId="1713883377" sldId="272"/>
            <ac:spMk id="2" creationId="{00000000-0000-0000-0000-000000000000}"/>
          </ac:spMkLst>
        </pc:spChg>
      </pc:sldChg>
      <pc:sldChg chg="add">
        <pc:chgData name="Schuller, P (SHS Teacher)" userId="369083884da90c91" providerId="OrgId" clId="{D833E3D4-4023-48D9-97EB-D1AA838A7752}" dt="2019-09-04T09:10:43.069" v="306"/>
        <pc:sldMkLst>
          <pc:docMk/>
          <pc:sldMk cId="1967115661" sldId="321"/>
        </pc:sldMkLst>
      </pc:sldChg>
      <pc:sldChg chg="add">
        <pc:chgData name="Schuller, P (SHS Teacher)" userId="369083884da90c91" providerId="OrgId" clId="{D833E3D4-4023-48D9-97EB-D1AA838A7752}" dt="2019-09-04T09:10:43.069" v="306"/>
        <pc:sldMkLst>
          <pc:docMk/>
          <pc:sldMk cId="301609099" sldId="322"/>
        </pc:sldMkLst>
      </pc:sldChg>
      <pc:sldChg chg="add">
        <pc:chgData name="Schuller, P (SHS Teacher)" userId="369083884da90c91" providerId="OrgId" clId="{D833E3D4-4023-48D9-97EB-D1AA838A7752}" dt="2019-09-04T09:10:43.069" v="306"/>
        <pc:sldMkLst>
          <pc:docMk/>
          <pc:sldMk cId="2081314341" sldId="324"/>
        </pc:sldMkLst>
      </pc:sldChg>
      <pc:sldChg chg="modSp modTransition">
        <pc:chgData name="Schuller, P (SHS Teacher)" userId="369083884da90c91" providerId="OrgId" clId="{D833E3D4-4023-48D9-97EB-D1AA838A7752}" dt="2019-09-04T06:47:42.170" v="167"/>
        <pc:sldMkLst>
          <pc:docMk/>
          <pc:sldMk cId="2474813534" sldId="673"/>
        </pc:sldMkLst>
        <pc:spChg chg="mod">
          <ac:chgData name="Schuller, P (SHS Teacher)" userId="369083884da90c91" providerId="OrgId" clId="{D833E3D4-4023-48D9-97EB-D1AA838A7752}" dt="2019-09-04T06:44:12.393" v="162" actId="20577"/>
          <ac:spMkLst>
            <pc:docMk/>
            <pc:sldMk cId="2474813534" sldId="673"/>
            <ac:spMk id="2" creationId="{00000000-0000-0000-0000-000000000000}"/>
          </ac:spMkLst>
        </pc:spChg>
      </pc:sldChg>
      <pc:sldChg chg="modSp">
        <pc:chgData name="Schuller, P (SHS Teacher)" userId="369083884da90c91" providerId="OrgId" clId="{D833E3D4-4023-48D9-97EB-D1AA838A7752}" dt="2019-09-04T06:48:01.560" v="171" actId="6549"/>
        <pc:sldMkLst>
          <pc:docMk/>
          <pc:sldMk cId="1105616495" sldId="675"/>
        </pc:sldMkLst>
        <pc:spChg chg="mod">
          <ac:chgData name="Schuller, P (SHS Teacher)" userId="369083884da90c91" providerId="OrgId" clId="{D833E3D4-4023-48D9-97EB-D1AA838A7752}" dt="2019-09-04T06:48:01.560" v="171" actId="6549"/>
          <ac:spMkLst>
            <pc:docMk/>
            <pc:sldMk cId="1105616495" sldId="675"/>
            <ac:spMk id="2" creationId="{00000000-0000-0000-0000-000000000000}"/>
          </ac:spMkLst>
        </pc:spChg>
      </pc:sldChg>
      <pc:sldChg chg="modSp ord">
        <pc:chgData name="Schuller, P (SHS Teacher)" userId="369083884da90c91" providerId="OrgId" clId="{D833E3D4-4023-48D9-97EB-D1AA838A7752}" dt="2019-09-04T06:57:22.677" v="304"/>
        <pc:sldMkLst>
          <pc:docMk/>
          <pc:sldMk cId="3243190381" sldId="676"/>
        </pc:sldMkLst>
        <pc:spChg chg="mod">
          <ac:chgData name="Schuller, P (SHS Teacher)" userId="369083884da90c91" providerId="OrgId" clId="{D833E3D4-4023-48D9-97EB-D1AA838A7752}" dt="2019-09-04T06:48:57.348" v="182" actId="27636"/>
          <ac:spMkLst>
            <pc:docMk/>
            <pc:sldMk cId="3243190381" sldId="676"/>
            <ac:spMk id="2" creationId="{00000000-0000-0000-0000-000000000000}"/>
          </ac:spMkLst>
        </pc:spChg>
        <pc:spChg chg="mod">
          <ac:chgData name="Schuller, P (SHS Teacher)" userId="369083884da90c91" providerId="OrgId" clId="{D833E3D4-4023-48D9-97EB-D1AA838A7752}" dt="2019-09-04T06:56:55.326" v="303" actId="20577"/>
          <ac:spMkLst>
            <pc:docMk/>
            <pc:sldMk cId="3243190381" sldId="676"/>
            <ac:spMk id="3" creationId="{00000000-0000-0000-0000-000000000000}"/>
          </ac:spMkLst>
        </pc:spChg>
      </pc:sldChg>
      <pc:sldChg chg="modSp">
        <pc:chgData name="Schuller, P (SHS Teacher)" userId="369083884da90c91" providerId="OrgId" clId="{D833E3D4-4023-48D9-97EB-D1AA838A7752}" dt="2019-09-04T06:48:14.263" v="172"/>
        <pc:sldMkLst>
          <pc:docMk/>
          <pc:sldMk cId="3042206992" sldId="677"/>
        </pc:sldMkLst>
        <pc:spChg chg="mod">
          <ac:chgData name="Schuller, P (SHS Teacher)" userId="369083884da90c91" providerId="OrgId" clId="{D833E3D4-4023-48D9-97EB-D1AA838A7752}" dt="2019-09-04T06:48:14.263" v="172"/>
          <ac:spMkLst>
            <pc:docMk/>
            <pc:sldMk cId="3042206992" sldId="677"/>
            <ac:spMk id="2" creationId="{00000000-0000-0000-0000-000000000000}"/>
          </ac:spMkLst>
        </pc:spChg>
      </pc:sldChg>
      <pc:sldChg chg="modSp">
        <pc:chgData name="Schuller, P (SHS Teacher)" userId="369083884da90c91" providerId="OrgId" clId="{D833E3D4-4023-48D9-97EB-D1AA838A7752}" dt="2019-09-04T06:48:16.607" v="173"/>
        <pc:sldMkLst>
          <pc:docMk/>
          <pc:sldMk cId="1033839597" sldId="678"/>
        </pc:sldMkLst>
        <pc:spChg chg="mod">
          <ac:chgData name="Schuller, P (SHS Teacher)" userId="369083884da90c91" providerId="OrgId" clId="{D833E3D4-4023-48D9-97EB-D1AA838A7752}" dt="2019-09-04T06:48:16.607" v="173"/>
          <ac:spMkLst>
            <pc:docMk/>
            <pc:sldMk cId="1033839597" sldId="678"/>
            <ac:spMk id="2" creationId="{00000000-0000-0000-0000-000000000000}"/>
          </ac:spMkLst>
        </pc:spChg>
      </pc:sldChg>
      <pc:sldChg chg="modSp">
        <pc:chgData name="Schuller, P (SHS Teacher)" userId="369083884da90c91" providerId="OrgId" clId="{D833E3D4-4023-48D9-97EB-D1AA838A7752}" dt="2019-09-04T06:48:19.437" v="174"/>
        <pc:sldMkLst>
          <pc:docMk/>
          <pc:sldMk cId="3318262808" sldId="679"/>
        </pc:sldMkLst>
        <pc:spChg chg="mod">
          <ac:chgData name="Schuller, P (SHS Teacher)" userId="369083884da90c91" providerId="OrgId" clId="{D833E3D4-4023-48D9-97EB-D1AA838A7752}" dt="2019-09-04T06:48:19.437" v="174"/>
          <ac:spMkLst>
            <pc:docMk/>
            <pc:sldMk cId="3318262808" sldId="679"/>
            <ac:spMk id="2" creationId="{00000000-0000-0000-0000-000000000000}"/>
          </ac:spMkLst>
        </pc:spChg>
      </pc:sldChg>
      <pc:sldChg chg="modSp">
        <pc:chgData name="Schuller, P (SHS Teacher)" userId="369083884da90c91" providerId="OrgId" clId="{D833E3D4-4023-48D9-97EB-D1AA838A7752}" dt="2019-09-04T06:48:54.504" v="180" actId="20577"/>
        <pc:sldMkLst>
          <pc:docMk/>
          <pc:sldMk cId="1996774043" sldId="680"/>
        </pc:sldMkLst>
        <pc:spChg chg="mod">
          <ac:chgData name="Schuller, P (SHS Teacher)" userId="369083884da90c91" providerId="OrgId" clId="{D833E3D4-4023-48D9-97EB-D1AA838A7752}" dt="2019-09-04T06:48:54.504" v="180" actId="20577"/>
          <ac:spMkLst>
            <pc:docMk/>
            <pc:sldMk cId="1996774043" sldId="680"/>
            <ac:spMk id="3" creationId="{00000000-0000-0000-0000-000000000000}"/>
          </ac:spMkLst>
        </pc:spChg>
      </pc:sldChg>
      <pc:sldChg chg="modSp">
        <pc:chgData name="Schuller, P (SHS Teacher)" userId="369083884da90c91" providerId="OrgId" clId="{D833E3D4-4023-48D9-97EB-D1AA838A7752}" dt="2019-09-04T06:48:32.770" v="175"/>
        <pc:sldMkLst>
          <pc:docMk/>
          <pc:sldMk cId="3262398490" sldId="681"/>
        </pc:sldMkLst>
        <pc:spChg chg="mod">
          <ac:chgData name="Schuller, P (SHS Teacher)" userId="369083884da90c91" providerId="OrgId" clId="{D833E3D4-4023-48D9-97EB-D1AA838A7752}" dt="2019-09-04T06:48:32.770" v="175"/>
          <ac:spMkLst>
            <pc:docMk/>
            <pc:sldMk cId="3262398490" sldId="681"/>
            <ac:spMk id="2" creationId="{00000000-0000-0000-0000-000000000000}"/>
          </ac:spMkLst>
        </pc:spChg>
      </pc:sldChg>
      <pc:sldChg chg="ord">
        <pc:chgData name="Schuller, P (SHS Teacher)" userId="369083884da90c91" providerId="OrgId" clId="{D833E3D4-4023-48D9-97EB-D1AA838A7752}" dt="2019-09-04T06:57:22.677" v="304"/>
        <pc:sldMkLst>
          <pc:docMk/>
          <pc:sldMk cId="796043655" sldId="682"/>
        </pc:sldMkLst>
      </pc:sldChg>
      <pc:sldChg chg="modSp ord">
        <pc:chgData name="Schuller, P (SHS Teacher)" userId="369083884da90c91" providerId="OrgId" clId="{D833E3D4-4023-48D9-97EB-D1AA838A7752}" dt="2019-09-04T06:57:22.677" v="304"/>
        <pc:sldMkLst>
          <pc:docMk/>
          <pc:sldMk cId="3863130030" sldId="683"/>
        </pc:sldMkLst>
        <pc:spChg chg="mod">
          <ac:chgData name="Schuller, P (SHS Teacher)" userId="369083884da90c91" providerId="OrgId" clId="{D833E3D4-4023-48D9-97EB-D1AA838A7752}" dt="2019-09-04T06:49:02.675" v="184" actId="27636"/>
          <ac:spMkLst>
            <pc:docMk/>
            <pc:sldMk cId="3863130030" sldId="683"/>
            <ac:spMk id="2" creationId="{00000000-0000-0000-0000-000000000000}"/>
          </ac:spMkLst>
        </pc:spChg>
      </pc:sldChg>
      <pc:sldChg chg="addSp delSp modSp">
        <pc:chgData name="Schuller, P (SHS Teacher)" userId="369083884da90c91" providerId="OrgId" clId="{D833E3D4-4023-48D9-97EB-D1AA838A7752}" dt="2019-09-04T06:49:31.675" v="195" actId="1076"/>
        <pc:sldMkLst>
          <pc:docMk/>
          <pc:sldMk cId="930095388" sldId="685"/>
        </pc:sldMkLst>
        <pc:spChg chg="del">
          <ac:chgData name="Schuller, P (SHS Teacher)" userId="369083884da90c91" providerId="OrgId" clId="{D833E3D4-4023-48D9-97EB-D1AA838A7752}" dt="2019-09-04T06:49:27.878" v="193" actId="478"/>
          <ac:spMkLst>
            <pc:docMk/>
            <pc:sldMk cId="930095388" sldId="685"/>
            <ac:spMk id="9" creationId="{709F17E4-D42A-0647-99BE-CC74F33C6CFF}"/>
          </ac:spMkLst>
        </pc:spChg>
        <pc:spChg chg="add mod">
          <ac:chgData name="Schuller, P (SHS Teacher)" userId="369083884da90c91" providerId="OrgId" clId="{D833E3D4-4023-48D9-97EB-D1AA838A7752}" dt="2019-09-04T06:49:31.675" v="195" actId="1076"/>
          <ac:spMkLst>
            <pc:docMk/>
            <pc:sldMk cId="930095388" sldId="685"/>
            <ac:spMk id="10" creationId="{0BB3C786-580A-44F3-BB6E-7A6312FE2F55}"/>
          </ac:spMkLst>
        </pc:spChg>
      </pc:sldChg>
      <pc:sldChg chg="addSp delSp">
        <pc:chgData name="Schuller, P (SHS Teacher)" userId="369083884da90c91" providerId="OrgId" clId="{D833E3D4-4023-48D9-97EB-D1AA838A7752}" dt="2019-09-04T06:49:36.159" v="197"/>
        <pc:sldMkLst>
          <pc:docMk/>
          <pc:sldMk cId="98602581" sldId="686"/>
        </pc:sldMkLst>
        <pc:spChg chg="del">
          <ac:chgData name="Schuller, P (SHS Teacher)" userId="369083884da90c91" providerId="OrgId" clId="{D833E3D4-4023-48D9-97EB-D1AA838A7752}" dt="2019-09-04T06:49:35.566" v="196" actId="478"/>
          <ac:spMkLst>
            <pc:docMk/>
            <pc:sldMk cId="98602581" sldId="686"/>
            <ac:spMk id="5" creationId="{4D1737D1-0D5D-954A-8AB0-C8417C3D68A6}"/>
          </ac:spMkLst>
        </pc:spChg>
        <pc:spChg chg="add">
          <ac:chgData name="Schuller, P (SHS Teacher)" userId="369083884da90c91" providerId="OrgId" clId="{D833E3D4-4023-48D9-97EB-D1AA838A7752}" dt="2019-09-04T06:49:36.159" v="197"/>
          <ac:spMkLst>
            <pc:docMk/>
            <pc:sldMk cId="98602581" sldId="686"/>
            <ac:spMk id="6" creationId="{F72A994B-41B9-46DB-B02A-CBD9B128EEF8}"/>
          </ac:spMkLst>
        </pc:spChg>
      </pc:sldChg>
      <pc:sldChg chg="addSp delSp modSp">
        <pc:chgData name="Schuller, P (SHS Teacher)" userId="369083884da90c91" providerId="OrgId" clId="{D833E3D4-4023-48D9-97EB-D1AA838A7752}" dt="2019-09-04T06:52:18.046" v="203" actId="20577"/>
        <pc:sldMkLst>
          <pc:docMk/>
          <pc:sldMk cId="4272593805" sldId="687"/>
        </pc:sldMkLst>
        <pc:spChg chg="del">
          <ac:chgData name="Schuller, P (SHS Teacher)" userId="369083884da90c91" providerId="OrgId" clId="{D833E3D4-4023-48D9-97EB-D1AA838A7752}" dt="2019-09-04T06:49:41.831" v="198" actId="478"/>
          <ac:spMkLst>
            <pc:docMk/>
            <pc:sldMk cId="4272593805" sldId="687"/>
            <ac:spMk id="2" creationId="{47FA9E24-6669-3E4B-A189-13C63CAB5E12}"/>
          </ac:spMkLst>
        </pc:spChg>
        <pc:spChg chg="mod">
          <ac:chgData name="Schuller, P (SHS Teacher)" userId="369083884da90c91" providerId="OrgId" clId="{D833E3D4-4023-48D9-97EB-D1AA838A7752}" dt="2019-09-04T06:52:18.046" v="203" actId="20577"/>
          <ac:spMkLst>
            <pc:docMk/>
            <pc:sldMk cId="4272593805" sldId="687"/>
            <ac:spMk id="3" creationId="{89BA8517-CCA4-3D45-B6D2-6FBA94B848E8}"/>
          </ac:spMkLst>
        </pc:spChg>
        <pc:spChg chg="add">
          <ac:chgData name="Schuller, P (SHS Teacher)" userId="369083884da90c91" providerId="OrgId" clId="{D833E3D4-4023-48D9-97EB-D1AA838A7752}" dt="2019-09-04T06:49:42.425" v="199"/>
          <ac:spMkLst>
            <pc:docMk/>
            <pc:sldMk cId="4272593805" sldId="687"/>
            <ac:spMk id="6" creationId="{AF829A00-E718-4509-AF27-D01B11DE908F}"/>
          </ac:spMkLst>
        </pc:spChg>
      </pc:sldChg>
      <pc:sldChg chg="add">
        <pc:chgData name="Schuller, P (SHS Teacher)" userId="369083884da90c91" providerId="OrgId" clId="{D833E3D4-4023-48D9-97EB-D1AA838A7752}" dt="2019-09-04T06:49:50.160" v="201"/>
        <pc:sldMkLst>
          <pc:docMk/>
          <pc:sldMk cId="2733759707" sldId="68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29762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0BEFB-107A-4DCD-9055-83318F8F34E6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3661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29762" y="9443661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BA2865-9900-4C8F-96C9-F6F7D3D739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360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450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371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5519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S4 Physics Learning I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>
            <a:spLocks/>
          </p:cNvSpPr>
          <p:nvPr/>
        </p:nvSpPr>
        <p:spPr>
          <a:xfrm>
            <a:off x="87923" y="2113803"/>
            <a:ext cx="8928992" cy="606983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GB" sz="3300" b="1" dirty="0">
                <a:latin typeface="Century Gothic" panose="020B0502020202020204" pitchFamily="34" charset="0"/>
              </a:rPr>
              <a:t>Success Criteria </a:t>
            </a:r>
          </a:p>
        </p:txBody>
      </p:sp>
      <p:sp>
        <p:nvSpPr>
          <p:cNvPr id="5" name="Title 6"/>
          <p:cNvSpPr txBox="1">
            <a:spLocks/>
          </p:cNvSpPr>
          <p:nvPr/>
        </p:nvSpPr>
        <p:spPr>
          <a:xfrm>
            <a:off x="87923" y="801045"/>
            <a:ext cx="8957751" cy="576064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vert="horz" lIns="68580" tIns="34290" rIns="68580" bIns="3429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sz="3300" b="1" dirty="0">
                <a:latin typeface="Century Gothic" panose="020B0502020202020204" pitchFamily="34" charset="0"/>
              </a:rPr>
              <a:t>Learning Intent</a:t>
            </a:r>
            <a:endParaRPr lang="en-GB" sz="3300" b="1" dirty="0">
              <a:latin typeface="Century Gothic" panose="020B0502020202020204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87922" y="1457482"/>
            <a:ext cx="8928992" cy="57606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Inset learning intent</a:t>
            </a:r>
          </a:p>
        </p:txBody>
      </p:sp>
      <p:sp>
        <p:nvSpPr>
          <p:cNvPr id="38" name="AutoShape 4" descr="Image result for knowledge clipart no background"/>
          <p:cNvSpPr>
            <a:spLocks noChangeAspect="1" noChangeArrowheads="1"/>
          </p:cNvSpPr>
          <p:nvPr userDrawn="1"/>
        </p:nvSpPr>
        <p:spPr bwMode="auto">
          <a:xfrm>
            <a:off x="116681" y="-144463"/>
            <a:ext cx="228600" cy="3048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latin typeface="Century Gothic" panose="020B0502020202020204" pitchFamily="34" charset="0"/>
            </a:endParaRPr>
          </a:p>
        </p:txBody>
      </p:sp>
      <p:sp>
        <p:nvSpPr>
          <p:cNvPr id="44" name="AutoShape 6" descr="Image result for knowledge clipart no background"/>
          <p:cNvSpPr>
            <a:spLocks noChangeAspect="1" noChangeArrowheads="1"/>
          </p:cNvSpPr>
          <p:nvPr userDrawn="1"/>
        </p:nvSpPr>
        <p:spPr bwMode="auto">
          <a:xfrm>
            <a:off x="230981" y="7938"/>
            <a:ext cx="228600" cy="3048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latin typeface="Century Gothic" panose="020B0502020202020204" pitchFamily="34" charset="0"/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idx="14" hasCustomPrompt="1"/>
          </p:nvPr>
        </p:nvSpPr>
        <p:spPr>
          <a:xfrm>
            <a:off x="1916724" y="63640"/>
            <a:ext cx="5398477" cy="57606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Lesson Title</a:t>
            </a:r>
          </a:p>
        </p:txBody>
      </p:sp>
      <p:sp>
        <p:nvSpPr>
          <p:cNvPr id="16" name="Title 6"/>
          <p:cNvSpPr txBox="1">
            <a:spLocks/>
          </p:cNvSpPr>
          <p:nvPr userDrawn="1"/>
        </p:nvSpPr>
        <p:spPr>
          <a:xfrm>
            <a:off x="87923" y="63641"/>
            <a:ext cx="1714501" cy="588869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vert="horz" lIns="68580" tIns="34290" rIns="68580" bIns="3429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sz="3300" b="1" dirty="0">
                <a:latin typeface="Century Gothic" panose="020B0502020202020204" pitchFamily="34" charset="0"/>
              </a:rPr>
              <a:t>Lesson Title</a:t>
            </a:r>
            <a:endParaRPr lang="en-GB" sz="3300" b="1" dirty="0">
              <a:latin typeface="Century Gothic" panose="020B0502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>
          <a:xfrm>
            <a:off x="7359163" y="43917"/>
            <a:ext cx="1714499" cy="60315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>
              <a:defRPr sz="1800" u="sng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fld id="{5111126A-6136-4891-91BD-C7364FD5E4F5}" type="datetime1">
              <a:rPr lang="en-GB" smtClean="0"/>
              <a:pPr/>
              <a:t>17/09/2020</a:t>
            </a:fld>
            <a:endParaRPr lang="en-GB" dirty="0"/>
          </a:p>
        </p:txBody>
      </p:sp>
      <p:sp>
        <p:nvSpPr>
          <p:cNvPr id="22" name="Content Placeholder 2"/>
          <p:cNvSpPr>
            <a:spLocks noGrp="1"/>
          </p:cNvSpPr>
          <p:nvPr>
            <p:ph idx="11" hasCustomPrompt="1"/>
          </p:nvPr>
        </p:nvSpPr>
        <p:spPr>
          <a:xfrm>
            <a:off x="1836182" y="2947235"/>
            <a:ext cx="6565502" cy="1033412"/>
          </a:xfrm>
          <a:prstGeom prst="roundRect">
            <a:avLst/>
          </a:prstGeom>
          <a:solidFill>
            <a:srgbClr val="C2E49C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none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idx="12" hasCustomPrompt="1"/>
          </p:nvPr>
        </p:nvSpPr>
        <p:spPr>
          <a:xfrm>
            <a:off x="1844411" y="5333903"/>
            <a:ext cx="6549045" cy="1049379"/>
          </a:xfrm>
          <a:prstGeom prst="roundRect">
            <a:avLst/>
          </a:prstGeom>
          <a:solidFill>
            <a:srgbClr val="FF818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none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7084235-D56B-43E2-A454-D281977293C3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456026" y="2952494"/>
            <a:ext cx="690665" cy="1049379"/>
          </a:xfrm>
          <a:prstGeom prst="roundRect">
            <a:avLst/>
          </a:prstGeom>
          <a:solidFill>
            <a:srgbClr val="C2E49C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1" u="sng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1-3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1D7311AF-A116-4C86-B774-BA6B5F6EA00C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8453335" y="4151181"/>
            <a:ext cx="690665" cy="1000528"/>
          </a:xfrm>
          <a:prstGeom prst="roundRect">
            <a:avLst/>
          </a:prstGeom>
          <a:solidFill>
            <a:srgbClr val="FFDE75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1" u="sng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4-5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32EB6B17-26E2-4D46-AD64-3C67F0F5B239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8446708" y="5333903"/>
            <a:ext cx="690665" cy="1049379"/>
          </a:xfrm>
          <a:prstGeom prst="roundRect">
            <a:avLst/>
          </a:prstGeom>
          <a:solidFill>
            <a:srgbClr val="FF818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1" u="sng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6-8</a:t>
            </a:r>
          </a:p>
        </p:txBody>
      </p:sp>
      <p:pic>
        <p:nvPicPr>
          <p:cNvPr id="25" name="Picture 4" descr="Related image">
            <a:extLst>
              <a:ext uri="{FF2B5EF4-FFF2-40B4-BE49-F238E27FC236}">
                <a16:creationId xmlns:a16="http://schemas.microsoft.com/office/drawing/2014/main" id="{58D5C5F3-C6E9-469F-9054-0991C5DEC017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44" y="2952494"/>
            <a:ext cx="1613502" cy="3585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E71CFA8C-C5E6-49A2-B7CB-7ED383174CD2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1837030" y="4151181"/>
            <a:ext cx="6565502" cy="1033412"/>
          </a:xfrm>
          <a:prstGeom prst="roundRect">
            <a:avLst/>
          </a:prstGeom>
          <a:solidFill>
            <a:srgbClr val="FFDE75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none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52101567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18826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243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243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896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1985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398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137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4918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9828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50002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7178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4573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S4 Physics Learning I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>
            <a:spLocks/>
          </p:cNvSpPr>
          <p:nvPr/>
        </p:nvSpPr>
        <p:spPr>
          <a:xfrm>
            <a:off x="87923" y="2113803"/>
            <a:ext cx="8928992" cy="606983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GB" sz="3300" b="1" dirty="0">
                <a:latin typeface="Century Gothic" panose="020B0502020202020204" pitchFamily="34" charset="0"/>
              </a:rPr>
              <a:t>Success Criteria </a:t>
            </a:r>
          </a:p>
        </p:txBody>
      </p:sp>
      <p:sp>
        <p:nvSpPr>
          <p:cNvPr id="5" name="Title 6"/>
          <p:cNvSpPr txBox="1">
            <a:spLocks/>
          </p:cNvSpPr>
          <p:nvPr/>
        </p:nvSpPr>
        <p:spPr>
          <a:xfrm>
            <a:off x="87923" y="801045"/>
            <a:ext cx="8957751" cy="576064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vert="horz" lIns="68580" tIns="34290" rIns="68580" bIns="3429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sz="3300" b="1" dirty="0">
                <a:latin typeface="Century Gothic" panose="020B0502020202020204" pitchFamily="34" charset="0"/>
              </a:rPr>
              <a:t>Learning Intent</a:t>
            </a:r>
            <a:endParaRPr lang="en-GB" sz="3300" b="1" dirty="0">
              <a:latin typeface="Century Gothic" panose="020B0502020202020204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87922" y="1457482"/>
            <a:ext cx="8928992" cy="57606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Inset learning intent</a:t>
            </a:r>
          </a:p>
        </p:txBody>
      </p:sp>
      <p:sp>
        <p:nvSpPr>
          <p:cNvPr id="38" name="AutoShape 4" descr="Image result for knowledge clipart no background"/>
          <p:cNvSpPr>
            <a:spLocks noChangeAspect="1" noChangeArrowheads="1"/>
          </p:cNvSpPr>
          <p:nvPr userDrawn="1"/>
        </p:nvSpPr>
        <p:spPr bwMode="auto">
          <a:xfrm>
            <a:off x="116681" y="-144463"/>
            <a:ext cx="228600" cy="3048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latin typeface="Century Gothic" panose="020B0502020202020204" pitchFamily="34" charset="0"/>
            </a:endParaRPr>
          </a:p>
        </p:txBody>
      </p:sp>
      <p:sp>
        <p:nvSpPr>
          <p:cNvPr id="44" name="AutoShape 6" descr="Image result for knowledge clipart no background"/>
          <p:cNvSpPr>
            <a:spLocks noChangeAspect="1" noChangeArrowheads="1"/>
          </p:cNvSpPr>
          <p:nvPr userDrawn="1"/>
        </p:nvSpPr>
        <p:spPr bwMode="auto">
          <a:xfrm>
            <a:off x="230981" y="7938"/>
            <a:ext cx="228600" cy="3048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latin typeface="Century Gothic" panose="020B0502020202020204" pitchFamily="34" charset="0"/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idx="14" hasCustomPrompt="1"/>
          </p:nvPr>
        </p:nvSpPr>
        <p:spPr>
          <a:xfrm>
            <a:off x="1916724" y="63640"/>
            <a:ext cx="5398477" cy="57606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sng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Lesson Title</a:t>
            </a:r>
          </a:p>
        </p:txBody>
      </p:sp>
      <p:sp>
        <p:nvSpPr>
          <p:cNvPr id="16" name="Title 6"/>
          <p:cNvSpPr txBox="1">
            <a:spLocks/>
          </p:cNvSpPr>
          <p:nvPr userDrawn="1"/>
        </p:nvSpPr>
        <p:spPr>
          <a:xfrm>
            <a:off x="87923" y="63641"/>
            <a:ext cx="1714501" cy="588869"/>
          </a:xfrm>
          <a:prstGeom prst="roundRect">
            <a:avLst/>
          </a:prstGeom>
          <a:solidFill>
            <a:srgbClr val="FFFF00"/>
          </a:solidFill>
          <a:ln w="25400" cap="flat" cmpd="sng" algn="ctr">
            <a:solidFill>
              <a:schemeClr val="tx1"/>
            </a:solidFill>
            <a:prstDash val="solid"/>
          </a:ln>
          <a:effectLst/>
        </p:spPr>
        <p:txBody>
          <a:bodyPr vert="horz" lIns="68580" tIns="34290" rIns="68580" bIns="3429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en-US" sz="3300" b="1" dirty="0">
                <a:latin typeface="Century Gothic" panose="020B0502020202020204" pitchFamily="34" charset="0"/>
              </a:rPr>
              <a:t>Lesson Title</a:t>
            </a:r>
            <a:endParaRPr lang="en-GB" sz="3300" b="1" dirty="0">
              <a:latin typeface="Century Gothic" panose="020B0502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>
          <a:xfrm>
            <a:off x="7359163" y="43917"/>
            <a:ext cx="1714499" cy="60315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>
            <a:lvl1pPr>
              <a:defRPr sz="1800" u="sng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fld id="{5111126A-6136-4891-91BD-C7364FD5E4F5}" type="datetime1">
              <a:rPr lang="en-GB" smtClean="0"/>
              <a:pPr/>
              <a:t>17/09/2020</a:t>
            </a:fld>
            <a:endParaRPr lang="en-GB" dirty="0"/>
          </a:p>
        </p:txBody>
      </p:sp>
      <p:sp>
        <p:nvSpPr>
          <p:cNvPr id="22" name="Content Placeholder 2"/>
          <p:cNvSpPr>
            <a:spLocks noGrp="1"/>
          </p:cNvSpPr>
          <p:nvPr>
            <p:ph idx="11" hasCustomPrompt="1"/>
          </p:nvPr>
        </p:nvSpPr>
        <p:spPr>
          <a:xfrm>
            <a:off x="1836182" y="2947235"/>
            <a:ext cx="6565502" cy="1033412"/>
          </a:xfrm>
          <a:prstGeom prst="roundRect">
            <a:avLst/>
          </a:prstGeom>
          <a:solidFill>
            <a:srgbClr val="C2E49C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none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idx="12" hasCustomPrompt="1"/>
          </p:nvPr>
        </p:nvSpPr>
        <p:spPr>
          <a:xfrm>
            <a:off x="1844411" y="5333903"/>
            <a:ext cx="6549045" cy="1049379"/>
          </a:xfrm>
          <a:prstGeom prst="roundRect">
            <a:avLst/>
          </a:prstGeom>
          <a:solidFill>
            <a:srgbClr val="FF818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none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37084235-D56B-43E2-A454-D281977293C3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456026" y="2952494"/>
            <a:ext cx="690665" cy="1049379"/>
          </a:xfrm>
          <a:prstGeom prst="roundRect">
            <a:avLst/>
          </a:prstGeom>
          <a:solidFill>
            <a:srgbClr val="C2E49C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1" u="sng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1-3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1D7311AF-A116-4C86-B774-BA6B5F6EA00C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8453335" y="4151181"/>
            <a:ext cx="690665" cy="1000528"/>
          </a:xfrm>
          <a:prstGeom prst="roundRect">
            <a:avLst/>
          </a:prstGeom>
          <a:solidFill>
            <a:srgbClr val="FFDE75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1" u="sng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4-5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32EB6B17-26E2-4D46-AD64-3C67F0F5B239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8446708" y="5333903"/>
            <a:ext cx="690665" cy="1049379"/>
          </a:xfrm>
          <a:prstGeom prst="roundRect">
            <a:avLst/>
          </a:prstGeom>
          <a:solidFill>
            <a:srgbClr val="FF8181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1" u="sng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6-8</a:t>
            </a:r>
          </a:p>
        </p:txBody>
      </p:sp>
      <p:pic>
        <p:nvPicPr>
          <p:cNvPr id="25" name="Picture 4" descr="Related image">
            <a:extLst>
              <a:ext uri="{FF2B5EF4-FFF2-40B4-BE49-F238E27FC236}">
                <a16:creationId xmlns:a16="http://schemas.microsoft.com/office/drawing/2014/main" id="{58D5C5F3-C6E9-469F-9054-0991C5DEC017}"/>
              </a:ext>
            </a:extLst>
          </p:cNvPr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44" y="2952494"/>
            <a:ext cx="1613502" cy="3585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E71CFA8C-C5E6-49A2-B7CB-7ED383174CD2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1837030" y="4151181"/>
            <a:ext cx="6565502" cy="1033412"/>
          </a:xfrm>
          <a:prstGeom prst="roundRect">
            <a:avLst/>
          </a:prstGeom>
          <a:solidFill>
            <a:srgbClr val="FFDE75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 anchor="ctr"/>
          <a:lstStyle>
            <a:lvl1pPr marL="0" indent="0" algn="ctr">
              <a:buNone/>
              <a:defRPr sz="2700" b="0" u="none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85849387"/>
      </p:ext>
    </p:extLst>
  </p:cSld>
  <p:clrMapOvr>
    <a:masterClrMapping/>
  </p:clrMapOvr>
  <p:hf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334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1821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1873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57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0619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9964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1637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2601F-62B2-44FC-A638-B7DF466603F5}" type="datetimeFigureOut">
              <a:rPr lang="en-GB" smtClean="0"/>
              <a:t>17/09/2020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72F8B-C3A7-4566-8557-BD3EFA359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8313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dirty="0" smtClean="0"/>
              <a:t>Hello Year 11. Date and title into your book please:</a:t>
            </a:r>
            <a:br>
              <a:rPr lang="en-GB" sz="2400" dirty="0" smtClean="0"/>
            </a:br>
            <a:r>
              <a:rPr lang="en-GB" sz="2400" u="sng" dirty="0" smtClean="0"/>
              <a:t>Title: Rates of Reaction</a:t>
            </a:r>
            <a:endParaRPr lang="en-GB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New Info</a:t>
            </a: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B8CDECC8-4A03-8143-B12F-500B3D360CBC}"/>
              </a:ext>
            </a:extLst>
          </p:cNvPr>
          <p:cNvSpPr/>
          <p:nvPr/>
        </p:nvSpPr>
        <p:spPr>
          <a:xfrm>
            <a:off x="8553" y="1556792"/>
            <a:ext cx="6723688" cy="21602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When a reaction takes place we can measure stuff to find out how quickly a chemical reaction happens…</a:t>
            </a:r>
          </a:p>
          <a:p>
            <a:endParaRPr lang="en-GB" sz="24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r>
              <a:rPr lang="en-GB" sz="24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WHAT COULD WE MEASURE?</a:t>
            </a:r>
            <a:endParaRPr lang="en-GB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8D3B05-CD03-4F49-9B6D-36A2525C29F5}"/>
              </a:ext>
            </a:extLst>
          </p:cNvPr>
          <p:cNvSpPr txBox="1"/>
          <p:nvPr/>
        </p:nvSpPr>
        <p:spPr>
          <a:xfrm>
            <a:off x="179512" y="3820101"/>
            <a:ext cx="6551712" cy="304231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86813" tIns="43407" rIns="86813" bIns="43407" rtlCol="0">
            <a:spAutoFit/>
          </a:bodyPr>
          <a:lstStyle/>
          <a:p>
            <a:r>
              <a:rPr lang="en-GB" sz="2400" i="1" dirty="0" smtClean="0">
                <a:solidFill>
                  <a:srgbClr val="00B050"/>
                </a:solidFill>
                <a:latin typeface="Comic Sans MS" pitchFamily="66" charset="0"/>
              </a:rPr>
              <a:t>Do now: Copy and complete</a:t>
            </a:r>
          </a:p>
          <a:p>
            <a:r>
              <a:rPr lang="en-GB" sz="2400" i="1" dirty="0" smtClean="0">
                <a:solidFill>
                  <a:srgbClr val="00B050"/>
                </a:solidFill>
                <a:latin typeface="Comic Sans MS" pitchFamily="66" charset="0"/>
              </a:rPr>
              <a:t>hen </a:t>
            </a:r>
            <a:r>
              <a:rPr lang="en-GB" sz="2400" i="1" dirty="0">
                <a:solidFill>
                  <a:srgbClr val="00B050"/>
                </a:solidFill>
                <a:latin typeface="Comic Sans MS" pitchFamily="66" charset="0"/>
              </a:rPr>
              <a:t>a chemical reaction happens we could measure;</a:t>
            </a:r>
          </a:p>
          <a:p>
            <a:r>
              <a:rPr lang="en-GB" sz="2400" i="1" dirty="0">
                <a:solidFill>
                  <a:srgbClr val="00B050"/>
                </a:solidFill>
                <a:latin typeface="Comic Sans MS" pitchFamily="66" charset="0"/>
              </a:rPr>
              <a:t>1</a:t>
            </a:r>
          </a:p>
          <a:p>
            <a:r>
              <a:rPr lang="en-GB" sz="2400" i="1" dirty="0">
                <a:solidFill>
                  <a:srgbClr val="00B050"/>
                </a:solidFill>
                <a:latin typeface="Comic Sans MS" pitchFamily="66" charset="0"/>
              </a:rPr>
              <a:t>2</a:t>
            </a:r>
          </a:p>
          <a:p>
            <a:r>
              <a:rPr lang="en-GB" sz="2400" i="1" dirty="0">
                <a:solidFill>
                  <a:srgbClr val="00B050"/>
                </a:solidFill>
                <a:latin typeface="Comic Sans MS" pitchFamily="66" charset="0"/>
              </a:rPr>
              <a:t>3</a:t>
            </a:r>
          </a:p>
          <a:p>
            <a:r>
              <a:rPr lang="en-GB" sz="2400" i="1" dirty="0">
                <a:solidFill>
                  <a:srgbClr val="00B050"/>
                </a:solidFill>
                <a:latin typeface="Comic Sans MS" pitchFamily="66" charset="0"/>
              </a:rPr>
              <a:t>4</a:t>
            </a:r>
          </a:p>
          <a:p>
            <a:endParaRPr lang="en-GB" sz="2400" i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551E696-3186-A44C-B5B7-2534E87DA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717032"/>
            <a:ext cx="2861047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852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1600" b="1" dirty="0">
                <a:solidFill>
                  <a:srgbClr val="008000"/>
                </a:solidFill>
              </a:rPr>
              <a:t>State the two ways to measure the rate of reaction (Grade 1-3)</a:t>
            </a:r>
            <a:br>
              <a:rPr lang="en-GB" sz="1600" b="1" dirty="0">
                <a:solidFill>
                  <a:srgbClr val="008000"/>
                </a:solidFill>
              </a:rPr>
            </a:br>
            <a:r>
              <a:rPr lang="en-GB" sz="1600" b="1" dirty="0">
                <a:solidFill>
                  <a:srgbClr val="FF9900"/>
                </a:solidFill>
              </a:rPr>
              <a:t>Interpret graphs showing the quantity of product formed or reactant used up against time (grade 4-5)	</a:t>
            </a:r>
            <a:br>
              <a:rPr lang="en-GB" sz="1600" b="1" dirty="0">
                <a:solidFill>
                  <a:srgbClr val="FF9900"/>
                </a:solidFill>
              </a:rPr>
            </a:br>
            <a:r>
              <a:rPr lang="en-GB" sz="1600" b="1" dirty="0">
                <a:solidFill>
                  <a:srgbClr val="FF0000"/>
                </a:solidFill>
              </a:rPr>
              <a:t>Calculate the rate of reaction from a curved graph (Grade 6-8)</a:t>
            </a:r>
            <a:endParaRPr lang="en-GB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/>
              <a:t>What is the rate of reaction if…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2g of reactant is used in 5 minutes.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10g of reactant is used in 12 minutes.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There was 10cm</a:t>
            </a:r>
            <a:r>
              <a:rPr lang="en-GB" baseline="30000" dirty="0"/>
              <a:t>3</a:t>
            </a:r>
            <a:r>
              <a:rPr lang="en-GB" dirty="0"/>
              <a:t> of reactant used in 10 seconds.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The reaction produced 45g of product in 10 minutes.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There was 82g of product produced from a reaction in 55 seconds.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solidFill>
                  <a:srgbClr val="FF0000"/>
                </a:solidFill>
              </a:rPr>
              <a:t>2 mol of reactant used in 30 seconds</a:t>
            </a:r>
            <a:r>
              <a:rPr lang="en-GB" dirty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Activities</a:t>
            </a:r>
          </a:p>
        </p:txBody>
      </p:sp>
    </p:spTree>
    <p:extLst>
      <p:ext uri="{BB962C8B-B14F-4D97-AF65-F5344CB8AC3E}">
        <p14:creationId xmlns:p14="http://schemas.microsoft.com/office/powerpoint/2010/main" val="2663961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GB" sz="2800" b="1" dirty="0">
                <a:solidFill>
                  <a:srgbClr val="FF9900"/>
                </a:solidFill>
              </a:rPr>
              <a:t>Interpret graphs showing the quantity of product formed or reactant used up against time (grade 4-5)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When magnesium reacts with hydrochloric acid, hydrogen gas is given off.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Activities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F79665-5B1C-9D44-9E2B-F3AA47458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3441576"/>
            <a:ext cx="5524500" cy="317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6B5B407-866A-D842-BECD-F9135C47F013}"/>
              </a:ext>
            </a:extLst>
          </p:cNvPr>
          <p:cNvSpPr txBox="1"/>
          <p:nvPr/>
        </p:nvSpPr>
        <p:spPr>
          <a:xfrm>
            <a:off x="127620" y="3581703"/>
            <a:ext cx="3168352" cy="147732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Sketch a graph to show how the amount of hydrogen gas that will be given off during the experiment changes.</a:t>
            </a:r>
          </a:p>
        </p:txBody>
      </p:sp>
    </p:spTree>
    <p:extLst>
      <p:ext uri="{BB962C8B-B14F-4D97-AF65-F5344CB8AC3E}">
        <p14:creationId xmlns:p14="http://schemas.microsoft.com/office/powerpoint/2010/main" val="1105616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2800" b="1" dirty="0">
                <a:solidFill>
                  <a:srgbClr val="FF9900"/>
                </a:solidFill>
              </a:rPr>
              <a:t>Interpret graphs showing the quantity of product formed or reactant used up against time (grade 4-5)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When magnesium reacts with hydrochloric acid, hydrogen gas is given off.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Activities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F79665-5B1C-9D44-9E2B-F3AA47458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6252" y="5059030"/>
            <a:ext cx="2710128" cy="155754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C5CAD1-493C-8F41-9BF9-BD601C59F990}"/>
              </a:ext>
            </a:extLst>
          </p:cNvPr>
          <p:cNvCxnSpPr/>
          <p:nvPr/>
        </p:nvCxnSpPr>
        <p:spPr>
          <a:xfrm>
            <a:off x="745232" y="3068960"/>
            <a:ext cx="0" cy="309634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4D09BC8-EC7E-1F41-87AD-3909760B864F}"/>
              </a:ext>
            </a:extLst>
          </p:cNvPr>
          <p:cNvCxnSpPr>
            <a:cxnSpLocks/>
          </p:cNvCxnSpPr>
          <p:nvPr/>
        </p:nvCxnSpPr>
        <p:spPr>
          <a:xfrm>
            <a:off x="745232" y="6165304"/>
            <a:ext cx="38987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4A4CB14-E54D-5B48-8CD5-8D0181C29A5C}"/>
              </a:ext>
            </a:extLst>
          </p:cNvPr>
          <p:cNvSpPr txBox="1"/>
          <p:nvPr/>
        </p:nvSpPr>
        <p:spPr>
          <a:xfrm>
            <a:off x="1619672" y="6289874"/>
            <a:ext cx="1859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Time (seconds)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13B610-A934-F747-B0AF-0CDBB0E05045}"/>
              </a:ext>
            </a:extLst>
          </p:cNvPr>
          <p:cNvSpPr txBox="1"/>
          <p:nvPr/>
        </p:nvSpPr>
        <p:spPr>
          <a:xfrm rot="16200000">
            <a:off x="-1391894" y="4591150"/>
            <a:ext cx="3615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Volume of H gas produced (g)</a:t>
            </a:r>
          </a:p>
        </p:txBody>
      </p:sp>
    </p:spTree>
    <p:extLst>
      <p:ext uri="{BB962C8B-B14F-4D97-AF65-F5344CB8AC3E}">
        <p14:creationId xmlns:p14="http://schemas.microsoft.com/office/powerpoint/2010/main" val="3042206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2800" b="1" dirty="0">
                <a:solidFill>
                  <a:srgbClr val="FF9900"/>
                </a:solidFill>
              </a:rPr>
              <a:t>Interpret graphs showing the quantity of product formed or reactant used up against time (grade 4-5)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When calcium carbonate (limestone) reacts with hydrochloric acid, carbon dioxide gas is given off.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Activities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B5B407-866A-D842-BECD-F9135C47F013}"/>
              </a:ext>
            </a:extLst>
          </p:cNvPr>
          <p:cNvSpPr txBox="1"/>
          <p:nvPr/>
        </p:nvSpPr>
        <p:spPr>
          <a:xfrm>
            <a:off x="127620" y="3581703"/>
            <a:ext cx="3168352" cy="147732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Sketch a graph to show how the amount of calcium carbonate throughout the experiment changes.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03B742-E23A-7047-9318-6883DF186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387" y="3863181"/>
            <a:ext cx="4064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39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2800" b="1" dirty="0">
                <a:solidFill>
                  <a:srgbClr val="FF9900"/>
                </a:solidFill>
              </a:rPr>
              <a:t>Interpret graphs showing the quantity of product formed or reactant used up against time (grade 4-5)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When calcium carbonate (limestone) reacts with hydrochloric acid, carbon dioxide gas is given off.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Activities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C5CAD1-493C-8F41-9BF9-BD601C59F990}"/>
              </a:ext>
            </a:extLst>
          </p:cNvPr>
          <p:cNvCxnSpPr/>
          <p:nvPr/>
        </p:nvCxnSpPr>
        <p:spPr>
          <a:xfrm>
            <a:off x="745232" y="3068960"/>
            <a:ext cx="0" cy="309634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4D09BC8-EC7E-1F41-87AD-3909760B864F}"/>
              </a:ext>
            </a:extLst>
          </p:cNvPr>
          <p:cNvCxnSpPr>
            <a:cxnSpLocks/>
          </p:cNvCxnSpPr>
          <p:nvPr/>
        </p:nvCxnSpPr>
        <p:spPr>
          <a:xfrm>
            <a:off x="745232" y="6165304"/>
            <a:ext cx="38987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4A4CB14-E54D-5B48-8CD5-8D0181C29A5C}"/>
              </a:ext>
            </a:extLst>
          </p:cNvPr>
          <p:cNvSpPr txBox="1"/>
          <p:nvPr/>
        </p:nvSpPr>
        <p:spPr>
          <a:xfrm>
            <a:off x="1619672" y="6289874"/>
            <a:ext cx="1859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Time (seconds)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13B610-A934-F747-B0AF-0CDBB0E05045}"/>
              </a:ext>
            </a:extLst>
          </p:cNvPr>
          <p:cNvSpPr txBox="1"/>
          <p:nvPr/>
        </p:nvSpPr>
        <p:spPr>
          <a:xfrm rot="16200000">
            <a:off x="-1586654" y="4591150"/>
            <a:ext cx="4004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Amount of calcium carbonate (g)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738552-1626-AA4D-8A7B-7B3C4DF9A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378" y="5002138"/>
            <a:ext cx="2945899" cy="165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262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2800" b="1" dirty="0">
                <a:solidFill>
                  <a:srgbClr val="FF9900"/>
                </a:solidFill>
              </a:rPr>
              <a:t>Interpret graphs showing the quantity of product formed or reactant used up against time (grade 4-5)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When magnesium reacts with hydrochloric acid, hydrogen gas is given off.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Activities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F79665-5B1C-9D44-9E2B-F3AA47458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6252" y="5059030"/>
            <a:ext cx="2710128" cy="155754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C5CAD1-493C-8F41-9BF9-BD601C59F990}"/>
              </a:ext>
            </a:extLst>
          </p:cNvPr>
          <p:cNvCxnSpPr/>
          <p:nvPr/>
        </p:nvCxnSpPr>
        <p:spPr>
          <a:xfrm>
            <a:off x="745232" y="3068960"/>
            <a:ext cx="0" cy="309634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4D09BC8-EC7E-1F41-87AD-3909760B864F}"/>
              </a:ext>
            </a:extLst>
          </p:cNvPr>
          <p:cNvCxnSpPr>
            <a:cxnSpLocks/>
          </p:cNvCxnSpPr>
          <p:nvPr/>
        </p:nvCxnSpPr>
        <p:spPr>
          <a:xfrm>
            <a:off x="745232" y="6165304"/>
            <a:ext cx="38987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4A4CB14-E54D-5B48-8CD5-8D0181C29A5C}"/>
              </a:ext>
            </a:extLst>
          </p:cNvPr>
          <p:cNvSpPr txBox="1"/>
          <p:nvPr/>
        </p:nvSpPr>
        <p:spPr>
          <a:xfrm>
            <a:off x="1619672" y="6289874"/>
            <a:ext cx="1859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Time (seconds)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13B610-A934-F747-B0AF-0CDBB0E05045}"/>
              </a:ext>
            </a:extLst>
          </p:cNvPr>
          <p:cNvSpPr txBox="1"/>
          <p:nvPr/>
        </p:nvSpPr>
        <p:spPr>
          <a:xfrm rot="16200000">
            <a:off x="-1391894" y="4591150"/>
            <a:ext cx="3615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Volume of H gas produced (g)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4D980820-322D-B143-B439-F64CBD20C7AB}"/>
              </a:ext>
            </a:extLst>
          </p:cNvPr>
          <p:cNvSpPr/>
          <p:nvPr/>
        </p:nvSpPr>
        <p:spPr>
          <a:xfrm>
            <a:off x="766916" y="3642852"/>
            <a:ext cx="4026310" cy="2551471"/>
          </a:xfrm>
          <a:custGeom>
            <a:avLst/>
            <a:gdLst>
              <a:gd name="connsiteX0" fmla="*/ 0 w 4026310"/>
              <a:gd name="connsiteY0" fmla="*/ 2551471 h 2551471"/>
              <a:gd name="connsiteX1" fmla="*/ 14749 w 4026310"/>
              <a:gd name="connsiteY1" fmla="*/ 2418735 h 2551471"/>
              <a:gd name="connsiteX2" fmla="*/ 29497 w 4026310"/>
              <a:gd name="connsiteY2" fmla="*/ 2374490 h 2551471"/>
              <a:gd name="connsiteX3" fmla="*/ 44245 w 4026310"/>
              <a:gd name="connsiteY3" fmla="*/ 2315496 h 2551471"/>
              <a:gd name="connsiteX4" fmla="*/ 58994 w 4026310"/>
              <a:gd name="connsiteY4" fmla="*/ 2271251 h 2551471"/>
              <a:gd name="connsiteX5" fmla="*/ 88490 w 4026310"/>
              <a:gd name="connsiteY5" fmla="*/ 2168013 h 2551471"/>
              <a:gd name="connsiteX6" fmla="*/ 117987 w 4026310"/>
              <a:gd name="connsiteY6" fmla="*/ 2123767 h 2551471"/>
              <a:gd name="connsiteX7" fmla="*/ 162232 w 4026310"/>
              <a:gd name="connsiteY7" fmla="*/ 1991032 h 2551471"/>
              <a:gd name="connsiteX8" fmla="*/ 250723 w 4026310"/>
              <a:gd name="connsiteY8" fmla="*/ 1725561 h 2551471"/>
              <a:gd name="connsiteX9" fmla="*/ 339213 w 4026310"/>
              <a:gd name="connsiteY9" fmla="*/ 1460090 h 2551471"/>
              <a:gd name="connsiteX10" fmla="*/ 353961 w 4026310"/>
              <a:gd name="connsiteY10" fmla="*/ 1415845 h 2551471"/>
              <a:gd name="connsiteX11" fmla="*/ 412955 w 4026310"/>
              <a:gd name="connsiteY11" fmla="*/ 1327354 h 2551471"/>
              <a:gd name="connsiteX12" fmla="*/ 501445 w 4026310"/>
              <a:gd name="connsiteY12" fmla="*/ 1150374 h 2551471"/>
              <a:gd name="connsiteX13" fmla="*/ 530942 w 4026310"/>
              <a:gd name="connsiteY13" fmla="*/ 1106129 h 2551471"/>
              <a:gd name="connsiteX14" fmla="*/ 589936 w 4026310"/>
              <a:gd name="connsiteY14" fmla="*/ 1017638 h 2551471"/>
              <a:gd name="connsiteX15" fmla="*/ 648929 w 4026310"/>
              <a:gd name="connsiteY15" fmla="*/ 929148 h 2551471"/>
              <a:gd name="connsiteX16" fmla="*/ 678426 w 4026310"/>
              <a:gd name="connsiteY16" fmla="*/ 884903 h 2551471"/>
              <a:gd name="connsiteX17" fmla="*/ 752168 w 4026310"/>
              <a:gd name="connsiteY17" fmla="*/ 752167 h 2551471"/>
              <a:gd name="connsiteX18" fmla="*/ 781665 w 4026310"/>
              <a:gd name="connsiteY18" fmla="*/ 707922 h 2551471"/>
              <a:gd name="connsiteX19" fmla="*/ 825910 w 4026310"/>
              <a:gd name="connsiteY19" fmla="*/ 619432 h 2551471"/>
              <a:gd name="connsiteX20" fmla="*/ 899652 w 4026310"/>
              <a:gd name="connsiteY20" fmla="*/ 486696 h 2551471"/>
              <a:gd name="connsiteX21" fmla="*/ 988142 w 4026310"/>
              <a:gd name="connsiteY21" fmla="*/ 398206 h 2551471"/>
              <a:gd name="connsiteX22" fmla="*/ 1017639 w 4026310"/>
              <a:gd name="connsiteY22" fmla="*/ 353961 h 2551471"/>
              <a:gd name="connsiteX23" fmla="*/ 1106129 w 4026310"/>
              <a:gd name="connsiteY23" fmla="*/ 309716 h 2551471"/>
              <a:gd name="connsiteX24" fmla="*/ 1194619 w 4026310"/>
              <a:gd name="connsiteY24" fmla="*/ 250722 h 2551471"/>
              <a:gd name="connsiteX25" fmla="*/ 1327355 w 4026310"/>
              <a:gd name="connsiteY25" fmla="*/ 162232 h 2551471"/>
              <a:gd name="connsiteX26" fmla="*/ 1371600 w 4026310"/>
              <a:gd name="connsiteY26" fmla="*/ 132735 h 2551471"/>
              <a:gd name="connsiteX27" fmla="*/ 1415845 w 4026310"/>
              <a:gd name="connsiteY27" fmla="*/ 117987 h 2551471"/>
              <a:gd name="connsiteX28" fmla="*/ 1460090 w 4026310"/>
              <a:gd name="connsiteY28" fmla="*/ 88490 h 2551471"/>
              <a:gd name="connsiteX29" fmla="*/ 1548581 w 4026310"/>
              <a:gd name="connsiteY29" fmla="*/ 58993 h 2551471"/>
              <a:gd name="connsiteX30" fmla="*/ 2271252 w 4026310"/>
              <a:gd name="connsiteY30" fmla="*/ 29496 h 2551471"/>
              <a:gd name="connsiteX31" fmla="*/ 2669458 w 4026310"/>
              <a:gd name="connsiteY31" fmla="*/ 0 h 2551471"/>
              <a:gd name="connsiteX32" fmla="*/ 3465871 w 4026310"/>
              <a:gd name="connsiteY32" fmla="*/ 14748 h 2551471"/>
              <a:gd name="connsiteX33" fmla="*/ 4026310 w 4026310"/>
              <a:gd name="connsiteY33" fmla="*/ 14748 h 255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026310" h="2551471">
                <a:moveTo>
                  <a:pt x="0" y="2551471"/>
                </a:moveTo>
                <a:cubicBezTo>
                  <a:pt x="4916" y="2507226"/>
                  <a:pt x="7430" y="2462647"/>
                  <a:pt x="14749" y="2418735"/>
                </a:cubicBezTo>
                <a:cubicBezTo>
                  <a:pt x="17305" y="2403400"/>
                  <a:pt x="25226" y="2389438"/>
                  <a:pt x="29497" y="2374490"/>
                </a:cubicBezTo>
                <a:cubicBezTo>
                  <a:pt x="35065" y="2355000"/>
                  <a:pt x="38676" y="2334986"/>
                  <a:pt x="44245" y="2315496"/>
                </a:cubicBezTo>
                <a:cubicBezTo>
                  <a:pt x="48516" y="2300548"/>
                  <a:pt x="54723" y="2286199"/>
                  <a:pt x="58994" y="2271251"/>
                </a:cubicBezTo>
                <a:cubicBezTo>
                  <a:pt x="65295" y="2249199"/>
                  <a:pt x="76703" y="2191587"/>
                  <a:pt x="88490" y="2168013"/>
                </a:cubicBezTo>
                <a:cubicBezTo>
                  <a:pt x="96417" y="2152159"/>
                  <a:pt x="110788" y="2139965"/>
                  <a:pt x="117987" y="2123767"/>
                </a:cubicBezTo>
                <a:cubicBezTo>
                  <a:pt x="117994" y="2123752"/>
                  <a:pt x="154855" y="2013162"/>
                  <a:pt x="162232" y="1991032"/>
                </a:cubicBezTo>
                <a:lnTo>
                  <a:pt x="250723" y="1725561"/>
                </a:lnTo>
                <a:lnTo>
                  <a:pt x="339213" y="1460090"/>
                </a:lnTo>
                <a:cubicBezTo>
                  <a:pt x="344129" y="1445342"/>
                  <a:pt x="345338" y="1428780"/>
                  <a:pt x="353961" y="1415845"/>
                </a:cubicBezTo>
                <a:lnTo>
                  <a:pt x="412955" y="1327354"/>
                </a:lnTo>
                <a:cubicBezTo>
                  <a:pt x="453662" y="1205234"/>
                  <a:pt x="425206" y="1264733"/>
                  <a:pt x="501445" y="1150374"/>
                </a:cubicBezTo>
                <a:lnTo>
                  <a:pt x="530942" y="1106129"/>
                </a:lnTo>
                <a:cubicBezTo>
                  <a:pt x="559147" y="1021509"/>
                  <a:pt x="525491" y="1100496"/>
                  <a:pt x="589936" y="1017638"/>
                </a:cubicBezTo>
                <a:cubicBezTo>
                  <a:pt x="611701" y="989655"/>
                  <a:pt x="629265" y="958645"/>
                  <a:pt x="648929" y="929148"/>
                </a:cubicBezTo>
                <a:lnTo>
                  <a:pt x="678426" y="884903"/>
                </a:lnTo>
                <a:cubicBezTo>
                  <a:pt x="704384" y="807027"/>
                  <a:pt x="684551" y="853592"/>
                  <a:pt x="752168" y="752167"/>
                </a:cubicBezTo>
                <a:lnTo>
                  <a:pt x="781665" y="707922"/>
                </a:lnTo>
                <a:cubicBezTo>
                  <a:pt x="818734" y="596711"/>
                  <a:pt x="768730" y="733792"/>
                  <a:pt x="825910" y="619432"/>
                </a:cubicBezTo>
                <a:cubicBezTo>
                  <a:pt x="863003" y="545247"/>
                  <a:pt x="806644" y="579704"/>
                  <a:pt x="899652" y="486696"/>
                </a:cubicBezTo>
                <a:cubicBezTo>
                  <a:pt x="929149" y="457199"/>
                  <a:pt x="965003" y="432915"/>
                  <a:pt x="988142" y="398206"/>
                </a:cubicBezTo>
                <a:cubicBezTo>
                  <a:pt x="997974" y="383458"/>
                  <a:pt x="1005105" y="366495"/>
                  <a:pt x="1017639" y="353961"/>
                </a:cubicBezTo>
                <a:cubicBezTo>
                  <a:pt x="1046230" y="325370"/>
                  <a:pt x="1070142" y="321711"/>
                  <a:pt x="1106129" y="309716"/>
                </a:cubicBezTo>
                <a:cubicBezTo>
                  <a:pt x="1204317" y="211528"/>
                  <a:pt x="1098574" y="304080"/>
                  <a:pt x="1194619" y="250722"/>
                </a:cubicBezTo>
                <a:cubicBezTo>
                  <a:pt x="1194636" y="250712"/>
                  <a:pt x="1305224" y="176986"/>
                  <a:pt x="1327355" y="162232"/>
                </a:cubicBezTo>
                <a:cubicBezTo>
                  <a:pt x="1342103" y="152400"/>
                  <a:pt x="1354784" y="138340"/>
                  <a:pt x="1371600" y="132735"/>
                </a:cubicBezTo>
                <a:lnTo>
                  <a:pt x="1415845" y="117987"/>
                </a:lnTo>
                <a:cubicBezTo>
                  <a:pt x="1430593" y="108155"/>
                  <a:pt x="1443892" y="95689"/>
                  <a:pt x="1460090" y="88490"/>
                </a:cubicBezTo>
                <a:cubicBezTo>
                  <a:pt x="1488503" y="75862"/>
                  <a:pt x="1519084" y="68825"/>
                  <a:pt x="1548581" y="58993"/>
                </a:cubicBezTo>
                <a:cubicBezTo>
                  <a:pt x="1807410" y="-27283"/>
                  <a:pt x="1577344" y="44582"/>
                  <a:pt x="2271252" y="29496"/>
                </a:cubicBezTo>
                <a:cubicBezTo>
                  <a:pt x="2374525" y="20108"/>
                  <a:pt x="2578780" y="0"/>
                  <a:pt x="2669458" y="0"/>
                </a:cubicBezTo>
                <a:cubicBezTo>
                  <a:pt x="2934975" y="0"/>
                  <a:pt x="3200370" y="11862"/>
                  <a:pt x="3465871" y="14748"/>
                </a:cubicBezTo>
                <a:cubicBezTo>
                  <a:pt x="3652673" y="16778"/>
                  <a:pt x="3839497" y="14748"/>
                  <a:pt x="4026310" y="14748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83B275-EB0A-0843-B265-F47CE31ECC30}"/>
              </a:ext>
            </a:extLst>
          </p:cNvPr>
          <p:cNvSpPr txBox="1"/>
          <p:nvPr/>
        </p:nvSpPr>
        <p:spPr>
          <a:xfrm>
            <a:off x="5191728" y="2745786"/>
            <a:ext cx="38246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The line is flat at the end.</a:t>
            </a:r>
          </a:p>
          <a:p>
            <a:r>
              <a:rPr lang="en-GB" sz="2000" dirty="0"/>
              <a:t>This is where the reaction has </a:t>
            </a:r>
            <a:r>
              <a:rPr lang="en-GB" sz="2000" b="1" dirty="0"/>
              <a:t>completed</a:t>
            </a:r>
            <a:r>
              <a:rPr lang="en-GB" sz="2000" dirty="0"/>
              <a:t>.</a:t>
            </a:r>
          </a:p>
          <a:p>
            <a:endParaRPr lang="en-GB" sz="2000" dirty="0"/>
          </a:p>
          <a:p>
            <a:r>
              <a:rPr lang="en-GB" sz="2000" dirty="0"/>
              <a:t>All of the </a:t>
            </a:r>
            <a:r>
              <a:rPr lang="en-GB" sz="2000" b="1" dirty="0"/>
              <a:t>reactants</a:t>
            </a:r>
            <a:r>
              <a:rPr lang="en-GB" sz="2000" dirty="0"/>
              <a:t> have been used up and no new </a:t>
            </a:r>
            <a:r>
              <a:rPr lang="en-GB" sz="2000" b="1" dirty="0"/>
              <a:t>product</a:t>
            </a:r>
            <a:r>
              <a:rPr lang="en-GB" sz="2000" dirty="0"/>
              <a:t> is being formed.</a:t>
            </a:r>
          </a:p>
        </p:txBody>
      </p:sp>
    </p:spTree>
    <p:extLst>
      <p:ext uri="{BB962C8B-B14F-4D97-AF65-F5344CB8AC3E}">
        <p14:creationId xmlns:p14="http://schemas.microsoft.com/office/powerpoint/2010/main" val="326239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96E0D26-F36D-4C9E-AB5A-1DE56E5E48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How to calculate the rate of a reaction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60C86-B10A-414B-A547-4A7BDE84D4F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Rates of Reaction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DFD17B-49FF-4263-AC45-899E7B81BA6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11126A-6136-4891-91BD-C7364FD5E4F5}" type="datetime1">
              <a:rPr kumimoji="0" lang="en-GB" sz="1800" b="0" i="0" u="sng" strike="noStrike" kern="120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17/09/2020</a:t>
            </a:fld>
            <a:endParaRPr kumimoji="0" lang="en-GB" sz="1800" b="0" i="0" u="sng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BC5D00-93C3-45E1-8253-ECE6AE6D1294}"/>
              </a:ext>
            </a:extLst>
          </p:cNvPr>
          <p:cNvSpPr>
            <a:spLocks noGrp="1"/>
          </p:cNvSpPr>
          <p:nvPr>
            <p:ph idx="11"/>
          </p:nvPr>
        </p:nvSpPr>
        <p:spPr>
          <a:solidFill>
            <a:srgbClr val="FF8181"/>
          </a:solidFill>
        </p:spPr>
        <p:txBody>
          <a:bodyPr/>
          <a:lstStyle/>
          <a:p>
            <a:r>
              <a:rPr lang="en-GB" dirty="0" smtClean="0"/>
              <a:t>State the two ways in which we can measure the rate of reaction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722FFF-A25E-484D-959B-EF5EA0D2B0D5}"/>
              </a:ext>
            </a:extLst>
          </p:cNvPr>
          <p:cNvSpPr>
            <a:spLocks noGrp="1"/>
          </p:cNvSpPr>
          <p:nvPr>
            <p:ph idx="12"/>
          </p:nvPr>
        </p:nvSpPr>
        <p:spPr>
          <a:solidFill>
            <a:srgbClr val="C2E49C"/>
          </a:solidFill>
        </p:spPr>
        <p:txBody>
          <a:bodyPr>
            <a:normAutofit/>
          </a:bodyPr>
          <a:lstStyle/>
          <a:p>
            <a:r>
              <a:rPr lang="en-US" dirty="0"/>
              <a:t>Calculate the rate of reaction from a curved graph 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47C521B-5975-43D3-BE7B-8BA62D4D7159}"/>
              </a:ext>
            </a:extLst>
          </p:cNvPr>
          <p:cNvSpPr>
            <a:spLocks noGrp="1"/>
          </p:cNvSpPr>
          <p:nvPr>
            <p:ph idx="17"/>
          </p:nvPr>
        </p:nvSpPr>
        <p:spPr>
          <a:solidFill>
            <a:srgbClr val="FF8181"/>
          </a:solidFill>
        </p:spPr>
        <p:txBody>
          <a:bodyPr/>
          <a:lstStyle/>
          <a:p>
            <a:r>
              <a:rPr lang="en-GB" dirty="0"/>
              <a:t>1-3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692B6F7-078D-448D-AABA-47FEA1609CB0}"/>
              </a:ext>
            </a:extLst>
          </p:cNvPr>
          <p:cNvSpPr>
            <a:spLocks noGrp="1"/>
          </p:cNvSpPr>
          <p:nvPr>
            <p:ph idx="18"/>
          </p:nvPr>
        </p:nvSpPr>
        <p:spPr/>
        <p:txBody>
          <a:bodyPr/>
          <a:lstStyle/>
          <a:p>
            <a:r>
              <a:rPr lang="en-GB" dirty="0"/>
              <a:t>4-5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6AA0FC-FEFD-4CC6-9405-653478E39883}"/>
              </a:ext>
            </a:extLst>
          </p:cNvPr>
          <p:cNvSpPr>
            <a:spLocks noGrp="1"/>
          </p:cNvSpPr>
          <p:nvPr>
            <p:ph idx="19"/>
          </p:nvPr>
        </p:nvSpPr>
        <p:spPr>
          <a:solidFill>
            <a:srgbClr val="C2E49C"/>
          </a:solidFill>
        </p:spPr>
        <p:txBody>
          <a:bodyPr/>
          <a:lstStyle/>
          <a:p>
            <a:r>
              <a:rPr lang="en-GB"/>
              <a:t>6-8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57404BF-F292-4690-B055-791AC86AB805}"/>
              </a:ext>
            </a:extLst>
          </p:cNvPr>
          <p:cNvSpPr>
            <a:spLocks noGrp="1"/>
          </p:cNvSpPr>
          <p:nvPr>
            <p:ph idx="2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Interpret graphs showing the quantity of product formed or reactant used up against time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5860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24328" y="92218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Demonstrate</a:t>
            </a: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B358B580-CC19-DE45-BA1C-77671C20B5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6" t="39316" r="42467" b="22794"/>
          <a:stretch>
            <a:fillRect/>
          </a:stretch>
        </p:blipFill>
        <p:spPr bwMode="auto">
          <a:xfrm>
            <a:off x="0" y="35157"/>
            <a:ext cx="6948264" cy="504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BA8517-CCA4-3D45-B6D2-6FBA94B848E8}"/>
              </a:ext>
            </a:extLst>
          </p:cNvPr>
          <p:cNvSpPr txBox="1"/>
          <p:nvPr/>
        </p:nvSpPr>
        <p:spPr>
          <a:xfrm>
            <a:off x="2611" y="5229200"/>
            <a:ext cx="9129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LcParenR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Calculate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mean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rate of reaction time between 50 seconds and 100 seconds.</a:t>
            </a:r>
          </a:p>
          <a:p>
            <a:pPr algn="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(3)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2D18F0-E1EB-6842-B71C-5F8687C39268}"/>
              </a:ext>
            </a:extLst>
          </p:cNvPr>
          <p:cNvSpPr/>
          <p:nvPr/>
        </p:nvSpPr>
        <p:spPr>
          <a:xfrm>
            <a:off x="14150" y="6106363"/>
            <a:ext cx="9129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FF9900"/>
                </a:solidFill>
              </a:rPr>
              <a:t>Interpret graphs showing the quantity of product formed or reactant used up against time (grade 4-5)	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0157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24328" y="92218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Demonstrate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81DDB4-1C71-AA44-A3B2-EC8A6CA887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2736"/>
          <a:stretch/>
        </p:blipFill>
        <p:spPr>
          <a:xfrm>
            <a:off x="231391" y="1131367"/>
            <a:ext cx="4797293" cy="5166140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29CDEED1-991D-1C4A-9F01-4597F9B4D3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305" y="344929"/>
            <a:ext cx="873938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231F20"/>
                </a:solidFill>
                <a:effectLst/>
                <a:latin typeface="Century Gothic" panose="020B0502020202020204" pitchFamily="34" charset="0"/>
              </a:rPr>
              <a:t>Using this graph, we can calculate the average rate between 30 seconds and 120 seconds.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pic>
        <p:nvPicPr>
          <p:cNvPr id="3074" name="Picture 2" descr="average\,rate = \frac{{change\,in\,mass}}{{change\,in\,time}}">
            <a:extLst>
              <a:ext uri="{FF2B5EF4-FFF2-40B4-BE49-F238E27FC236}">
                <a16:creationId xmlns:a16="http://schemas.microsoft.com/office/drawing/2014/main" id="{2915CC2B-E0E5-9244-B9DA-3BBF20E94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076" y="1551873"/>
            <a:ext cx="3813256" cy="58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average\,rate = \frac{{3.1 - 1.4}}{{120 - 30}}">
            <a:extLst>
              <a:ext uri="{FF2B5EF4-FFF2-40B4-BE49-F238E27FC236}">
                <a16:creationId xmlns:a16="http://schemas.microsoft.com/office/drawing/2014/main" id="{BE7CFF5B-F092-0344-AE0D-C619A4F5B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669" y="2485915"/>
            <a:ext cx="3574574" cy="58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verage\,rate = \frac{{1.7}}{{90}}">
            <a:extLst>
              <a:ext uri="{FF2B5EF4-FFF2-40B4-BE49-F238E27FC236}">
                <a16:creationId xmlns:a16="http://schemas.microsoft.com/office/drawing/2014/main" id="{24DC4090-8907-494D-A6B3-BB84E0911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562" y="3350443"/>
            <a:ext cx="2680020" cy="58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average\,rate = 0.0189g\,s_{}^{ - 1}">
            <a:extLst>
              <a:ext uri="{FF2B5EF4-FFF2-40B4-BE49-F238E27FC236}">
                <a16:creationId xmlns:a16="http://schemas.microsoft.com/office/drawing/2014/main" id="{C0662401-9913-5542-946B-CB280EFADC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14054" b="-4484"/>
          <a:stretch/>
        </p:blipFill>
        <p:spPr bwMode="auto">
          <a:xfrm>
            <a:off x="5610805" y="4214773"/>
            <a:ext cx="2862777" cy="294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BB3C786-580A-44F3-BB6E-7A6312FE2F55}"/>
              </a:ext>
            </a:extLst>
          </p:cNvPr>
          <p:cNvSpPr/>
          <p:nvPr/>
        </p:nvSpPr>
        <p:spPr>
          <a:xfrm>
            <a:off x="54386" y="6294803"/>
            <a:ext cx="9129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FF9900"/>
                </a:solidFill>
              </a:rPr>
              <a:t>Interpret graphs showing the quantity of product formed or reactant used up against time (grade 4-5)	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09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24328" y="92218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Demonstrate</a:t>
            </a: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B358B580-CC19-DE45-BA1C-77671C20B5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6" t="39316" r="42467" b="22794"/>
          <a:stretch>
            <a:fillRect/>
          </a:stretch>
        </p:blipFill>
        <p:spPr bwMode="auto">
          <a:xfrm>
            <a:off x="0" y="35157"/>
            <a:ext cx="6948264" cy="504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BA8517-CCA4-3D45-B6D2-6FBA94B848E8}"/>
              </a:ext>
            </a:extLst>
          </p:cNvPr>
          <p:cNvSpPr txBox="1"/>
          <p:nvPr/>
        </p:nvSpPr>
        <p:spPr>
          <a:xfrm>
            <a:off x="2611" y="5229200"/>
            <a:ext cx="9129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LcParenR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Calculate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mean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rate of reaction time between 50 seconds and 100 seconds at 20 degrees.</a:t>
            </a:r>
          </a:p>
          <a:p>
            <a:pPr algn="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(3)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2A994B-41B9-46DB-B02A-CBD9B128EEF8}"/>
              </a:ext>
            </a:extLst>
          </p:cNvPr>
          <p:cNvSpPr/>
          <p:nvPr/>
        </p:nvSpPr>
        <p:spPr>
          <a:xfrm>
            <a:off x="14150" y="6106363"/>
            <a:ext cx="9129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FF9900"/>
                </a:solidFill>
              </a:rPr>
              <a:t>Interpret graphs showing the quantity of product formed or reactant used up against time (grade 4-5)	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02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96E0D26-F36D-4C9E-AB5A-1DE56E5E48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How to calculate the rate of a reaction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60C86-B10A-414B-A547-4A7BDE84D4F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Rates of Reaction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DFD17B-49FF-4263-AC45-899E7B81BA6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11126A-6136-4891-91BD-C7364FD5E4F5}" type="datetime1">
              <a:rPr kumimoji="0" lang="en-GB" sz="1800" b="0" i="0" u="sng" strike="noStrike" kern="120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17/09/2020</a:t>
            </a:fld>
            <a:endParaRPr kumimoji="0" lang="en-GB" sz="1800" b="0" i="0" u="sng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BC5D00-93C3-45E1-8253-ECE6AE6D1294}"/>
              </a:ext>
            </a:extLst>
          </p:cNvPr>
          <p:cNvSpPr>
            <a:spLocks noGrp="1"/>
          </p:cNvSpPr>
          <p:nvPr>
            <p:ph idx="11"/>
          </p:nvPr>
        </p:nvSpPr>
        <p:spPr>
          <a:solidFill>
            <a:srgbClr val="FF8181"/>
          </a:solidFill>
        </p:spPr>
        <p:txBody>
          <a:bodyPr/>
          <a:lstStyle/>
          <a:p>
            <a:r>
              <a:rPr lang="en-GB" dirty="0" smtClean="0"/>
              <a:t>State the two ways in which we can measure the rate of reaction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722FFF-A25E-484D-959B-EF5EA0D2B0D5}"/>
              </a:ext>
            </a:extLst>
          </p:cNvPr>
          <p:cNvSpPr>
            <a:spLocks noGrp="1"/>
          </p:cNvSpPr>
          <p:nvPr>
            <p:ph idx="12"/>
          </p:nvPr>
        </p:nvSpPr>
        <p:spPr>
          <a:solidFill>
            <a:srgbClr val="C2E49C"/>
          </a:solidFill>
        </p:spPr>
        <p:txBody>
          <a:bodyPr>
            <a:normAutofit/>
          </a:bodyPr>
          <a:lstStyle/>
          <a:p>
            <a:r>
              <a:rPr lang="en-US" dirty="0"/>
              <a:t>Calculate the rate of reaction from a curved graph 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47C521B-5975-43D3-BE7B-8BA62D4D7159}"/>
              </a:ext>
            </a:extLst>
          </p:cNvPr>
          <p:cNvSpPr>
            <a:spLocks noGrp="1"/>
          </p:cNvSpPr>
          <p:nvPr>
            <p:ph idx="17"/>
          </p:nvPr>
        </p:nvSpPr>
        <p:spPr>
          <a:solidFill>
            <a:srgbClr val="FF8181"/>
          </a:solidFill>
        </p:spPr>
        <p:txBody>
          <a:bodyPr/>
          <a:lstStyle/>
          <a:p>
            <a:r>
              <a:rPr lang="en-GB" dirty="0"/>
              <a:t>1-3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692B6F7-078D-448D-AABA-47FEA1609CB0}"/>
              </a:ext>
            </a:extLst>
          </p:cNvPr>
          <p:cNvSpPr>
            <a:spLocks noGrp="1"/>
          </p:cNvSpPr>
          <p:nvPr>
            <p:ph idx="18"/>
          </p:nvPr>
        </p:nvSpPr>
        <p:spPr/>
        <p:txBody>
          <a:bodyPr/>
          <a:lstStyle/>
          <a:p>
            <a:r>
              <a:rPr lang="en-GB" dirty="0"/>
              <a:t>4-5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6AA0FC-FEFD-4CC6-9405-653478E39883}"/>
              </a:ext>
            </a:extLst>
          </p:cNvPr>
          <p:cNvSpPr>
            <a:spLocks noGrp="1"/>
          </p:cNvSpPr>
          <p:nvPr>
            <p:ph idx="19"/>
          </p:nvPr>
        </p:nvSpPr>
        <p:spPr>
          <a:solidFill>
            <a:srgbClr val="C2E49C"/>
          </a:solidFill>
        </p:spPr>
        <p:txBody>
          <a:bodyPr/>
          <a:lstStyle/>
          <a:p>
            <a:r>
              <a:rPr lang="en-GB"/>
              <a:t>6-8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57404BF-F292-4690-B055-791AC86AB805}"/>
              </a:ext>
            </a:extLst>
          </p:cNvPr>
          <p:cNvSpPr>
            <a:spLocks noGrp="1"/>
          </p:cNvSpPr>
          <p:nvPr>
            <p:ph idx="2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Interpret graphs showing the quantity of product formed or reactant used up against time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24330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24328" y="92218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Demonstrate</a:t>
            </a: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B358B580-CC19-DE45-BA1C-77671C20B5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6" t="39316" r="42467" b="22794"/>
          <a:stretch>
            <a:fillRect/>
          </a:stretch>
        </p:blipFill>
        <p:spPr bwMode="auto">
          <a:xfrm>
            <a:off x="0" y="35157"/>
            <a:ext cx="6948264" cy="504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BA8517-CCA4-3D45-B6D2-6FBA94B848E8}"/>
              </a:ext>
            </a:extLst>
          </p:cNvPr>
          <p:cNvSpPr txBox="1"/>
          <p:nvPr/>
        </p:nvSpPr>
        <p:spPr>
          <a:xfrm>
            <a:off x="2611" y="5229200"/>
            <a:ext cx="9129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LcParenR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Calculate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mean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rate of reaction time between 50 seconds and 100 seconds at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degrees.</a:t>
            </a:r>
          </a:p>
          <a:p>
            <a:pPr algn="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(3)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829A00-E718-4509-AF27-D01B11DE908F}"/>
              </a:ext>
            </a:extLst>
          </p:cNvPr>
          <p:cNvSpPr/>
          <p:nvPr/>
        </p:nvSpPr>
        <p:spPr>
          <a:xfrm>
            <a:off x="14150" y="6106363"/>
            <a:ext cx="9129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FF9900"/>
                </a:solidFill>
              </a:rPr>
              <a:t>Interpret graphs showing the quantity of product formed or reactant used up against time (grade 4-5)	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5938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1600" b="1" dirty="0">
                <a:solidFill>
                  <a:srgbClr val="008000"/>
                </a:solidFill>
              </a:rPr>
              <a:t>State the two ways to measure the rate of reaction (Grade 1-3)</a:t>
            </a:r>
            <a:br>
              <a:rPr lang="en-GB" sz="1600" b="1" dirty="0">
                <a:solidFill>
                  <a:srgbClr val="008000"/>
                </a:solidFill>
              </a:rPr>
            </a:br>
            <a:r>
              <a:rPr lang="en-GB" sz="1600" b="1" dirty="0">
                <a:solidFill>
                  <a:srgbClr val="FF9900"/>
                </a:solidFill>
              </a:rPr>
              <a:t>Interpret graphs showing the quantity of product formed or reactant used up against time (grade 4-5)	</a:t>
            </a:r>
            <a:br>
              <a:rPr lang="en-GB" sz="1600" b="1" dirty="0">
                <a:solidFill>
                  <a:srgbClr val="FF9900"/>
                </a:solidFill>
              </a:rPr>
            </a:br>
            <a:r>
              <a:rPr lang="en-GB" sz="1600" b="1" dirty="0">
                <a:solidFill>
                  <a:srgbClr val="FF0000"/>
                </a:solidFill>
              </a:rPr>
              <a:t>Calculate the rate of reaction from a curved graph (Grade 6-8)</a:t>
            </a:r>
            <a:endParaRPr lang="en-GB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70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GB" b="1" dirty="0">
                <a:latin typeface="Century Gothic" panose="020B0502020202020204" pitchFamily="34" charset="0"/>
              </a:rPr>
              <a:t>For the reaction conducted at 40°C, what is the mean rate of reaction for the first:</a:t>
            </a:r>
            <a:br>
              <a:rPr lang="en-GB" b="1" dirty="0">
                <a:latin typeface="Century Gothic" panose="020B0502020202020204" pitchFamily="34" charset="0"/>
              </a:rPr>
            </a:br>
            <a:r>
              <a:rPr lang="en-GB" b="1" dirty="0">
                <a:latin typeface="Century Gothic" panose="020B0502020202020204" pitchFamily="34" charset="0"/>
              </a:rPr>
              <a:t>A. 50 seconds?</a:t>
            </a:r>
            <a:br>
              <a:rPr lang="en-GB" b="1" dirty="0">
                <a:latin typeface="Century Gothic" panose="020B0502020202020204" pitchFamily="34" charset="0"/>
              </a:rPr>
            </a:br>
            <a:r>
              <a:rPr lang="en-GB" b="1" dirty="0">
                <a:latin typeface="Century Gothic" panose="020B0502020202020204" pitchFamily="34" charset="0"/>
              </a:rPr>
              <a:t>B. 10 seconds? </a:t>
            </a:r>
            <a:br>
              <a:rPr lang="en-GB" b="1" dirty="0">
                <a:latin typeface="Century Gothic" panose="020B0502020202020204" pitchFamily="34" charset="0"/>
              </a:rPr>
            </a:br>
            <a:r>
              <a:rPr lang="en-GB" b="1" dirty="0">
                <a:latin typeface="Century Gothic" panose="020B0502020202020204" pitchFamily="34" charset="0"/>
              </a:rPr>
              <a:t>C. 300 seconds?</a:t>
            </a:r>
            <a:br>
              <a:rPr lang="en-GB" b="1" dirty="0">
                <a:latin typeface="Century Gothic" panose="020B0502020202020204" pitchFamily="34" charset="0"/>
              </a:rPr>
            </a:br>
            <a:endParaRPr lang="en-GB" b="1" dirty="0">
              <a:latin typeface="Century Gothic" panose="020B0502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GB" b="1" dirty="0">
                <a:latin typeface="Century Gothic" panose="020B0502020202020204" pitchFamily="34" charset="0"/>
              </a:rPr>
              <a:t>For the reaction conducted at 20°C, what is the mean rate of reaction for the first:</a:t>
            </a:r>
            <a:br>
              <a:rPr lang="en-GB" b="1" dirty="0">
                <a:latin typeface="Century Gothic" panose="020B0502020202020204" pitchFamily="34" charset="0"/>
              </a:rPr>
            </a:br>
            <a:r>
              <a:rPr lang="en-GB" b="1" dirty="0">
                <a:latin typeface="Century Gothic" panose="020B0502020202020204" pitchFamily="34" charset="0"/>
              </a:rPr>
              <a:t>A. 50 seconds?</a:t>
            </a:r>
            <a:br>
              <a:rPr lang="en-GB" b="1" dirty="0">
                <a:latin typeface="Century Gothic" panose="020B0502020202020204" pitchFamily="34" charset="0"/>
              </a:rPr>
            </a:br>
            <a:r>
              <a:rPr lang="en-GB" b="1" dirty="0">
                <a:latin typeface="Century Gothic" panose="020B0502020202020204" pitchFamily="34" charset="0"/>
              </a:rPr>
              <a:t>B. 80 seconds?</a:t>
            </a:r>
            <a:br>
              <a:rPr lang="en-GB" b="1" dirty="0">
                <a:latin typeface="Century Gothic" panose="020B0502020202020204" pitchFamily="34" charset="0"/>
              </a:rPr>
            </a:br>
            <a:r>
              <a:rPr lang="en-GB" b="1" dirty="0">
                <a:latin typeface="Century Gothic" panose="020B0502020202020204" pitchFamily="34" charset="0"/>
              </a:rPr>
              <a:t>C. 20 seconds?</a:t>
            </a:r>
            <a:br>
              <a:rPr lang="en-GB" b="1" dirty="0">
                <a:latin typeface="Century Gothic" panose="020B0502020202020204" pitchFamily="34" charset="0"/>
              </a:rPr>
            </a:br>
            <a:endParaRPr lang="en-GB" b="1" dirty="0">
              <a:latin typeface="Century Gothic" panose="020B0502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GB" b="1" dirty="0">
                <a:latin typeface="Century Gothic" panose="020B0502020202020204" pitchFamily="34" charset="0"/>
              </a:rPr>
              <a:t>For the two reactions, what is the difference in rates across the first minute?</a:t>
            </a:r>
            <a:br>
              <a:rPr lang="en-GB" b="1" dirty="0">
                <a:latin typeface="Century Gothic" panose="020B0502020202020204" pitchFamily="34" charset="0"/>
              </a:rPr>
            </a:br>
            <a:endParaRPr lang="en-GB" b="1" dirty="0">
              <a:latin typeface="Century Gothic" panose="020B0502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GB" b="1" dirty="0">
                <a:latin typeface="Century Gothic" panose="020B0502020202020204" pitchFamily="34" charset="0"/>
              </a:rPr>
              <a:t>For the two reactions, what is the difference in rates across 200 seconds?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Activities</a:t>
            </a:r>
          </a:p>
        </p:txBody>
      </p:sp>
    </p:spTree>
    <p:extLst>
      <p:ext uri="{BB962C8B-B14F-4D97-AF65-F5344CB8AC3E}">
        <p14:creationId xmlns:p14="http://schemas.microsoft.com/office/powerpoint/2010/main" val="32431903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4">
            <a:extLst>
              <a:ext uri="{FF2B5EF4-FFF2-40B4-BE49-F238E27FC236}">
                <a16:creationId xmlns:a16="http://schemas.microsoft.com/office/drawing/2014/main" id="{7915CA7B-B288-F54B-8F25-EAE8D61DD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6" t="39316" r="42467" b="22794"/>
          <a:stretch>
            <a:fillRect/>
          </a:stretch>
        </p:blipFill>
        <p:spPr bwMode="auto">
          <a:xfrm>
            <a:off x="124843" y="-7394"/>
            <a:ext cx="4807197" cy="349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935572A-17A1-664E-AA7E-D3678F527D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5" name="Picture 4">
            <a:extLst>
              <a:ext uri="{FF2B5EF4-FFF2-40B4-BE49-F238E27FC236}">
                <a16:creationId xmlns:a16="http://schemas.microsoft.com/office/drawing/2014/main" id="{CEC1E82C-FB07-F043-862B-6002B089B4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06" t="39316" r="42467" b="22794"/>
          <a:stretch>
            <a:fillRect/>
          </a:stretch>
        </p:blipFill>
        <p:spPr bwMode="auto">
          <a:xfrm>
            <a:off x="4336803" y="3369772"/>
            <a:ext cx="4807197" cy="349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0436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1600" b="1" dirty="0">
                <a:solidFill>
                  <a:srgbClr val="008000"/>
                </a:solidFill>
              </a:rPr>
              <a:t>State the two ways to measure the rate of reaction (Grade 1-3)</a:t>
            </a:r>
            <a:br>
              <a:rPr lang="en-GB" sz="1600" b="1" dirty="0">
                <a:solidFill>
                  <a:srgbClr val="008000"/>
                </a:solidFill>
              </a:rPr>
            </a:br>
            <a:r>
              <a:rPr lang="en-GB" sz="1600" b="1" dirty="0">
                <a:solidFill>
                  <a:srgbClr val="FF9900"/>
                </a:solidFill>
              </a:rPr>
              <a:t>Interpret graphs showing the quantity of product formed or reactant used up against time (grade 4-5)	</a:t>
            </a:r>
            <a:br>
              <a:rPr lang="en-GB" sz="1600" b="1" dirty="0">
                <a:solidFill>
                  <a:srgbClr val="FF9900"/>
                </a:solidFill>
              </a:rPr>
            </a:br>
            <a:r>
              <a:rPr lang="en-GB" sz="1600" b="1" dirty="0">
                <a:solidFill>
                  <a:srgbClr val="FF0000"/>
                </a:solidFill>
              </a:rPr>
              <a:t>Calculate the rate of reaction from a curved graph (Grade 6-8)</a:t>
            </a:r>
            <a:endParaRPr lang="en-GB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Activities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BFC09AA-5BB2-064D-8FCA-7DE3290D7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8" y="1484909"/>
            <a:ext cx="4714979" cy="5304380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GB" dirty="0">
                <a:latin typeface="Comic Sans MS" panose="030F0902030302020204" pitchFamily="66" charset="0"/>
              </a:rPr>
              <a:t>1a. 36/50 = 0.72 cm</a:t>
            </a:r>
            <a:r>
              <a:rPr lang="en-GB" baseline="30000" dirty="0">
                <a:latin typeface="Comic Sans MS" panose="030F0902030302020204" pitchFamily="66" charset="0"/>
              </a:rPr>
              <a:t>3</a:t>
            </a:r>
            <a:r>
              <a:rPr lang="en-GB" dirty="0">
                <a:latin typeface="Comic Sans MS" panose="030F0902030302020204" pitchFamily="66" charset="0"/>
              </a:rPr>
              <a:t>/s</a:t>
            </a:r>
            <a:br>
              <a:rPr lang="en-GB" dirty="0">
                <a:latin typeface="Comic Sans MS" panose="030F0902030302020204" pitchFamily="66" charset="0"/>
              </a:rPr>
            </a:br>
            <a:endParaRPr lang="en-GB" dirty="0">
              <a:latin typeface="Comic Sans MS" panose="030F0902030302020204" pitchFamily="66" charset="0"/>
            </a:endParaRPr>
          </a:p>
          <a:p>
            <a:pPr marL="0" lvl="0" indent="0">
              <a:buNone/>
            </a:pPr>
            <a:r>
              <a:rPr lang="en-GB" dirty="0">
                <a:latin typeface="Comic Sans MS" panose="030F0902030302020204" pitchFamily="66" charset="0"/>
              </a:rPr>
              <a:t>1b. 14/10 = 1.4 cm</a:t>
            </a:r>
            <a:r>
              <a:rPr lang="en-GB" baseline="30000" dirty="0">
                <a:latin typeface="Comic Sans MS" panose="030F0902030302020204" pitchFamily="66" charset="0"/>
              </a:rPr>
              <a:t>3</a:t>
            </a:r>
            <a:r>
              <a:rPr lang="en-GB" dirty="0">
                <a:latin typeface="Comic Sans MS" panose="030F0902030302020204" pitchFamily="66" charset="0"/>
              </a:rPr>
              <a:t>/s</a:t>
            </a:r>
            <a:br>
              <a:rPr lang="en-GB" dirty="0">
                <a:latin typeface="Comic Sans MS" panose="030F0902030302020204" pitchFamily="66" charset="0"/>
              </a:rPr>
            </a:br>
            <a:endParaRPr lang="en-GB" dirty="0">
              <a:latin typeface="Comic Sans MS" panose="030F0902030302020204" pitchFamily="66" charset="0"/>
            </a:endParaRPr>
          </a:p>
          <a:p>
            <a:pPr marL="0" lvl="0" indent="0">
              <a:buNone/>
            </a:pPr>
            <a:r>
              <a:rPr lang="en-GB" dirty="0">
                <a:latin typeface="Comic Sans MS" panose="030F0902030302020204" pitchFamily="66" charset="0"/>
              </a:rPr>
              <a:t>1c. 40/300 = 1.33 cm</a:t>
            </a:r>
            <a:r>
              <a:rPr lang="en-GB" baseline="30000" dirty="0">
                <a:latin typeface="Comic Sans MS" panose="030F0902030302020204" pitchFamily="66" charset="0"/>
              </a:rPr>
              <a:t>3</a:t>
            </a:r>
            <a:r>
              <a:rPr lang="en-GB" dirty="0">
                <a:latin typeface="Comic Sans MS" panose="030F0902030302020204" pitchFamily="66" charset="0"/>
              </a:rPr>
              <a:t>/s</a:t>
            </a:r>
            <a:br>
              <a:rPr lang="en-GB" dirty="0">
                <a:latin typeface="Comic Sans MS" panose="030F0902030302020204" pitchFamily="66" charset="0"/>
              </a:rPr>
            </a:br>
            <a:endParaRPr lang="en-GB" dirty="0">
              <a:latin typeface="Comic Sans MS" panose="030F0902030302020204" pitchFamily="66" charset="0"/>
            </a:endParaRPr>
          </a:p>
          <a:p>
            <a:pPr marL="0" lvl="0" indent="0">
              <a:buNone/>
            </a:pPr>
            <a:r>
              <a:rPr lang="en-GB" dirty="0">
                <a:latin typeface="Comic Sans MS" panose="030F0902030302020204" pitchFamily="66" charset="0"/>
              </a:rPr>
              <a:t>2a. 22/50 = 0.44 cm</a:t>
            </a:r>
            <a:r>
              <a:rPr lang="en-GB" baseline="30000" dirty="0">
                <a:latin typeface="Comic Sans MS" panose="030F0902030302020204" pitchFamily="66" charset="0"/>
              </a:rPr>
              <a:t>3</a:t>
            </a:r>
            <a:r>
              <a:rPr lang="en-GB" dirty="0">
                <a:latin typeface="Comic Sans MS" panose="030F0902030302020204" pitchFamily="66" charset="0"/>
              </a:rPr>
              <a:t>/s</a:t>
            </a:r>
            <a:br>
              <a:rPr lang="en-GB" dirty="0">
                <a:latin typeface="Comic Sans MS" panose="030F0902030302020204" pitchFamily="66" charset="0"/>
              </a:rPr>
            </a:br>
            <a:endParaRPr lang="en-GB" dirty="0">
              <a:latin typeface="Comic Sans MS" panose="030F0902030302020204" pitchFamily="66" charset="0"/>
            </a:endParaRPr>
          </a:p>
          <a:p>
            <a:pPr marL="0" lvl="0" indent="0">
              <a:buNone/>
            </a:pPr>
            <a:r>
              <a:rPr lang="en-GB" dirty="0">
                <a:latin typeface="Comic Sans MS" panose="030F0902030302020204" pitchFamily="66" charset="0"/>
              </a:rPr>
              <a:t>2b. 29/80 = 0.36 cm</a:t>
            </a:r>
            <a:r>
              <a:rPr lang="en-GB" baseline="30000" dirty="0">
                <a:latin typeface="Comic Sans MS" panose="030F0902030302020204" pitchFamily="66" charset="0"/>
              </a:rPr>
              <a:t>3</a:t>
            </a:r>
            <a:r>
              <a:rPr lang="en-GB" dirty="0">
                <a:latin typeface="Comic Sans MS" panose="030F0902030302020204" pitchFamily="66" charset="0"/>
              </a:rPr>
              <a:t>/s</a:t>
            </a:r>
            <a:br>
              <a:rPr lang="en-GB" dirty="0">
                <a:latin typeface="Comic Sans MS" panose="030F0902030302020204" pitchFamily="66" charset="0"/>
              </a:rPr>
            </a:br>
            <a:endParaRPr lang="en-GB" dirty="0">
              <a:latin typeface="Comic Sans MS" panose="030F0902030302020204" pitchFamily="66" charset="0"/>
            </a:endParaRPr>
          </a:p>
          <a:p>
            <a:pPr marL="0" lvl="0" indent="0">
              <a:buNone/>
            </a:pPr>
            <a:r>
              <a:rPr lang="en-GB" dirty="0">
                <a:latin typeface="Comic Sans MS" panose="030F0902030302020204" pitchFamily="66" charset="0"/>
              </a:rPr>
              <a:t>2c. 10/20 = 0.5 cm</a:t>
            </a:r>
            <a:r>
              <a:rPr lang="en-GB" baseline="30000" dirty="0">
                <a:latin typeface="Comic Sans MS" panose="030F0902030302020204" pitchFamily="66" charset="0"/>
              </a:rPr>
              <a:t>3</a:t>
            </a:r>
            <a:r>
              <a:rPr lang="en-GB" dirty="0">
                <a:latin typeface="Comic Sans MS" panose="030F0902030302020204" pitchFamily="66" charset="0"/>
              </a:rPr>
              <a:t>/s</a:t>
            </a:r>
            <a:br>
              <a:rPr lang="en-GB" dirty="0">
                <a:latin typeface="Comic Sans MS" panose="030F0902030302020204" pitchFamily="66" charset="0"/>
              </a:rPr>
            </a:br>
            <a:endParaRPr lang="en-GB" dirty="0">
              <a:latin typeface="Comic Sans MS" panose="030F09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9FBAEE6-9133-6849-BDE3-D0F6D5738FB4}"/>
              </a:ext>
            </a:extLst>
          </p:cNvPr>
          <p:cNvSpPr/>
          <p:nvPr/>
        </p:nvSpPr>
        <p:spPr>
          <a:xfrm>
            <a:off x="3347864" y="3052203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  <a:t>3. First reaction: </a:t>
            </a:r>
            <a:b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</a:br>
            <a: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  <a:t>37/60 = 0.62 cm</a:t>
            </a:r>
            <a:r>
              <a:rPr lang="en-GB" sz="2800" baseline="30000" dirty="0">
                <a:solidFill>
                  <a:srgbClr val="FF0000"/>
                </a:solidFill>
                <a:latin typeface="Comic Sans MS" panose="030F0902030302020204" pitchFamily="66" charset="0"/>
              </a:rPr>
              <a:t>3</a:t>
            </a:r>
            <a: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  <a:t>/s</a:t>
            </a:r>
            <a:b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</a:br>
            <a: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  <a:t>Second reaction: </a:t>
            </a:r>
            <a:b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</a:br>
            <a: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  <a:t>24/60 =  0.4 cm</a:t>
            </a:r>
            <a:r>
              <a:rPr lang="en-GB" sz="2800" baseline="30000" dirty="0">
                <a:solidFill>
                  <a:srgbClr val="FF0000"/>
                </a:solidFill>
                <a:latin typeface="Comic Sans MS" panose="030F0902030302020204" pitchFamily="66" charset="0"/>
              </a:rPr>
              <a:t>3</a:t>
            </a:r>
            <a: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  <a:t>/s difference = 0.22 cm</a:t>
            </a:r>
            <a:r>
              <a:rPr lang="en-GB" sz="2800" baseline="30000" dirty="0">
                <a:solidFill>
                  <a:srgbClr val="FF0000"/>
                </a:solidFill>
                <a:latin typeface="Comic Sans MS" panose="030F0902030302020204" pitchFamily="66" charset="0"/>
              </a:rPr>
              <a:t>3</a:t>
            </a:r>
            <a: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  <a:t>/s</a:t>
            </a:r>
            <a:b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</a:br>
            <a: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  <a:t/>
            </a:r>
            <a:b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</a:br>
            <a:endParaRPr lang="en-GB" sz="2800" dirty="0">
              <a:solidFill>
                <a:srgbClr val="FF0000"/>
              </a:solidFill>
              <a:latin typeface="Comic Sans MS" panose="030F0902030302020204" pitchFamily="66" charset="0"/>
            </a:endParaRPr>
          </a:p>
          <a:p>
            <a:pPr lvl="0" algn="ctr"/>
            <a: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  <a:t>4. (40/200) – (40/200) = 0 cm</a:t>
            </a:r>
            <a:r>
              <a:rPr lang="en-GB" sz="2800" baseline="30000" dirty="0">
                <a:solidFill>
                  <a:srgbClr val="FF0000"/>
                </a:solidFill>
                <a:latin typeface="Comic Sans MS" panose="030F0902030302020204" pitchFamily="66" charset="0"/>
              </a:rPr>
              <a:t>3</a:t>
            </a:r>
            <a:r>
              <a:rPr lang="en-GB" sz="2800" dirty="0">
                <a:solidFill>
                  <a:srgbClr val="FF0000"/>
                </a:solidFill>
                <a:latin typeface="Comic Sans MS" panose="030F0902030302020204" pitchFamily="66" charset="0"/>
              </a:rPr>
              <a:t>/s</a:t>
            </a:r>
          </a:p>
        </p:txBody>
      </p:sp>
    </p:spTree>
    <p:extLst>
      <p:ext uri="{BB962C8B-B14F-4D97-AF65-F5344CB8AC3E}">
        <p14:creationId xmlns:p14="http://schemas.microsoft.com/office/powerpoint/2010/main" val="386313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96E0D26-F36D-4C9E-AB5A-1DE56E5E48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How to calculate the rate of a reaction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60C86-B10A-414B-A547-4A7BDE84D4F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Rates of Reaction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DFD17B-49FF-4263-AC45-899E7B81BA6D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11126A-6136-4891-91BD-C7364FD5E4F5}" type="datetime1">
              <a:rPr kumimoji="0" lang="en-GB" sz="1800" b="0" i="0" u="sng" strike="noStrike" kern="120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17/09/2020</a:t>
            </a:fld>
            <a:endParaRPr kumimoji="0" lang="en-GB" sz="1800" b="0" i="0" u="sng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BC5D00-93C3-45E1-8253-ECE6AE6D1294}"/>
              </a:ext>
            </a:extLst>
          </p:cNvPr>
          <p:cNvSpPr>
            <a:spLocks noGrp="1"/>
          </p:cNvSpPr>
          <p:nvPr>
            <p:ph idx="11"/>
          </p:nvPr>
        </p:nvSpPr>
        <p:spPr>
          <a:solidFill>
            <a:srgbClr val="FF8181"/>
          </a:solidFill>
        </p:spPr>
        <p:txBody>
          <a:bodyPr/>
          <a:lstStyle/>
          <a:p>
            <a:r>
              <a:rPr lang="en-GB" dirty="0" smtClean="0"/>
              <a:t>State the two ways in which we can measure the rate of reaction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722FFF-A25E-484D-959B-EF5EA0D2B0D5}"/>
              </a:ext>
            </a:extLst>
          </p:cNvPr>
          <p:cNvSpPr>
            <a:spLocks noGrp="1"/>
          </p:cNvSpPr>
          <p:nvPr>
            <p:ph idx="12"/>
          </p:nvPr>
        </p:nvSpPr>
        <p:spPr>
          <a:solidFill>
            <a:srgbClr val="C2E49C"/>
          </a:solidFill>
        </p:spPr>
        <p:txBody>
          <a:bodyPr>
            <a:normAutofit/>
          </a:bodyPr>
          <a:lstStyle/>
          <a:p>
            <a:r>
              <a:rPr lang="en-US" dirty="0"/>
              <a:t>Calculate the rate of reaction from a curved graph 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47C521B-5975-43D3-BE7B-8BA62D4D7159}"/>
              </a:ext>
            </a:extLst>
          </p:cNvPr>
          <p:cNvSpPr>
            <a:spLocks noGrp="1"/>
          </p:cNvSpPr>
          <p:nvPr>
            <p:ph idx="17"/>
          </p:nvPr>
        </p:nvSpPr>
        <p:spPr>
          <a:solidFill>
            <a:srgbClr val="FF8181"/>
          </a:solidFill>
        </p:spPr>
        <p:txBody>
          <a:bodyPr/>
          <a:lstStyle/>
          <a:p>
            <a:r>
              <a:rPr lang="en-GB" dirty="0"/>
              <a:t>1-3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692B6F7-078D-448D-AABA-47FEA1609CB0}"/>
              </a:ext>
            </a:extLst>
          </p:cNvPr>
          <p:cNvSpPr>
            <a:spLocks noGrp="1"/>
          </p:cNvSpPr>
          <p:nvPr>
            <p:ph idx="18"/>
          </p:nvPr>
        </p:nvSpPr>
        <p:spPr/>
        <p:txBody>
          <a:bodyPr/>
          <a:lstStyle/>
          <a:p>
            <a:r>
              <a:rPr lang="en-GB" dirty="0"/>
              <a:t>4-5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6AA0FC-FEFD-4CC6-9405-653478E39883}"/>
              </a:ext>
            </a:extLst>
          </p:cNvPr>
          <p:cNvSpPr>
            <a:spLocks noGrp="1"/>
          </p:cNvSpPr>
          <p:nvPr>
            <p:ph idx="19"/>
          </p:nvPr>
        </p:nvSpPr>
        <p:spPr>
          <a:solidFill>
            <a:srgbClr val="C2E49C"/>
          </a:solidFill>
        </p:spPr>
        <p:txBody>
          <a:bodyPr/>
          <a:lstStyle/>
          <a:p>
            <a:r>
              <a:rPr lang="en-GB"/>
              <a:t>6-8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57404BF-F292-4690-B055-791AC86AB805}"/>
              </a:ext>
            </a:extLst>
          </p:cNvPr>
          <p:cNvSpPr>
            <a:spLocks noGrp="1"/>
          </p:cNvSpPr>
          <p:nvPr>
            <p:ph idx="2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Interpret graphs showing the quantity of product formed or reactant used up against time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425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1600" b="1" dirty="0">
                <a:solidFill>
                  <a:srgbClr val="008000"/>
                </a:solidFill>
              </a:rPr>
              <a:t>State the two ways to measure the rate of reaction (Grade 1-3)</a:t>
            </a:r>
            <a:br>
              <a:rPr lang="en-GB" sz="1600" b="1" dirty="0">
                <a:solidFill>
                  <a:srgbClr val="008000"/>
                </a:solidFill>
              </a:rPr>
            </a:br>
            <a:r>
              <a:rPr lang="en-GB" sz="1600" b="1" dirty="0">
                <a:solidFill>
                  <a:srgbClr val="FF9900"/>
                </a:solidFill>
              </a:rPr>
              <a:t>Interpret graphs showing the quantity of product formed or reactant used up against time (grade 4-5)	</a:t>
            </a:r>
            <a:br>
              <a:rPr lang="en-GB" sz="1600" b="1" dirty="0">
                <a:solidFill>
                  <a:srgbClr val="FF9900"/>
                </a:solidFill>
              </a:rPr>
            </a:br>
            <a:r>
              <a:rPr lang="en-GB" sz="1600" b="1" dirty="0">
                <a:solidFill>
                  <a:srgbClr val="FF0000"/>
                </a:solidFill>
              </a:rPr>
              <a:t>Calculate the rate of reaction from a curved graph (Grade 6-8)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New Info</a:t>
            </a:r>
          </a:p>
        </p:txBody>
      </p:sp>
      <p:pic>
        <p:nvPicPr>
          <p:cNvPr id="8" name="Picture 4" descr="CA9 Pat Cartoon (Cars)">
            <a:extLst>
              <a:ext uri="{FF2B5EF4-FFF2-40B4-BE49-F238E27FC236}">
                <a16:creationId xmlns:a16="http://schemas.microsoft.com/office/drawing/2014/main" id="{0F6152B9-B9E9-BC44-9DC6-6F1B8AE60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79" y="1916832"/>
            <a:ext cx="7654925" cy="486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E088EE-1B05-3D4A-AA3A-B1F5060B27EC}"/>
              </a:ext>
            </a:extLst>
          </p:cNvPr>
          <p:cNvSpPr txBox="1"/>
          <p:nvPr/>
        </p:nvSpPr>
        <p:spPr>
          <a:xfrm>
            <a:off x="1331640" y="1566084"/>
            <a:ext cx="5022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Why are some reactions faster than others?</a:t>
            </a:r>
          </a:p>
        </p:txBody>
      </p:sp>
    </p:spTree>
    <p:extLst>
      <p:ext uri="{BB962C8B-B14F-4D97-AF65-F5344CB8AC3E}">
        <p14:creationId xmlns:p14="http://schemas.microsoft.com/office/powerpoint/2010/main" val="2108439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1600" b="1" dirty="0">
                <a:solidFill>
                  <a:srgbClr val="008000"/>
                </a:solidFill>
              </a:rPr>
              <a:t>State the two ways to measure the rate of reaction (Grade 1-3)</a:t>
            </a:r>
            <a:br>
              <a:rPr lang="en-GB" sz="1600" b="1" dirty="0">
                <a:solidFill>
                  <a:srgbClr val="008000"/>
                </a:solidFill>
              </a:rPr>
            </a:br>
            <a:r>
              <a:rPr lang="en-GB" sz="1600" b="1" dirty="0">
                <a:solidFill>
                  <a:srgbClr val="FF9900"/>
                </a:solidFill>
              </a:rPr>
              <a:t>Interpret graphs showing the quantity of product formed or reactant used up against time (grade 4-5)	</a:t>
            </a:r>
            <a:br>
              <a:rPr lang="en-GB" sz="1600" b="1" dirty="0">
                <a:solidFill>
                  <a:srgbClr val="FF9900"/>
                </a:solidFill>
              </a:rPr>
            </a:br>
            <a:r>
              <a:rPr lang="en-GB" sz="1600" b="1" dirty="0">
                <a:solidFill>
                  <a:srgbClr val="FF0000"/>
                </a:solidFill>
              </a:rPr>
              <a:t>Calculate the rate of reaction from a curved graph (Grade 6-8)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New Info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02D081-35F1-E046-9BF9-7162E6002093}"/>
              </a:ext>
            </a:extLst>
          </p:cNvPr>
          <p:cNvSpPr/>
          <p:nvPr/>
        </p:nvSpPr>
        <p:spPr>
          <a:xfrm>
            <a:off x="899592" y="1947604"/>
            <a:ext cx="76328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GB" altLang="en-US" sz="2400" b="1" dirty="0">
                <a:solidFill>
                  <a:srgbClr val="FF0000"/>
                </a:solidFill>
              </a:rPr>
              <a:t> Red characters: </a:t>
            </a:r>
            <a:r>
              <a:rPr lang="en-GB" altLang="en-US" sz="2400" dirty="0">
                <a:solidFill>
                  <a:srgbClr val="FF0000"/>
                </a:solidFill>
              </a:rPr>
              <a:t>these represent particles that have a large amount of kinetic energy and are therefore likely to react.</a:t>
            </a:r>
          </a:p>
          <a:p>
            <a:pPr>
              <a:buFontTx/>
              <a:buChar char="•"/>
            </a:pPr>
            <a:r>
              <a:rPr lang="en-GB" altLang="en-US" sz="2400" b="1" dirty="0">
                <a:solidFill>
                  <a:srgbClr val="FF0000"/>
                </a:solidFill>
              </a:rPr>
              <a:t> Blue characters: </a:t>
            </a:r>
            <a:r>
              <a:rPr lang="en-GB" altLang="en-US" sz="2400" dirty="0">
                <a:solidFill>
                  <a:srgbClr val="FF0000"/>
                </a:solidFill>
              </a:rPr>
              <a:t>these represent particles that have a small amount of kinetic energy and are therefore unlikely to react (hence why some are asleep).</a:t>
            </a:r>
          </a:p>
          <a:p>
            <a:pPr>
              <a:buFontTx/>
              <a:buChar char="•"/>
            </a:pPr>
            <a:r>
              <a:rPr lang="en-GB" altLang="en-US" sz="2400" b="1" dirty="0">
                <a:solidFill>
                  <a:srgbClr val="FF0000"/>
                </a:solidFill>
              </a:rPr>
              <a:t> Bumper cars: </a:t>
            </a:r>
            <a:r>
              <a:rPr lang="en-GB" altLang="en-US" sz="2400" dirty="0">
                <a:solidFill>
                  <a:srgbClr val="FF0000"/>
                </a:solidFill>
              </a:rPr>
              <a:t>the collision between two bumper cars represents the large amount of energy released during a reaction.</a:t>
            </a:r>
          </a:p>
        </p:txBody>
      </p:sp>
    </p:spTree>
    <p:extLst>
      <p:ext uri="{BB962C8B-B14F-4D97-AF65-F5344CB8AC3E}">
        <p14:creationId xmlns:p14="http://schemas.microsoft.com/office/powerpoint/2010/main" val="3871019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rgbClr val="008000"/>
                </a:solidFill>
              </a:rPr>
              <a:t>State the two ways to measure the rate of reaction (Grade 1-3)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For a chemical reaction to take place atoms need to __________ together. The collision needs to be ____________ or else they will not react.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Activities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6024" y="2060848"/>
            <a:ext cx="153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</a:rPr>
              <a:t>collide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96526" y="2573132"/>
            <a:ext cx="22236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</a:rPr>
              <a:t>successful</a:t>
            </a:r>
          </a:p>
        </p:txBody>
      </p:sp>
    </p:spTree>
    <p:extLst>
      <p:ext uri="{BB962C8B-B14F-4D97-AF65-F5344CB8AC3E}">
        <p14:creationId xmlns:p14="http://schemas.microsoft.com/office/powerpoint/2010/main" val="360738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1600" b="1" dirty="0">
                <a:solidFill>
                  <a:srgbClr val="008000"/>
                </a:solidFill>
              </a:rPr>
              <a:t>State the two ways to measure the rate of reaction (Grade 1-3)</a:t>
            </a:r>
            <a:br>
              <a:rPr lang="en-GB" sz="1600" b="1" dirty="0">
                <a:solidFill>
                  <a:srgbClr val="008000"/>
                </a:solidFill>
              </a:rPr>
            </a:br>
            <a:r>
              <a:rPr lang="en-GB" sz="1600" b="1" dirty="0">
                <a:solidFill>
                  <a:srgbClr val="FF9900"/>
                </a:solidFill>
              </a:rPr>
              <a:t>Interpret graphs showing the quantity of product formed or reactant used up against time (grade 4-5)	</a:t>
            </a:r>
            <a:br>
              <a:rPr lang="en-GB" sz="1600" b="1" dirty="0">
                <a:solidFill>
                  <a:srgbClr val="FF9900"/>
                </a:solidFill>
              </a:rPr>
            </a:br>
            <a:r>
              <a:rPr lang="en-GB" sz="1600" b="1" dirty="0">
                <a:solidFill>
                  <a:srgbClr val="FF0000"/>
                </a:solidFill>
              </a:rPr>
              <a:t>Calculate the rate of reaction from a curved graph (Grade 6-8)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New Info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91D5A5CA-0385-974F-B252-E56FAD343650}"/>
              </a:ext>
            </a:extLst>
          </p:cNvPr>
          <p:cNvSpPr/>
          <p:nvPr/>
        </p:nvSpPr>
        <p:spPr>
          <a:xfrm>
            <a:off x="179512" y="1556792"/>
            <a:ext cx="8731779" cy="436922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2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The rate of a chemical reaction is either how quickly a product is formed or how quickly a reactant is used up</a:t>
            </a:r>
          </a:p>
          <a:p>
            <a:endParaRPr lang="en-GB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r>
              <a:rPr lang="en-GB" sz="2400" dirty="0">
                <a:solidFill>
                  <a:schemeClr val="tx1"/>
                </a:solidFill>
                <a:latin typeface="Century Gothic" panose="020B0502020202020204" pitchFamily="34" charset="0"/>
              </a:rPr>
              <a:t>Examples would be – </a:t>
            </a:r>
          </a:p>
          <a:p>
            <a:pPr marL="457200" indent="-457200"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Century Gothic" panose="020B0502020202020204" pitchFamily="34" charset="0"/>
              </a:rPr>
              <a:t>Measure how quickly carbon dioxide goes cloudy when you add carbon dioxide</a:t>
            </a:r>
          </a:p>
          <a:p>
            <a:pPr marL="457200" indent="-457200"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Century Gothic" panose="020B0502020202020204" pitchFamily="34" charset="0"/>
              </a:rPr>
              <a:t>Measure how quickly a piece of                                     magnesium reacts with different                                      concentrations of acid.</a:t>
            </a:r>
          </a:p>
          <a:p>
            <a:pPr marL="457200" indent="-457200">
              <a:buAutoNum type="arabicPeriod"/>
            </a:pPr>
            <a:endParaRPr lang="en-GB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457200" indent="-457200">
              <a:buAutoNum type="arabicPeriod"/>
            </a:pPr>
            <a:endParaRPr lang="en-GB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431274-B17C-C244-9B50-C90C6D883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627" y="4221088"/>
            <a:ext cx="3070877" cy="230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040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rgbClr val="008000"/>
                </a:solidFill>
              </a:rPr>
              <a:t>State the two ways to measure the rate of reaction (Grade 1-3)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Activities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3B8173E-69F1-314B-A8E7-40D307BE3125}"/>
              </a:ext>
            </a:extLst>
          </p:cNvPr>
          <p:cNvSpPr/>
          <p:nvPr/>
        </p:nvSpPr>
        <p:spPr>
          <a:xfrm>
            <a:off x="0" y="1772816"/>
            <a:ext cx="9136516" cy="46085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1200"/>
              </a:spcBef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When we measure the rate of a chemical reaction we measure how quickly something is made or how quickly something is used up</a:t>
            </a:r>
          </a:p>
          <a:p>
            <a:pPr algn="ctr">
              <a:spcBef>
                <a:spcPts val="1200"/>
              </a:spcBef>
            </a:pPr>
            <a:endParaRPr lang="en-GB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>
              <a:spcBef>
                <a:spcPts val="1200"/>
              </a:spcBef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We always measure the amount of time it takes for either of these things to happen.</a:t>
            </a:r>
          </a:p>
          <a:p>
            <a:pPr algn="ctr">
              <a:spcBef>
                <a:spcPts val="1200"/>
              </a:spcBef>
            </a:pPr>
            <a:endParaRPr lang="en-GB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>
              <a:spcBef>
                <a:spcPts val="1200"/>
              </a:spcBef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We call the speed of the chemical reaction the </a:t>
            </a:r>
            <a:r>
              <a:rPr lang="en-GB" sz="2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Rate of Reaction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929F24-547D-1146-A778-C3CF271BC9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845162"/>
            <a:ext cx="1619672" cy="5037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05336B-1927-9D43-A1AC-921EF5D33B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884436"/>
            <a:ext cx="1778355" cy="4644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84C7E2-A224-4A46-880E-CCAC7EC91D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708919"/>
            <a:ext cx="1299393" cy="8640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673669-3524-9444-A739-C832750C55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815" y="3533807"/>
            <a:ext cx="875506" cy="7818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F693DB-76ED-D24B-B644-1441ED009F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262" y="4725143"/>
            <a:ext cx="1519973" cy="1603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883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2800" b="1" dirty="0">
                <a:solidFill>
                  <a:srgbClr val="008000"/>
                </a:solidFill>
              </a:rPr>
              <a:t>State the two ways to measure the rate of reaction (Grade 1-3)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Activities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3B8173E-69F1-314B-A8E7-40D307BE3125}"/>
              </a:ext>
            </a:extLst>
          </p:cNvPr>
          <p:cNvSpPr/>
          <p:nvPr/>
        </p:nvSpPr>
        <p:spPr>
          <a:xfrm>
            <a:off x="0" y="1772816"/>
            <a:ext cx="9136516" cy="46085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ts val="1200"/>
              </a:spcBef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When we measure the rate of a chemical reaction we measure how quickly something is made or how quickly something is used up</a:t>
            </a:r>
          </a:p>
          <a:p>
            <a:pPr algn="ctr">
              <a:spcBef>
                <a:spcPts val="1200"/>
              </a:spcBef>
            </a:pPr>
            <a:endParaRPr lang="en-GB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>
              <a:spcBef>
                <a:spcPts val="1200"/>
              </a:spcBef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We always measure the amount of time it takes for either of these things to happen.</a:t>
            </a:r>
          </a:p>
          <a:p>
            <a:pPr algn="ctr">
              <a:spcBef>
                <a:spcPts val="1200"/>
              </a:spcBef>
            </a:pPr>
            <a:endParaRPr lang="en-GB" sz="28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>
              <a:spcBef>
                <a:spcPts val="1200"/>
              </a:spcBef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We call the speed of the chemical reaction the </a:t>
            </a:r>
            <a:r>
              <a:rPr lang="en-GB" sz="2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Rate of Reaction</a:t>
            </a:r>
          </a:p>
        </p:txBody>
      </p:sp>
    </p:spTree>
    <p:extLst>
      <p:ext uri="{BB962C8B-B14F-4D97-AF65-F5344CB8AC3E}">
        <p14:creationId xmlns:p14="http://schemas.microsoft.com/office/powerpoint/2010/main" val="2474813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1600" b="1" dirty="0">
                <a:solidFill>
                  <a:srgbClr val="008000"/>
                </a:solidFill>
              </a:rPr>
              <a:t>State the two ways to measure the rate of reaction (Grade 1-3)</a:t>
            </a:r>
            <a:br>
              <a:rPr lang="en-GB" sz="1600" b="1" dirty="0">
                <a:solidFill>
                  <a:srgbClr val="008000"/>
                </a:solidFill>
              </a:rPr>
            </a:br>
            <a:r>
              <a:rPr lang="en-GB" sz="1600" b="1" dirty="0">
                <a:solidFill>
                  <a:srgbClr val="FF9900"/>
                </a:solidFill>
              </a:rPr>
              <a:t>Interpret graphs showing the quantity of product formed or reactant used up against time (grade 4-5)	</a:t>
            </a:r>
            <a:br>
              <a:rPr lang="en-GB" sz="1600" b="1" dirty="0">
                <a:solidFill>
                  <a:srgbClr val="FF9900"/>
                </a:solidFill>
              </a:rPr>
            </a:br>
            <a:r>
              <a:rPr lang="en-GB" sz="1600" b="1" dirty="0">
                <a:solidFill>
                  <a:srgbClr val="FF0000"/>
                </a:solidFill>
              </a:rPr>
              <a:t>Calculate the rate of reaction from a curved graph (Grade 6-8)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68344" y="1124744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FF"/>
                </a:solidFill>
              </a:rPr>
              <a:t>New Info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4">
                <a:extLst>
                  <a:ext uri="{FF2B5EF4-FFF2-40B4-BE49-F238E27FC236}">
                    <a16:creationId xmlns:a16="http://schemas.microsoft.com/office/drawing/2014/main" id="{0312C2EB-7CD8-2247-8BCC-A93079E2A35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525963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GB" dirty="0"/>
                  <a:t>We can put a number to the rate of a chemical reaction: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/>
                        </a:rPr>
                        <m:t>𝑅𝑎𝑡𝑒</m:t>
                      </m:r>
                      <m:r>
                        <a:rPr lang="en-GB" sz="2800" b="0" i="1" smtClean="0">
                          <a:latin typeface="Cambria Math"/>
                        </a:rPr>
                        <m:t> </m:t>
                      </m:r>
                      <m:r>
                        <a:rPr lang="en-GB" sz="2800" b="0" i="1" smtClean="0">
                          <a:latin typeface="Cambria Math"/>
                        </a:rPr>
                        <m:t>𝑜𝑓</m:t>
                      </m:r>
                      <m:r>
                        <a:rPr lang="en-GB" sz="2800" b="0" i="1" smtClean="0">
                          <a:latin typeface="Cambria Math"/>
                        </a:rPr>
                        <m:t> </m:t>
                      </m:r>
                      <m:r>
                        <a:rPr lang="en-GB" sz="2800" b="0" i="1" smtClean="0">
                          <a:latin typeface="Cambria Math"/>
                        </a:rPr>
                        <m:t>𝑟𝑒𝑎𝑐𝑡𝑖𝑜𝑛</m:t>
                      </m:r>
                      <m:r>
                        <a:rPr lang="en-GB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𝐴𝑚𝑜𝑢𝑛𝑡</m:t>
                          </m:r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𝑜𝑓</m:t>
                          </m:r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𝑟𝑒𝑎𝑐𝑡𝑎𝑛𝑡</m:t>
                          </m:r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𝑢𝑠𝑒𝑑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𝑇𝑖𝑚𝑒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  <a:p>
                <a:pPr marL="0" indent="0">
                  <a:buNone/>
                </a:pPr>
                <a:endParaRPr lang="en-GB" sz="2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/>
                        </a:rPr>
                        <m:t>𝑅𝑎𝑡𝑒</m:t>
                      </m:r>
                      <m:r>
                        <a:rPr lang="en-GB" sz="2800" b="0" i="1" smtClean="0">
                          <a:latin typeface="Cambria Math"/>
                        </a:rPr>
                        <m:t> </m:t>
                      </m:r>
                      <m:r>
                        <a:rPr lang="en-GB" sz="2800" b="0" i="1" smtClean="0">
                          <a:latin typeface="Cambria Math"/>
                        </a:rPr>
                        <m:t>𝑜𝑓</m:t>
                      </m:r>
                      <m:r>
                        <a:rPr lang="en-GB" sz="2800" b="0" i="1" smtClean="0">
                          <a:latin typeface="Cambria Math"/>
                        </a:rPr>
                        <m:t> </m:t>
                      </m:r>
                      <m:r>
                        <a:rPr lang="en-GB" sz="2800" b="0" i="1" smtClean="0">
                          <a:latin typeface="Cambria Math"/>
                        </a:rPr>
                        <m:t>𝑟𝑒𝑎𝑐𝑡𝑖𝑜𝑛</m:t>
                      </m:r>
                      <m:r>
                        <a:rPr lang="en-GB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GB" sz="2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𝐴𝑚𝑜𝑢𝑛𝑡</m:t>
                          </m:r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𝑜𝑓</m:t>
                          </m:r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𝑝𝑟𝑜𝑑𝑢𝑐𝑡</m:t>
                          </m:r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𝑓𝑜𝑟𝑚𝑒𝑑</m:t>
                          </m:r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GB" sz="2800" b="0" i="1" smtClean="0">
                              <a:latin typeface="Cambria Math"/>
                              <a:ea typeface="Cambria Math"/>
                            </a:rPr>
                            <m:t>𝑇𝑖𝑚𝑒</m:t>
                          </m:r>
                        </m:den>
                      </m:f>
                    </m:oMath>
                  </m:oMathPara>
                </a14:m>
                <a:endParaRPr lang="en-GB" sz="2800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7" name="Content Placeholder 4">
                <a:extLst>
                  <a:ext uri="{FF2B5EF4-FFF2-40B4-BE49-F238E27FC236}">
                    <a16:creationId xmlns:a16="http://schemas.microsoft.com/office/drawing/2014/main" id="{0312C2EB-7CD8-2247-8BCC-A93079E2A35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525963"/>
              </a:xfrm>
              <a:blipFill>
                <a:blip r:embed="rId2"/>
                <a:stretch>
                  <a:fillRect l="-1852" t="-14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>
            <a:extLst>
              <a:ext uri="{FF2B5EF4-FFF2-40B4-BE49-F238E27FC236}">
                <a16:creationId xmlns:a16="http://schemas.microsoft.com/office/drawing/2014/main" id="{4FDD2E33-AFD1-FC4C-949F-834B3A9B4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373216"/>
            <a:ext cx="39909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8303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281</TotalTime>
  <Words>1589</Words>
  <Application>Microsoft Office PowerPoint</Application>
  <PresentationFormat>On-screen Show (4:3)</PresentationFormat>
  <Paragraphs>146</Paragraphs>
  <Slides>24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Cambria Math</vt:lpstr>
      <vt:lpstr>Century Gothic</vt:lpstr>
      <vt:lpstr>Comic Sans MS</vt:lpstr>
      <vt:lpstr>Office Theme</vt:lpstr>
      <vt:lpstr>1_Office Theme</vt:lpstr>
      <vt:lpstr>Hello Year 11. Date and title into your book please: Title: Rates of Reaction</vt:lpstr>
      <vt:lpstr>PowerPoint Presentation</vt:lpstr>
      <vt:lpstr>State the two ways to measure the rate of reaction (Grade 1-3) Interpret graphs showing the quantity of product formed or reactant used up against time (grade 4-5)  Calculate the rate of reaction from a curved graph (Grade 6-8)</vt:lpstr>
      <vt:lpstr>State the two ways to measure the rate of reaction (Grade 1-3) Interpret graphs showing the quantity of product formed or reactant used up against time (grade 4-5)  Calculate the rate of reaction from a curved graph (Grade 6-8)</vt:lpstr>
      <vt:lpstr>State the two ways to measure the rate of reaction (Grade 1-3)</vt:lpstr>
      <vt:lpstr>State the two ways to measure the rate of reaction (Grade 1-3) Interpret graphs showing the quantity of product formed or reactant used up against time (grade 4-5)  Calculate the rate of reaction from a curved graph (Grade 6-8)</vt:lpstr>
      <vt:lpstr>State the two ways to measure the rate of reaction (Grade 1-3)</vt:lpstr>
      <vt:lpstr>State the two ways to measure the rate of reaction (Grade 1-3)</vt:lpstr>
      <vt:lpstr>State the two ways to measure the rate of reaction (Grade 1-3) Interpret graphs showing the quantity of product formed or reactant used up against time (grade 4-5)  Calculate the rate of reaction from a curved graph (Grade 6-8)</vt:lpstr>
      <vt:lpstr>State the two ways to measure the rate of reaction (Grade 1-3) Interpret graphs showing the quantity of product formed or reactant used up against time (grade 4-5)  Calculate the rate of reaction from a curved graph (Grade 6-8)</vt:lpstr>
      <vt:lpstr>Interpret graphs showing the quantity of product formed or reactant used up against time (grade 4-5)</vt:lpstr>
      <vt:lpstr>Interpret graphs showing the quantity of product formed or reactant used up against time (grade 4-5)</vt:lpstr>
      <vt:lpstr>Interpret graphs showing the quantity of product formed or reactant used up against time (grade 4-5)</vt:lpstr>
      <vt:lpstr>Interpret graphs showing the quantity of product formed or reactant used up against time (grade 4-5)</vt:lpstr>
      <vt:lpstr>Interpret graphs showing the quantity of product formed or reactant used up against time (grade 4-5)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State the two ways to measure the rate of reaction (Grade 1-3) Interpret graphs showing the quantity of product formed or reactant used up against time (grade 4-5)  Calculate the rate of reaction from a curved graph (Grade 6-8)</vt:lpstr>
      <vt:lpstr>PowerPoint Presentation</vt:lpstr>
      <vt:lpstr>State the two ways to measure the rate of reaction (Grade 1-3) Interpret graphs showing the quantity of product formed or reactant used up against time (grade 4-5)  Calculate the rate of reaction from a curved graph (Grade 6-8)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Schuller, P (SHS Teacher)</dc:creator>
  <cp:lastModifiedBy>Schuller, P (SHS Teacher)</cp:lastModifiedBy>
  <cp:revision>6</cp:revision>
  <cp:lastPrinted>2019-09-04T06:59:42Z</cp:lastPrinted>
  <dcterms:created xsi:type="dcterms:W3CDTF">2019-01-28T20:29:56Z</dcterms:created>
  <dcterms:modified xsi:type="dcterms:W3CDTF">2020-09-17T07:31:18Z</dcterms:modified>
</cp:coreProperties>
</file>