
<file path=[Content_Types].xml><?xml version="1.0" encoding="utf-8"?>
<Types xmlns="http://schemas.openxmlformats.org/package/2006/content-types">
  <Default Extension="bin" ContentType="application/vnd.ms-office.activeX"/>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ctiveX/activeX1.xml" ContentType="application/vnd.ms-office.activeX+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1" r:id="rId2"/>
    <p:sldId id="268" r:id="rId3"/>
    <p:sldId id="269" r:id="rId4"/>
    <p:sldId id="272" r:id="rId5"/>
    <p:sldId id="259" r:id="rId6"/>
    <p:sldId id="263" r:id="rId7"/>
    <p:sldId id="264" r:id="rId8"/>
    <p:sldId id="260" r:id="rId9"/>
    <p:sldId id="265" r:id="rId10"/>
    <p:sldId id="266" r:id="rId11"/>
    <p:sldId id="267" r:id="rId12"/>
    <p:sldId id="261" r:id="rId13"/>
    <p:sldId id="273" r:id="rId14"/>
    <p:sldId id="27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81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E0BEFB-107A-4DCD-9055-83318F8F34E6}" type="datetimeFigureOut">
              <a:rPr lang="en-GB" smtClean="0"/>
              <a:t>14/09/2020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BA2865-9900-4C8F-96C9-F6F7D3D7396C}" type="slidenum">
              <a:rPr lang="en-GB" smtClean="0"/>
              <a:t>‹#›</a:t>
            </a:fld>
            <a:endParaRPr lang="en-GB"/>
          </a:p>
        </p:txBody>
      </p:sp>
    </p:spTree>
    <p:extLst>
      <p:ext uri="{BB962C8B-B14F-4D97-AF65-F5344CB8AC3E}">
        <p14:creationId xmlns:p14="http://schemas.microsoft.com/office/powerpoint/2010/main" val="320136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to write date</a:t>
            </a:r>
            <a:r>
              <a:rPr lang="en-GB" baseline="0" dirty="0"/>
              <a:t> and title into their books and underline with a ruler. They then complete the do now task.</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2</a:t>
            </a:fld>
            <a:endParaRPr lang="en-GB"/>
          </a:p>
        </p:txBody>
      </p:sp>
    </p:spTree>
    <p:extLst>
      <p:ext uri="{BB962C8B-B14F-4D97-AF65-F5344CB8AC3E}">
        <p14:creationId xmlns:p14="http://schemas.microsoft.com/office/powerpoint/2010/main" val="27314800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 task.</a:t>
            </a:r>
            <a:r>
              <a:rPr lang="en-GB" baseline="0" dirty="0"/>
              <a:t> The grade 6-8 uses the idea of relative formula mass to show that no atoms or mass is lost or gained in a chemical reaction – what you put in comes out the other side.</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13</a:t>
            </a:fld>
            <a:endParaRPr lang="en-GB"/>
          </a:p>
        </p:txBody>
      </p:sp>
    </p:spTree>
    <p:extLst>
      <p:ext uri="{BB962C8B-B14F-4D97-AF65-F5344CB8AC3E}">
        <p14:creationId xmlns:p14="http://schemas.microsoft.com/office/powerpoint/2010/main" val="3614820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Green pen</a:t>
            </a:r>
            <a:r>
              <a:rPr lang="en-GB" baseline="0" dirty="0"/>
              <a:t> to mark their answers. Correcting any mistakes where needed.</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3</a:t>
            </a:fld>
            <a:endParaRPr lang="en-GB"/>
          </a:p>
        </p:txBody>
      </p:sp>
    </p:spTree>
    <p:extLst>
      <p:ext uri="{BB962C8B-B14F-4D97-AF65-F5344CB8AC3E}">
        <p14:creationId xmlns:p14="http://schemas.microsoft.com/office/powerpoint/2010/main" val="3525494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Play animation to students</a:t>
            </a:r>
            <a:r>
              <a:rPr lang="en-GB" baseline="0" dirty="0"/>
              <a:t> and read through.</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5</a:t>
            </a:fld>
            <a:endParaRPr lang="en-GB"/>
          </a:p>
        </p:txBody>
      </p:sp>
    </p:spTree>
    <p:extLst>
      <p:ext uri="{BB962C8B-B14F-4D97-AF65-F5344CB8AC3E}">
        <p14:creationId xmlns:p14="http://schemas.microsoft.com/office/powerpoint/2010/main" val="733626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simpler explanation</a:t>
            </a:r>
            <a:r>
              <a:rPr lang="en-GB" baseline="0" dirty="0"/>
              <a:t> for students. They need to copy down the yellow box at the bottom into their books.</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6</a:t>
            </a:fld>
            <a:endParaRPr lang="en-GB"/>
          </a:p>
        </p:txBody>
      </p:sp>
    </p:spTree>
    <p:extLst>
      <p:ext uri="{BB962C8B-B14F-4D97-AF65-F5344CB8AC3E}">
        <p14:creationId xmlns:p14="http://schemas.microsoft.com/office/powerpoint/2010/main" val="882256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pick a task</a:t>
            </a:r>
            <a:r>
              <a:rPr lang="en-GB" baseline="0" dirty="0"/>
              <a:t> to complete. They must do at least one row – They write down the name of the element and its relative atomic mass not just the number. Then, display the answers and mark with a green pen, correcting any mistakes.,</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7</a:t>
            </a:fld>
            <a:endParaRPr lang="en-GB"/>
          </a:p>
        </p:txBody>
      </p:sp>
    </p:spTree>
    <p:extLst>
      <p:ext uri="{BB962C8B-B14F-4D97-AF65-F5344CB8AC3E}">
        <p14:creationId xmlns:p14="http://schemas.microsoft.com/office/powerpoint/2010/main" val="1514222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to students that this is the same as the first ask but</a:t>
            </a:r>
            <a:r>
              <a:rPr lang="en-GB" baseline="0" dirty="0"/>
              <a:t> you find out what’s joined together, then add up the individual top numbers on the periodic table. If there’s a little number </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8</a:t>
            </a:fld>
            <a:endParaRPr lang="en-GB"/>
          </a:p>
        </p:txBody>
      </p:sp>
    </p:spTree>
    <p:extLst>
      <p:ext uri="{BB962C8B-B14F-4D97-AF65-F5344CB8AC3E}">
        <p14:creationId xmlns:p14="http://schemas.microsoft.com/office/powerpoint/2010/main" val="2566801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to pick</a:t>
            </a:r>
            <a:r>
              <a:rPr lang="en-GB" baseline="0" dirty="0"/>
              <a:t> a column and then calculate the relative formula mass. They must write down the formula first and show all working out. Then mark with a green pen, making corrections as they go.</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9</a:t>
            </a:fld>
            <a:endParaRPr lang="en-GB"/>
          </a:p>
        </p:txBody>
      </p:sp>
    </p:spTree>
    <p:extLst>
      <p:ext uri="{BB962C8B-B14F-4D97-AF65-F5344CB8AC3E}">
        <p14:creationId xmlns:p14="http://schemas.microsoft.com/office/powerpoint/2010/main" val="3075953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a:t>
            </a:r>
            <a:r>
              <a:rPr lang="en-GB" baseline="0" dirty="0"/>
              <a:t> to attempt these. Quite a lot of maths here so they might need some support. If it’s too hard they can work in pairs. But all formulas must be written down and then the correct RFM value for any they do. Remind students to do what’s in the bracket first – And if there’s a number outside the brackets they times the stuff in the brackets by the outside number.</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10</a:t>
            </a:fld>
            <a:endParaRPr lang="en-GB"/>
          </a:p>
        </p:txBody>
      </p:sp>
    </p:spTree>
    <p:extLst>
      <p:ext uri="{BB962C8B-B14F-4D97-AF65-F5344CB8AC3E}">
        <p14:creationId xmlns:p14="http://schemas.microsoft.com/office/powerpoint/2010/main" val="1336185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Final task.</a:t>
            </a:r>
            <a:r>
              <a:rPr lang="en-GB" baseline="0" dirty="0"/>
              <a:t> The grade 6-8 uses the idea of relative formula mass to show that no atoms or mass is lost or gained in a chemical reaction – what you put in comes out the other side.</a:t>
            </a:r>
            <a:endParaRPr lang="en-GB" dirty="0"/>
          </a:p>
        </p:txBody>
      </p:sp>
      <p:sp>
        <p:nvSpPr>
          <p:cNvPr id="4" name="Slide Number Placeholder 3"/>
          <p:cNvSpPr>
            <a:spLocks noGrp="1"/>
          </p:cNvSpPr>
          <p:nvPr>
            <p:ph type="sldNum" sz="quarter" idx="10"/>
          </p:nvPr>
        </p:nvSpPr>
        <p:spPr/>
        <p:txBody>
          <a:bodyPr/>
          <a:lstStyle/>
          <a:p>
            <a:fld id="{1DBA2865-9900-4C8F-96C9-F6F7D3D7396C}" type="slidenum">
              <a:rPr lang="en-GB" smtClean="0"/>
              <a:t>12</a:t>
            </a:fld>
            <a:endParaRPr lang="en-GB"/>
          </a:p>
        </p:txBody>
      </p:sp>
    </p:spTree>
    <p:extLst>
      <p:ext uri="{BB962C8B-B14F-4D97-AF65-F5344CB8AC3E}">
        <p14:creationId xmlns:p14="http://schemas.microsoft.com/office/powerpoint/2010/main" val="1024712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14/09/2020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988450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14/09/2020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557371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14/09/2020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445519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S4 Physics Learning Intent slide">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Title 6"/>
          <p:cNvSpPr txBox="1">
            <a:spLocks/>
          </p:cNvSpPr>
          <p:nvPr/>
        </p:nvSpPr>
        <p:spPr>
          <a:xfrm>
            <a:off x="87923" y="2113803"/>
            <a:ext cx="8928992" cy="606983"/>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GB" sz="3300" b="1" dirty="0">
                <a:latin typeface="Century Gothic" panose="020B0502020202020204" pitchFamily="34" charset="0"/>
              </a:rPr>
              <a:t>Success Criteria </a:t>
            </a:r>
          </a:p>
        </p:txBody>
      </p:sp>
      <p:sp>
        <p:nvSpPr>
          <p:cNvPr id="5" name="Title 6"/>
          <p:cNvSpPr txBox="1">
            <a:spLocks/>
          </p:cNvSpPr>
          <p:nvPr/>
        </p:nvSpPr>
        <p:spPr>
          <a:xfrm>
            <a:off x="87923" y="801045"/>
            <a:ext cx="8957751" cy="576064"/>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92500" lnSpcReduction="1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Learning Intent</a:t>
            </a:r>
            <a:endParaRPr lang="en-GB" sz="3300" b="1" dirty="0">
              <a:latin typeface="Century Gothic" panose="020B0502020202020204" pitchFamily="34" charset="0"/>
            </a:endParaRPr>
          </a:p>
        </p:txBody>
      </p:sp>
      <p:sp>
        <p:nvSpPr>
          <p:cNvPr id="8" name="Content Placeholder 2"/>
          <p:cNvSpPr>
            <a:spLocks noGrp="1"/>
          </p:cNvSpPr>
          <p:nvPr>
            <p:ph idx="1" hasCustomPrompt="1"/>
          </p:nvPr>
        </p:nvSpPr>
        <p:spPr>
          <a:xfrm>
            <a:off x="87922" y="1457482"/>
            <a:ext cx="8928992"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Inset learning intent</a:t>
            </a:r>
          </a:p>
        </p:txBody>
      </p:sp>
      <p:sp>
        <p:nvSpPr>
          <p:cNvPr id="38" name="AutoShape 4" descr="Image result for knowledge clipart no background"/>
          <p:cNvSpPr>
            <a:spLocks noChangeAspect="1" noChangeArrowheads="1"/>
          </p:cNvSpPr>
          <p:nvPr userDrawn="1"/>
        </p:nvSpPr>
        <p:spPr bwMode="auto">
          <a:xfrm>
            <a:off x="116681" y="-144463"/>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44" name="AutoShape 6" descr="Image result for knowledge clipart no background"/>
          <p:cNvSpPr>
            <a:spLocks noChangeAspect="1" noChangeArrowheads="1"/>
          </p:cNvSpPr>
          <p:nvPr userDrawn="1"/>
        </p:nvSpPr>
        <p:spPr bwMode="auto">
          <a:xfrm>
            <a:off x="230981" y="7938"/>
            <a:ext cx="228600" cy="30480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latin typeface="Century Gothic" panose="020B0502020202020204" pitchFamily="34" charset="0"/>
            </a:endParaRPr>
          </a:p>
        </p:txBody>
      </p:sp>
      <p:sp>
        <p:nvSpPr>
          <p:cNvPr id="15" name="Content Placeholder 2"/>
          <p:cNvSpPr>
            <a:spLocks noGrp="1"/>
          </p:cNvSpPr>
          <p:nvPr>
            <p:ph idx="14" hasCustomPrompt="1"/>
          </p:nvPr>
        </p:nvSpPr>
        <p:spPr>
          <a:xfrm>
            <a:off x="1916724" y="63640"/>
            <a:ext cx="5398477" cy="576064"/>
          </a:xfrm>
          <a:prstGeom prst="roundRect">
            <a:avLst/>
          </a:prstGeom>
          <a:solidFill>
            <a:schemeClr val="accent4">
              <a:lumMod val="20000"/>
              <a:lumOff val="80000"/>
            </a:schemeClr>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sng" baseline="0">
                <a:latin typeface="Century Gothic" panose="020B0502020202020204" pitchFamily="34" charset="0"/>
              </a:defRPr>
            </a:lvl1pPr>
          </a:lstStyle>
          <a:p>
            <a:pPr lvl="0"/>
            <a:r>
              <a:rPr lang="en-US" dirty="0"/>
              <a:t>Insert Lesson Title</a:t>
            </a:r>
          </a:p>
        </p:txBody>
      </p:sp>
      <p:sp>
        <p:nvSpPr>
          <p:cNvPr id="16" name="Title 6"/>
          <p:cNvSpPr txBox="1">
            <a:spLocks/>
          </p:cNvSpPr>
          <p:nvPr userDrawn="1"/>
        </p:nvSpPr>
        <p:spPr>
          <a:xfrm>
            <a:off x="87923" y="63641"/>
            <a:ext cx="1714501" cy="588869"/>
          </a:xfrm>
          <a:prstGeom prst="roundRect">
            <a:avLst/>
          </a:prstGeom>
          <a:solidFill>
            <a:srgbClr val="FFFF00"/>
          </a:solidFill>
          <a:ln w="25400" cap="flat" cmpd="sng" algn="ctr">
            <a:solidFill>
              <a:schemeClr val="tx1"/>
            </a:solidFill>
            <a:prstDash val="solid"/>
          </a:ln>
          <a:effectLst/>
        </p:spPr>
        <p:txBody>
          <a:bodyPr vert="horz" lIns="68580" tIns="34290" rIns="68580" bIns="34290" rtlCol="0" anchor="ctr">
            <a:normAutofit fontScale="62500" lnSpcReduction="20000"/>
          </a:bodyPr>
          <a:lstStyle>
            <a:lvl1pPr algn="ctr" defTabSz="914400" rtl="0" eaLnBrk="1" latinLnBrk="0" hangingPunct="1">
              <a:spcBef>
                <a:spcPct val="0"/>
              </a:spcBef>
              <a:buNone/>
              <a:defRPr sz="4400" b="0" kern="1200">
                <a:solidFill>
                  <a:schemeClr val="tx1"/>
                </a:solidFill>
                <a:latin typeface="+mj-lt"/>
                <a:ea typeface="+mj-ea"/>
                <a:cs typeface="+mj-cs"/>
              </a:defRPr>
            </a:lvl1pPr>
            <a:lvl2pPr>
              <a:defRPr/>
            </a:lvl2pPr>
            <a:lvl3pPr>
              <a:defRPr/>
            </a:lvl3pPr>
            <a:lvl4pPr>
              <a:defRPr/>
            </a:lvl4pPr>
            <a:lvl5pPr>
              <a:defRPr/>
            </a:lvl5pPr>
            <a:lvl6pPr>
              <a:defRPr/>
            </a:lvl6pPr>
            <a:lvl7pPr>
              <a:defRPr/>
            </a:lvl7pPr>
            <a:lvl8pPr>
              <a:defRPr/>
            </a:lvl8pPr>
            <a:lvl9pPr>
              <a:defRPr/>
            </a:lvl9pPr>
          </a:lstStyle>
          <a:p>
            <a:r>
              <a:rPr lang="en-US" sz="3300" b="1" dirty="0">
                <a:latin typeface="Century Gothic" panose="020B0502020202020204" pitchFamily="34" charset="0"/>
              </a:rPr>
              <a:t>Lesson Title</a:t>
            </a:r>
            <a:endParaRPr lang="en-GB" sz="3300" b="1" dirty="0">
              <a:latin typeface="Century Gothic" panose="020B0502020202020204" pitchFamily="34" charset="0"/>
            </a:endParaRPr>
          </a:p>
        </p:txBody>
      </p:sp>
      <p:sp>
        <p:nvSpPr>
          <p:cNvPr id="3" name="Date Placeholder 2"/>
          <p:cNvSpPr>
            <a:spLocks noGrp="1"/>
          </p:cNvSpPr>
          <p:nvPr>
            <p:ph type="dt" sz="half" idx="16"/>
          </p:nvPr>
        </p:nvSpPr>
        <p:spPr>
          <a:xfrm>
            <a:off x="7359163" y="43917"/>
            <a:ext cx="1714499" cy="603150"/>
          </a:xfrm>
          <a:prstGeom prst="roundRect">
            <a:avLst/>
          </a:prstGeom>
          <a:solidFill>
            <a:schemeClr val="accent4">
              <a:lumMod val="20000"/>
              <a:lumOff val="80000"/>
            </a:schemeClr>
          </a:solidFill>
          <a:ln>
            <a:solidFill>
              <a:schemeClr val="tx1"/>
            </a:solidFill>
          </a:ln>
        </p:spPr>
        <p:txBody>
          <a:bodyPr/>
          <a:lstStyle>
            <a:lvl1pPr>
              <a:defRPr sz="1800" u="sng">
                <a:solidFill>
                  <a:schemeClr val="tx2"/>
                </a:solidFill>
                <a:latin typeface="Century Gothic" panose="020B0502020202020204" pitchFamily="34" charset="0"/>
              </a:defRPr>
            </a:lvl1pPr>
          </a:lstStyle>
          <a:p>
            <a:fld id="{5111126A-6136-4891-91BD-C7364FD5E4F5}" type="datetime1">
              <a:rPr lang="en-GB" smtClean="0"/>
              <a:pPr/>
              <a:t>14/09/2020</a:t>
            </a:fld>
            <a:endParaRPr lang="en-GB" dirty="0"/>
          </a:p>
        </p:txBody>
      </p:sp>
      <p:sp>
        <p:nvSpPr>
          <p:cNvPr id="22" name="Content Placeholder 2"/>
          <p:cNvSpPr>
            <a:spLocks noGrp="1"/>
          </p:cNvSpPr>
          <p:nvPr>
            <p:ph idx="11" hasCustomPrompt="1"/>
          </p:nvPr>
        </p:nvSpPr>
        <p:spPr>
          <a:xfrm>
            <a:off x="1836182" y="2947235"/>
            <a:ext cx="6565502" cy="1033412"/>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1</a:t>
            </a:r>
          </a:p>
        </p:txBody>
      </p:sp>
      <p:sp>
        <p:nvSpPr>
          <p:cNvPr id="23" name="Content Placeholder 2"/>
          <p:cNvSpPr>
            <a:spLocks noGrp="1"/>
          </p:cNvSpPr>
          <p:nvPr>
            <p:ph idx="12" hasCustomPrompt="1"/>
          </p:nvPr>
        </p:nvSpPr>
        <p:spPr>
          <a:xfrm>
            <a:off x="1844411" y="5333903"/>
            <a:ext cx="654904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3</a:t>
            </a:r>
          </a:p>
        </p:txBody>
      </p:sp>
      <p:sp>
        <p:nvSpPr>
          <p:cNvPr id="20" name="Content Placeholder 2">
            <a:extLst>
              <a:ext uri="{FF2B5EF4-FFF2-40B4-BE49-F238E27FC236}">
                <a16:creationId xmlns:a16="http://schemas.microsoft.com/office/drawing/2014/main" id="{37084235-D56B-43E2-A454-D281977293C3}"/>
              </a:ext>
            </a:extLst>
          </p:cNvPr>
          <p:cNvSpPr>
            <a:spLocks noGrp="1"/>
          </p:cNvSpPr>
          <p:nvPr>
            <p:ph idx="17" hasCustomPrompt="1"/>
          </p:nvPr>
        </p:nvSpPr>
        <p:spPr>
          <a:xfrm>
            <a:off x="8456026" y="2952494"/>
            <a:ext cx="690665" cy="1049379"/>
          </a:xfrm>
          <a:prstGeom prst="roundRect">
            <a:avLst/>
          </a:prstGeom>
          <a:solidFill>
            <a:srgbClr val="C2E49C"/>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1-3</a:t>
            </a:r>
          </a:p>
        </p:txBody>
      </p:sp>
      <p:sp>
        <p:nvSpPr>
          <p:cNvPr id="28" name="Content Placeholder 2">
            <a:extLst>
              <a:ext uri="{FF2B5EF4-FFF2-40B4-BE49-F238E27FC236}">
                <a16:creationId xmlns:a16="http://schemas.microsoft.com/office/drawing/2014/main" id="{1D7311AF-A116-4C86-B774-BA6B5F6EA00C}"/>
              </a:ext>
            </a:extLst>
          </p:cNvPr>
          <p:cNvSpPr>
            <a:spLocks noGrp="1"/>
          </p:cNvSpPr>
          <p:nvPr>
            <p:ph idx="18" hasCustomPrompt="1"/>
          </p:nvPr>
        </p:nvSpPr>
        <p:spPr>
          <a:xfrm>
            <a:off x="8453335" y="4151181"/>
            <a:ext cx="690665" cy="1000528"/>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4-5</a:t>
            </a:r>
          </a:p>
        </p:txBody>
      </p:sp>
      <p:sp>
        <p:nvSpPr>
          <p:cNvPr id="29" name="Content Placeholder 2">
            <a:extLst>
              <a:ext uri="{FF2B5EF4-FFF2-40B4-BE49-F238E27FC236}">
                <a16:creationId xmlns:a16="http://schemas.microsoft.com/office/drawing/2014/main" id="{32EB6B17-26E2-4D46-AD64-3C67F0F5B239}"/>
              </a:ext>
            </a:extLst>
          </p:cNvPr>
          <p:cNvSpPr>
            <a:spLocks noGrp="1"/>
          </p:cNvSpPr>
          <p:nvPr>
            <p:ph idx="19" hasCustomPrompt="1"/>
          </p:nvPr>
        </p:nvSpPr>
        <p:spPr>
          <a:xfrm>
            <a:off x="8446708" y="5333903"/>
            <a:ext cx="690665" cy="1049379"/>
          </a:xfrm>
          <a:prstGeom prst="roundRect">
            <a:avLst/>
          </a:prstGeom>
          <a:solidFill>
            <a:srgbClr val="FF8181"/>
          </a:solidFill>
          <a:ln>
            <a:solidFill>
              <a:schemeClr val="tx1"/>
            </a:solidFill>
          </a:ln>
        </p:spPr>
        <p:style>
          <a:lnRef idx="1">
            <a:schemeClr val="accent3"/>
          </a:lnRef>
          <a:fillRef idx="2">
            <a:schemeClr val="accent3"/>
          </a:fillRef>
          <a:effectRef idx="1">
            <a:schemeClr val="accent3"/>
          </a:effectRef>
          <a:fontRef idx="none"/>
        </p:style>
        <p:txBody>
          <a:bodyPr anchor="ctr">
            <a:normAutofit/>
          </a:bodyPr>
          <a:lstStyle>
            <a:lvl1pPr marL="0" indent="0" algn="ctr">
              <a:buNone/>
              <a:defRPr sz="2000" b="1" u="sng" baseline="0">
                <a:latin typeface="Century Gothic" panose="020B0502020202020204" pitchFamily="34" charset="0"/>
              </a:defRPr>
            </a:lvl1pPr>
          </a:lstStyle>
          <a:p>
            <a:pPr lvl="0"/>
            <a:r>
              <a:rPr lang="en-US" dirty="0"/>
              <a:t>6-8</a:t>
            </a:r>
          </a:p>
        </p:txBody>
      </p:sp>
      <p:pic>
        <p:nvPicPr>
          <p:cNvPr id="25" name="Picture 4" descr="Related image">
            <a:extLst>
              <a:ext uri="{FF2B5EF4-FFF2-40B4-BE49-F238E27FC236}">
                <a16:creationId xmlns:a16="http://schemas.microsoft.com/office/drawing/2014/main" id="{58D5C5F3-C6E9-469F-9054-0991C5DEC017}"/>
              </a:ext>
            </a:extLst>
          </p:cNvPr>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344" y="2952494"/>
            <a:ext cx="1613502" cy="35855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6" name="Content Placeholder 2">
            <a:extLst>
              <a:ext uri="{FF2B5EF4-FFF2-40B4-BE49-F238E27FC236}">
                <a16:creationId xmlns:a16="http://schemas.microsoft.com/office/drawing/2014/main" id="{E71CFA8C-C5E6-49A2-B7CB-7ED383174CD2}"/>
              </a:ext>
            </a:extLst>
          </p:cNvPr>
          <p:cNvSpPr>
            <a:spLocks noGrp="1"/>
          </p:cNvSpPr>
          <p:nvPr>
            <p:ph idx="20" hasCustomPrompt="1"/>
          </p:nvPr>
        </p:nvSpPr>
        <p:spPr>
          <a:xfrm>
            <a:off x="1837030" y="4151181"/>
            <a:ext cx="6565502" cy="1033412"/>
          </a:xfrm>
          <a:prstGeom prst="roundRect">
            <a:avLst/>
          </a:prstGeom>
          <a:solidFill>
            <a:srgbClr val="FFDE75"/>
          </a:solidFill>
          <a:ln>
            <a:solidFill>
              <a:schemeClr val="tx1"/>
            </a:solidFill>
          </a:ln>
        </p:spPr>
        <p:style>
          <a:lnRef idx="1">
            <a:schemeClr val="accent3"/>
          </a:lnRef>
          <a:fillRef idx="2">
            <a:schemeClr val="accent3"/>
          </a:fillRef>
          <a:effectRef idx="1">
            <a:schemeClr val="accent3"/>
          </a:effectRef>
          <a:fontRef idx="none"/>
        </p:style>
        <p:txBody>
          <a:bodyPr anchor="ctr"/>
          <a:lstStyle>
            <a:lvl1pPr marL="0" indent="0" algn="ctr">
              <a:buNone/>
              <a:defRPr sz="2700" b="0" u="none" baseline="0">
                <a:latin typeface="Century Gothic" panose="020B0502020202020204" pitchFamily="34" charset="0"/>
              </a:defRPr>
            </a:lvl1pPr>
          </a:lstStyle>
          <a:p>
            <a:pPr lvl="0"/>
            <a:r>
              <a:rPr lang="en-US" dirty="0"/>
              <a:t>2</a:t>
            </a:r>
          </a:p>
        </p:txBody>
      </p:sp>
    </p:spTree>
    <p:extLst>
      <p:ext uri="{BB962C8B-B14F-4D97-AF65-F5344CB8AC3E}">
        <p14:creationId xmlns:p14="http://schemas.microsoft.com/office/powerpoint/2010/main" val="537829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8" grpId="0" animBg="1">
        <p:tmplLst>
          <p:tmpl>
            <p:tnLst>
              <p:par>
                <p:cTn presetID="10" presetClass="entr" presetSubtype="0" fill="hold" nodeType="click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500"/>
                        <p:tgtEl>
                          <p:spTgt spid="8"/>
                        </p:tgtEl>
                      </p:cBhvr>
                    </p:animEffect>
                  </p:childTnLst>
                </p:cTn>
              </p:par>
            </p:tnLst>
          </p:tmpl>
        </p:tmplLst>
      </p:bldP>
      <p:bldP spid="22" grpId="0" animBg="1">
        <p:tmplLst>
          <p:tmpl>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animBg="1">
        <p:tmplLst>
          <p:tmpl>
            <p:tnLst>
              <p:par>
                <p:cTn presetID="10" presetClass="entr" presetSubtype="0" fill="hold" nodeType="click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0" grpId="0" animBg="1">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8" grpId="0" animBg="1">
        <p:tmplLst>
          <p:tmpl>
            <p:tnLst>
              <p:par>
                <p:cTn presetID="10" presetClass="entr" presetSubtype="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9" grpId="0" animBg="1">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26" grpId="0" animBg="1">
        <p:tmplLst>
          <p:tmpl>
            <p:tnLst>
              <p:par>
                <p:cTn presetID="10" presetClass="entr" presetSubtype="0" fill="hold" nodeType="click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Lst>
  </p:timing>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F22601F-62B2-44FC-A638-B7DF466603F5}" type="datetimeFigureOut">
              <a:rPr lang="en-GB" smtClean="0"/>
              <a:t>14/09/2020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4131491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F22601F-62B2-44FC-A638-B7DF466603F5}" type="datetimeFigureOut">
              <a:rPr lang="en-GB" smtClean="0"/>
              <a:t>14/09/2020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98733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F22601F-62B2-44FC-A638-B7DF466603F5}" type="datetimeFigureOut">
              <a:rPr lang="en-GB" smtClean="0"/>
              <a:t>14/09/2020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318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F22601F-62B2-44FC-A638-B7DF466603F5}" type="datetimeFigureOut">
              <a:rPr lang="en-GB" smtClean="0"/>
              <a:t>14/09/2020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461821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F22601F-62B2-44FC-A638-B7DF466603F5}" type="datetimeFigureOut">
              <a:rPr lang="en-GB" smtClean="0"/>
              <a:t>14/09/2020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81873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2601F-62B2-44FC-A638-B7DF466603F5}" type="datetimeFigureOut">
              <a:rPr lang="en-GB" smtClean="0"/>
              <a:t>14/09/2020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72557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14/09/2020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1540619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F22601F-62B2-44FC-A638-B7DF466603F5}" type="datetimeFigureOut">
              <a:rPr lang="en-GB" smtClean="0"/>
              <a:t>14/09/2020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8872F8B-C3A7-4566-8557-BD3EFA359FA6}" type="slidenum">
              <a:rPr lang="en-GB" smtClean="0"/>
              <a:t>‹#›</a:t>
            </a:fld>
            <a:endParaRPr lang="en-GB"/>
          </a:p>
        </p:txBody>
      </p:sp>
    </p:spTree>
    <p:extLst>
      <p:ext uri="{BB962C8B-B14F-4D97-AF65-F5344CB8AC3E}">
        <p14:creationId xmlns:p14="http://schemas.microsoft.com/office/powerpoint/2010/main" val="2569964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22601F-62B2-44FC-A638-B7DF466603F5}" type="datetimeFigureOut">
              <a:rPr lang="en-GB" smtClean="0"/>
              <a:t>14/09/2020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872F8B-C3A7-4566-8557-BD3EFA359FA6}" type="slidenum">
              <a:rPr lang="en-GB" smtClean="0"/>
              <a:t>‹#›</a:t>
            </a:fld>
            <a:endParaRPr lang="en-GB"/>
          </a:p>
        </p:txBody>
      </p:sp>
    </p:spTree>
    <p:extLst>
      <p:ext uri="{BB962C8B-B14F-4D97-AF65-F5344CB8AC3E}">
        <p14:creationId xmlns:p14="http://schemas.microsoft.com/office/powerpoint/2010/main" val="1131637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jpe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t>Hello. Instructions if needed are in the notes section of each slide. Thanks for covering </a:t>
            </a:r>
            <a:r>
              <a:rPr lang="en-GB" dirty="0">
                <a:sym typeface="Wingdings" panose="05000000000000000000" pitchFamily="2" charset="2"/>
              </a:rPr>
              <a:t></a:t>
            </a:r>
            <a:endParaRPr lang="en-GB" dirty="0"/>
          </a:p>
        </p:txBody>
      </p:sp>
      <p:sp>
        <p:nvSpPr>
          <p:cNvPr id="3" name="Subtitle 2"/>
          <p:cNvSpPr>
            <a:spLocks noGrp="1"/>
          </p:cNvSpPr>
          <p:nvPr>
            <p:ph type="subTitle" idx="1"/>
          </p:nvPr>
        </p:nvSpPr>
        <p:spPr/>
        <p:txBody>
          <a:bodyPr>
            <a:normAutofit fontScale="85000" lnSpcReduction="10000"/>
          </a:bodyPr>
          <a:lstStyle/>
          <a:p>
            <a:r>
              <a:rPr lang="en-GB" dirty="0"/>
              <a:t>Students did this in Y9. It is a recap and part of our recovery curriculum. They should have </a:t>
            </a:r>
            <a:r>
              <a:rPr lang="en-GB" i="1" dirty="0"/>
              <a:t>some</a:t>
            </a:r>
            <a:r>
              <a:rPr lang="en-GB" b="1" i="1" dirty="0"/>
              <a:t> </a:t>
            </a:r>
            <a:r>
              <a:rPr lang="en-GB" dirty="0"/>
              <a:t>knowledge that comes flooding back to them.</a:t>
            </a:r>
          </a:p>
        </p:txBody>
      </p:sp>
    </p:spTree>
    <p:extLst>
      <p:ext uri="{BB962C8B-B14F-4D97-AF65-F5344CB8AC3E}">
        <p14:creationId xmlns:p14="http://schemas.microsoft.com/office/powerpoint/2010/main" val="2575500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Identify the relative atomic mass of an element from the periodic table (Grade 1-3)</a:t>
            </a:r>
            <a:br>
              <a:rPr lang="en-GB" sz="1600" b="1" dirty="0">
                <a:solidFill>
                  <a:srgbClr val="008000"/>
                </a:solidFill>
              </a:rPr>
            </a:br>
            <a:r>
              <a:rPr lang="en-GB" sz="1600" b="1" dirty="0">
                <a:solidFill>
                  <a:srgbClr val="FF9900"/>
                </a:solidFill>
              </a:rPr>
              <a:t>Calculate relative formula masses from relative atomic masses (Grade 4-5)</a:t>
            </a:r>
            <a:br>
              <a:rPr lang="en-GB" sz="1600" b="1" dirty="0">
                <a:solidFill>
                  <a:srgbClr val="FF9900"/>
                </a:solidFill>
              </a:rPr>
            </a:br>
            <a:r>
              <a:rPr lang="en-GB" sz="1600" b="1" dirty="0">
                <a:solidFill>
                  <a:srgbClr val="FF0000"/>
                </a:solidFill>
              </a:rPr>
              <a:t>Verify the law of conservation of mass in a balanced equation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8" name="Content Placeholder 2"/>
          <p:cNvSpPr>
            <a:spLocks noGrp="1"/>
          </p:cNvSpPr>
          <p:nvPr>
            <p:ph idx="1"/>
          </p:nvPr>
        </p:nvSpPr>
        <p:spPr>
          <a:xfrm>
            <a:off x="251520" y="1475784"/>
            <a:ext cx="6192688" cy="5328592"/>
          </a:xfrm>
          <a:noFill/>
          <a:ln>
            <a:noFill/>
          </a:ln>
        </p:spPr>
        <p:style>
          <a:lnRef idx="2">
            <a:schemeClr val="dk1"/>
          </a:lnRef>
          <a:fillRef idx="1">
            <a:schemeClr val="lt1"/>
          </a:fillRef>
          <a:effectRef idx="0">
            <a:schemeClr val="dk1"/>
          </a:effectRef>
          <a:fontRef idx="minor">
            <a:schemeClr val="dk1"/>
          </a:fontRef>
        </p:style>
        <p:txBody>
          <a:bodyPr>
            <a:normAutofit/>
          </a:bodyPr>
          <a:lstStyle/>
          <a:p>
            <a:pPr marL="742950" indent="-742950">
              <a:buFont typeface="+mj-lt"/>
              <a:buAutoNum type="arabicPeriod"/>
            </a:pPr>
            <a:r>
              <a:rPr lang="en-GB" sz="4000" b="1" dirty="0">
                <a:solidFill>
                  <a:srgbClr val="FF9900"/>
                </a:solidFill>
                <a:latin typeface="Century Gothic" pitchFamily="34" charset="0"/>
              </a:rPr>
              <a:t>H</a:t>
            </a:r>
            <a:r>
              <a:rPr lang="en-GB" sz="4000" b="1" baseline="-25000" dirty="0">
                <a:solidFill>
                  <a:srgbClr val="FF9900"/>
                </a:solidFill>
                <a:latin typeface="Century Gothic" pitchFamily="34" charset="0"/>
              </a:rPr>
              <a:t>2</a:t>
            </a:r>
            <a:r>
              <a:rPr lang="en-GB" sz="4000" b="1" dirty="0">
                <a:solidFill>
                  <a:srgbClr val="FF9900"/>
                </a:solidFill>
                <a:latin typeface="Century Gothic" pitchFamily="34" charset="0"/>
              </a:rPr>
              <a:t>SO</a:t>
            </a:r>
            <a:r>
              <a:rPr lang="en-GB" sz="4000" b="1" baseline="-25000" dirty="0">
                <a:solidFill>
                  <a:srgbClr val="FF9900"/>
                </a:solidFill>
                <a:latin typeface="Century Gothic" pitchFamily="34" charset="0"/>
              </a:rPr>
              <a:t>4</a:t>
            </a:r>
          </a:p>
          <a:p>
            <a:pPr marL="742950" indent="-742950">
              <a:buFont typeface="+mj-lt"/>
              <a:buAutoNum type="arabicPeriod"/>
            </a:pPr>
            <a:r>
              <a:rPr lang="en-GB" sz="4000" b="1" dirty="0">
                <a:solidFill>
                  <a:srgbClr val="FF9900"/>
                </a:solidFill>
                <a:latin typeface="Century Gothic" pitchFamily="34" charset="0"/>
              </a:rPr>
              <a:t>KNO</a:t>
            </a:r>
            <a:r>
              <a:rPr lang="en-GB" sz="4000" b="1" baseline="-25000" dirty="0">
                <a:solidFill>
                  <a:srgbClr val="FF9900"/>
                </a:solidFill>
                <a:latin typeface="Century Gothic" pitchFamily="34" charset="0"/>
              </a:rPr>
              <a:t>3</a:t>
            </a:r>
          </a:p>
          <a:p>
            <a:pPr marL="742950" indent="-742950">
              <a:buFont typeface="+mj-lt"/>
              <a:buAutoNum type="arabicPeriod"/>
            </a:pPr>
            <a:r>
              <a:rPr lang="en-GB" sz="4000" b="1" dirty="0">
                <a:solidFill>
                  <a:srgbClr val="FF9900"/>
                </a:solidFill>
                <a:latin typeface="Century Gothic" pitchFamily="34" charset="0"/>
              </a:rPr>
              <a:t>Mg(OH)</a:t>
            </a:r>
            <a:r>
              <a:rPr lang="en-GB" sz="4000" b="1" baseline="-25000" dirty="0">
                <a:solidFill>
                  <a:srgbClr val="FF9900"/>
                </a:solidFill>
                <a:latin typeface="Century Gothic" pitchFamily="34" charset="0"/>
              </a:rPr>
              <a:t>2</a:t>
            </a:r>
          </a:p>
          <a:p>
            <a:pPr marL="742950" indent="-742950">
              <a:buFont typeface="+mj-lt"/>
              <a:buAutoNum type="arabicPeriod"/>
            </a:pPr>
            <a:r>
              <a:rPr lang="en-GB" sz="4000" b="1" dirty="0">
                <a:solidFill>
                  <a:srgbClr val="FF0000"/>
                </a:solidFill>
                <a:latin typeface="Century Gothic" pitchFamily="34" charset="0"/>
              </a:rPr>
              <a:t>Mg(NO</a:t>
            </a:r>
            <a:r>
              <a:rPr lang="en-GB" sz="4000" b="1" baseline="-25000" dirty="0">
                <a:solidFill>
                  <a:srgbClr val="FF0000"/>
                </a:solidFill>
                <a:latin typeface="Century Gothic" pitchFamily="34" charset="0"/>
              </a:rPr>
              <a:t>3</a:t>
            </a:r>
            <a:r>
              <a:rPr lang="en-GB" sz="4000" b="1" dirty="0">
                <a:solidFill>
                  <a:srgbClr val="FF0000"/>
                </a:solidFill>
                <a:latin typeface="Century Gothic" pitchFamily="34" charset="0"/>
              </a:rPr>
              <a:t>)</a:t>
            </a:r>
            <a:r>
              <a:rPr lang="en-GB" sz="4000" b="1" baseline="-25000" dirty="0">
                <a:solidFill>
                  <a:srgbClr val="FF0000"/>
                </a:solidFill>
                <a:latin typeface="Century Gothic" pitchFamily="34" charset="0"/>
              </a:rPr>
              <a:t>2</a:t>
            </a:r>
          </a:p>
          <a:p>
            <a:pPr marL="742950" indent="-742950">
              <a:buFont typeface="+mj-lt"/>
              <a:buAutoNum type="arabicPeriod"/>
            </a:pPr>
            <a:r>
              <a:rPr lang="en-GB" sz="4000" b="1" dirty="0">
                <a:solidFill>
                  <a:srgbClr val="FF0000"/>
                </a:solidFill>
                <a:latin typeface="Century Gothic" pitchFamily="34" charset="0"/>
              </a:rPr>
              <a:t>C</a:t>
            </a:r>
            <a:r>
              <a:rPr lang="en-GB" sz="4000" b="1" baseline="-25000" dirty="0">
                <a:solidFill>
                  <a:srgbClr val="FF0000"/>
                </a:solidFill>
                <a:latin typeface="Century Gothic" pitchFamily="34" charset="0"/>
              </a:rPr>
              <a:t>3</a:t>
            </a:r>
            <a:r>
              <a:rPr lang="en-GB" sz="4000" b="1" dirty="0">
                <a:solidFill>
                  <a:srgbClr val="FF0000"/>
                </a:solidFill>
                <a:latin typeface="Century Gothic" pitchFamily="34" charset="0"/>
              </a:rPr>
              <a:t>H</a:t>
            </a:r>
            <a:r>
              <a:rPr lang="en-GB" sz="4000" b="1" baseline="-25000" dirty="0">
                <a:solidFill>
                  <a:srgbClr val="FF0000"/>
                </a:solidFill>
                <a:latin typeface="Century Gothic" pitchFamily="34" charset="0"/>
              </a:rPr>
              <a:t>8</a:t>
            </a:r>
          </a:p>
          <a:p>
            <a:pPr marL="742950" indent="-742950">
              <a:buFont typeface="+mj-lt"/>
              <a:buAutoNum type="arabicPeriod"/>
            </a:pPr>
            <a:r>
              <a:rPr lang="en-GB" sz="4000" b="1" dirty="0">
                <a:solidFill>
                  <a:srgbClr val="FF0000"/>
                </a:solidFill>
                <a:latin typeface="Century Gothic" pitchFamily="34" charset="0"/>
              </a:rPr>
              <a:t>(NH</a:t>
            </a:r>
            <a:r>
              <a:rPr lang="en-GB" sz="4000" b="1" baseline="-25000" dirty="0">
                <a:solidFill>
                  <a:srgbClr val="FF0000"/>
                </a:solidFill>
                <a:latin typeface="Century Gothic" pitchFamily="34" charset="0"/>
              </a:rPr>
              <a:t>4</a:t>
            </a:r>
            <a:r>
              <a:rPr lang="en-GB" sz="4000" b="1" dirty="0">
                <a:solidFill>
                  <a:srgbClr val="FF0000"/>
                </a:solidFill>
                <a:latin typeface="Century Gothic" pitchFamily="34" charset="0"/>
              </a:rPr>
              <a:t>)</a:t>
            </a:r>
            <a:r>
              <a:rPr lang="en-GB" sz="4000" b="1" baseline="-25000" dirty="0">
                <a:solidFill>
                  <a:srgbClr val="FF0000"/>
                </a:solidFill>
                <a:latin typeface="Century Gothic" pitchFamily="34" charset="0"/>
              </a:rPr>
              <a:t>3</a:t>
            </a:r>
            <a:r>
              <a:rPr lang="en-GB" sz="4000" b="1" dirty="0">
                <a:solidFill>
                  <a:srgbClr val="FF0000"/>
                </a:solidFill>
                <a:latin typeface="Century Gothic" pitchFamily="34" charset="0"/>
              </a:rPr>
              <a:t>PO</a:t>
            </a:r>
            <a:r>
              <a:rPr lang="en-GB" sz="4000" b="1" baseline="-25000" dirty="0">
                <a:solidFill>
                  <a:srgbClr val="FF0000"/>
                </a:solidFill>
                <a:latin typeface="Century Gothic" pitchFamily="34" charset="0"/>
              </a:rPr>
              <a:t>4</a:t>
            </a:r>
          </a:p>
          <a:p>
            <a:pPr marL="742950" indent="-742950">
              <a:buFont typeface="+mj-lt"/>
              <a:buAutoNum type="arabicPeriod"/>
            </a:pPr>
            <a:r>
              <a:rPr lang="en-GB" sz="4000" b="1" dirty="0">
                <a:solidFill>
                  <a:srgbClr val="FF0000"/>
                </a:solidFill>
                <a:latin typeface="Century Gothic" pitchFamily="34" charset="0"/>
              </a:rPr>
              <a:t>(NH</a:t>
            </a:r>
            <a:r>
              <a:rPr lang="en-GB" sz="4000" b="1" baseline="-25000" dirty="0">
                <a:solidFill>
                  <a:srgbClr val="FF0000"/>
                </a:solidFill>
                <a:latin typeface="Century Gothic" pitchFamily="34" charset="0"/>
              </a:rPr>
              <a:t>4</a:t>
            </a:r>
            <a:r>
              <a:rPr lang="en-GB" sz="4000" b="1" dirty="0">
                <a:solidFill>
                  <a:srgbClr val="FF0000"/>
                </a:solidFill>
                <a:latin typeface="Century Gothic" pitchFamily="34" charset="0"/>
              </a:rPr>
              <a:t>)</a:t>
            </a:r>
            <a:r>
              <a:rPr lang="en-GB" sz="4000" b="1" baseline="-25000" dirty="0">
                <a:solidFill>
                  <a:srgbClr val="FF0000"/>
                </a:solidFill>
                <a:latin typeface="Century Gothic" pitchFamily="34" charset="0"/>
              </a:rPr>
              <a:t>2</a:t>
            </a:r>
            <a:r>
              <a:rPr lang="en-GB" sz="4000" b="1" dirty="0">
                <a:solidFill>
                  <a:srgbClr val="FF0000"/>
                </a:solidFill>
                <a:latin typeface="Century Gothic" pitchFamily="34" charset="0"/>
              </a:rPr>
              <a:t>Cr</a:t>
            </a:r>
            <a:r>
              <a:rPr lang="en-GB" sz="4000" b="1" baseline="-25000" dirty="0">
                <a:solidFill>
                  <a:srgbClr val="FF0000"/>
                </a:solidFill>
                <a:latin typeface="Century Gothic" pitchFamily="34" charset="0"/>
              </a:rPr>
              <a:t>2</a:t>
            </a:r>
            <a:r>
              <a:rPr lang="en-GB" sz="4000" b="1" dirty="0">
                <a:solidFill>
                  <a:srgbClr val="FF0000"/>
                </a:solidFill>
                <a:latin typeface="Century Gothic" pitchFamily="34" charset="0"/>
              </a:rPr>
              <a:t>O</a:t>
            </a:r>
            <a:r>
              <a:rPr lang="en-GB" sz="4000" b="1" baseline="-25000" dirty="0">
                <a:solidFill>
                  <a:srgbClr val="FF0000"/>
                </a:solidFill>
                <a:latin typeface="Century Gothic" pitchFamily="34" charset="0"/>
              </a:rPr>
              <a:t>7</a:t>
            </a:r>
          </a:p>
        </p:txBody>
      </p:sp>
    </p:spTree>
    <p:extLst>
      <p:ext uri="{BB962C8B-B14F-4D97-AF65-F5344CB8AC3E}">
        <p14:creationId xmlns:p14="http://schemas.microsoft.com/office/powerpoint/2010/main" val="5391623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44016" y="1556792"/>
            <a:ext cx="6156176" cy="5184576"/>
          </a:xfrm>
          <a:prstGeom prst="rect">
            <a:avLst/>
          </a:prstGeom>
          <a:noFill/>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r>
              <a:rPr lang="en-GB" sz="3600" b="1" dirty="0">
                <a:solidFill>
                  <a:srgbClr val="FF00FF"/>
                </a:solidFill>
                <a:latin typeface="Century Gothic" pitchFamily="34" charset="0"/>
              </a:rPr>
              <a:t>H</a:t>
            </a:r>
            <a:r>
              <a:rPr lang="en-GB" sz="3600" b="1" baseline="-25000" dirty="0">
                <a:solidFill>
                  <a:srgbClr val="FF00FF"/>
                </a:solidFill>
                <a:latin typeface="Century Gothic" pitchFamily="34" charset="0"/>
              </a:rPr>
              <a:t>2</a:t>
            </a:r>
            <a:r>
              <a:rPr lang="en-GB" sz="3600" b="1" dirty="0">
                <a:solidFill>
                  <a:srgbClr val="FF00FF"/>
                </a:solidFill>
                <a:latin typeface="Century Gothic" pitchFamily="34" charset="0"/>
              </a:rPr>
              <a:t>SO</a:t>
            </a:r>
            <a:r>
              <a:rPr lang="en-GB" sz="3600" b="1" baseline="-25000" dirty="0">
                <a:solidFill>
                  <a:srgbClr val="FF00FF"/>
                </a:solidFill>
                <a:latin typeface="Century Gothic" pitchFamily="34" charset="0"/>
              </a:rPr>
              <a:t>4                                      </a:t>
            </a:r>
            <a:r>
              <a:rPr lang="en-GB" sz="3600" b="1" dirty="0">
                <a:solidFill>
                  <a:srgbClr val="FF00FF"/>
                </a:solidFill>
                <a:latin typeface="Century Gothic" pitchFamily="34" charset="0"/>
              </a:rPr>
              <a:t>98</a:t>
            </a:r>
          </a:p>
          <a:p>
            <a:r>
              <a:rPr lang="en-GB" sz="3600" b="1" dirty="0">
                <a:solidFill>
                  <a:srgbClr val="FF00FF"/>
                </a:solidFill>
                <a:latin typeface="Century Gothic" pitchFamily="34" charset="0"/>
              </a:rPr>
              <a:t>KNO</a:t>
            </a:r>
            <a:r>
              <a:rPr lang="en-GB" sz="3600" b="1" baseline="-25000" dirty="0">
                <a:solidFill>
                  <a:srgbClr val="FF00FF"/>
                </a:solidFill>
                <a:latin typeface="Century Gothic" pitchFamily="34" charset="0"/>
              </a:rPr>
              <a:t>3                                       </a:t>
            </a:r>
            <a:r>
              <a:rPr lang="en-GB" sz="3600" b="1" dirty="0">
                <a:solidFill>
                  <a:srgbClr val="FF00FF"/>
                </a:solidFill>
                <a:latin typeface="Century Gothic" pitchFamily="34" charset="0"/>
              </a:rPr>
              <a:t>101</a:t>
            </a:r>
          </a:p>
          <a:p>
            <a:r>
              <a:rPr lang="en-GB" sz="3600" b="1" dirty="0">
                <a:solidFill>
                  <a:srgbClr val="FF00FF"/>
                </a:solidFill>
                <a:latin typeface="Century Gothic" pitchFamily="34" charset="0"/>
              </a:rPr>
              <a:t>Mg(OH)</a:t>
            </a:r>
            <a:r>
              <a:rPr lang="en-GB" sz="3600" b="1" baseline="-25000" dirty="0">
                <a:solidFill>
                  <a:srgbClr val="FF00FF"/>
                </a:solidFill>
                <a:latin typeface="Century Gothic" pitchFamily="34" charset="0"/>
              </a:rPr>
              <a:t>2		 </a:t>
            </a:r>
            <a:r>
              <a:rPr lang="en-GB" sz="3600" b="1" dirty="0">
                <a:solidFill>
                  <a:srgbClr val="FF00FF"/>
                </a:solidFill>
                <a:latin typeface="Century Gothic" pitchFamily="34" charset="0"/>
              </a:rPr>
              <a:t>         58</a:t>
            </a:r>
            <a:endParaRPr lang="en-GB" sz="3600" b="1" baseline="-25000" dirty="0">
              <a:solidFill>
                <a:srgbClr val="FF00FF"/>
              </a:solidFill>
              <a:latin typeface="Century Gothic" pitchFamily="34" charset="0"/>
            </a:endParaRPr>
          </a:p>
          <a:p>
            <a:r>
              <a:rPr lang="en-GB" sz="3600" b="1" dirty="0">
                <a:solidFill>
                  <a:srgbClr val="FF00FF"/>
                </a:solidFill>
                <a:latin typeface="Century Gothic" pitchFamily="34" charset="0"/>
              </a:rPr>
              <a:t>Mg(NO</a:t>
            </a:r>
            <a:r>
              <a:rPr lang="en-GB" sz="3600" b="1" baseline="-25000" dirty="0">
                <a:solidFill>
                  <a:srgbClr val="FF00FF"/>
                </a:solidFill>
                <a:latin typeface="Century Gothic" pitchFamily="34" charset="0"/>
              </a:rPr>
              <a:t>3</a:t>
            </a:r>
            <a:r>
              <a:rPr lang="en-GB" sz="3600" b="1" dirty="0">
                <a:solidFill>
                  <a:srgbClr val="FF00FF"/>
                </a:solidFill>
                <a:latin typeface="Century Gothic" pitchFamily="34" charset="0"/>
              </a:rPr>
              <a:t>)</a:t>
            </a:r>
            <a:r>
              <a:rPr lang="en-GB" sz="3600" b="1" baseline="-25000" dirty="0">
                <a:solidFill>
                  <a:srgbClr val="FF00FF"/>
                </a:solidFill>
                <a:latin typeface="Century Gothic" pitchFamily="34" charset="0"/>
              </a:rPr>
              <a:t>2			  </a:t>
            </a:r>
            <a:r>
              <a:rPr lang="en-GB" sz="3600" b="1" dirty="0">
                <a:solidFill>
                  <a:srgbClr val="FF00FF"/>
                </a:solidFill>
                <a:latin typeface="Century Gothic" pitchFamily="34" charset="0"/>
              </a:rPr>
              <a:t>148</a:t>
            </a:r>
          </a:p>
          <a:p>
            <a:r>
              <a:rPr lang="en-GB" sz="3600" b="1" dirty="0">
                <a:solidFill>
                  <a:srgbClr val="FF00FF"/>
                </a:solidFill>
                <a:latin typeface="Century Gothic" pitchFamily="34" charset="0"/>
              </a:rPr>
              <a:t>2C</a:t>
            </a:r>
            <a:r>
              <a:rPr lang="en-GB" sz="3600" b="1" baseline="-25000" dirty="0">
                <a:solidFill>
                  <a:srgbClr val="FF00FF"/>
                </a:solidFill>
                <a:latin typeface="Century Gothic" pitchFamily="34" charset="0"/>
              </a:rPr>
              <a:t>3</a:t>
            </a:r>
            <a:r>
              <a:rPr lang="en-GB" sz="3600" b="1" dirty="0">
                <a:solidFill>
                  <a:srgbClr val="FF00FF"/>
                </a:solidFill>
                <a:latin typeface="Century Gothic" pitchFamily="34" charset="0"/>
              </a:rPr>
              <a:t>H</a:t>
            </a:r>
            <a:r>
              <a:rPr lang="en-GB" sz="3600" b="1" baseline="-25000" dirty="0">
                <a:solidFill>
                  <a:srgbClr val="FF00FF"/>
                </a:solidFill>
                <a:latin typeface="Century Gothic" pitchFamily="34" charset="0"/>
              </a:rPr>
              <a:t>8				   </a:t>
            </a:r>
            <a:r>
              <a:rPr lang="en-GB" sz="3600" b="1" dirty="0">
                <a:solidFill>
                  <a:srgbClr val="FF00FF"/>
                </a:solidFill>
                <a:latin typeface="Century Gothic" pitchFamily="34" charset="0"/>
              </a:rPr>
              <a:t>44</a:t>
            </a:r>
          </a:p>
          <a:p>
            <a:r>
              <a:rPr lang="en-GB" sz="3600" b="1" dirty="0">
                <a:solidFill>
                  <a:srgbClr val="FF00FF"/>
                </a:solidFill>
                <a:latin typeface="Century Gothic" pitchFamily="34" charset="0"/>
              </a:rPr>
              <a:t>(NH</a:t>
            </a:r>
            <a:r>
              <a:rPr lang="en-GB" sz="3600" b="1" baseline="-25000" dirty="0">
                <a:solidFill>
                  <a:srgbClr val="FF00FF"/>
                </a:solidFill>
                <a:latin typeface="Century Gothic" pitchFamily="34" charset="0"/>
              </a:rPr>
              <a:t>4</a:t>
            </a:r>
            <a:r>
              <a:rPr lang="en-GB" sz="3600" b="1" dirty="0">
                <a:solidFill>
                  <a:srgbClr val="FF00FF"/>
                </a:solidFill>
                <a:latin typeface="Century Gothic" pitchFamily="34" charset="0"/>
              </a:rPr>
              <a:t>)</a:t>
            </a:r>
            <a:r>
              <a:rPr lang="en-GB" sz="3600" b="1" baseline="-25000" dirty="0">
                <a:solidFill>
                  <a:srgbClr val="FF00FF"/>
                </a:solidFill>
                <a:latin typeface="Century Gothic" pitchFamily="34" charset="0"/>
              </a:rPr>
              <a:t>3</a:t>
            </a:r>
            <a:r>
              <a:rPr lang="en-GB" sz="3600" b="1" dirty="0">
                <a:solidFill>
                  <a:srgbClr val="FF00FF"/>
                </a:solidFill>
                <a:latin typeface="Century Gothic" pitchFamily="34" charset="0"/>
              </a:rPr>
              <a:t>PO</a:t>
            </a:r>
            <a:r>
              <a:rPr lang="en-GB" sz="3600" b="1" baseline="-25000" dirty="0">
                <a:solidFill>
                  <a:srgbClr val="FF00FF"/>
                </a:solidFill>
                <a:latin typeface="Century Gothic" pitchFamily="34" charset="0"/>
              </a:rPr>
              <a:t>4			  </a:t>
            </a:r>
            <a:r>
              <a:rPr lang="en-GB" sz="3600" b="1" dirty="0">
                <a:solidFill>
                  <a:srgbClr val="FF00FF"/>
                </a:solidFill>
                <a:latin typeface="Century Gothic" pitchFamily="34" charset="0"/>
              </a:rPr>
              <a:t>149</a:t>
            </a:r>
          </a:p>
          <a:p>
            <a:r>
              <a:rPr lang="en-GB" sz="3600" b="1" dirty="0">
                <a:solidFill>
                  <a:srgbClr val="FF00FF"/>
                </a:solidFill>
                <a:latin typeface="Century Gothic" pitchFamily="34" charset="0"/>
              </a:rPr>
              <a:t>(NH</a:t>
            </a:r>
            <a:r>
              <a:rPr lang="en-GB" sz="3600" b="1" baseline="-25000" dirty="0">
                <a:solidFill>
                  <a:srgbClr val="FF00FF"/>
                </a:solidFill>
                <a:latin typeface="Century Gothic" pitchFamily="34" charset="0"/>
              </a:rPr>
              <a:t>4</a:t>
            </a:r>
            <a:r>
              <a:rPr lang="en-GB" sz="3600" b="1" dirty="0">
                <a:solidFill>
                  <a:srgbClr val="FF00FF"/>
                </a:solidFill>
                <a:latin typeface="Century Gothic" pitchFamily="34" charset="0"/>
              </a:rPr>
              <a:t>)</a:t>
            </a:r>
            <a:r>
              <a:rPr lang="en-GB" sz="3600" b="1" baseline="-25000" dirty="0">
                <a:solidFill>
                  <a:srgbClr val="FF00FF"/>
                </a:solidFill>
                <a:latin typeface="Century Gothic" pitchFamily="34" charset="0"/>
              </a:rPr>
              <a:t>2</a:t>
            </a:r>
            <a:r>
              <a:rPr lang="en-GB" sz="3600" b="1" dirty="0">
                <a:solidFill>
                  <a:srgbClr val="FF00FF"/>
                </a:solidFill>
                <a:latin typeface="Century Gothic" pitchFamily="34" charset="0"/>
              </a:rPr>
              <a:t>Cr</a:t>
            </a:r>
            <a:r>
              <a:rPr lang="en-GB" sz="3600" b="1" baseline="-25000" dirty="0">
                <a:solidFill>
                  <a:srgbClr val="FF00FF"/>
                </a:solidFill>
                <a:latin typeface="Century Gothic" pitchFamily="34" charset="0"/>
              </a:rPr>
              <a:t>2</a:t>
            </a:r>
            <a:r>
              <a:rPr lang="en-GB" sz="3600" b="1" dirty="0">
                <a:solidFill>
                  <a:srgbClr val="FF00FF"/>
                </a:solidFill>
                <a:latin typeface="Century Gothic" pitchFamily="34" charset="0"/>
              </a:rPr>
              <a:t>O</a:t>
            </a:r>
            <a:r>
              <a:rPr lang="en-GB" sz="3600" b="1" baseline="-25000" dirty="0">
                <a:solidFill>
                  <a:srgbClr val="FF00FF"/>
                </a:solidFill>
                <a:latin typeface="Century Gothic" pitchFamily="34" charset="0"/>
              </a:rPr>
              <a:t>7	 </a:t>
            </a:r>
            <a:r>
              <a:rPr lang="en-GB" sz="3600" b="1" dirty="0">
                <a:solidFill>
                  <a:srgbClr val="FF00FF"/>
                </a:solidFill>
                <a:latin typeface="Century Gothic" pitchFamily="34" charset="0"/>
              </a:rPr>
              <a:t>         252</a:t>
            </a:r>
          </a:p>
        </p:txBody>
      </p:sp>
      <p:sp>
        <p:nvSpPr>
          <p:cNvPr id="2" name="Title 1"/>
          <p:cNvSpPr>
            <a:spLocks noGrp="1"/>
          </p:cNvSpPr>
          <p:nvPr>
            <p:ph type="title"/>
          </p:nvPr>
        </p:nvSpPr>
        <p:spPr/>
        <p:txBody>
          <a:bodyPr>
            <a:normAutofit/>
          </a:bodyPr>
          <a:lstStyle/>
          <a:p>
            <a:pPr algn="l"/>
            <a:r>
              <a:rPr lang="en-GB" sz="1600" b="1" dirty="0">
                <a:solidFill>
                  <a:srgbClr val="008000"/>
                </a:solidFill>
              </a:rPr>
              <a:t>Identify the relative atomic mass of an element from the periodic table (Grade 1-3)</a:t>
            </a:r>
            <a:br>
              <a:rPr lang="en-GB" sz="1600" b="1" dirty="0">
                <a:solidFill>
                  <a:srgbClr val="008000"/>
                </a:solidFill>
              </a:rPr>
            </a:br>
            <a:r>
              <a:rPr lang="en-GB" sz="1600" b="1" dirty="0">
                <a:solidFill>
                  <a:srgbClr val="FF9900"/>
                </a:solidFill>
              </a:rPr>
              <a:t>Calculate relative formula masses from relative atomic masses (Grade 4-5)</a:t>
            </a:r>
            <a:br>
              <a:rPr lang="en-GB" sz="1600" b="1" dirty="0">
                <a:solidFill>
                  <a:srgbClr val="FF9900"/>
                </a:solidFill>
              </a:rPr>
            </a:br>
            <a:r>
              <a:rPr lang="en-GB" sz="1600" b="1" dirty="0">
                <a:solidFill>
                  <a:srgbClr val="FF0000"/>
                </a:solidFill>
              </a:rPr>
              <a:t>Verify the law of conservation of mass in a balanced equation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3" name="Rectangle 2"/>
          <p:cNvSpPr/>
          <p:nvPr/>
        </p:nvSpPr>
        <p:spPr>
          <a:xfrm>
            <a:off x="0" y="1412776"/>
            <a:ext cx="4211960" cy="532859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ontent Placeholder 2"/>
          <p:cNvSpPr>
            <a:spLocks noGrp="1"/>
          </p:cNvSpPr>
          <p:nvPr>
            <p:ph idx="1"/>
          </p:nvPr>
        </p:nvSpPr>
        <p:spPr>
          <a:xfrm>
            <a:off x="251520" y="1412776"/>
            <a:ext cx="4104456" cy="5328592"/>
          </a:xfrm>
          <a:noFill/>
          <a:ln>
            <a:noFill/>
          </a:ln>
        </p:spPr>
        <p:style>
          <a:lnRef idx="2">
            <a:schemeClr val="dk1"/>
          </a:lnRef>
          <a:fillRef idx="1">
            <a:schemeClr val="lt1"/>
          </a:fillRef>
          <a:effectRef idx="0">
            <a:schemeClr val="dk1"/>
          </a:effectRef>
          <a:fontRef idx="minor">
            <a:schemeClr val="dk1"/>
          </a:fontRef>
        </p:style>
        <p:txBody>
          <a:bodyPr>
            <a:normAutofit/>
          </a:bodyPr>
          <a:lstStyle/>
          <a:p>
            <a:pPr marL="742950" indent="-742950">
              <a:buFont typeface="+mj-lt"/>
              <a:buAutoNum type="arabicPeriod"/>
            </a:pPr>
            <a:r>
              <a:rPr lang="en-GB" sz="4000" b="1" dirty="0">
                <a:solidFill>
                  <a:srgbClr val="FF9900"/>
                </a:solidFill>
                <a:latin typeface="Century Gothic" pitchFamily="34" charset="0"/>
              </a:rPr>
              <a:t>H</a:t>
            </a:r>
            <a:r>
              <a:rPr lang="en-GB" sz="4000" b="1" baseline="-25000" dirty="0">
                <a:solidFill>
                  <a:srgbClr val="FF9900"/>
                </a:solidFill>
                <a:latin typeface="Century Gothic" pitchFamily="34" charset="0"/>
              </a:rPr>
              <a:t>2</a:t>
            </a:r>
            <a:r>
              <a:rPr lang="en-GB" sz="4000" b="1" dirty="0">
                <a:solidFill>
                  <a:srgbClr val="FF9900"/>
                </a:solidFill>
                <a:latin typeface="Century Gothic" pitchFamily="34" charset="0"/>
              </a:rPr>
              <a:t>SO</a:t>
            </a:r>
            <a:r>
              <a:rPr lang="en-GB" sz="4000" b="1" baseline="-25000" dirty="0">
                <a:solidFill>
                  <a:srgbClr val="FF9900"/>
                </a:solidFill>
                <a:latin typeface="Century Gothic" pitchFamily="34" charset="0"/>
              </a:rPr>
              <a:t>4</a:t>
            </a:r>
          </a:p>
          <a:p>
            <a:pPr marL="742950" indent="-742950">
              <a:buFont typeface="+mj-lt"/>
              <a:buAutoNum type="arabicPeriod"/>
            </a:pPr>
            <a:r>
              <a:rPr lang="en-GB" sz="4000" b="1" dirty="0">
                <a:solidFill>
                  <a:srgbClr val="FF9900"/>
                </a:solidFill>
                <a:latin typeface="Century Gothic" pitchFamily="34" charset="0"/>
              </a:rPr>
              <a:t>KNO</a:t>
            </a:r>
            <a:r>
              <a:rPr lang="en-GB" sz="4000" b="1" baseline="-25000" dirty="0">
                <a:solidFill>
                  <a:srgbClr val="FF9900"/>
                </a:solidFill>
                <a:latin typeface="Century Gothic" pitchFamily="34" charset="0"/>
              </a:rPr>
              <a:t>3</a:t>
            </a:r>
          </a:p>
          <a:p>
            <a:pPr marL="742950" indent="-742950">
              <a:buFont typeface="+mj-lt"/>
              <a:buAutoNum type="arabicPeriod"/>
            </a:pPr>
            <a:r>
              <a:rPr lang="en-GB" sz="4000" b="1" dirty="0">
                <a:solidFill>
                  <a:srgbClr val="FF9900"/>
                </a:solidFill>
                <a:latin typeface="Century Gothic" pitchFamily="34" charset="0"/>
              </a:rPr>
              <a:t>Mg(OH)</a:t>
            </a:r>
            <a:r>
              <a:rPr lang="en-GB" sz="4000" b="1" baseline="-25000" dirty="0">
                <a:solidFill>
                  <a:srgbClr val="FF9900"/>
                </a:solidFill>
                <a:latin typeface="Century Gothic" pitchFamily="34" charset="0"/>
              </a:rPr>
              <a:t>2</a:t>
            </a:r>
          </a:p>
          <a:p>
            <a:pPr marL="742950" indent="-742950">
              <a:buFont typeface="+mj-lt"/>
              <a:buAutoNum type="arabicPeriod"/>
            </a:pPr>
            <a:r>
              <a:rPr lang="en-GB" sz="4000" b="1" dirty="0">
                <a:solidFill>
                  <a:srgbClr val="FF0000"/>
                </a:solidFill>
                <a:latin typeface="Century Gothic" pitchFamily="34" charset="0"/>
              </a:rPr>
              <a:t>Mg(NO</a:t>
            </a:r>
            <a:r>
              <a:rPr lang="en-GB" sz="4000" b="1" baseline="-25000" dirty="0">
                <a:solidFill>
                  <a:srgbClr val="FF0000"/>
                </a:solidFill>
                <a:latin typeface="Century Gothic" pitchFamily="34" charset="0"/>
              </a:rPr>
              <a:t>3</a:t>
            </a:r>
            <a:r>
              <a:rPr lang="en-GB" sz="4000" b="1" dirty="0">
                <a:solidFill>
                  <a:srgbClr val="FF0000"/>
                </a:solidFill>
                <a:latin typeface="Century Gothic" pitchFamily="34" charset="0"/>
              </a:rPr>
              <a:t>)</a:t>
            </a:r>
            <a:r>
              <a:rPr lang="en-GB" sz="4000" b="1" baseline="-25000" dirty="0">
                <a:solidFill>
                  <a:srgbClr val="FF0000"/>
                </a:solidFill>
                <a:latin typeface="Century Gothic" pitchFamily="34" charset="0"/>
              </a:rPr>
              <a:t>2</a:t>
            </a:r>
          </a:p>
          <a:p>
            <a:pPr marL="742950" indent="-742950">
              <a:buFont typeface="+mj-lt"/>
              <a:buAutoNum type="arabicPeriod"/>
            </a:pPr>
            <a:r>
              <a:rPr lang="en-GB" sz="4000" b="1" dirty="0">
                <a:solidFill>
                  <a:srgbClr val="FF0000"/>
                </a:solidFill>
                <a:latin typeface="Century Gothic" pitchFamily="34" charset="0"/>
              </a:rPr>
              <a:t>C</a:t>
            </a:r>
            <a:r>
              <a:rPr lang="en-GB" sz="4000" b="1" baseline="-25000" dirty="0">
                <a:solidFill>
                  <a:srgbClr val="FF0000"/>
                </a:solidFill>
                <a:latin typeface="Century Gothic" pitchFamily="34" charset="0"/>
              </a:rPr>
              <a:t>3</a:t>
            </a:r>
            <a:r>
              <a:rPr lang="en-GB" sz="4000" b="1" dirty="0">
                <a:solidFill>
                  <a:srgbClr val="FF0000"/>
                </a:solidFill>
                <a:latin typeface="Century Gothic" pitchFamily="34" charset="0"/>
              </a:rPr>
              <a:t>H</a:t>
            </a:r>
            <a:r>
              <a:rPr lang="en-GB" sz="4000" b="1" baseline="-25000" dirty="0">
                <a:solidFill>
                  <a:srgbClr val="FF0000"/>
                </a:solidFill>
                <a:latin typeface="Century Gothic" pitchFamily="34" charset="0"/>
              </a:rPr>
              <a:t>8</a:t>
            </a:r>
          </a:p>
          <a:p>
            <a:pPr marL="742950" indent="-742950">
              <a:buFont typeface="+mj-lt"/>
              <a:buAutoNum type="arabicPeriod"/>
            </a:pPr>
            <a:r>
              <a:rPr lang="en-GB" sz="4000" b="1" dirty="0">
                <a:solidFill>
                  <a:srgbClr val="FF0000"/>
                </a:solidFill>
                <a:latin typeface="Century Gothic" pitchFamily="34" charset="0"/>
              </a:rPr>
              <a:t>(NH</a:t>
            </a:r>
            <a:r>
              <a:rPr lang="en-GB" sz="4000" b="1" baseline="-25000" dirty="0">
                <a:solidFill>
                  <a:srgbClr val="FF0000"/>
                </a:solidFill>
                <a:latin typeface="Century Gothic" pitchFamily="34" charset="0"/>
              </a:rPr>
              <a:t>4</a:t>
            </a:r>
            <a:r>
              <a:rPr lang="en-GB" sz="4000" b="1" dirty="0">
                <a:solidFill>
                  <a:srgbClr val="FF0000"/>
                </a:solidFill>
                <a:latin typeface="Century Gothic" pitchFamily="34" charset="0"/>
              </a:rPr>
              <a:t>)</a:t>
            </a:r>
            <a:r>
              <a:rPr lang="en-GB" sz="4000" b="1" baseline="-25000" dirty="0">
                <a:solidFill>
                  <a:srgbClr val="FF0000"/>
                </a:solidFill>
                <a:latin typeface="Century Gothic" pitchFamily="34" charset="0"/>
              </a:rPr>
              <a:t>3</a:t>
            </a:r>
            <a:r>
              <a:rPr lang="en-GB" sz="4000" b="1" dirty="0">
                <a:solidFill>
                  <a:srgbClr val="FF0000"/>
                </a:solidFill>
                <a:latin typeface="Century Gothic" pitchFamily="34" charset="0"/>
              </a:rPr>
              <a:t>PO</a:t>
            </a:r>
            <a:r>
              <a:rPr lang="en-GB" sz="4000" b="1" baseline="-25000" dirty="0">
                <a:solidFill>
                  <a:srgbClr val="FF0000"/>
                </a:solidFill>
                <a:latin typeface="Century Gothic" pitchFamily="34" charset="0"/>
              </a:rPr>
              <a:t>4</a:t>
            </a:r>
          </a:p>
          <a:p>
            <a:pPr marL="742950" indent="-742950">
              <a:buFont typeface="+mj-lt"/>
              <a:buAutoNum type="arabicPeriod"/>
            </a:pPr>
            <a:r>
              <a:rPr lang="en-GB" sz="4000" b="1" dirty="0">
                <a:solidFill>
                  <a:srgbClr val="FF0000"/>
                </a:solidFill>
                <a:latin typeface="Century Gothic" pitchFamily="34" charset="0"/>
              </a:rPr>
              <a:t>(NH</a:t>
            </a:r>
            <a:r>
              <a:rPr lang="en-GB" sz="4000" b="1" baseline="-25000" dirty="0">
                <a:solidFill>
                  <a:srgbClr val="FF0000"/>
                </a:solidFill>
                <a:latin typeface="Century Gothic" pitchFamily="34" charset="0"/>
              </a:rPr>
              <a:t>4</a:t>
            </a:r>
            <a:r>
              <a:rPr lang="en-GB" sz="4000" b="1" dirty="0">
                <a:solidFill>
                  <a:srgbClr val="FF0000"/>
                </a:solidFill>
                <a:latin typeface="Century Gothic" pitchFamily="34" charset="0"/>
              </a:rPr>
              <a:t>)</a:t>
            </a:r>
            <a:r>
              <a:rPr lang="en-GB" sz="4000" b="1" baseline="-25000" dirty="0">
                <a:solidFill>
                  <a:srgbClr val="FF0000"/>
                </a:solidFill>
                <a:latin typeface="Century Gothic" pitchFamily="34" charset="0"/>
              </a:rPr>
              <a:t>2</a:t>
            </a:r>
            <a:r>
              <a:rPr lang="en-GB" sz="4000" b="1" dirty="0">
                <a:solidFill>
                  <a:srgbClr val="FF0000"/>
                </a:solidFill>
                <a:latin typeface="Century Gothic" pitchFamily="34" charset="0"/>
              </a:rPr>
              <a:t>Cr</a:t>
            </a:r>
            <a:r>
              <a:rPr lang="en-GB" sz="4000" b="1" baseline="-25000" dirty="0">
                <a:solidFill>
                  <a:srgbClr val="FF0000"/>
                </a:solidFill>
                <a:latin typeface="Century Gothic" pitchFamily="34" charset="0"/>
              </a:rPr>
              <a:t>2</a:t>
            </a:r>
            <a:r>
              <a:rPr lang="en-GB" sz="4000" b="1" dirty="0">
                <a:solidFill>
                  <a:srgbClr val="FF0000"/>
                </a:solidFill>
                <a:latin typeface="Century Gothic" pitchFamily="34" charset="0"/>
              </a:rPr>
              <a:t>O</a:t>
            </a:r>
            <a:r>
              <a:rPr lang="en-GB" sz="4000" b="1" baseline="-25000" dirty="0">
                <a:solidFill>
                  <a:srgbClr val="FF0000"/>
                </a:solidFill>
                <a:latin typeface="Century Gothic" pitchFamily="34" charset="0"/>
              </a:rPr>
              <a:t>7</a:t>
            </a:r>
          </a:p>
        </p:txBody>
      </p:sp>
    </p:spTree>
    <p:extLst>
      <p:ext uri="{BB962C8B-B14F-4D97-AF65-F5344CB8AC3E}">
        <p14:creationId xmlns:p14="http://schemas.microsoft.com/office/powerpoint/2010/main" val="3335312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24328" y="92218"/>
            <a:ext cx="1608133" cy="369332"/>
          </a:xfrm>
          <a:prstGeom prst="rect">
            <a:avLst/>
          </a:prstGeom>
          <a:noFill/>
        </p:spPr>
        <p:txBody>
          <a:bodyPr wrap="none" rtlCol="0">
            <a:spAutoFit/>
          </a:bodyPr>
          <a:lstStyle/>
          <a:p>
            <a:r>
              <a:rPr lang="en-GB" b="1" dirty="0">
                <a:solidFill>
                  <a:srgbClr val="FF00FF"/>
                </a:solidFill>
              </a:rPr>
              <a:t>Demonstrate</a:t>
            </a:r>
          </a:p>
        </p:txBody>
      </p:sp>
      <p:pic>
        <p:nvPicPr>
          <p:cNvPr id="4100" name="Picture 4" descr="http://www.britishcornershop.co.uk/images/large/SGN108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673" r="21365" b="2901"/>
          <a:stretch/>
        </p:blipFill>
        <p:spPr bwMode="auto">
          <a:xfrm>
            <a:off x="335041" y="44624"/>
            <a:ext cx="1152128" cy="189737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img.tesco.com/Groceries/pi/813/0071106061813/IDShot_540x54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995" r="18871" b="1689"/>
          <a:stretch/>
        </p:blipFill>
        <p:spPr bwMode="auto">
          <a:xfrm>
            <a:off x="335041" y="1941994"/>
            <a:ext cx="1157963" cy="183218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745063" y="393144"/>
            <a:ext cx="6912768" cy="923330"/>
          </a:xfrm>
          <a:prstGeom prst="rect">
            <a:avLst/>
          </a:prstGeom>
          <a:noFill/>
        </p:spPr>
        <p:txBody>
          <a:bodyPr wrap="square" rtlCol="0">
            <a:spAutoFit/>
          </a:bodyPr>
          <a:lstStyle/>
          <a:p>
            <a:r>
              <a:rPr lang="en-GB" b="1" dirty="0">
                <a:solidFill>
                  <a:schemeClr val="accent6">
                    <a:lumMod val="75000"/>
                  </a:schemeClr>
                </a:solidFill>
              </a:rPr>
              <a:t>Calculate the M</a:t>
            </a:r>
            <a:r>
              <a:rPr lang="en-GB" b="1" baseline="-25000" dirty="0">
                <a:solidFill>
                  <a:schemeClr val="accent6">
                    <a:lumMod val="75000"/>
                  </a:schemeClr>
                </a:solidFill>
              </a:rPr>
              <a:t>r</a:t>
            </a:r>
            <a:r>
              <a:rPr lang="en-GB" b="1" dirty="0">
                <a:solidFill>
                  <a:schemeClr val="accent6">
                    <a:lumMod val="75000"/>
                  </a:schemeClr>
                </a:solidFill>
              </a:rPr>
              <a:t> of:</a:t>
            </a:r>
          </a:p>
          <a:p>
            <a:pPr marL="285750" indent="-285750">
              <a:buFont typeface="Arial" panose="020B0604020202020204" pitchFamily="34" charset="0"/>
              <a:buChar char="•"/>
            </a:pPr>
            <a:r>
              <a:rPr lang="en-GB" b="1" dirty="0">
                <a:solidFill>
                  <a:schemeClr val="accent6">
                    <a:lumMod val="75000"/>
                  </a:schemeClr>
                </a:solidFill>
              </a:rPr>
              <a:t>CON</a:t>
            </a:r>
            <a:r>
              <a:rPr lang="en-GB" b="1" baseline="-25000" dirty="0">
                <a:solidFill>
                  <a:schemeClr val="accent6">
                    <a:lumMod val="75000"/>
                  </a:schemeClr>
                </a:solidFill>
              </a:rPr>
              <a:t>2</a:t>
            </a:r>
            <a:r>
              <a:rPr lang="en-GB" b="1" dirty="0">
                <a:solidFill>
                  <a:schemeClr val="accent6">
                    <a:lumMod val="75000"/>
                  </a:schemeClr>
                </a:solidFill>
              </a:rPr>
              <a:t>H</a:t>
            </a:r>
            <a:r>
              <a:rPr lang="en-GB" b="1" baseline="-25000" dirty="0">
                <a:solidFill>
                  <a:schemeClr val="accent6">
                    <a:lumMod val="75000"/>
                  </a:schemeClr>
                </a:solidFill>
              </a:rPr>
              <a:t>4</a:t>
            </a:r>
            <a:endParaRPr lang="en-GB" b="1" dirty="0">
              <a:solidFill>
                <a:schemeClr val="accent6">
                  <a:lumMod val="75000"/>
                </a:schemeClr>
              </a:solidFill>
            </a:endParaRPr>
          </a:p>
          <a:p>
            <a:pPr marL="285750" indent="-285750">
              <a:buFont typeface="Arial" panose="020B0604020202020204" pitchFamily="34" charset="0"/>
              <a:buChar char="•"/>
            </a:pPr>
            <a:r>
              <a:rPr lang="en-GB" b="1" dirty="0">
                <a:solidFill>
                  <a:schemeClr val="accent6">
                    <a:lumMod val="75000"/>
                  </a:schemeClr>
                </a:solidFill>
              </a:rPr>
              <a:t>(NH</a:t>
            </a:r>
            <a:r>
              <a:rPr lang="en-GB" b="1" baseline="-25000" dirty="0">
                <a:solidFill>
                  <a:schemeClr val="accent6">
                    <a:lumMod val="75000"/>
                  </a:schemeClr>
                </a:solidFill>
              </a:rPr>
              <a:t>4</a:t>
            </a:r>
            <a:r>
              <a:rPr lang="en-GB" b="1" dirty="0">
                <a:solidFill>
                  <a:schemeClr val="accent6">
                    <a:lumMod val="75000"/>
                  </a:schemeClr>
                </a:solidFill>
              </a:rPr>
              <a:t>)</a:t>
            </a:r>
            <a:r>
              <a:rPr lang="en-GB" b="1" baseline="-25000" dirty="0">
                <a:solidFill>
                  <a:schemeClr val="accent6">
                    <a:lumMod val="75000"/>
                  </a:schemeClr>
                </a:solidFill>
              </a:rPr>
              <a:t>2</a:t>
            </a:r>
            <a:r>
              <a:rPr lang="en-GB" b="1" dirty="0">
                <a:solidFill>
                  <a:schemeClr val="accent6">
                    <a:lumMod val="75000"/>
                  </a:schemeClr>
                </a:solidFill>
              </a:rPr>
              <a:t>SO</a:t>
            </a:r>
            <a:r>
              <a:rPr lang="en-GB" b="1" baseline="-25000" dirty="0">
                <a:solidFill>
                  <a:schemeClr val="accent6">
                    <a:lumMod val="75000"/>
                  </a:schemeClr>
                </a:solidFill>
              </a:rPr>
              <a:t>4</a:t>
            </a:r>
          </a:p>
        </p:txBody>
      </p:sp>
      <p:sp>
        <p:nvSpPr>
          <p:cNvPr id="11" name="TextBox 10"/>
          <p:cNvSpPr txBox="1"/>
          <p:nvPr/>
        </p:nvSpPr>
        <p:spPr>
          <a:xfrm>
            <a:off x="1745063" y="2396423"/>
            <a:ext cx="6912768" cy="1477328"/>
          </a:xfrm>
          <a:prstGeom prst="rect">
            <a:avLst/>
          </a:prstGeom>
          <a:noFill/>
        </p:spPr>
        <p:txBody>
          <a:bodyPr wrap="square" rtlCol="0">
            <a:spAutoFit/>
          </a:bodyPr>
          <a:lstStyle/>
          <a:p>
            <a:r>
              <a:rPr lang="en-GB" b="1" dirty="0">
                <a:solidFill>
                  <a:srgbClr val="FF0000"/>
                </a:solidFill>
              </a:rPr>
              <a:t>Calculate the </a:t>
            </a:r>
            <a:r>
              <a:rPr lang="en-GB" b="1" dirty="0" err="1">
                <a:solidFill>
                  <a:srgbClr val="FF0000"/>
                </a:solidFill>
              </a:rPr>
              <a:t>A</a:t>
            </a:r>
            <a:r>
              <a:rPr lang="en-GB" b="1" baseline="-25000" dirty="0" err="1">
                <a:solidFill>
                  <a:srgbClr val="FF0000"/>
                </a:solidFill>
              </a:rPr>
              <a:t>r</a:t>
            </a:r>
            <a:r>
              <a:rPr lang="en-GB" b="1" dirty="0">
                <a:solidFill>
                  <a:srgbClr val="FF0000"/>
                </a:solidFill>
              </a:rPr>
              <a:t> or M</a:t>
            </a:r>
            <a:r>
              <a:rPr lang="en-GB" b="1" baseline="-25000" dirty="0">
                <a:solidFill>
                  <a:srgbClr val="FF0000"/>
                </a:solidFill>
              </a:rPr>
              <a:t>r</a:t>
            </a:r>
            <a:r>
              <a:rPr lang="en-GB" b="1" dirty="0">
                <a:solidFill>
                  <a:srgbClr val="FF0000"/>
                </a:solidFill>
              </a:rPr>
              <a:t> of each substance. What pattern can you see? What does this prove?</a:t>
            </a:r>
          </a:p>
          <a:p>
            <a:endParaRPr lang="en-GB" b="1" dirty="0">
              <a:solidFill>
                <a:srgbClr val="FF0000"/>
              </a:solidFill>
            </a:endParaRPr>
          </a:p>
          <a:p>
            <a:r>
              <a:rPr lang="en-GB" b="1" dirty="0">
                <a:solidFill>
                  <a:srgbClr val="FF0000"/>
                </a:solidFill>
                <a:latin typeface="Century Gothic" panose="020B0502020202020204" pitchFamily="34" charset="0"/>
              </a:rPr>
              <a:t>2Na + Cl</a:t>
            </a:r>
            <a:r>
              <a:rPr lang="en-GB" b="1" baseline="-25000" dirty="0">
                <a:solidFill>
                  <a:srgbClr val="FF0000"/>
                </a:solidFill>
                <a:latin typeface="Century Gothic" panose="020B0502020202020204" pitchFamily="34" charset="0"/>
              </a:rPr>
              <a:t>2</a:t>
            </a:r>
            <a:r>
              <a:rPr lang="en-GB" b="1" dirty="0">
                <a:solidFill>
                  <a:srgbClr val="FF0000"/>
                </a:solidFill>
                <a:latin typeface="Century Gothic" panose="020B0502020202020204" pitchFamily="34" charset="0"/>
              </a:rPr>
              <a:t> </a:t>
            </a:r>
            <a:r>
              <a:rPr lang="en-GB" b="1" dirty="0">
                <a:solidFill>
                  <a:srgbClr val="FF0000"/>
                </a:solidFill>
                <a:latin typeface="Century Gothic" panose="020B0502020202020204" pitchFamily="34" charset="0"/>
                <a:sym typeface="Wingdings" panose="05000000000000000000" pitchFamily="2" charset="2"/>
              </a:rPr>
              <a:t> 2Na </a:t>
            </a:r>
          </a:p>
          <a:p>
            <a:endParaRPr lang="en-GB" b="1" dirty="0">
              <a:solidFill>
                <a:srgbClr val="FF0000"/>
              </a:solidFill>
            </a:endParaRPr>
          </a:p>
        </p:txBody>
      </p:sp>
      <p:sp>
        <p:nvSpPr>
          <p:cNvPr id="8" name="TextBox 7"/>
          <p:cNvSpPr txBox="1"/>
          <p:nvPr/>
        </p:nvSpPr>
        <p:spPr>
          <a:xfrm rot="16200000">
            <a:off x="-511824" y="2673422"/>
            <a:ext cx="1324402" cy="369332"/>
          </a:xfrm>
          <a:prstGeom prst="rect">
            <a:avLst/>
          </a:prstGeom>
          <a:noFill/>
        </p:spPr>
        <p:txBody>
          <a:bodyPr wrap="none" rtlCol="0">
            <a:spAutoFit/>
          </a:bodyPr>
          <a:lstStyle/>
          <a:p>
            <a:r>
              <a:rPr lang="en-GB" b="1" dirty="0">
                <a:solidFill>
                  <a:srgbClr val="FF0000"/>
                </a:solidFill>
              </a:rPr>
              <a:t>Grade 6-8</a:t>
            </a:r>
          </a:p>
        </p:txBody>
      </p:sp>
      <p:sp>
        <p:nvSpPr>
          <p:cNvPr id="14" name="TextBox 13"/>
          <p:cNvSpPr txBox="1"/>
          <p:nvPr/>
        </p:nvSpPr>
        <p:spPr>
          <a:xfrm rot="16200000">
            <a:off x="-477533" y="808643"/>
            <a:ext cx="1324402" cy="369332"/>
          </a:xfrm>
          <a:prstGeom prst="rect">
            <a:avLst/>
          </a:prstGeom>
          <a:noFill/>
        </p:spPr>
        <p:txBody>
          <a:bodyPr wrap="none" rtlCol="0">
            <a:spAutoFit/>
          </a:bodyPr>
          <a:lstStyle/>
          <a:p>
            <a:r>
              <a:rPr lang="en-GB" b="1" dirty="0">
                <a:solidFill>
                  <a:schemeClr val="accent6">
                    <a:lumMod val="75000"/>
                  </a:schemeClr>
                </a:solidFill>
              </a:rPr>
              <a:t>Grade 4-5</a:t>
            </a:r>
          </a:p>
        </p:txBody>
      </p:sp>
      <p:sp>
        <p:nvSpPr>
          <p:cNvPr id="2" name="Rectangle 1"/>
          <p:cNvSpPr/>
          <p:nvPr/>
        </p:nvSpPr>
        <p:spPr>
          <a:xfrm>
            <a:off x="6084168" y="3212976"/>
            <a:ext cx="2015295" cy="369332"/>
          </a:xfrm>
          <a:prstGeom prst="rect">
            <a:avLst/>
          </a:prstGeom>
        </p:spPr>
        <p:txBody>
          <a:bodyPr wrap="none">
            <a:spAutoFit/>
          </a:bodyPr>
          <a:lstStyle/>
          <a:p>
            <a:pPr algn="ctr"/>
            <a:r>
              <a:rPr lang="en-GB" b="1" dirty="0">
                <a:solidFill>
                  <a:srgbClr val="FF0000"/>
                </a:solidFill>
                <a:latin typeface="Century Gothic" panose="020B0502020202020204" pitchFamily="34" charset="0"/>
                <a:sym typeface="Wingdings" panose="05000000000000000000" pitchFamily="2" charset="2"/>
              </a:rPr>
              <a:t>H</a:t>
            </a:r>
            <a:r>
              <a:rPr lang="en-GB" b="1" baseline="-25000" dirty="0">
                <a:solidFill>
                  <a:srgbClr val="FF0000"/>
                </a:solidFill>
                <a:latin typeface="Century Gothic" panose="020B0502020202020204" pitchFamily="34" charset="0"/>
                <a:sym typeface="Wingdings" panose="05000000000000000000" pitchFamily="2" charset="2"/>
              </a:rPr>
              <a:t>2</a:t>
            </a:r>
            <a:r>
              <a:rPr lang="en-GB" b="1" dirty="0">
                <a:solidFill>
                  <a:srgbClr val="FF0000"/>
                </a:solidFill>
                <a:latin typeface="Century Gothic" panose="020B0502020202020204" pitchFamily="34" charset="0"/>
                <a:sym typeface="Wingdings" panose="05000000000000000000" pitchFamily="2" charset="2"/>
              </a:rPr>
              <a:t> + Cl </a:t>
            </a:r>
            <a:r>
              <a:rPr lang="en-GB" b="1" baseline="-25000" dirty="0">
                <a:solidFill>
                  <a:srgbClr val="FF0000"/>
                </a:solidFill>
                <a:latin typeface="Century Gothic" panose="020B0502020202020204" pitchFamily="34" charset="0"/>
                <a:sym typeface="Wingdings" panose="05000000000000000000" pitchFamily="2" charset="2"/>
              </a:rPr>
              <a:t>2</a:t>
            </a:r>
            <a:r>
              <a:rPr lang="en-GB" b="1" dirty="0">
                <a:solidFill>
                  <a:srgbClr val="FF0000"/>
                </a:solidFill>
                <a:latin typeface="Century Gothic" panose="020B0502020202020204" pitchFamily="34" charset="0"/>
                <a:sym typeface="Wingdings" panose="05000000000000000000" pitchFamily="2" charset="2"/>
              </a:rPr>
              <a:t>  2HCl </a:t>
            </a:r>
          </a:p>
        </p:txBody>
      </p:sp>
    </p:spTree>
    <p:extLst>
      <p:ext uri="{BB962C8B-B14F-4D97-AF65-F5344CB8AC3E}">
        <p14:creationId xmlns:p14="http://schemas.microsoft.com/office/powerpoint/2010/main" val="3145015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524328" y="92218"/>
            <a:ext cx="1608133" cy="369332"/>
          </a:xfrm>
          <a:prstGeom prst="rect">
            <a:avLst/>
          </a:prstGeom>
          <a:noFill/>
        </p:spPr>
        <p:txBody>
          <a:bodyPr wrap="none" rtlCol="0">
            <a:spAutoFit/>
          </a:bodyPr>
          <a:lstStyle/>
          <a:p>
            <a:r>
              <a:rPr lang="en-GB" b="1" dirty="0">
                <a:solidFill>
                  <a:srgbClr val="FF00FF"/>
                </a:solidFill>
              </a:rPr>
              <a:t>Demonstrate</a:t>
            </a:r>
          </a:p>
        </p:txBody>
      </p:sp>
      <p:pic>
        <p:nvPicPr>
          <p:cNvPr id="4100" name="Picture 4" descr="http://www.britishcornershop.co.uk/images/large/SGN108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673" r="21365" b="2901"/>
          <a:stretch/>
        </p:blipFill>
        <p:spPr bwMode="auto">
          <a:xfrm>
            <a:off x="335041" y="44624"/>
            <a:ext cx="1152128" cy="189737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img.tesco.com/Groceries/pi/813/0071106061813/IDShot_540x540.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8995" r="18871" b="1689"/>
          <a:stretch/>
        </p:blipFill>
        <p:spPr bwMode="auto">
          <a:xfrm>
            <a:off x="335041" y="1941994"/>
            <a:ext cx="1157963" cy="183218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745063" y="393144"/>
            <a:ext cx="6912768" cy="923330"/>
          </a:xfrm>
          <a:prstGeom prst="rect">
            <a:avLst/>
          </a:prstGeom>
          <a:noFill/>
        </p:spPr>
        <p:txBody>
          <a:bodyPr wrap="square" rtlCol="0">
            <a:spAutoFit/>
          </a:bodyPr>
          <a:lstStyle/>
          <a:p>
            <a:r>
              <a:rPr lang="en-GB" b="1" dirty="0">
                <a:solidFill>
                  <a:schemeClr val="accent6">
                    <a:lumMod val="75000"/>
                  </a:schemeClr>
                </a:solidFill>
              </a:rPr>
              <a:t>Calculate the M</a:t>
            </a:r>
            <a:r>
              <a:rPr lang="en-GB" b="1" baseline="-25000" dirty="0">
                <a:solidFill>
                  <a:schemeClr val="accent6">
                    <a:lumMod val="75000"/>
                  </a:schemeClr>
                </a:solidFill>
              </a:rPr>
              <a:t>r</a:t>
            </a:r>
            <a:r>
              <a:rPr lang="en-GB" b="1" dirty="0">
                <a:solidFill>
                  <a:schemeClr val="accent6">
                    <a:lumMod val="75000"/>
                  </a:schemeClr>
                </a:solidFill>
              </a:rPr>
              <a:t> of:</a:t>
            </a:r>
          </a:p>
          <a:p>
            <a:pPr marL="285750" indent="-285750">
              <a:buFont typeface="Arial" panose="020B0604020202020204" pitchFamily="34" charset="0"/>
              <a:buChar char="•"/>
            </a:pPr>
            <a:r>
              <a:rPr lang="en-GB" b="1" dirty="0">
                <a:solidFill>
                  <a:schemeClr val="accent6">
                    <a:lumMod val="75000"/>
                  </a:schemeClr>
                </a:solidFill>
              </a:rPr>
              <a:t>CON</a:t>
            </a:r>
            <a:r>
              <a:rPr lang="en-GB" b="1" baseline="-25000" dirty="0">
                <a:solidFill>
                  <a:schemeClr val="accent6">
                    <a:lumMod val="75000"/>
                  </a:schemeClr>
                </a:solidFill>
              </a:rPr>
              <a:t>2</a:t>
            </a:r>
            <a:r>
              <a:rPr lang="en-GB" b="1" dirty="0">
                <a:solidFill>
                  <a:schemeClr val="accent6">
                    <a:lumMod val="75000"/>
                  </a:schemeClr>
                </a:solidFill>
              </a:rPr>
              <a:t>H</a:t>
            </a:r>
            <a:r>
              <a:rPr lang="en-GB" b="1" baseline="-25000" dirty="0">
                <a:solidFill>
                  <a:schemeClr val="accent6">
                    <a:lumMod val="75000"/>
                  </a:schemeClr>
                </a:solidFill>
              </a:rPr>
              <a:t>4</a:t>
            </a:r>
            <a:endParaRPr lang="en-GB" b="1" dirty="0">
              <a:solidFill>
                <a:schemeClr val="accent6">
                  <a:lumMod val="75000"/>
                </a:schemeClr>
              </a:solidFill>
            </a:endParaRPr>
          </a:p>
          <a:p>
            <a:pPr marL="285750" indent="-285750">
              <a:buFont typeface="Arial" panose="020B0604020202020204" pitchFamily="34" charset="0"/>
              <a:buChar char="•"/>
            </a:pPr>
            <a:r>
              <a:rPr lang="en-GB" b="1" dirty="0">
                <a:solidFill>
                  <a:schemeClr val="accent6">
                    <a:lumMod val="75000"/>
                  </a:schemeClr>
                </a:solidFill>
              </a:rPr>
              <a:t>(NH</a:t>
            </a:r>
            <a:r>
              <a:rPr lang="en-GB" b="1" baseline="-25000" dirty="0">
                <a:solidFill>
                  <a:schemeClr val="accent6">
                    <a:lumMod val="75000"/>
                  </a:schemeClr>
                </a:solidFill>
              </a:rPr>
              <a:t>4</a:t>
            </a:r>
            <a:r>
              <a:rPr lang="en-GB" b="1" dirty="0">
                <a:solidFill>
                  <a:schemeClr val="accent6">
                    <a:lumMod val="75000"/>
                  </a:schemeClr>
                </a:solidFill>
              </a:rPr>
              <a:t>)</a:t>
            </a:r>
            <a:r>
              <a:rPr lang="en-GB" b="1" baseline="-25000" dirty="0">
                <a:solidFill>
                  <a:schemeClr val="accent6">
                    <a:lumMod val="75000"/>
                  </a:schemeClr>
                </a:solidFill>
              </a:rPr>
              <a:t>2</a:t>
            </a:r>
            <a:r>
              <a:rPr lang="en-GB" b="1" dirty="0">
                <a:solidFill>
                  <a:schemeClr val="accent6">
                    <a:lumMod val="75000"/>
                  </a:schemeClr>
                </a:solidFill>
              </a:rPr>
              <a:t>SO</a:t>
            </a:r>
            <a:r>
              <a:rPr lang="en-GB" b="1" baseline="-25000" dirty="0">
                <a:solidFill>
                  <a:schemeClr val="accent6">
                    <a:lumMod val="75000"/>
                  </a:schemeClr>
                </a:solidFill>
              </a:rPr>
              <a:t>4</a:t>
            </a:r>
          </a:p>
        </p:txBody>
      </p:sp>
      <p:sp>
        <p:nvSpPr>
          <p:cNvPr id="11" name="TextBox 10"/>
          <p:cNvSpPr txBox="1"/>
          <p:nvPr/>
        </p:nvSpPr>
        <p:spPr>
          <a:xfrm>
            <a:off x="1745063" y="2396423"/>
            <a:ext cx="6912768" cy="1200329"/>
          </a:xfrm>
          <a:prstGeom prst="rect">
            <a:avLst/>
          </a:prstGeom>
          <a:noFill/>
        </p:spPr>
        <p:txBody>
          <a:bodyPr wrap="square" rtlCol="0">
            <a:spAutoFit/>
          </a:bodyPr>
          <a:lstStyle/>
          <a:p>
            <a:r>
              <a:rPr lang="en-GB" b="1" dirty="0">
                <a:solidFill>
                  <a:srgbClr val="FF0000"/>
                </a:solidFill>
              </a:rPr>
              <a:t>Calculate the </a:t>
            </a:r>
            <a:r>
              <a:rPr lang="en-GB" b="1" dirty="0" err="1">
                <a:solidFill>
                  <a:srgbClr val="FF0000"/>
                </a:solidFill>
              </a:rPr>
              <a:t>A</a:t>
            </a:r>
            <a:r>
              <a:rPr lang="en-GB" b="1" baseline="-25000" dirty="0" err="1">
                <a:solidFill>
                  <a:srgbClr val="FF0000"/>
                </a:solidFill>
              </a:rPr>
              <a:t>r</a:t>
            </a:r>
            <a:r>
              <a:rPr lang="en-GB" b="1" dirty="0">
                <a:solidFill>
                  <a:srgbClr val="FF0000"/>
                </a:solidFill>
              </a:rPr>
              <a:t> or M</a:t>
            </a:r>
            <a:r>
              <a:rPr lang="en-GB" b="1" baseline="-25000" dirty="0">
                <a:solidFill>
                  <a:srgbClr val="FF0000"/>
                </a:solidFill>
              </a:rPr>
              <a:t>r</a:t>
            </a:r>
            <a:r>
              <a:rPr lang="en-GB" b="1" dirty="0">
                <a:solidFill>
                  <a:srgbClr val="FF0000"/>
                </a:solidFill>
              </a:rPr>
              <a:t> of each substance. What pattern can you see? What does this prove?</a:t>
            </a:r>
          </a:p>
          <a:p>
            <a:endParaRPr lang="en-GB" b="1" dirty="0">
              <a:solidFill>
                <a:srgbClr val="FF0000"/>
              </a:solidFill>
            </a:endParaRPr>
          </a:p>
          <a:p>
            <a:endParaRPr lang="en-GB" b="1" dirty="0">
              <a:solidFill>
                <a:srgbClr val="FF0000"/>
              </a:solidFill>
            </a:endParaRPr>
          </a:p>
        </p:txBody>
      </p:sp>
      <p:sp>
        <p:nvSpPr>
          <p:cNvPr id="8" name="TextBox 7"/>
          <p:cNvSpPr txBox="1"/>
          <p:nvPr/>
        </p:nvSpPr>
        <p:spPr>
          <a:xfrm rot="16200000">
            <a:off x="-511824" y="2673422"/>
            <a:ext cx="1324402" cy="369332"/>
          </a:xfrm>
          <a:prstGeom prst="rect">
            <a:avLst/>
          </a:prstGeom>
          <a:noFill/>
        </p:spPr>
        <p:txBody>
          <a:bodyPr wrap="none" rtlCol="0">
            <a:spAutoFit/>
          </a:bodyPr>
          <a:lstStyle/>
          <a:p>
            <a:r>
              <a:rPr lang="en-GB" b="1" dirty="0">
                <a:solidFill>
                  <a:srgbClr val="FF0000"/>
                </a:solidFill>
              </a:rPr>
              <a:t>Grade 6-8</a:t>
            </a:r>
          </a:p>
        </p:txBody>
      </p:sp>
      <p:sp>
        <p:nvSpPr>
          <p:cNvPr id="14" name="TextBox 13"/>
          <p:cNvSpPr txBox="1"/>
          <p:nvPr/>
        </p:nvSpPr>
        <p:spPr>
          <a:xfrm rot="16200000">
            <a:off x="-477533" y="808643"/>
            <a:ext cx="1324402" cy="369332"/>
          </a:xfrm>
          <a:prstGeom prst="rect">
            <a:avLst/>
          </a:prstGeom>
          <a:noFill/>
        </p:spPr>
        <p:txBody>
          <a:bodyPr wrap="none" rtlCol="0">
            <a:spAutoFit/>
          </a:bodyPr>
          <a:lstStyle/>
          <a:p>
            <a:r>
              <a:rPr lang="en-GB" b="1" dirty="0">
                <a:solidFill>
                  <a:schemeClr val="accent6">
                    <a:lumMod val="75000"/>
                  </a:schemeClr>
                </a:solidFill>
              </a:rPr>
              <a:t>Grade 4-5</a:t>
            </a:r>
          </a:p>
        </p:txBody>
      </p:sp>
      <p:sp>
        <p:nvSpPr>
          <p:cNvPr id="2" name="Rectangle 1"/>
          <p:cNvSpPr/>
          <p:nvPr/>
        </p:nvSpPr>
        <p:spPr>
          <a:xfrm>
            <a:off x="1836625" y="3100503"/>
            <a:ext cx="2015295" cy="369332"/>
          </a:xfrm>
          <a:prstGeom prst="rect">
            <a:avLst/>
          </a:prstGeom>
        </p:spPr>
        <p:txBody>
          <a:bodyPr wrap="none">
            <a:spAutoFit/>
          </a:bodyPr>
          <a:lstStyle/>
          <a:p>
            <a:pPr algn="ctr"/>
            <a:r>
              <a:rPr lang="en-GB" b="1" dirty="0">
                <a:solidFill>
                  <a:srgbClr val="FF0000"/>
                </a:solidFill>
                <a:latin typeface="Century Gothic" panose="020B0502020202020204" pitchFamily="34" charset="0"/>
                <a:sym typeface="Wingdings" panose="05000000000000000000" pitchFamily="2" charset="2"/>
              </a:rPr>
              <a:t>H</a:t>
            </a:r>
            <a:r>
              <a:rPr lang="en-GB" b="1" baseline="-25000" dirty="0">
                <a:solidFill>
                  <a:srgbClr val="FF0000"/>
                </a:solidFill>
                <a:latin typeface="Century Gothic" panose="020B0502020202020204" pitchFamily="34" charset="0"/>
                <a:sym typeface="Wingdings" panose="05000000000000000000" pitchFamily="2" charset="2"/>
              </a:rPr>
              <a:t>2</a:t>
            </a:r>
            <a:r>
              <a:rPr lang="en-GB" b="1" dirty="0">
                <a:solidFill>
                  <a:srgbClr val="FF0000"/>
                </a:solidFill>
                <a:latin typeface="Century Gothic" panose="020B0502020202020204" pitchFamily="34" charset="0"/>
                <a:sym typeface="Wingdings" panose="05000000000000000000" pitchFamily="2" charset="2"/>
              </a:rPr>
              <a:t> + Cl </a:t>
            </a:r>
            <a:r>
              <a:rPr lang="en-GB" b="1" baseline="-25000" dirty="0">
                <a:solidFill>
                  <a:srgbClr val="FF0000"/>
                </a:solidFill>
                <a:latin typeface="Century Gothic" panose="020B0502020202020204" pitchFamily="34" charset="0"/>
                <a:sym typeface="Wingdings" panose="05000000000000000000" pitchFamily="2" charset="2"/>
              </a:rPr>
              <a:t>2</a:t>
            </a:r>
            <a:r>
              <a:rPr lang="en-GB" b="1" dirty="0">
                <a:solidFill>
                  <a:srgbClr val="FF0000"/>
                </a:solidFill>
                <a:latin typeface="Century Gothic" panose="020B0502020202020204" pitchFamily="34" charset="0"/>
                <a:sym typeface="Wingdings" panose="05000000000000000000" pitchFamily="2" charset="2"/>
              </a:rPr>
              <a:t>  2HCl </a:t>
            </a:r>
          </a:p>
        </p:txBody>
      </p:sp>
      <p:sp>
        <p:nvSpPr>
          <p:cNvPr id="3" name="TextBox 2"/>
          <p:cNvSpPr txBox="1"/>
          <p:nvPr/>
        </p:nvSpPr>
        <p:spPr>
          <a:xfrm>
            <a:off x="3851920" y="764704"/>
            <a:ext cx="441146" cy="369332"/>
          </a:xfrm>
          <a:prstGeom prst="rect">
            <a:avLst/>
          </a:prstGeom>
          <a:noFill/>
        </p:spPr>
        <p:txBody>
          <a:bodyPr wrap="none" rtlCol="0">
            <a:spAutoFit/>
          </a:bodyPr>
          <a:lstStyle/>
          <a:p>
            <a:r>
              <a:rPr lang="en-GB" dirty="0">
                <a:solidFill>
                  <a:srgbClr val="008000"/>
                </a:solidFill>
              </a:rPr>
              <a:t>60</a:t>
            </a:r>
          </a:p>
        </p:txBody>
      </p:sp>
      <p:sp>
        <p:nvSpPr>
          <p:cNvPr id="12" name="TextBox 11"/>
          <p:cNvSpPr txBox="1"/>
          <p:nvPr/>
        </p:nvSpPr>
        <p:spPr>
          <a:xfrm>
            <a:off x="3787799" y="1136264"/>
            <a:ext cx="569387" cy="369332"/>
          </a:xfrm>
          <a:prstGeom prst="rect">
            <a:avLst/>
          </a:prstGeom>
          <a:noFill/>
        </p:spPr>
        <p:txBody>
          <a:bodyPr wrap="none" rtlCol="0">
            <a:spAutoFit/>
          </a:bodyPr>
          <a:lstStyle/>
          <a:p>
            <a:r>
              <a:rPr lang="en-GB" dirty="0">
                <a:solidFill>
                  <a:srgbClr val="008000"/>
                </a:solidFill>
              </a:rPr>
              <a:t>132</a:t>
            </a:r>
          </a:p>
        </p:txBody>
      </p:sp>
      <p:sp>
        <p:nvSpPr>
          <p:cNvPr id="13" name="TextBox 12"/>
          <p:cNvSpPr txBox="1"/>
          <p:nvPr/>
        </p:nvSpPr>
        <p:spPr>
          <a:xfrm>
            <a:off x="1862334" y="3520289"/>
            <a:ext cx="312906" cy="369332"/>
          </a:xfrm>
          <a:prstGeom prst="rect">
            <a:avLst/>
          </a:prstGeom>
          <a:noFill/>
        </p:spPr>
        <p:txBody>
          <a:bodyPr wrap="none" rtlCol="0">
            <a:spAutoFit/>
          </a:bodyPr>
          <a:lstStyle/>
          <a:p>
            <a:r>
              <a:rPr lang="en-GB" dirty="0">
                <a:solidFill>
                  <a:srgbClr val="008000"/>
                </a:solidFill>
              </a:rPr>
              <a:t>2</a:t>
            </a:r>
          </a:p>
        </p:txBody>
      </p:sp>
      <p:sp>
        <p:nvSpPr>
          <p:cNvPr id="15" name="TextBox 14"/>
          <p:cNvSpPr txBox="1"/>
          <p:nvPr/>
        </p:nvSpPr>
        <p:spPr>
          <a:xfrm>
            <a:off x="2433904" y="3524559"/>
            <a:ext cx="441146" cy="369332"/>
          </a:xfrm>
          <a:prstGeom prst="rect">
            <a:avLst/>
          </a:prstGeom>
          <a:noFill/>
        </p:spPr>
        <p:txBody>
          <a:bodyPr wrap="none" rtlCol="0">
            <a:spAutoFit/>
          </a:bodyPr>
          <a:lstStyle/>
          <a:p>
            <a:r>
              <a:rPr lang="en-GB" dirty="0">
                <a:solidFill>
                  <a:srgbClr val="008000"/>
                </a:solidFill>
              </a:rPr>
              <a:t>71</a:t>
            </a:r>
          </a:p>
        </p:txBody>
      </p:sp>
      <p:sp>
        <p:nvSpPr>
          <p:cNvPr id="16" name="TextBox 15"/>
          <p:cNvSpPr txBox="1"/>
          <p:nvPr/>
        </p:nvSpPr>
        <p:spPr>
          <a:xfrm>
            <a:off x="3203848" y="3522747"/>
            <a:ext cx="441146" cy="369332"/>
          </a:xfrm>
          <a:prstGeom prst="rect">
            <a:avLst/>
          </a:prstGeom>
          <a:noFill/>
        </p:spPr>
        <p:txBody>
          <a:bodyPr wrap="none" rtlCol="0">
            <a:spAutoFit/>
          </a:bodyPr>
          <a:lstStyle/>
          <a:p>
            <a:r>
              <a:rPr lang="en-GB" dirty="0">
                <a:solidFill>
                  <a:srgbClr val="008000"/>
                </a:solidFill>
              </a:rPr>
              <a:t>73</a:t>
            </a:r>
          </a:p>
        </p:txBody>
      </p:sp>
      <p:sp>
        <p:nvSpPr>
          <p:cNvPr id="17" name="TextBox 16"/>
          <p:cNvSpPr txBox="1"/>
          <p:nvPr/>
        </p:nvSpPr>
        <p:spPr>
          <a:xfrm>
            <a:off x="1266596" y="4369374"/>
            <a:ext cx="2020105" cy="523220"/>
          </a:xfrm>
          <a:prstGeom prst="rect">
            <a:avLst/>
          </a:prstGeom>
          <a:noFill/>
        </p:spPr>
        <p:txBody>
          <a:bodyPr wrap="none" rtlCol="0">
            <a:spAutoFit/>
          </a:bodyPr>
          <a:lstStyle/>
          <a:p>
            <a:r>
              <a:rPr lang="en-GB" sz="2800" b="1" dirty="0">
                <a:solidFill>
                  <a:srgbClr val="008000"/>
                </a:solidFill>
              </a:rPr>
              <a:t>2 + 71 = 73</a:t>
            </a:r>
          </a:p>
        </p:txBody>
      </p:sp>
      <p:sp>
        <p:nvSpPr>
          <p:cNvPr id="18" name="TextBox 17"/>
          <p:cNvSpPr txBox="1"/>
          <p:nvPr/>
        </p:nvSpPr>
        <p:spPr>
          <a:xfrm>
            <a:off x="2840226" y="4916924"/>
            <a:ext cx="4491935" cy="523220"/>
          </a:xfrm>
          <a:prstGeom prst="rect">
            <a:avLst/>
          </a:prstGeom>
          <a:noFill/>
        </p:spPr>
        <p:txBody>
          <a:bodyPr wrap="none" rtlCol="0">
            <a:spAutoFit/>
          </a:bodyPr>
          <a:lstStyle/>
          <a:p>
            <a:r>
              <a:rPr lang="en-GB" sz="2800" b="1" dirty="0">
                <a:solidFill>
                  <a:srgbClr val="008000"/>
                </a:solidFill>
              </a:rPr>
              <a:t>No mass is lost or gained</a:t>
            </a:r>
          </a:p>
        </p:txBody>
      </p:sp>
      <p:sp>
        <p:nvSpPr>
          <p:cNvPr id="19" name="TextBox 18"/>
          <p:cNvSpPr txBox="1"/>
          <p:nvPr/>
        </p:nvSpPr>
        <p:spPr>
          <a:xfrm>
            <a:off x="957880" y="5917714"/>
            <a:ext cx="6816290" cy="523220"/>
          </a:xfrm>
          <a:prstGeom prst="rect">
            <a:avLst/>
          </a:prstGeom>
          <a:noFill/>
        </p:spPr>
        <p:txBody>
          <a:bodyPr wrap="none" rtlCol="0">
            <a:spAutoFit/>
          </a:bodyPr>
          <a:lstStyle/>
          <a:p>
            <a:r>
              <a:rPr lang="en-GB" sz="2800" b="1" dirty="0">
                <a:solidFill>
                  <a:srgbClr val="008000"/>
                </a:solidFill>
              </a:rPr>
              <a:t>This is the law of conservation of mass!</a:t>
            </a:r>
          </a:p>
        </p:txBody>
      </p:sp>
    </p:spTree>
    <p:extLst>
      <p:ext uri="{BB962C8B-B14F-4D97-AF65-F5344CB8AC3E}">
        <p14:creationId xmlns:p14="http://schemas.microsoft.com/office/powerpoint/2010/main" val="1437732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lstStyle/>
          <a:p>
            <a:r>
              <a:rPr lang="en-GB" dirty="0"/>
              <a:t>Calculate the relative formula mass of a compound</a:t>
            </a:r>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normAutofit/>
          </a:bodyPr>
          <a:lstStyle/>
          <a:p>
            <a:r>
              <a:rPr lang="en-GB" dirty="0"/>
              <a:t>Relative Atomic Mass</a:t>
            </a:r>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11126A-6136-4891-91BD-C7364FD5E4F5}" type="datetime1">
              <a:rPr kumimoji="0" lang="en-GB" sz="1800" b="0" i="0" u="sng" strike="noStrike" kern="1200" cap="none" spc="0" normalizeH="0" baseline="0" noProof="0" smtClean="0">
                <a:ln>
                  <a:noFill/>
                </a:ln>
                <a:solidFill>
                  <a:srgbClr val="44546A"/>
                </a:solidFill>
                <a:effectLst/>
                <a:uLnTx/>
                <a:uFillTx/>
                <a:latin typeface="Century Gothic" panose="020B0502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14/09/2020</a:t>
            </a:fld>
            <a:endParaRPr kumimoji="0" lang="en-GB" sz="1800" b="0" i="0" u="sng" strike="noStrike" kern="1200" cap="none" spc="0" normalizeH="0" baseline="0" noProof="0" dirty="0">
              <a:ln>
                <a:noFill/>
              </a:ln>
              <a:solidFill>
                <a:srgbClr val="44546A"/>
              </a:solidFill>
              <a:effectLst/>
              <a:uLnTx/>
              <a:uFillTx/>
              <a:latin typeface="Century Gothic" panose="020B0502020202020204" pitchFamily="34" charset="0"/>
              <a:ea typeface="+mn-ea"/>
              <a:cs typeface="+mn-cs"/>
            </a:endParaRPr>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normAutofit/>
          </a:bodyPr>
          <a:lstStyle/>
          <a:p>
            <a:r>
              <a:rPr lang="en-US" dirty="0"/>
              <a:t>Identify the relative </a:t>
            </a:r>
            <a:r>
              <a:rPr lang="en-US" b="1" dirty="0"/>
              <a:t>atomic</a:t>
            </a:r>
            <a:r>
              <a:rPr lang="en-US" dirty="0"/>
              <a:t> mass of an element from the periodic table </a:t>
            </a:r>
            <a:endParaRPr lang="en-GB" dirty="0"/>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a:bodyPr>
          <a:lstStyle/>
          <a:p>
            <a:r>
              <a:rPr lang="en-US" dirty="0"/>
              <a:t>Verify the law of conservation of mass in a balanced equation </a:t>
            </a:r>
            <a:endParaRPr lang="en-GB" dirty="0"/>
          </a:p>
        </p:txBody>
      </p:sp>
      <p:sp>
        <p:nvSpPr>
          <p:cNvPr id="7" name="Content Placeholder 6">
            <a:extLst>
              <a:ext uri="{FF2B5EF4-FFF2-40B4-BE49-F238E27FC236}">
                <a16:creationId xmlns:a16="http://schemas.microsoft.com/office/drawing/2014/main" id="{D47C521B-5975-43D3-BE7B-8BA62D4D7159}"/>
              </a:ext>
            </a:extLst>
          </p:cNvPr>
          <p:cNvSpPr>
            <a:spLocks noGrp="1"/>
          </p:cNvSpPr>
          <p:nvPr>
            <p:ph idx="17"/>
          </p:nvPr>
        </p:nvSpPr>
        <p:spPr>
          <a:solidFill>
            <a:srgbClr val="FF8181"/>
          </a:solidFill>
        </p:spPr>
        <p:txBody>
          <a:bodyPr/>
          <a:lstStyle/>
          <a:p>
            <a:r>
              <a:rPr lang="en-GB" dirty="0"/>
              <a:t>1-3</a:t>
            </a:r>
          </a:p>
        </p:txBody>
      </p:sp>
      <p:sp>
        <p:nvSpPr>
          <p:cNvPr id="8" name="Content Placeholder 7">
            <a:extLst>
              <a:ext uri="{FF2B5EF4-FFF2-40B4-BE49-F238E27FC236}">
                <a16:creationId xmlns:a16="http://schemas.microsoft.com/office/drawing/2014/main" id="{2692B6F7-078D-448D-AABA-47FEA1609CB0}"/>
              </a:ext>
            </a:extLst>
          </p:cNvPr>
          <p:cNvSpPr>
            <a:spLocks noGrp="1"/>
          </p:cNvSpPr>
          <p:nvPr>
            <p:ph idx="18"/>
          </p:nvPr>
        </p:nvSpPr>
        <p:spPr/>
        <p:txBody>
          <a:bodyPr/>
          <a:lstStyle/>
          <a:p>
            <a:r>
              <a:rPr lang="en-GB" dirty="0"/>
              <a:t>4-5</a:t>
            </a:r>
          </a:p>
        </p:txBody>
      </p:sp>
      <p:sp>
        <p:nvSpPr>
          <p:cNvPr id="9" name="Content Placeholder 8">
            <a:extLst>
              <a:ext uri="{FF2B5EF4-FFF2-40B4-BE49-F238E27FC236}">
                <a16:creationId xmlns:a16="http://schemas.microsoft.com/office/drawing/2014/main" id="{566AA0FC-FEFD-4CC6-9405-653478E39883}"/>
              </a:ext>
            </a:extLst>
          </p:cNvPr>
          <p:cNvSpPr>
            <a:spLocks noGrp="1"/>
          </p:cNvSpPr>
          <p:nvPr>
            <p:ph idx="19"/>
          </p:nvPr>
        </p:nvSpPr>
        <p:spPr>
          <a:solidFill>
            <a:srgbClr val="C2E49C"/>
          </a:solidFill>
        </p:spPr>
        <p:txBody>
          <a:bodyPr/>
          <a:lstStyle/>
          <a:p>
            <a:r>
              <a:rPr lang="en-GB"/>
              <a:t>6-8</a:t>
            </a:r>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normAutofit/>
          </a:bodyPr>
          <a:lstStyle/>
          <a:p>
            <a:r>
              <a:rPr lang="en-US" dirty="0"/>
              <a:t>Calculate relative </a:t>
            </a:r>
            <a:r>
              <a:rPr lang="en-US" b="1" dirty="0"/>
              <a:t>formula</a:t>
            </a:r>
            <a:r>
              <a:rPr lang="en-US" dirty="0"/>
              <a:t> masses from relative atomic masses </a:t>
            </a:r>
            <a:endParaRPr lang="en-GB" dirty="0"/>
          </a:p>
        </p:txBody>
      </p:sp>
    </p:spTree>
    <p:extLst>
      <p:ext uri="{BB962C8B-B14F-4D97-AF65-F5344CB8AC3E}">
        <p14:creationId xmlns:p14="http://schemas.microsoft.com/office/powerpoint/2010/main" val="3765484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51520" y="260648"/>
            <a:ext cx="8568952" cy="6408712"/>
            <a:chOff x="251520" y="260648"/>
            <a:chExt cx="8568952" cy="6408712"/>
          </a:xfrm>
        </p:grpSpPr>
        <p:sp>
          <p:nvSpPr>
            <p:cNvPr id="2" name="Rectangle 1"/>
            <p:cNvSpPr/>
            <p:nvPr/>
          </p:nvSpPr>
          <p:spPr>
            <a:xfrm>
              <a:off x="251520" y="260648"/>
              <a:ext cx="4176464" cy="273630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Q1</a:t>
              </a:r>
            </a:p>
            <a:p>
              <a:pPr algn="ctr"/>
              <a:endParaRPr lang="en-GB" sz="2800" b="1" dirty="0">
                <a:solidFill>
                  <a:schemeClr val="tx1"/>
                </a:solidFill>
              </a:endParaRPr>
            </a:p>
            <a:p>
              <a:pPr algn="ctr"/>
              <a:r>
                <a:rPr lang="en-GB" sz="2800" dirty="0">
                  <a:solidFill>
                    <a:srgbClr val="FF00FF"/>
                  </a:solidFill>
                </a:rPr>
                <a:t>Which subatomic particles are found in the nucleus?</a:t>
              </a:r>
            </a:p>
            <a:p>
              <a:pPr algn="ctr"/>
              <a:endParaRPr lang="en-GB" sz="2800" b="1" dirty="0">
                <a:solidFill>
                  <a:schemeClr val="tx1"/>
                </a:solidFill>
              </a:endParaRPr>
            </a:p>
          </p:txBody>
        </p:sp>
        <p:sp>
          <p:nvSpPr>
            <p:cNvPr id="3" name="Rectangle 2"/>
            <p:cNvSpPr/>
            <p:nvPr/>
          </p:nvSpPr>
          <p:spPr>
            <a:xfrm>
              <a:off x="4644008" y="260648"/>
              <a:ext cx="4176464" cy="273630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Q2</a:t>
              </a:r>
            </a:p>
            <a:p>
              <a:pPr algn="ctr"/>
              <a:endParaRPr lang="en-GB" sz="2800" b="1" dirty="0">
                <a:solidFill>
                  <a:schemeClr val="tx1"/>
                </a:solidFill>
              </a:endParaRPr>
            </a:p>
            <a:p>
              <a:pPr algn="ctr"/>
              <a:r>
                <a:rPr lang="en-GB" sz="2800" dirty="0">
                  <a:solidFill>
                    <a:srgbClr val="FF00FF"/>
                  </a:solidFill>
                </a:rPr>
                <a:t>What is a name for the circles round the outside of an atom?</a:t>
              </a:r>
            </a:p>
            <a:p>
              <a:pPr algn="ctr"/>
              <a:endParaRPr lang="en-GB" sz="2800" b="1" dirty="0">
                <a:solidFill>
                  <a:schemeClr val="tx1"/>
                </a:solidFill>
              </a:endParaRPr>
            </a:p>
          </p:txBody>
        </p:sp>
        <p:sp>
          <p:nvSpPr>
            <p:cNvPr id="6" name="Rectangle 5"/>
            <p:cNvSpPr/>
            <p:nvPr/>
          </p:nvSpPr>
          <p:spPr>
            <a:xfrm>
              <a:off x="251520" y="3861048"/>
              <a:ext cx="4176464" cy="280831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Q3</a:t>
              </a:r>
            </a:p>
            <a:p>
              <a:pPr algn="ctr"/>
              <a:endParaRPr lang="en-GB" sz="2800" b="1" dirty="0">
                <a:solidFill>
                  <a:schemeClr val="tx1"/>
                </a:solidFill>
              </a:endParaRPr>
            </a:p>
            <a:p>
              <a:pPr algn="ctr"/>
              <a:r>
                <a:rPr lang="en-GB" sz="2800" dirty="0">
                  <a:solidFill>
                    <a:srgbClr val="FF00FF"/>
                  </a:solidFill>
                </a:rPr>
                <a:t>How many electrons can the first shell hold?</a:t>
              </a:r>
            </a:p>
            <a:p>
              <a:pPr algn="ctr"/>
              <a:endParaRPr lang="en-GB" sz="2800" b="1" dirty="0">
                <a:solidFill>
                  <a:schemeClr val="tx1"/>
                </a:solidFill>
              </a:endParaRPr>
            </a:p>
          </p:txBody>
        </p:sp>
        <p:sp>
          <p:nvSpPr>
            <p:cNvPr id="7" name="Rectangle 6"/>
            <p:cNvSpPr/>
            <p:nvPr/>
          </p:nvSpPr>
          <p:spPr>
            <a:xfrm>
              <a:off x="4644008" y="3861048"/>
              <a:ext cx="4176464" cy="280831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Q4</a:t>
              </a:r>
            </a:p>
            <a:p>
              <a:pPr algn="ctr"/>
              <a:endParaRPr lang="en-GB" sz="2800" b="1" dirty="0">
                <a:solidFill>
                  <a:schemeClr val="tx1"/>
                </a:solidFill>
              </a:endParaRPr>
            </a:p>
            <a:p>
              <a:pPr algn="ctr"/>
              <a:r>
                <a:rPr lang="en-GB" sz="2800" dirty="0">
                  <a:solidFill>
                    <a:srgbClr val="FF00FF"/>
                  </a:solidFill>
                </a:rPr>
                <a:t>What is the mass of a neutron?</a:t>
              </a:r>
            </a:p>
          </p:txBody>
        </p:sp>
      </p:grpSp>
      <p:sp>
        <p:nvSpPr>
          <p:cNvPr id="9" name="Content Placeholder 4"/>
          <p:cNvSpPr txBox="1">
            <a:spLocks/>
          </p:cNvSpPr>
          <p:nvPr/>
        </p:nvSpPr>
        <p:spPr>
          <a:xfrm>
            <a:off x="234496" y="3133466"/>
            <a:ext cx="5633648" cy="6046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b="1" u="sng" dirty="0">
                <a:solidFill>
                  <a:srgbClr val="FF0000"/>
                </a:solidFill>
              </a:rPr>
              <a:t>Title: Relative Formula Mass</a:t>
            </a:r>
          </a:p>
        </p:txBody>
      </p:sp>
      <p:sp>
        <p:nvSpPr>
          <p:cNvPr id="10" name="Date Placeholder 6"/>
          <p:cNvSpPr>
            <a:spLocks noGrp="1"/>
          </p:cNvSpPr>
          <p:nvPr>
            <p:ph type="dt" sz="half" idx="10"/>
          </p:nvPr>
        </p:nvSpPr>
        <p:spPr>
          <a:xfrm>
            <a:off x="6732240" y="3253235"/>
            <a:ext cx="2133600" cy="365125"/>
          </a:xfrm>
        </p:spPr>
        <p:txBody>
          <a:bodyPr/>
          <a:lstStyle/>
          <a:p>
            <a:pPr algn="r"/>
            <a:fld id="{55335E14-9559-4211-89E3-F131C8D07703}" type="datetime1">
              <a:rPr lang="en-GB" sz="2800" smtClean="0">
                <a:solidFill>
                  <a:srgbClr val="008000"/>
                </a:solidFill>
              </a:rPr>
              <a:pPr algn="r"/>
              <a:t>14/09/2020</a:t>
            </a:fld>
            <a:endParaRPr lang="en-GB" sz="2800" dirty="0">
              <a:solidFill>
                <a:srgbClr val="008000"/>
              </a:solidFill>
            </a:endParaRPr>
          </a:p>
        </p:txBody>
      </p:sp>
      <p:sp>
        <p:nvSpPr>
          <p:cNvPr id="4" name="TextBox 3"/>
          <p:cNvSpPr txBox="1"/>
          <p:nvPr/>
        </p:nvSpPr>
        <p:spPr>
          <a:xfrm>
            <a:off x="827584" y="2625027"/>
            <a:ext cx="3284874" cy="369332"/>
          </a:xfrm>
          <a:prstGeom prst="rect">
            <a:avLst/>
          </a:prstGeom>
          <a:noFill/>
        </p:spPr>
        <p:txBody>
          <a:bodyPr wrap="none" rtlCol="0">
            <a:spAutoFit/>
          </a:bodyPr>
          <a:lstStyle/>
          <a:p>
            <a:r>
              <a:rPr lang="en-GB" b="1" dirty="0">
                <a:solidFill>
                  <a:srgbClr val="008000"/>
                </a:solidFill>
              </a:rPr>
              <a:t>Do now: Answer these Qs </a:t>
            </a:r>
            <a:r>
              <a:rPr lang="en-GB" b="1" dirty="0">
                <a:solidFill>
                  <a:srgbClr val="008000"/>
                </a:solidFill>
                <a:sym typeface="Wingdings" panose="05000000000000000000" pitchFamily="2" charset="2"/>
              </a:rPr>
              <a:t></a:t>
            </a:r>
            <a:endParaRPr lang="en-GB" b="1" dirty="0">
              <a:solidFill>
                <a:srgbClr val="008000"/>
              </a:solidFill>
            </a:endParaRPr>
          </a:p>
        </p:txBody>
      </p:sp>
    </p:spTree>
    <p:extLst>
      <p:ext uri="{BB962C8B-B14F-4D97-AF65-F5344CB8AC3E}">
        <p14:creationId xmlns:p14="http://schemas.microsoft.com/office/powerpoint/2010/main" val="6720212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51520" y="260648"/>
            <a:ext cx="8568952" cy="6408712"/>
            <a:chOff x="251520" y="260648"/>
            <a:chExt cx="8568952" cy="6408712"/>
          </a:xfrm>
        </p:grpSpPr>
        <p:sp>
          <p:nvSpPr>
            <p:cNvPr id="2" name="Rectangle 1"/>
            <p:cNvSpPr/>
            <p:nvPr/>
          </p:nvSpPr>
          <p:spPr>
            <a:xfrm>
              <a:off x="251520" y="260648"/>
              <a:ext cx="4176464" cy="273630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Q1</a:t>
              </a:r>
            </a:p>
            <a:p>
              <a:pPr algn="ctr"/>
              <a:endParaRPr lang="en-GB" sz="2800" b="1" dirty="0">
                <a:solidFill>
                  <a:schemeClr val="tx1"/>
                </a:solidFill>
              </a:endParaRPr>
            </a:p>
            <a:p>
              <a:pPr algn="ctr"/>
              <a:r>
                <a:rPr lang="en-GB" sz="2800" dirty="0">
                  <a:solidFill>
                    <a:srgbClr val="FF00FF"/>
                  </a:solidFill>
                </a:rPr>
                <a:t>Which subatomic particles are found in the nucleus?</a:t>
              </a:r>
            </a:p>
            <a:p>
              <a:pPr algn="ctr"/>
              <a:r>
                <a:rPr lang="en-GB" sz="2800" b="1" dirty="0">
                  <a:solidFill>
                    <a:srgbClr val="0070C0"/>
                  </a:solidFill>
                </a:rPr>
                <a:t>Protons AND neutrons</a:t>
              </a:r>
            </a:p>
          </p:txBody>
        </p:sp>
        <p:sp>
          <p:nvSpPr>
            <p:cNvPr id="3" name="Rectangle 2"/>
            <p:cNvSpPr/>
            <p:nvPr/>
          </p:nvSpPr>
          <p:spPr>
            <a:xfrm>
              <a:off x="4644008" y="260648"/>
              <a:ext cx="4176464" cy="2736304"/>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Q2</a:t>
              </a:r>
            </a:p>
            <a:p>
              <a:pPr algn="ctr"/>
              <a:endParaRPr lang="en-GB" sz="2800" b="1" dirty="0">
                <a:solidFill>
                  <a:schemeClr val="tx1"/>
                </a:solidFill>
              </a:endParaRPr>
            </a:p>
            <a:p>
              <a:pPr algn="ctr"/>
              <a:r>
                <a:rPr lang="en-GB" sz="2800" dirty="0">
                  <a:solidFill>
                    <a:srgbClr val="FF00FF"/>
                  </a:solidFill>
                </a:rPr>
                <a:t>What is a name for the circles round the outside of an atom?</a:t>
              </a:r>
            </a:p>
            <a:p>
              <a:pPr algn="ctr"/>
              <a:r>
                <a:rPr lang="en-GB" sz="2800" b="1" dirty="0">
                  <a:solidFill>
                    <a:srgbClr val="0070C0"/>
                  </a:solidFill>
                </a:rPr>
                <a:t>Shells OR energy levels</a:t>
              </a:r>
            </a:p>
          </p:txBody>
        </p:sp>
        <p:sp>
          <p:nvSpPr>
            <p:cNvPr id="6" name="Rectangle 5"/>
            <p:cNvSpPr/>
            <p:nvPr/>
          </p:nvSpPr>
          <p:spPr>
            <a:xfrm>
              <a:off x="251520" y="3861048"/>
              <a:ext cx="4176464" cy="280831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Q3</a:t>
              </a:r>
            </a:p>
            <a:p>
              <a:pPr algn="ctr"/>
              <a:endParaRPr lang="en-GB" sz="2800" b="1" dirty="0">
                <a:solidFill>
                  <a:schemeClr val="tx1"/>
                </a:solidFill>
              </a:endParaRPr>
            </a:p>
            <a:p>
              <a:pPr algn="ctr"/>
              <a:r>
                <a:rPr lang="en-GB" sz="2800" dirty="0">
                  <a:solidFill>
                    <a:srgbClr val="FF00FF"/>
                  </a:solidFill>
                </a:rPr>
                <a:t>How many electrons can the first shell hold?</a:t>
              </a:r>
            </a:p>
            <a:p>
              <a:pPr algn="ctr"/>
              <a:r>
                <a:rPr lang="en-GB" sz="2800" b="1" dirty="0">
                  <a:solidFill>
                    <a:srgbClr val="0070C0"/>
                  </a:solidFill>
                </a:rPr>
                <a:t>Up to two</a:t>
              </a:r>
            </a:p>
          </p:txBody>
        </p:sp>
        <p:sp>
          <p:nvSpPr>
            <p:cNvPr id="7" name="Rectangle 6"/>
            <p:cNvSpPr/>
            <p:nvPr/>
          </p:nvSpPr>
          <p:spPr>
            <a:xfrm>
              <a:off x="4644008" y="3861048"/>
              <a:ext cx="4176464" cy="2808312"/>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GB" sz="2800" b="1" dirty="0">
                  <a:solidFill>
                    <a:schemeClr val="tx1"/>
                  </a:solidFill>
                </a:rPr>
                <a:t>Q4</a:t>
              </a:r>
            </a:p>
            <a:p>
              <a:pPr algn="ctr"/>
              <a:endParaRPr lang="en-GB" sz="2800" b="1" dirty="0">
                <a:solidFill>
                  <a:schemeClr val="tx1"/>
                </a:solidFill>
              </a:endParaRPr>
            </a:p>
            <a:p>
              <a:pPr algn="ctr"/>
              <a:r>
                <a:rPr lang="en-GB" sz="2800" dirty="0">
                  <a:solidFill>
                    <a:srgbClr val="FF00FF"/>
                  </a:solidFill>
                </a:rPr>
                <a:t>What is the mass of a neutron?</a:t>
              </a:r>
            </a:p>
            <a:p>
              <a:pPr algn="ctr"/>
              <a:r>
                <a:rPr lang="en-GB" sz="2800" b="1" dirty="0">
                  <a:solidFill>
                    <a:srgbClr val="0070C0"/>
                  </a:solidFill>
                </a:rPr>
                <a:t>1</a:t>
              </a:r>
            </a:p>
          </p:txBody>
        </p:sp>
      </p:grpSp>
      <p:sp>
        <p:nvSpPr>
          <p:cNvPr id="9" name="Content Placeholder 4"/>
          <p:cNvSpPr txBox="1">
            <a:spLocks/>
          </p:cNvSpPr>
          <p:nvPr/>
        </p:nvSpPr>
        <p:spPr>
          <a:xfrm>
            <a:off x="234496" y="3133466"/>
            <a:ext cx="5777664" cy="6046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b="1" u="sng" dirty="0">
                <a:solidFill>
                  <a:srgbClr val="FF0000"/>
                </a:solidFill>
              </a:rPr>
              <a:t>Title: Relative Formula Mass</a:t>
            </a:r>
          </a:p>
        </p:txBody>
      </p:sp>
      <p:sp>
        <p:nvSpPr>
          <p:cNvPr id="10" name="Date Placeholder 6"/>
          <p:cNvSpPr>
            <a:spLocks noGrp="1"/>
          </p:cNvSpPr>
          <p:nvPr>
            <p:ph type="dt" sz="half" idx="10"/>
          </p:nvPr>
        </p:nvSpPr>
        <p:spPr>
          <a:xfrm>
            <a:off x="6732240" y="3253235"/>
            <a:ext cx="2133600" cy="365125"/>
          </a:xfrm>
        </p:spPr>
        <p:txBody>
          <a:bodyPr/>
          <a:lstStyle/>
          <a:p>
            <a:pPr algn="r"/>
            <a:r>
              <a:rPr lang="en-GB" sz="2800" dirty="0">
                <a:solidFill>
                  <a:srgbClr val="008000"/>
                </a:solidFill>
              </a:rPr>
              <a:t>Answers!</a:t>
            </a:r>
          </a:p>
        </p:txBody>
      </p:sp>
    </p:spTree>
    <p:extLst>
      <p:ext uri="{BB962C8B-B14F-4D97-AF65-F5344CB8AC3E}">
        <p14:creationId xmlns:p14="http://schemas.microsoft.com/office/powerpoint/2010/main" val="1348173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6E0D26-F36D-4C9E-AB5A-1DE56E5E4890}"/>
              </a:ext>
            </a:extLst>
          </p:cNvPr>
          <p:cNvSpPr>
            <a:spLocks noGrp="1"/>
          </p:cNvSpPr>
          <p:nvPr>
            <p:ph idx="1"/>
          </p:nvPr>
        </p:nvSpPr>
        <p:spPr/>
        <p:txBody>
          <a:bodyPr/>
          <a:lstStyle/>
          <a:p>
            <a:r>
              <a:rPr lang="en-GB" dirty="0"/>
              <a:t>Calculate the relative formula mass of a compound</a:t>
            </a:r>
          </a:p>
        </p:txBody>
      </p:sp>
      <p:sp>
        <p:nvSpPr>
          <p:cNvPr id="3" name="Content Placeholder 2">
            <a:extLst>
              <a:ext uri="{FF2B5EF4-FFF2-40B4-BE49-F238E27FC236}">
                <a16:creationId xmlns:a16="http://schemas.microsoft.com/office/drawing/2014/main" id="{37460C86-B10A-414B-A547-4A7BDE84D4FD}"/>
              </a:ext>
            </a:extLst>
          </p:cNvPr>
          <p:cNvSpPr>
            <a:spLocks noGrp="1"/>
          </p:cNvSpPr>
          <p:nvPr>
            <p:ph idx="14"/>
          </p:nvPr>
        </p:nvSpPr>
        <p:spPr/>
        <p:txBody>
          <a:bodyPr>
            <a:normAutofit/>
          </a:bodyPr>
          <a:lstStyle/>
          <a:p>
            <a:r>
              <a:rPr lang="en-GB" dirty="0"/>
              <a:t>Relative Atomic Mass</a:t>
            </a:r>
          </a:p>
        </p:txBody>
      </p:sp>
      <p:sp>
        <p:nvSpPr>
          <p:cNvPr id="4" name="Date Placeholder 3">
            <a:extLst>
              <a:ext uri="{FF2B5EF4-FFF2-40B4-BE49-F238E27FC236}">
                <a16:creationId xmlns:a16="http://schemas.microsoft.com/office/drawing/2014/main" id="{43DFD17B-49FF-4263-AC45-899E7B81BA6D}"/>
              </a:ext>
            </a:extLst>
          </p:cNvPr>
          <p:cNvSpPr>
            <a:spLocks noGrp="1"/>
          </p:cNvSpPr>
          <p:nvPr>
            <p:ph type="dt" sz="half"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111126A-6136-4891-91BD-C7364FD5E4F5}" type="datetime1">
              <a:rPr kumimoji="0" lang="en-GB" sz="1800" b="0" i="0" u="sng" strike="noStrike" kern="1200" cap="none" spc="0" normalizeH="0" baseline="0" noProof="0" smtClean="0">
                <a:ln>
                  <a:noFill/>
                </a:ln>
                <a:solidFill>
                  <a:srgbClr val="44546A"/>
                </a:solidFill>
                <a:effectLst/>
                <a:uLnTx/>
                <a:uFillTx/>
                <a:latin typeface="Century Gothic" panose="020B0502020202020204"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14/09/2020</a:t>
            </a:fld>
            <a:endParaRPr kumimoji="0" lang="en-GB" sz="1800" b="0" i="0" u="sng" strike="noStrike" kern="1200" cap="none" spc="0" normalizeH="0" baseline="0" noProof="0" dirty="0">
              <a:ln>
                <a:noFill/>
              </a:ln>
              <a:solidFill>
                <a:srgbClr val="44546A"/>
              </a:solidFill>
              <a:effectLst/>
              <a:uLnTx/>
              <a:uFillTx/>
              <a:latin typeface="Century Gothic" panose="020B0502020202020204" pitchFamily="34" charset="0"/>
              <a:ea typeface="+mn-ea"/>
              <a:cs typeface="+mn-cs"/>
            </a:endParaRPr>
          </a:p>
        </p:txBody>
      </p:sp>
      <p:sp>
        <p:nvSpPr>
          <p:cNvPr id="5" name="Content Placeholder 4">
            <a:extLst>
              <a:ext uri="{FF2B5EF4-FFF2-40B4-BE49-F238E27FC236}">
                <a16:creationId xmlns:a16="http://schemas.microsoft.com/office/drawing/2014/main" id="{82BC5D00-93C3-45E1-8253-ECE6AE6D1294}"/>
              </a:ext>
            </a:extLst>
          </p:cNvPr>
          <p:cNvSpPr>
            <a:spLocks noGrp="1"/>
          </p:cNvSpPr>
          <p:nvPr>
            <p:ph idx="11"/>
          </p:nvPr>
        </p:nvSpPr>
        <p:spPr>
          <a:solidFill>
            <a:srgbClr val="FF8181"/>
          </a:solidFill>
        </p:spPr>
        <p:txBody>
          <a:bodyPr>
            <a:normAutofit/>
          </a:bodyPr>
          <a:lstStyle/>
          <a:p>
            <a:r>
              <a:rPr lang="en-US" dirty="0"/>
              <a:t>Identify the relative </a:t>
            </a:r>
            <a:r>
              <a:rPr lang="en-US" b="1" dirty="0"/>
              <a:t>atomic</a:t>
            </a:r>
            <a:r>
              <a:rPr lang="en-US" dirty="0"/>
              <a:t> mass of an element from the periodic table </a:t>
            </a:r>
            <a:endParaRPr lang="en-GB" dirty="0"/>
          </a:p>
        </p:txBody>
      </p:sp>
      <p:sp>
        <p:nvSpPr>
          <p:cNvPr id="6" name="Content Placeholder 5">
            <a:extLst>
              <a:ext uri="{FF2B5EF4-FFF2-40B4-BE49-F238E27FC236}">
                <a16:creationId xmlns:a16="http://schemas.microsoft.com/office/drawing/2014/main" id="{50722FFF-A25E-484D-959B-EF5EA0D2B0D5}"/>
              </a:ext>
            </a:extLst>
          </p:cNvPr>
          <p:cNvSpPr>
            <a:spLocks noGrp="1"/>
          </p:cNvSpPr>
          <p:nvPr>
            <p:ph idx="12"/>
          </p:nvPr>
        </p:nvSpPr>
        <p:spPr>
          <a:solidFill>
            <a:srgbClr val="C2E49C"/>
          </a:solidFill>
        </p:spPr>
        <p:txBody>
          <a:bodyPr>
            <a:normAutofit/>
          </a:bodyPr>
          <a:lstStyle/>
          <a:p>
            <a:r>
              <a:rPr lang="en-US" dirty="0"/>
              <a:t>Verify the law of conservation of mass in a balanced equation </a:t>
            </a:r>
            <a:endParaRPr lang="en-GB" dirty="0"/>
          </a:p>
        </p:txBody>
      </p:sp>
      <p:sp>
        <p:nvSpPr>
          <p:cNvPr id="7" name="Content Placeholder 6">
            <a:extLst>
              <a:ext uri="{FF2B5EF4-FFF2-40B4-BE49-F238E27FC236}">
                <a16:creationId xmlns:a16="http://schemas.microsoft.com/office/drawing/2014/main" id="{D47C521B-5975-43D3-BE7B-8BA62D4D7159}"/>
              </a:ext>
            </a:extLst>
          </p:cNvPr>
          <p:cNvSpPr>
            <a:spLocks noGrp="1"/>
          </p:cNvSpPr>
          <p:nvPr>
            <p:ph idx="17"/>
          </p:nvPr>
        </p:nvSpPr>
        <p:spPr>
          <a:solidFill>
            <a:srgbClr val="FF8181"/>
          </a:solidFill>
        </p:spPr>
        <p:txBody>
          <a:bodyPr/>
          <a:lstStyle/>
          <a:p>
            <a:r>
              <a:rPr lang="en-GB" dirty="0"/>
              <a:t>1-3</a:t>
            </a:r>
          </a:p>
        </p:txBody>
      </p:sp>
      <p:sp>
        <p:nvSpPr>
          <p:cNvPr id="8" name="Content Placeholder 7">
            <a:extLst>
              <a:ext uri="{FF2B5EF4-FFF2-40B4-BE49-F238E27FC236}">
                <a16:creationId xmlns:a16="http://schemas.microsoft.com/office/drawing/2014/main" id="{2692B6F7-078D-448D-AABA-47FEA1609CB0}"/>
              </a:ext>
            </a:extLst>
          </p:cNvPr>
          <p:cNvSpPr>
            <a:spLocks noGrp="1"/>
          </p:cNvSpPr>
          <p:nvPr>
            <p:ph idx="18"/>
          </p:nvPr>
        </p:nvSpPr>
        <p:spPr/>
        <p:txBody>
          <a:bodyPr/>
          <a:lstStyle/>
          <a:p>
            <a:r>
              <a:rPr lang="en-GB" dirty="0"/>
              <a:t>4-5</a:t>
            </a:r>
          </a:p>
        </p:txBody>
      </p:sp>
      <p:sp>
        <p:nvSpPr>
          <p:cNvPr id="9" name="Content Placeholder 8">
            <a:extLst>
              <a:ext uri="{FF2B5EF4-FFF2-40B4-BE49-F238E27FC236}">
                <a16:creationId xmlns:a16="http://schemas.microsoft.com/office/drawing/2014/main" id="{566AA0FC-FEFD-4CC6-9405-653478E39883}"/>
              </a:ext>
            </a:extLst>
          </p:cNvPr>
          <p:cNvSpPr>
            <a:spLocks noGrp="1"/>
          </p:cNvSpPr>
          <p:nvPr>
            <p:ph idx="19"/>
          </p:nvPr>
        </p:nvSpPr>
        <p:spPr>
          <a:solidFill>
            <a:srgbClr val="C2E49C"/>
          </a:solidFill>
        </p:spPr>
        <p:txBody>
          <a:bodyPr/>
          <a:lstStyle/>
          <a:p>
            <a:r>
              <a:rPr lang="en-GB"/>
              <a:t>6-8</a:t>
            </a:r>
          </a:p>
        </p:txBody>
      </p:sp>
      <p:sp>
        <p:nvSpPr>
          <p:cNvPr id="10" name="Content Placeholder 9">
            <a:extLst>
              <a:ext uri="{FF2B5EF4-FFF2-40B4-BE49-F238E27FC236}">
                <a16:creationId xmlns:a16="http://schemas.microsoft.com/office/drawing/2014/main" id="{457404BF-F292-4690-B055-791AC86AB805}"/>
              </a:ext>
            </a:extLst>
          </p:cNvPr>
          <p:cNvSpPr>
            <a:spLocks noGrp="1"/>
          </p:cNvSpPr>
          <p:nvPr>
            <p:ph idx="20"/>
          </p:nvPr>
        </p:nvSpPr>
        <p:spPr/>
        <p:txBody>
          <a:bodyPr>
            <a:normAutofit/>
          </a:bodyPr>
          <a:lstStyle/>
          <a:p>
            <a:r>
              <a:rPr lang="en-US" dirty="0"/>
              <a:t>Calculate relative </a:t>
            </a:r>
            <a:r>
              <a:rPr lang="en-US" b="1" dirty="0"/>
              <a:t>formula</a:t>
            </a:r>
            <a:r>
              <a:rPr lang="en-US" dirty="0"/>
              <a:t> masses from relative atomic masses </a:t>
            </a:r>
            <a:endParaRPr lang="en-GB" dirty="0"/>
          </a:p>
        </p:txBody>
      </p:sp>
    </p:spTree>
    <p:extLst>
      <p:ext uri="{BB962C8B-B14F-4D97-AF65-F5344CB8AC3E}">
        <p14:creationId xmlns:p14="http://schemas.microsoft.com/office/powerpoint/2010/main" val="3053053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Identify the relative atomic mass of an element from the periodic table (Grade 1-3)</a:t>
            </a:r>
            <a:br>
              <a:rPr lang="en-GB" sz="1600" b="1" dirty="0">
                <a:solidFill>
                  <a:srgbClr val="008000"/>
                </a:solidFill>
              </a:rPr>
            </a:br>
            <a:r>
              <a:rPr lang="en-GB" sz="1600" b="1" dirty="0">
                <a:solidFill>
                  <a:srgbClr val="FF9900"/>
                </a:solidFill>
              </a:rPr>
              <a:t>Calculate relative formula masses from relative atomic masses (Grade 4-5)</a:t>
            </a:r>
            <a:br>
              <a:rPr lang="en-GB" sz="1600" b="1" dirty="0">
                <a:solidFill>
                  <a:srgbClr val="FF9900"/>
                </a:solidFill>
              </a:rPr>
            </a:br>
            <a:r>
              <a:rPr lang="en-GB" sz="1600" b="1" dirty="0">
                <a:solidFill>
                  <a:srgbClr val="FF0000"/>
                </a:solidFill>
              </a:rPr>
              <a:t>Verify the law of conservation of mass in a balanced equation (Grade 6-8)</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spTree>
    <p:controls>
      <mc:AlternateContent xmlns:mc="http://schemas.openxmlformats.org/markup-compatibility/2006">
        <mc:Choice xmlns:v="urn:schemas-microsoft-com:vml" Requires="v">
          <p:control spid="1035" name="ShockwaveFlash1" r:id="rId2" imgW="8699400" imgH="5308560"/>
        </mc:Choice>
        <mc:Fallback>
          <p:control name="ShockwaveFlash1" r:id="rId2" imgW="8699400" imgH="5308560">
            <p:pic>
              <p:nvPicPr>
                <p:cNvPr id="3" name="ShockwaveFlash1"/>
                <p:cNvPicPr preferRelativeResize="0">
                  <a:picLocks noChangeArrowheads="1" noChangeShapeType="1"/>
                </p:cNvPicPr>
                <p:nvPr/>
              </p:nvPicPr>
              <p:blipFill>
                <a:blip r:embed="rId5"/>
                <a:srcRect/>
                <a:stretch>
                  <a:fillRect/>
                </a:stretch>
              </p:blipFill>
              <p:spPr bwMode="auto">
                <a:xfrm>
                  <a:off x="212725" y="1504950"/>
                  <a:ext cx="8699500" cy="53086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extLst>
      <p:ext uri="{BB962C8B-B14F-4D97-AF65-F5344CB8AC3E}">
        <p14:creationId xmlns:p14="http://schemas.microsoft.com/office/powerpoint/2010/main" val="28980406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Identify the relative atomic mass of an element from the periodic table (Grade 1-3)</a:t>
            </a:r>
            <a:br>
              <a:rPr lang="en-GB" sz="1600" b="1" dirty="0">
                <a:solidFill>
                  <a:srgbClr val="008000"/>
                </a:solidFill>
              </a:rPr>
            </a:br>
            <a:r>
              <a:rPr lang="en-GB" sz="1600" b="1" dirty="0">
                <a:solidFill>
                  <a:srgbClr val="FF9900"/>
                </a:solidFill>
              </a:rPr>
              <a:t>Calculate relative formula masses from relative atomic masses (Grade 4-5)</a:t>
            </a:r>
            <a:br>
              <a:rPr lang="en-GB" sz="1600" b="1" dirty="0">
                <a:solidFill>
                  <a:srgbClr val="FF9900"/>
                </a:solidFill>
              </a:rPr>
            </a:br>
            <a:r>
              <a:rPr lang="en-GB" sz="1600" b="1" dirty="0">
                <a:solidFill>
                  <a:srgbClr val="FF0000"/>
                </a:solidFill>
              </a:rPr>
              <a:t>Verify the law of conservation of mass in a balanced equation (Grade 6-8)</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pic>
        <p:nvPicPr>
          <p:cNvPr id="8" name="Picture 2" descr="periodic table - t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487617"/>
            <a:ext cx="2286000" cy="2828925"/>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6"/>
          <p:cNvGrpSpPr>
            <a:grpSpLocks/>
          </p:cNvGrpSpPr>
          <p:nvPr/>
        </p:nvGrpSpPr>
        <p:grpSpPr bwMode="auto">
          <a:xfrm>
            <a:off x="684461" y="4557719"/>
            <a:ext cx="4486276" cy="461963"/>
            <a:chOff x="831" y="1449"/>
            <a:chExt cx="2826" cy="291"/>
          </a:xfrm>
        </p:grpSpPr>
        <p:sp>
          <p:nvSpPr>
            <p:cNvPr id="10" name="Text Box 7"/>
            <p:cNvSpPr txBox="1">
              <a:spLocks noChangeArrowheads="1"/>
            </p:cNvSpPr>
            <p:nvPr/>
          </p:nvSpPr>
          <p:spPr bwMode="auto">
            <a:xfrm>
              <a:off x="831" y="1449"/>
              <a:ext cx="1562" cy="291"/>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GB" altLang="en-US" sz="2400" b="1" dirty="0"/>
                <a:t>atomic number</a:t>
              </a:r>
            </a:p>
          </p:txBody>
        </p:sp>
        <p:sp>
          <p:nvSpPr>
            <p:cNvPr id="11" name="Line 8"/>
            <p:cNvSpPr>
              <a:spLocks noChangeShapeType="1"/>
            </p:cNvSpPr>
            <p:nvPr/>
          </p:nvSpPr>
          <p:spPr bwMode="auto">
            <a:xfrm>
              <a:off x="2410" y="1593"/>
              <a:ext cx="1247" cy="0"/>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sz="2400" dirty="0"/>
            </a:p>
          </p:txBody>
        </p:sp>
      </p:grpSp>
      <p:grpSp>
        <p:nvGrpSpPr>
          <p:cNvPr id="12" name="Group 9"/>
          <p:cNvGrpSpPr>
            <a:grpSpLocks/>
          </p:cNvGrpSpPr>
          <p:nvPr/>
        </p:nvGrpSpPr>
        <p:grpSpPr bwMode="auto">
          <a:xfrm>
            <a:off x="736848" y="3667132"/>
            <a:ext cx="4949825" cy="461963"/>
            <a:chOff x="864" y="2008"/>
            <a:chExt cx="3118" cy="291"/>
          </a:xfrm>
        </p:grpSpPr>
        <p:sp>
          <p:nvSpPr>
            <p:cNvPr id="13" name="Text Box 10"/>
            <p:cNvSpPr txBox="1">
              <a:spLocks noChangeArrowheads="1"/>
            </p:cNvSpPr>
            <p:nvPr/>
          </p:nvSpPr>
          <p:spPr bwMode="auto">
            <a:xfrm>
              <a:off x="864" y="2008"/>
              <a:ext cx="794" cy="291"/>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GB" altLang="en-US" sz="2400" b="1" dirty="0"/>
                <a:t>symbol</a:t>
              </a:r>
            </a:p>
          </p:txBody>
        </p:sp>
        <p:sp>
          <p:nvSpPr>
            <p:cNvPr id="14" name="Line 11"/>
            <p:cNvSpPr>
              <a:spLocks noChangeShapeType="1"/>
            </p:cNvSpPr>
            <p:nvPr/>
          </p:nvSpPr>
          <p:spPr bwMode="auto">
            <a:xfrm>
              <a:off x="1693" y="2152"/>
              <a:ext cx="2289" cy="0"/>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sz="2400" dirty="0"/>
            </a:p>
          </p:txBody>
        </p:sp>
      </p:grpSp>
      <p:grpSp>
        <p:nvGrpSpPr>
          <p:cNvPr id="15" name="Group 12"/>
          <p:cNvGrpSpPr>
            <a:grpSpLocks/>
          </p:cNvGrpSpPr>
          <p:nvPr/>
        </p:nvGrpSpPr>
        <p:grpSpPr bwMode="auto">
          <a:xfrm>
            <a:off x="690810" y="2738446"/>
            <a:ext cx="4479925" cy="461963"/>
            <a:chOff x="835" y="2567"/>
            <a:chExt cx="2822" cy="291"/>
          </a:xfrm>
        </p:grpSpPr>
        <p:sp>
          <p:nvSpPr>
            <p:cNvPr id="16" name="Text Box 13"/>
            <p:cNvSpPr txBox="1">
              <a:spLocks noChangeArrowheads="1"/>
            </p:cNvSpPr>
            <p:nvPr/>
          </p:nvSpPr>
          <p:spPr bwMode="auto">
            <a:xfrm>
              <a:off x="835" y="2567"/>
              <a:ext cx="2067" cy="291"/>
            </a:xfrm>
            <a:prstGeom prst="rect">
              <a:avLst/>
            </a:prstGeom>
            <a:noFill/>
            <a:ln>
              <a:noFill/>
            </a:ln>
            <a:effectLst/>
            <a:extLst>
              <a:ext uri="{909E8E84-426E-40DD-AFC4-6F175D3DCCD1}">
                <a14:hiddenFill xmlns:a14="http://schemas.microsoft.com/office/drawing/2010/main">
                  <a:solidFill>
                    <a:srgbClr val="99FF66"/>
                  </a:solidFill>
                </a14:hiddenFill>
              </a:ext>
              <a:ext uri="{91240B29-F687-4F45-9708-019B960494DF}">
                <a14:hiddenLine xmlns:a14="http://schemas.microsoft.com/office/drawing/2010/main" w="9525" algn="ctr">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1" hangingPunct="1"/>
              <a:r>
                <a:rPr lang="en-GB" altLang="en-US" sz="2400" b="1" dirty="0">
                  <a:solidFill>
                    <a:srgbClr val="010066"/>
                  </a:solidFill>
                </a:rPr>
                <a:t>relative atomic mass</a:t>
              </a:r>
            </a:p>
          </p:txBody>
        </p:sp>
        <p:sp>
          <p:nvSpPr>
            <p:cNvPr id="17" name="Line 14"/>
            <p:cNvSpPr>
              <a:spLocks noChangeShapeType="1"/>
            </p:cNvSpPr>
            <p:nvPr/>
          </p:nvSpPr>
          <p:spPr bwMode="auto">
            <a:xfrm>
              <a:off x="2884" y="2711"/>
              <a:ext cx="773" cy="0"/>
            </a:xfrm>
            <a:prstGeom prst="line">
              <a:avLst/>
            </a:prstGeom>
            <a:noFill/>
            <a:ln w="381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sz="2400" dirty="0"/>
            </a:p>
          </p:txBody>
        </p:sp>
      </p:grpSp>
      <p:sp>
        <p:nvSpPr>
          <p:cNvPr id="3" name="TextBox 2"/>
          <p:cNvSpPr txBox="1"/>
          <p:nvPr/>
        </p:nvSpPr>
        <p:spPr>
          <a:xfrm>
            <a:off x="243047" y="1680937"/>
            <a:ext cx="8073369" cy="646331"/>
          </a:xfrm>
          <a:prstGeom prst="rect">
            <a:avLst/>
          </a:prstGeom>
          <a:solidFill>
            <a:srgbClr val="FFFF00"/>
          </a:solidFill>
          <a:ln>
            <a:solidFill>
              <a:schemeClr val="tx1"/>
            </a:solidFill>
          </a:ln>
        </p:spPr>
        <p:txBody>
          <a:bodyPr wrap="square" rtlCol="0">
            <a:spAutoFit/>
          </a:bodyPr>
          <a:lstStyle/>
          <a:p>
            <a:pPr algn="ctr"/>
            <a:r>
              <a:rPr lang="en-GB" dirty="0"/>
              <a:t>Anything containing the word relative in Chemistry means it’s connected to something else – or </a:t>
            </a:r>
            <a:r>
              <a:rPr lang="en-GB" b="1" dirty="0"/>
              <a:t>related</a:t>
            </a:r>
            <a:r>
              <a:rPr lang="en-GB" dirty="0"/>
              <a:t> to it!</a:t>
            </a:r>
          </a:p>
        </p:txBody>
      </p:sp>
      <p:sp>
        <p:nvSpPr>
          <p:cNvPr id="18" name="TextBox 17"/>
          <p:cNvSpPr txBox="1"/>
          <p:nvPr/>
        </p:nvSpPr>
        <p:spPr>
          <a:xfrm>
            <a:off x="323528" y="5672031"/>
            <a:ext cx="8073369" cy="646331"/>
          </a:xfrm>
          <a:prstGeom prst="rect">
            <a:avLst/>
          </a:prstGeom>
          <a:solidFill>
            <a:srgbClr val="FFFF00"/>
          </a:solidFill>
          <a:ln>
            <a:solidFill>
              <a:schemeClr val="tx1"/>
            </a:solidFill>
          </a:ln>
        </p:spPr>
        <p:txBody>
          <a:bodyPr wrap="square" rtlCol="0">
            <a:spAutoFit/>
          </a:bodyPr>
          <a:lstStyle/>
          <a:p>
            <a:pPr algn="ctr"/>
            <a:r>
              <a:rPr lang="en-GB" dirty="0"/>
              <a:t>The relative atomic mass is the weight of an atom compared to </a:t>
            </a:r>
            <a:r>
              <a:rPr lang="en-GB" b="1" dirty="0"/>
              <a:t>Carbon</a:t>
            </a:r>
            <a:r>
              <a:rPr lang="en-GB" dirty="0"/>
              <a:t>. It is the top number on the periodic table.</a:t>
            </a:r>
          </a:p>
        </p:txBody>
      </p:sp>
    </p:spTree>
    <p:extLst>
      <p:ext uri="{BB962C8B-B14F-4D97-AF65-F5344CB8AC3E}">
        <p14:creationId xmlns:p14="http://schemas.microsoft.com/office/powerpoint/2010/main" val="3148261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out)">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Identify the relative atomic mass of an element from the periodic table (Grade 1-3)</a:t>
            </a:r>
            <a:br>
              <a:rPr lang="en-GB" sz="1600" b="1" dirty="0">
                <a:solidFill>
                  <a:srgbClr val="008000"/>
                </a:solidFill>
              </a:rPr>
            </a:br>
            <a:r>
              <a:rPr lang="en-GB" sz="1600" b="1" dirty="0">
                <a:solidFill>
                  <a:srgbClr val="FF9900"/>
                </a:solidFill>
              </a:rPr>
              <a:t>Calculate relative formula masses from relative atomic masses (Grade 4-5)</a:t>
            </a:r>
            <a:br>
              <a:rPr lang="en-GB" sz="1600" b="1" dirty="0">
                <a:solidFill>
                  <a:srgbClr val="FF9900"/>
                </a:solidFill>
              </a:rPr>
            </a:br>
            <a:r>
              <a:rPr lang="en-GB" sz="1600" b="1" dirty="0">
                <a:solidFill>
                  <a:srgbClr val="FF0000"/>
                </a:solidFill>
              </a:rPr>
              <a:t>Verify the law of conservation of mass in a balanced equation (Grade 6-8)</a:t>
            </a:r>
          </a:p>
        </p:txBody>
      </p:sp>
      <p:sp>
        <p:nvSpPr>
          <p:cNvPr id="4" name="TextBox 3"/>
          <p:cNvSpPr txBox="1"/>
          <p:nvPr/>
        </p:nvSpPr>
        <p:spPr>
          <a:xfrm>
            <a:off x="7668344" y="1124744"/>
            <a:ext cx="1165704" cy="369332"/>
          </a:xfrm>
          <a:prstGeom prst="rect">
            <a:avLst/>
          </a:prstGeom>
          <a:noFill/>
        </p:spPr>
        <p:txBody>
          <a:bodyPr wrap="none" rtlCol="0">
            <a:spAutoFit/>
          </a:bodyPr>
          <a:lstStyle/>
          <a:p>
            <a:r>
              <a:rPr lang="en-GB" b="1" dirty="0">
                <a:solidFill>
                  <a:srgbClr val="FF00FF"/>
                </a:solidFill>
              </a:rPr>
              <a:t>New Info</a:t>
            </a:r>
          </a:p>
        </p:txBody>
      </p:sp>
      <p:pic>
        <p:nvPicPr>
          <p:cNvPr id="5" name="Picture 2" descr="https://hormelfoodws.blob.core.windows.net/products/7110672030.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51520" y="1309410"/>
            <a:ext cx="1667916" cy="20882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www.britishcornershop.co.uk/images/large/SGN108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673" r="21365" b="2901"/>
          <a:stretch/>
        </p:blipFill>
        <p:spPr bwMode="auto">
          <a:xfrm>
            <a:off x="509414" y="3441713"/>
            <a:ext cx="1152128" cy="189737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img.tesco.com/Groceries/pi/813/0071106061813/IDShot_540x540.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8995" r="18871" b="1689"/>
          <a:stretch/>
        </p:blipFill>
        <p:spPr bwMode="auto">
          <a:xfrm>
            <a:off x="7740352" y="4902146"/>
            <a:ext cx="1157963" cy="183218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642500" y="2351824"/>
            <a:ext cx="6912768" cy="369332"/>
          </a:xfrm>
          <a:prstGeom prst="rect">
            <a:avLst/>
          </a:prstGeom>
          <a:noFill/>
        </p:spPr>
        <p:txBody>
          <a:bodyPr wrap="square" rtlCol="0">
            <a:spAutoFit/>
          </a:bodyPr>
          <a:lstStyle/>
          <a:p>
            <a:r>
              <a:rPr lang="en-GB" b="1" dirty="0">
                <a:solidFill>
                  <a:srgbClr val="008000"/>
                </a:solidFill>
              </a:rPr>
              <a:t>Li	Na	K	B	S	C</a:t>
            </a:r>
          </a:p>
        </p:txBody>
      </p:sp>
      <p:sp>
        <p:nvSpPr>
          <p:cNvPr id="9" name="TextBox 8"/>
          <p:cNvSpPr txBox="1"/>
          <p:nvPr/>
        </p:nvSpPr>
        <p:spPr>
          <a:xfrm>
            <a:off x="1622815" y="4179480"/>
            <a:ext cx="6912768" cy="369332"/>
          </a:xfrm>
          <a:prstGeom prst="rect">
            <a:avLst/>
          </a:prstGeom>
          <a:noFill/>
        </p:spPr>
        <p:txBody>
          <a:bodyPr wrap="square" rtlCol="0">
            <a:spAutoFit/>
          </a:bodyPr>
          <a:lstStyle/>
          <a:p>
            <a:r>
              <a:rPr lang="en-GB" b="1" dirty="0">
                <a:solidFill>
                  <a:schemeClr val="accent6">
                    <a:lumMod val="75000"/>
                  </a:schemeClr>
                </a:solidFill>
              </a:rPr>
              <a:t>Ru	Sn	Rn	Cs	</a:t>
            </a:r>
            <a:r>
              <a:rPr lang="en-GB" b="1" dirty="0" err="1">
                <a:solidFill>
                  <a:schemeClr val="accent6">
                    <a:lumMod val="75000"/>
                  </a:schemeClr>
                </a:solidFill>
              </a:rPr>
              <a:t>Sc</a:t>
            </a:r>
            <a:endParaRPr lang="en-GB" b="1" dirty="0">
              <a:solidFill>
                <a:schemeClr val="accent6">
                  <a:lumMod val="75000"/>
                </a:schemeClr>
              </a:solidFill>
            </a:endParaRPr>
          </a:p>
        </p:txBody>
      </p:sp>
      <p:sp>
        <p:nvSpPr>
          <p:cNvPr id="10" name="TextBox 9"/>
          <p:cNvSpPr txBox="1"/>
          <p:nvPr/>
        </p:nvSpPr>
        <p:spPr>
          <a:xfrm>
            <a:off x="0" y="6099299"/>
            <a:ext cx="7956376" cy="369332"/>
          </a:xfrm>
          <a:prstGeom prst="rect">
            <a:avLst/>
          </a:prstGeom>
          <a:noFill/>
        </p:spPr>
        <p:txBody>
          <a:bodyPr wrap="square" rtlCol="0">
            <a:spAutoFit/>
          </a:bodyPr>
          <a:lstStyle/>
          <a:p>
            <a:r>
              <a:rPr lang="en-GB" b="1" dirty="0">
                <a:solidFill>
                  <a:srgbClr val="FF0000"/>
                </a:solidFill>
              </a:rPr>
              <a:t>Antimony	Tungsten	Lead		Gold	Copper	</a:t>
            </a:r>
          </a:p>
        </p:txBody>
      </p:sp>
      <p:sp>
        <p:nvSpPr>
          <p:cNvPr id="3" name="TextBox 2"/>
          <p:cNvSpPr txBox="1"/>
          <p:nvPr/>
        </p:nvSpPr>
        <p:spPr>
          <a:xfrm>
            <a:off x="1893853" y="2909739"/>
            <a:ext cx="312906" cy="369332"/>
          </a:xfrm>
          <a:prstGeom prst="rect">
            <a:avLst/>
          </a:prstGeom>
          <a:solidFill>
            <a:srgbClr val="FFFF00"/>
          </a:solidFill>
          <a:ln>
            <a:solidFill>
              <a:schemeClr val="tx1"/>
            </a:solidFill>
          </a:ln>
        </p:spPr>
        <p:txBody>
          <a:bodyPr wrap="none" rtlCol="0">
            <a:spAutoFit/>
          </a:bodyPr>
          <a:lstStyle/>
          <a:p>
            <a:r>
              <a:rPr lang="en-GB" b="1" dirty="0"/>
              <a:t>7</a:t>
            </a:r>
          </a:p>
        </p:txBody>
      </p:sp>
      <p:sp>
        <p:nvSpPr>
          <p:cNvPr id="12" name="TextBox 11"/>
          <p:cNvSpPr txBox="1"/>
          <p:nvPr/>
        </p:nvSpPr>
        <p:spPr>
          <a:xfrm>
            <a:off x="2699792" y="2847390"/>
            <a:ext cx="444352" cy="369332"/>
          </a:xfrm>
          <a:prstGeom prst="rect">
            <a:avLst/>
          </a:prstGeom>
          <a:solidFill>
            <a:srgbClr val="FFFF00"/>
          </a:solidFill>
          <a:ln>
            <a:solidFill>
              <a:schemeClr val="tx1"/>
            </a:solidFill>
          </a:ln>
        </p:spPr>
        <p:txBody>
          <a:bodyPr wrap="none" rtlCol="0">
            <a:spAutoFit/>
          </a:bodyPr>
          <a:lstStyle/>
          <a:p>
            <a:r>
              <a:rPr lang="en-GB" b="1" dirty="0"/>
              <a:t>23</a:t>
            </a:r>
          </a:p>
        </p:txBody>
      </p:sp>
      <p:sp>
        <p:nvSpPr>
          <p:cNvPr id="13" name="TextBox 12"/>
          <p:cNvSpPr txBox="1"/>
          <p:nvPr/>
        </p:nvSpPr>
        <p:spPr>
          <a:xfrm>
            <a:off x="3450225" y="2895776"/>
            <a:ext cx="444352" cy="369332"/>
          </a:xfrm>
          <a:prstGeom prst="rect">
            <a:avLst/>
          </a:prstGeom>
          <a:solidFill>
            <a:srgbClr val="FFFF00"/>
          </a:solidFill>
          <a:ln>
            <a:solidFill>
              <a:schemeClr val="tx1"/>
            </a:solidFill>
          </a:ln>
        </p:spPr>
        <p:txBody>
          <a:bodyPr wrap="none" rtlCol="0">
            <a:spAutoFit/>
          </a:bodyPr>
          <a:lstStyle/>
          <a:p>
            <a:r>
              <a:rPr lang="en-GB" b="1" dirty="0"/>
              <a:t>39</a:t>
            </a:r>
          </a:p>
        </p:txBody>
      </p:sp>
      <p:sp>
        <p:nvSpPr>
          <p:cNvPr id="14" name="TextBox 13"/>
          <p:cNvSpPr txBox="1"/>
          <p:nvPr/>
        </p:nvSpPr>
        <p:spPr>
          <a:xfrm>
            <a:off x="4250748" y="2881016"/>
            <a:ext cx="444352" cy="369332"/>
          </a:xfrm>
          <a:prstGeom prst="rect">
            <a:avLst/>
          </a:prstGeom>
          <a:solidFill>
            <a:srgbClr val="FFFF00"/>
          </a:solidFill>
          <a:ln>
            <a:solidFill>
              <a:schemeClr val="tx1"/>
            </a:solidFill>
          </a:ln>
        </p:spPr>
        <p:txBody>
          <a:bodyPr wrap="none" rtlCol="0">
            <a:spAutoFit/>
          </a:bodyPr>
          <a:lstStyle/>
          <a:p>
            <a:r>
              <a:rPr lang="en-GB" b="1" dirty="0"/>
              <a:t>11</a:t>
            </a:r>
          </a:p>
        </p:txBody>
      </p:sp>
      <p:sp>
        <p:nvSpPr>
          <p:cNvPr id="15" name="TextBox 14"/>
          <p:cNvSpPr txBox="1"/>
          <p:nvPr/>
        </p:nvSpPr>
        <p:spPr>
          <a:xfrm>
            <a:off x="5220072" y="2909739"/>
            <a:ext cx="444352" cy="369332"/>
          </a:xfrm>
          <a:prstGeom prst="rect">
            <a:avLst/>
          </a:prstGeom>
          <a:solidFill>
            <a:srgbClr val="FFFF00"/>
          </a:solidFill>
          <a:ln>
            <a:solidFill>
              <a:schemeClr val="tx1"/>
            </a:solidFill>
          </a:ln>
        </p:spPr>
        <p:txBody>
          <a:bodyPr wrap="none" rtlCol="0">
            <a:spAutoFit/>
          </a:bodyPr>
          <a:lstStyle/>
          <a:p>
            <a:r>
              <a:rPr lang="en-GB" b="1" dirty="0"/>
              <a:t>32</a:t>
            </a:r>
          </a:p>
        </p:txBody>
      </p:sp>
      <p:sp>
        <p:nvSpPr>
          <p:cNvPr id="16" name="TextBox 15"/>
          <p:cNvSpPr txBox="1"/>
          <p:nvPr/>
        </p:nvSpPr>
        <p:spPr>
          <a:xfrm>
            <a:off x="6157457" y="2899210"/>
            <a:ext cx="444352" cy="369332"/>
          </a:xfrm>
          <a:prstGeom prst="rect">
            <a:avLst/>
          </a:prstGeom>
          <a:solidFill>
            <a:srgbClr val="FFFF00"/>
          </a:solidFill>
          <a:ln>
            <a:solidFill>
              <a:schemeClr val="tx1"/>
            </a:solidFill>
          </a:ln>
        </p:spPr>
        <p:txBody>
          <a:bodyPr wrap="none" rtlCol="0">
            <a:spAutoFit/>
          </a:bodyPr>
          <a:lstStyle/>
          <a:p>
            <a:r>
              <a:rPr lang="en-GB" b="1" dirty="0"/>
              <a:t>12</a:t>
            </a:r>
          </a:p>
        </p:txBody>
      </p:sp>
      <p:sp>
        <p:nvSpPr>
          <p:cNvPr id="17" name="TextBox 16"/>
          <p:cNvSpPr txBox="1"/>
          <p:nvPr/>
        </p:nvSpPr>
        <p:spPr>
          <a:xfrm>
            <a:off x="1762407" y="4740139"/>
            <a:ext cx="574196" cy="369332"/>
          </a:xfrm>
          <a:prstGeom prst="rect">
            <a:avLst/>
          </a:prstGeom>
          <a:solidFill>
            <a:srgbClr val="FFFF00"/>
          </a:solidFill>
          <a:ln>
            <a:solidFill>
              <a:schemeClr val="tx1"/>
            </a:solidFill>
          </a:ln>
        </p:spPr>
        <p:txBody>
          <a:bodyPr wrap="none" rtlCol="0">
            <a:spAutoFit/>
          </a:bodyPr>
          <a:lstStyle/>
          <a:p>
            <a:r>
              <a:rPr lang="en-GB" b="1" dirty="0"/>
              <a:t>101</a:t>
            </a:r>
          </a:p>
        </p:txBody>
      </p:sp>
      <p:sp>
        <p:nvSpPr>
          <p:cNvPr id="18" name="TextBox 17"/>
          <p:cNvSpPr txBox="1"/>
          <p:nvPr/>
        </p:nvSpPr>
        <p:spPr>
          <a:xfrm>
            <a:off x="2569948" y="4740139"/>
            <a:ext cx="574196" cy="369332"/>
          </a:xfrm>
          <a:prstGeom prst="rect">
            <a:avLst/>
          </a:prstGeom>
          <a:solidFill>
            <a:srgbClr val="FFFF00"/>
          </a:solidFill>
          <a:ln>
            <a:solidFill>
              <a:schemeClr val="tx1"/>
            </a:solidFill>
          </a:ln>
        </p:spPr>
        <p:txBody>
          <a:bodyPr wrap="none" rtlCol="0">
            <a:spAutoFit/>
          </a:bodyPr>
          <a:lstStyle/>
          <a:p>
            <a:r>
              <a:rPr lang="en-GB" b="1" dirty="0"/>
              <a:t>119</a:t>
            </a:r>
          </a:p>
        </p:txBody>
      </p:sp>
      <p:sp>
        <p:nvSpPr>
          <p:cNvPr id="19" name="TextBox 18"/>
          <p:cNvSpPr txBox="1"/>
          <p:nvPr/>
        </p:nvSpPr>
        <p:spPr>
          <a:xfrm>
            <a:off x="3385303" y="4764409"/>
            <a:ext cx="574196" cy="369332"/>
          </a:xfrm>
          <a:prstGeom prst="rect">
            <a:avLst/>
          </a:prstGeom>
          <a:solidFill>
            <a:srgbClr val="FFFF00"/>
          </a:solidFill>
          <a:ln>
            <a:solidFill>
              <a:schemeClr val="tx1"/>
            </a:solidFill>
          </a:ln>
        </p:spPr>
        <p:txBody>
          <a:bodyPr wrap="none" rtlCol="0">
            <a:spAutoFit/>
          </a:bodyPr>
          <a:lstStyle/>
          <a:p>
            <a:r>
              <a:rPr lang="en-GB" b="1" dirty="0"/>
              <a:t>222</a:t>
            </a:r>
          </a:p>
        </p:txBody>
      </p:sp>
      <p:sp>
        <p:nvSpPr>
          <p:cNvPr id="20" name="TextBox 19"/>
          <p:cNvSpPr txBox="1"/>
          <p:nvPr/>
        </p:nvSpPr>
        <p:spPr>
          <a:xfrm>
            <a:off x="4293709" y="4780255"/>
            <a:ext cx="574196" cy="369332"/>
          </a:xfrm>
          <a:prstGeom prst="rect">
            <a:avLst/>
          </a:prstGeom>
          <a:solidFill>
            <a:srgbClr val="FFFF00"/>
          </a:solidFill>
          <a:ln>
            <a:solidFill>
              <a:schemeClr val="tx1"/>
            </a:solidFill>
          </a:ln>
        </p:spPr>
        <p:txBody>
          <a:bodyPr wrap="none" rtlCol="0">
            <a:spAutoFit/>
          </a:bodyPr>
          <a:lstStyle/>
          <a:p>
            <a:r>
              <a:rPr lang="en-GB" b="1" dirty="0"/>
              <a:t>133</a:t>
            </a:r>
          </a:p>
        </p:txBody>
      </p:sp>
      <p:sp>
        <p:nvSpPr>
          <p:cNvPr id="21" name="TextBox 20"/>
          <p:cNvSpPr txBox="1"/>
          <p:nvPr/>
        </p:nvSpPr>
        <p:spPr>
          <a:xfrm>
            <a:off x="5155150" y="4780255"/>
            <a:ext cx="444352" cy="369332"/>
          </a:xfrm>
          <a:prstGeom prst="rect">
            <a:avLst/>
          </a:prstGeom>
          <a:solidFill>
            <a:srgbClr val="FFFF00"/>
          </a:solidFill>
          <a:ln>
            <a:solidFill>
              <a:schemeClr val="tx1"/>
            </a:solidFill>
          </a:ln>
        </p:spPr>
        <p:txBody>
          <a:bodyPr wrap="none" rtlCol="0">
            <a:spAutoFit/>
          </a:bodyPr>
          <a:lstStyle/>
          <a:p>
            <a:r>
              <a:rPr lang="en-GB" b="1" dirty="0"/>
              <a:t>45</a:t>
            </a:r>
          </a:p>
        </p:txBody>
      </p:sp>
      <p:sp>
        <p:nvSpPr>
          <p:cNvPr id="22" name="TextBox 21"/>
          <p:cNvSpPr txBox="1"/>
          <p:nvPr/>
        </p:nvSpPr>
        <p:spPr>
          <a:xfrm>
            <a:off x="388024" y="5673725"/>
            <a:ext cx="574196" cy="369332"/>
          </a:xfrm>
          <a:prstGeom prst="rect">
            <a:avLst/>
          </a:prstGeom>
          <a:solidFill>
            <a:srgbClr val="FFFF00"/>
          </a:solidFill>
          <a:ln>
            <a:solidFill>
              <a:schemeClr val="tx1"/>
            </a:solidFill>
          </a:ln>
        </p:spPr>
        <p:txBody>
          <a:bodyPr wrap="none" rtlCol="0">
            <a:spAutoFit/>
          </a:bodyPr>
          <a:lstStyle/>
          <a:p>
            <a:r>
              <a:rPr lang="en-GB" b="1" dirty="0"/>
              <a:t>122</a:t>
            </a:r>
          </a:p>
        </p:txBody>
      </p:sp>
      <p:sp>
        <p:nvSpPr>
          <p:cNvPr id="23" name="TextBox 22"/>
          <p:cNvSpPr txBox="1"/>
          <p:nvPr/>
        </p:nvSpPr>
        <p:spPr>
          <a:xfrm>
            <a:off x="2125596" y="5729967"/>
            <a:ext cx="574196" cy="369332"/>
          </a:xfrm>
          <a:prstGeom prst="rect">
            <a:avLst/>
          </a:prstGeom>
          <a:solidFill>
            <a:srgbClr val="FFFF00"/>
          </a:solidFill>
          <a:ln>
            <a:solidFill>
              <a:schemeClr val="tx1"/>
            </a:solidFill>
          </a:ln>
        </p:spPr>
        <p:txBody>
          <a:bodyPr wrap="none" rtlCol="0">
            <a:spAutoFit/>
          </a:bodyPr>
          <a:lstStyle/>
          <a:p>
            <a:r>
              <a:rPr lang="en-GB" b="1" dirty="0"/>
              <a:t>184</a:t>
            </a:r>
          </a:p>
        </p:txBody>
      </p:sp>
      <p:sp>
        <p:nvSpPr>
          <p:cNvPr id="24" name="TextBox 23"/>
          <p:cNvSpPr txBox="1"/>
          <p:nvPr/>
        </p:nvSpPr>
        <p:spPr>
          <a:xfrm>
            <a:off x="3834667" y="5745813"/>
            <a:ext cx="574196" cy="369332"/>
          </a:xfrm>
          <a:prstGeom prst="rect">
            <a:avLst/>
          </a:prstGeom>
          <a:solidFill>
            <a:srgbClr val="FFFF00"/>
          </a:solidFill>
          <a:ln>
            <a:solidFill>
              <a:schemeClr val="tx1"/>
            </a:solidFill>
          </a:ln>
        </p:spPr>
        <p:txBody>
          <a:bodyPr wrap="none" rtlCol="0">
            <a:spAutoFit/>
          </a:bodyPr>
          <a:lstStyle/>
          <a:p>
            <a:r>
              <a:rPr lang="en-GB" b="1" dirty="0"/>
              <a:t>207</a:t>
            </a:r>
          </a:p>
        </p:txBody>
      </p:sp>
      <p:sp>
        <p:nvSpPr>
          <p:cNvPr id="25" name="TextBox 24"/>
          <p:cNvSpPr txBox="1"/>
          <p:nvPr/>
        </p:nvSpPr>
        <p:spPr>
          <a:xfrm>
            <a:off x="5500411" y="5701846"/>
            <a:ext cx="574196" cy="369332"/>
          </a:xfrm>
          <a:prstGeom prst="rect">
            <a:avLst/>
          </a:prstGeom>
          <a:solidFill>
            <a:srgbClr val="FFFF00"/>
          </a:solidFill>
          <a:ln>
            <a:solidFill>
              <a:schemeClr val="tx1"/>
            </a:solidFill>
          </a:ln>
        </p:spPr>
        <p:txBody>
          <a:bodyPr wrap="none" rtlCol="0">
            <a:spAutoFit/>
          </a:bodyPr>
          <a:lstStyle/>
          <a:p>
            <a:r>
              <a:rPr lang="en-GB" b="1" dirty="0"/>
              <a:t>197</a:t>
            </a:r>
          </a:p>
        </p:txBody>
      </p:sp>
      <p:sp>
        <p:nvSpPr>
          <p:cNvPr id="26" name="TextBox 25"/>
          <p:cNvSpPr txBox="1"/>
          <p:nvPr/>
        </p:nvSpPr>
        <p:spPr>
          <a:xfrm>
            <a:off x="6645978" y="5673725"/>
            <a:ext cx="638316" cy="369332"/>
          </a:xfrm>
          <a:prstGeom prst="rect">
            <a:avLst/>
          </a:prstGeom>
          <a:solidFill>
            <a:srgbClr val="FFFF00"/>
          </a:solidFill>
          <a:ln>
            <a:solidFill>
              <a:schemeClr val="tx1"/>
            </a:solidFill>
          </a:ln>
        </p:spPr>
        <p:txBody>
          <a:bodyPr wrap="none" rtlCol="0">
            <a:spAutoFit/>
          </a:bodyPr>
          <a:lstStyle/>
          <a:p>
            <a:r>
              <a:rPr lang="en-GB" b="1" dirty="0"/>
              <a:t>63.5</a:t>
            </a:r>
          </a:p>
        </p:txBody>
      </p:sp>
    </p:spTree>
    <p:extLst>
      <p:ext uri="{BB962C8B-B14F-4D97-AF65-F5344CB8AC3E}">
        <p14:creationId xmlns:p14="http://schemas.microsoft.com/office/powerpoint/2010/main" val="3163301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Identify the relative atomic mass of an element from the periodic table (Grade 1-3)</a:t>
            </a:r>
            <a:br>
              <a:rPr lang="en-GB" sz="1600" b="1" dirty="0">
                <a:solidFill>
                  <a:srgbClr val="008000"/>
                </a:solidFill>
              </a:rPr>
            </a:br>
            <a:r>
              <a:rPr lang="en-GB" sz="1600" b="1" dirty="0">
                <a:solidFill>
                  <a:srgbClr val="FF9900"/>
                </a:solidFill>
              </a:rPr>
              <a:t>Calculate relative formula masses from relative atomic masses (Grade 4-5)</a:t>
            </a:r>
            <a:br>
              <a:rPr lang="en-GB" sz="1600" b="1" dirty="0">
                <a:solidFill>
                  <a:srgbClr val="FF9900"/>
                </a:solidFill>
              </a:rPr>
            </a:br>
            <a:r>
              <a:rPr lang="en-GB" sz="1600" b="1" dirty="0">
                <a:solidFill>
                  <a:srgbClr val="FF0000"/>
                </a:solidFill>
              </a:rPr>
              <a:t>Verify the law of conservation of mass in a balanced equation (Grade 6-8)</a:t>
            </a:r>
            <a:endParaRPr lang="en-GB" sz="1600" dirty="0"/>
          </a:p>
        </p:txBody>
      </p:sp>
      <p:sp>
        <p:nvSpPr>
          <p:cNvPr id="3" name="Content Placeholder 2"/>
          <p:cNvSpPr>
            <a:spLocks noGrp="1"/>
          </p:cNvSpPr>
          <p:nvPr>
            <p:ph idx="1"/>
          </p:nvPr>
        </p:nvSpPr>
        <p:spPr/>
        <p:txBody>
          <a:bodyPr/>
          <a:lstStyle/>
          <a:p>
            <a:pPr marL="0" indent="0">
              <a:buNone/>
            </a:pPr>
            <a:r>
              <a:rPr lang="en-GB" dirty="0"/>
              <a:t>The </a:t>
            </a:r>
            <a:r>
              <a:rPr lang="en-GB" b="1" dirty="0"/>
              <a:t>relative </a:t>
            </a:r>
            <a:r>
              <a:rPr lang="en-GB" b="1" dirty="0">
                <a:solidFill>
                  <a:srgbClr val="008000"/>
                </a:solidFill>
              </a:rPr>
              <a:t>formula</a:t>
            </a:r>
            <a:r>
              <a:rPr lang="en-GB" b="1" dirty="0"/>
              <a:t> mass </a:t>
            </a:r>
            <a:r>
              <a:rPr lang="en-GB" dirty="0"/>
              <a:t>is just the </a:t>
            </a:r>
            <a:r>
              <a:rPr lang="en-GB" b="1" dirty="0"/>
              <a:t>relative </a:t>
            </a:r>
            <a:r>
              <a:rPr lang="en-GB" b="1" dirty="0">
                <a:solidFill>
                  <a:srgbClr val="008000"/>
                </a:solidFill>
              </a:rPr>
              <a:t>atomic</a:t>
            </a:r>
            <a:r>
              <a:rPr lang="en-GB" b="1" dirty="0"/>
              <a:t> masses</a:t>
            </a:r>
            <a:r>
              <a:rPr lang="en-GB" dirty="0"/>
              <a:t> added together...</a:t>
            </a:r>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sp>
        <p:nvSpPr>
          <p:cNvPr id="5" name="TextBox 4"/>
          <p:cNvSpPr txBox="1"/>
          <p:nvPr/>
        </p:nvSpPr>
        <p:spPr>
          <a:xfrm>
            <a:off x="3419872" y="3212976"/>
            <a:ext cx="1596912" cy="1569660"/>
          </a:xfrm>
          <a:prstGeom prst="rect">
            <a:avLst/>
          </a:prstGeom>
          <a:solidFill>
            <a:srgbClr val="FFFF00"/>
          </a:solidFill>
          <a:ln>
            <a:solidFill>
              <a:schemeClr val="tx1"/>
            </a:solidFill>
          </a:ln>
        </p:spPr>
        <p:txBody>
          <a:bodyPr wrap="none" rtlCol="0">
            <a:spAutoFit/>
          </a:bodyPr>
          <a:lstStyle/>
          <a:p>
            <a:r>
              <a:rPr lang="en-GB" sz="9600" dirty="0" err="1"/>
              <a:t>LiF</a:t>
            </a:r>
            <a:endParaRPr lang="en-GB" sz="9600" dirty="0"/>
          </a:p>
        </p:txBody>
      </p:sp>
      <p:sp>
        <p:nvSpPr>
          <p:cNvPr id="6" name="TextBox 5"/>
          <p:cNvSpPr txBox="1"/>
          <p:nvPr/>
        </p:nvSpPr>
        <p:spPr>
          <a:xfrm>
            <a:off x="755576" y="4869160"/>
            <a:ext cx="1906291" cy="707886"/>
          </a:xfrm>
          <a:prstGeom prst="rect">
            <a:avLst/>
          </a:prstGeom>
          <a:solidFill>
            <a:srgbClr val="FFFF00"/>
          </a:solidFill>
          <a:ln>
            <a:solidFill>
              <a:schemeClr val="tx1"/>
            </a:solidFill>
          </a:ln>
        </p:spPr>
        <p:txBody>
          <a:bodyPr wrap="none" rtlCol="0">
            <a:spAutoFit/>
          </a:bodyPr>
          <a:lstStyle/>
          <a:p>
            <a:r>
              <a:rPr lang="en-GB" sz="4000" dirty="0"/>
              <a:t>Lithium</a:t>
            </a:r>
          </a:p>
        </p:txBody>
      </p:sp>
      <p:sp>
        <p:nvSpPr>
          <p:cNvPr id="7" name="TextBox 6"/>
          <p:cNvSpPr txBox="1"/>
          <p:nvPr/>
        </p:nvSpPr>
        <p:spPr>
          <a:xfrm>
            <a:off x="755576" y="5772220"/>
            <a:ext cx="1915909" cy="707886"/>
          </a:xfrm>
          <a:prstGeom prst="rect">
            <a:avLst/>
          </a:prstGeom>
          <a:solidFill>
            <a:srgbClr val="FFFF00"/>
          </a:solidFill>
          <a:ln>
            <a:solidFill>
              <a:schemeClr val="tx1"/>
            </a:solidFill>
          </a:ln>
        </p:spPr>
        <p:txBody>
          <a:bodyPr wrap="none" rtlCol="0">
            <a:spAutoFit/>
          </a:bodyPr>
          <a:lstStyle/>
          <a:p>
            <a:r>
              <a:rPr lang="en-GB" sz="4000" dirty="0"/>
              <a:t>RAM: 7</a:t>
            </a:r>
          </a:p>
        </p:txBody>
      </p:sp>
      <p:sp>
        <p:nvSpPr>
          <p:cNvPr id="8" name="TextBox 7"/>
          <p:cNvSpPr txBox="1"/>
          <p:nvPr/>
        </p:nvSpPr>
        <p:spPr>
          <a:xfrm>
            <a:off x="5652120" y="4869160"/>
            <a:ext cx="2087431" cy="707886"/>
          </a:xfrm>
          <a:prstGeom prst="rect">
            <a:avLst/>
          </a:prstGeom>
          <a:solidFill>
            <a:srgbClr val="FFFF00"/>
          </a:solidFill>
          <a:ln>
            <a:solidFill>
              <a:schemeClr val="tx1"/>
            </a:solidFill>
          </a:ln>
        </p:spPr>
        <p:txBody>
          <a:bodyPr wrap="none" rtlCol="0">
            <a:spAutoFit/>
          </a:bodyPr>
          <a:lstStyle/>
          <a:p>
            <a:r>
              <a:rPr lang="en-GB" sz="4000" dirty="0"/>
              <a:t>Fluorine</a:t>
            </a:r>
          </a:p>
        </p:txBody>
      </p:sp>
      <p:sp>
        <p:nvSpPr>
          <p:cNvPr id="9" name="TextBox 8"/>
          <p:cNvSpPr txBox="1"/>
          <p:nvPr/>
        </p:nvSpPr>
        <p:spPr>
          <a:xfrm>
            <a:off x="5652120" y="5772220"/>
            <a:ext cx="2199641" cy="707886"/>
          </a:xfrm>
          <a:prstGeom prst="rect">
            <a:avLst/>
          </a:prstGeom>
          <a:solidFill>
            <a:srgbClr val="FFFF00"/>
          </a:solidFill>
          <a:ln>
            <a:solidFill>
              <a:schemeClr val="tx1"/>
            </a:solidFill>
          </a:ln>
        </p:spPr>
        <p:txBody>
          <a:bodyPr wrap="none" rtlCol="0">
            <a:spAutoFit/>
          </a:bodyPr>
          <a:lstStyle/>
          <a:p>
            <a:r>
              <a:rPr lang="en-GB" sz="4000" dirty="0"/>
              <a:t>RAM: 19</a:t>
            </a:r>
          </a:p>
        </p:txBody>
      </p:sp>
      <p:sp>
        <p:nvSpPr>
          <p:cNvPr id="10" name="TextBox 9"/>
          <p:cNvSpPr txBox="1"/>
          <p:nvPr/>
        </p:nvSpPr>
        <p:spPr>
          <a:xfrm>
            <a:off x="251520" y="3447682"/>
            <a:ext cx="2638864" cy="830997"/>
          </a:xfrm>
          <a:prstGeom prst="rect">
            <a:avLst/>
          </a:prstGeom>
          <a:noFill/>
          <a:ln>
            <a:noFill/>
          </a:ln>
        </p:spPr>
        <p:txBody>
          <a:bodyPr wrap="none" rtlCol="0">
            <a:spAutoFit/>
          </a:bodyPr>
          <a:lstStyle/>
          <a:p>
            <a:r>
              <a:rPr lang="en-GB" sz="4000" b="1" dirty="0">
                <a:solidFill>
                  <a:srgbClr val="008000"/>
                </a:solidFill>
              </a:rPr>
              <a:t>19+7 = </a:t>
            </a:r>
            <a:r>
              <a:rPr lang="en-GB" sz="4800" b="1" dirty="0">
                <a:solidFill>
                  <a:srgbClr val="008000"/>
                </a:solidFill>
              </a:rPr>
              <a:t>26</a:t>
            </a:r>
          </a:p>
        </p:txBody>
      </p:sp>
      <p:sp>
        <p:nvSpPr>
          <p:cNvPr id="11" name="TextBox 10"/>
          <p:cNvSpPr txBox="1"/>
          <p:nvPr/>
        </p:nvSpPr>
        <p:spPr>
          <a:xfrm>
            <a:off x="5472114" y="3104326"/>
            <a:ext cx="3384376" cy="1569660"/>
          </a:xfrm>
          <a:prstGeom prst="rect">
            <a:avLst/>
          </a:prstGeom>
          <a:noFill/>
          <a:ln>
            <a:noFill/>
          </a:ln>
        </p:spPr>
        <p:txBody>
          <a:bodyPr wrap="square" rtlCol="0">
            <a:spAutoFit/>
          </a:bodyPr>
          <a:lstStyle/>
          <a:p>
            <a:r>
              <a:rPr lang="en-GB" sz="2400" b="1" dirty="0">
                <a:solidFill>
                  <a:srgbClr val="008000"/>
                </a:solidFill>
              </a:rPr>
              <a:t>So the RFM of this compound = </a:t>
            </a:r>
            <a:r>
              <a:rPr lang="en-GB" sz="7200" b="1" dirty="0">
                <a:solidFill>
                  <a:srgbClr val="008000"/>
                </a:solidFill>
              </a:rPr>
              <a:t>26</a:t>
            </a:r>
            <a:endParaRPr lang="en-GB" sz="3200" b="1" dirty="0">
              <a:solidFill>
                <a:srgbClr val="008000"/>
              </a:solidFill>
            </a:endParaRPr>
          </a:p>
        </p:txBody>
      </p:sp>
    </p:spTree>
    <p:extLst>
      <p:ext uri="{BB962C8B-B14F-4D97-AF65-F5344CB8AC3E}">
        <p14:creationId xmlns:p14="http://schemas.microsoft.com/office/powerpoint/2010/main" val="3607382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GB" sz="1600" b="1" dirty="0">
                <a:solidFill>
                  <a:srgbClr val="008000"/>
                </a:solidFill>
              </a:rPr>
              <a:t>Identify the relative atomic mass of an element from the periodic table (Grade 1-3)</a:t>
            </a:r>
            <a:br>
              <a:rPr lang="en-GB" sz="1600" b="1" dirty="0">
                <a:solidFill>
                  <a:srgbClr val="008000"/>
                </a:solidFill>
              </a:rPr>
            </a:br>
            <a:r>
              <a:rPr lang="en-GB" sz="1600" b="1" dirty="0">
                <a:solidFill>
                  <a:srgbClr val="FF9900"/>
                </a:solidFill>
              </a:rPr>
              <a:t>Calculate relative formula masses from relative atomic masses (Grade 4-5)</a:t>
            </a:r>
            <a:br>
              <a:rPr lang="en-GB" sz="1600" b="1" dirty="0">
                <a:solidFill>
                  <a:srgbClr val="FF9900"/>
                </a:solidFill>
              </a:rPr>
            </a:br>
            <a:r>
              <a:rPr lang="en-GB" sz="1600" b="1" dirty="0">
                <a:solidFill>
                  <a:srgbClr val="FF0000"/>
                </a:solidFill>
              </a:rPr>
              <a:t>Verify the law of conservation of mass in a balanced equation (Grade 6-8)</a:t>
            </a:r>
            <a:endParaRPr lang="en-GB" sz="1600" dirty="0"/>
          </a:p>
        </p:txBody>
      </p:sp>
      <p:sp>
        <p:nvSpPr>
          <p:cNvPr id="4" name="TextBox 3"/>
          <p:cNvSpPr txBox="1"/>
          <p:nvPr/>
        </p:nvSpPr>
        <p:spPr>
          <a:xfrm>
            <a:off x="7668344" y="1124744"/>
            <a:ext cx="1188146" cy="369332"/>
          </a:xfrm>
          <a:prstGeom prst="rect">
            <a:avLst/>
          </a:prstGeom>
          <a:noFill/>
        </p:spPr>
        <p:txBody>
          <a:bodyPr wrap="none" rtlCol="0">
            <a:spAutoFit/>
          </a:bodyPr>
          <a:lstStyle/>
          <a:p>
            <a:r>
              <a:rPr lang="en-GB" b="1" dirty="0">
                <a:solidFill>
                  <a:srgbClr val="FF00FF"/>
                </a:solidFill>
              </a:rPr>
              <a:t>Activities</a:t>
            </a:r>
          </a:p>
        </p:txBody>
      </p:sp>
      <p:pic>
        <p:nvPicPr>
          <p:cNvPr id="6" name="Picture 2" descr="https://hormelfoodws.blob.core.windows.net/products/7110672030.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51520" y="1309410"/>
            <a:ext cx="1667916" cy="20882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http://www.britishcornershop.co.uk/images/large/SGN1081.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9673" r="21365" b="2901"/>
          <a:stretch/>
        </p:blipFill>
        <p:spPr bwMode="auto">
          <a:xfrm>
            <a:off x="509414" y="3441713"/>
            <a:ext cx="1152128" cy="189737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642500" y="2351824"/>
            <a:ext cx="6912768" cy="369332"/>
          </a:xfrm>
          <a:prstGeom prst="rect">
            <a:avLst/>
          </a:prstGeom>
          <a:noFill/>
        </p:spPr>
        <p:txBody>
          <a:bodyPr wrap="square" rtlCol="0">
            <a:spAutoFit/>
          </a:bodyPr>
          <a:lstStyle/>
          <a:p>
            <a:r>
              <a:rPr lang="en-GB" b="1" dirty="0" err="1">
                <a:solidFill>
                  <a:srgbClr val="008000"/>
                </a:solidFill>
              </a:rPr>
              <a:t>NaCl</a:t>
            </a:r>
            <a:r>
              <a:rPr lang="en-GB" b="1" dirty="0">
                <a:solidFill>
                  <a:srgbClr val="008000"/>
                </a:solidFill>
              </a:rPr>
              <a:t>	</a:t>
            </a:r>
            <a:r>
              <a:rPr lang="en-GB" b="1" dirty="0" err="1">
                <a:solidFill>
                  <a:srgbClr val="008000"/>
                </a:solidFill>
              </a:rPr>
              <a:t>MgO</a:t>
            </a:r>
            <a:r>
              <a:rPr lang="en-GB" b="1" dirty="0">
                <a:solidFill>
                  <a:srgbClr val="008000"/>
                </a:solidFill>
              </a:rPr>
              <a:t>	</a:t>
            </a:r>
            <a:r>
              <a:rPr lang="en-GB" b="1" dirty="0" err="1">
                <a:solidFill>
                  <a:srgbClr val="008000"/>
                </a:solidFill>
              </a:rPr>
              <a:t>NaOH</a:t>
            </a:r>
            <a:r>
              <a:rPr lang="en-GB" b="1" dirty="0">
                <a:solidFill>
                  <a:srgbClr val="008000"/>
                </a:solidFill>
              </a:rPr>
              <a:t>	</a:t>
            </a:r>
            <a:r>
              <a:rPr lang="en-GB" b="1" dirty="0" err="1">
                <a:solidFill>
                  <a:srgbClr val="008000"/>
                </a:solidFill>
              </a:rPr>
              <a:t>LiCl</a:t>
            </a:r>
            <a:endParaRPr lang="en-GB" b="1" dirty="0">
              <a:solidFill>
                <a:srgbClr val="008000"/>
              </a:solidFill>
            </a:endParaRPr>
          </a:p>
        </p:txBody>
      </p:sp>
      <p:sp>
        <p:nvSpPr>
          <p:cNvPr id="10" name="TextBox 9"/>
          <p:cNvSpPr txBox="1"/>
          <p:nvPr/>
        </p:nvSpPr>
        <p:spPr>
          <a:xfrm>
            <a:off x="1622815" y="4179480"/>
            <a:ext cx="6912768" cy="369332"/>
          </a:xfrm>
          <a:prstGeom prst="rect">
            <a:avLst/>
          </a:prstGeom>
          <a:noFill/>
        </p:spPr>
        <p:txBody>
          <a:bodyPr wrap="square" rtlCol="0">
            <a:spAutoFit/>
          </a:bodyPr>
          <a:lstStyle/>
          <a:p>
            <a:r>
              <a:rPr lang="en-GB" b="1" dirty="0" err="1">
                <a:solidFill>
                  <a:schemeClr val="accent6">
                    <a:lumMod val="75000"/>
                  </a:schemeClr>
                </a:solidFill>
              </a:rPr>
              <a:t>MgCl</a:t>
            </a:r>
            <a:r>
              <a:rPr lang="en-GB" b="1" dirty="0">
                <a:solidFill>
                  <a:schemeClr val="accent6">
                    <a:lumMod val="75000"/>
                  </a:schemeClr>
                </a:solidFill>
              </a:rPr>
              <a:t>	H</a:t>
            </a:r>
            <a:r>
              <a:rPr lang="en-GB" b="1" baseline="-25000" dirty="0">
                <a:solidFill>
                  <a:schemeClr val="accent6">
                    <a:lumMod val="75000"/>
                  </a:schemeClr>
                </a:solidFill>
              </a:rPr>
              <a:t>2</a:t>
            </a:r>
            <a:r>
              <a:rPr lang="en-GB" b="1" dirty="0">
                <a:solidFill>
                  <a:schemeClr val="accent6">
                    <a:lumMod val="75000"/>
                  </a:schemeClr>
                </a:solidFill>
              </a:rPr>
              <a:t>O	CO</a:t>
            </a:r>
            <a:r>
              <a:rPr lang="en-GB" b="1" baseline="-25000" dirty="0">
                <a:solidFill>
                  <a:schemeClr val="accent6">
                    <a:lumMod val="75000"/>
                  </a:schemeClr>
                </a:solidFill>
              </a:rPr>
              <a:t>2</a:t>
            </a:r>
            <a:endParaRPr lang="en-GB" b="1" dirty="0">
              <a:solidFill>
                <a:schemeClr val="accent6">
                  <a:lumMod val="75000"/>
                </a:schemeClr>
              </a:solidFill>
            </a:endParaRPr>
          </a:p>
        </p:txBody>
      </p:sp>
      <p:sp>
        <p:nvSpPr>
          <p:cNvPr id="8" name="TextBox 7"/>
          <p:cNvSpPr txBox="1"/>
          <p:nvPr/>
        </p:nvSpPr>
        <p:spPr>
          <a:xfrm>
            <a:off x="1622815" y="1865792"/>
            <a:ext cx="1755609" cy="369332"/>
          </a:xfrm>
          <a:prstGeom prst="rect">
            <a:avLst/>
          </a:prstGeom>
          <a:solidFill>
            <a:srgbClr val="FFFF00"/>
          </a:solidFill>
          <a:ln>
            <a:solidFill>
              <a:schemeClr val="tx1"/>
            </a:solidFill>
          </a:ln>
        </p:spPr>
        <p:txBody>
          <a:bodyPr wrap="none" rtlCol="0">
            <a:spAutoFit/>
          </a:bodyPr>
          <a:lstStyle/>
          <a:p>
            <a:r>
              <a:rPr lang="en-GB" b="1" dirty="0"/>
              <a:t>23+35.5 = 58.5</a:t>
            </a:r>
          </a:p>
        </p:txBody>
      </p:sp>
      <p:sp>
        <p:nvSpPr>
          <p:cNvPr id="11" name="TextBox 10"/>
          <p:cNvSpPr txBox="1"/>
          <p:nvPr/>
        </p:nvSpPr>
        <p:spPr>
          <a:xfrm>
            <a:off x="2699792" y="2906991"/>
            <a:ext cx="1239442" cy="369332"/>
          </a:xfrm>
          <a:prstGeom prst="rect">
            <a:avLst/>
          </a:prstGeom>
          <a:solidFill>
            <a:srgbClr val="FFFF00"/>
          </a:solidFill>
          <a:ln>
            <a:solidFill>
              <a:schemeClr val="tx1"/>
            </a:solidFill>
          </a:ln>
        </p:spPr>
        <p:txBody>
          <a:bodyPr wrap="none" rtlCol="0">
            <a:spAutoFit/>
          </a:bodyPr>
          <a:lstStyle/>
          <a:p>
            <a:r>
              <a:rPr lang="en-GB" b="1" dirty="0"/>
              <a:t>24+16=40</a:t>
            </a:r>
          </a:p>
        </p:txBody>
      </p:sp>
      <p:sp>
        <p:nvSpPr>
          <p:cNvPr id="12" name="TextBox 11"/>
          <p:cNvSpPr txBox="1"/>
          <p:nvPr/>
        </p:nvSpPr>
        <p:spPr>
          <a:xfrm>
            <a:off x="3570385" y="1819380"/>
            <a:ext cx="1367682" cy="369332"/>
          </a:xfrm>
          <a:prstGeom prst="rect">
            <a:avLst/>
          </a:prstGeom>
          <a:solidFill>
            <a:srgbClr val="FFFF00"/>
          </a:solidFill>
          <a:ln>
            <a:solidFill>
              <a:schemeClr val="tx1"/>
            </a:solidFill>
          </a:ln>
        </p:spPr>
        <p:txBody>
          <a:bodyPr wrap="none" rtlCol="0">
            <a:spAutoFit/>
          </a:bodyPr>
          <a:lstStyle/>
          <a:p>
            <a:r>
              <a:rPr lang="en-GB" b="1" dirty="0"/>
              <a:t>23+17 = 40</a:t>
            </a:r>
          </a:p>
        </p:txBody>
      </p:sp>
      <p:sp>
        <p:nvSpPr>
          <p:cNvPr id="13" name="TextBox 12"/>
          <p:cNvSpPr txBox="1"/>
          <p:nvPr/>
        </p:nvSpPr>
        <p:spPr>
          <a:xfrm>
            <a:off x="4601310" y="2747067"/>
            <a:ext cx="1625766" cy="369332"/>
          </a:xfrm>
          <a:prstGeom prst="rect">
            <a:avLst/>
          </a:prstGeom>
          <a:solidFill>
            <a:srgbClr val="FFFF00"/>
          </a:solidFill>
          <a:ln>
            <a:solidFill>
              <a:schemeClr val="tx1"/>
            </a:solidFill>
          </a:ln>
        </p:spPr>
        <p:txBody>
          <a:bodyPr wrap="none" rtlCol="0">
            <a:spAutoFit/>
          </a:bodyPr>
          <a:lstStyle/>
          <a:p>
            <a:r>
              <a:rPr lang="en-GB" b="1" dirty="0"/>
              <a:t>7+35.5 = 42.5</a:t>
            </a:r>
          </a:p>
        </p:txBody>
      </p:sp>
      <p:sp>
        <p:nvSpPr>
          <p:cNvPr id="14" name="TextBox 13"/>
          <p:cNvSpPr txBox="1"/>
          <p:nvPr/>
        </p:nvSpPr>
        <p:spPr>
          <a:xfrm>
            <a:off x="1685943" y="4782213"/>
            <a:ext cx="1755609" cy="369332"/>
          </a:xfrm>
          <a:prstGeom prst="rect">
            <a:avLst/>
          </a:prstGeom>
          <a:solidFill>
            <a:srgbClr val="FFFF00"/>
          </a:solidFill>
          <a:ln>
            <a:solidFill>
              <a:schemeClr val="tx1"/>
            </a:solidFill>
          </a:ln>
        </p:spPr>
        <p:txBody>
          <a:bodyPr wrap="none" rtlCol="0">
            <a:spAutoFit/>
          </a:bodyPr>
          <a:lstStyle/>
          <a:p>
            <a:r>
              <a:rPr lang="en-GB" b="1" dirty="0"/>
              <a:t>24+35.5 = 59.5</a:t>
            </a:r>
          </a:p>
        </p:txBody>
      </p:sp>
      <p:sp>
        <p:nvSpPr>
          <p:cNvPr id="15" name="TextBox 14"/>
          <p:cNvSpPr txBox="1"/>
          <p:nvPr/>
        </p:nvSpPr>
        <p:spPr>
          <a:xfrm>
            <a:off x="1943308" y="3487431"/>
            <a:ext cx="1366080" cy="646331"/>
          </a:xfrm>
          <a:prstGeom prst="rect">
            <a:avLst/>
          </a:prstGeom>
          <a:solidFill>
            <a:srgbClr val="FFFF00"/>
          </a:solidFill>
          <a:ln>
            <a:solidFill>
              <a:schemeClr val="tx1"/>
            </a:solidFill>
          </a:ln>
        </p:spPr>
        <p:txBody>
          <a:bodyPr wrap="none" rtlCol="0">
            <a:spAutoFit/>
          </a:bodyPr>
          <a:lstStyle/>
          <a:p>
            <a:r>
              <a:rPr lang="en-GB" b="1" dirty="0"/>
              <a:t>1 x 2 = 2</a:t>
            </a:r>
          </a:p>
          <a:p>
            <a:r>
              <a:rPr lang="en-GB" b="1" dirty="0"/>
              <a:t>2 + 16 = </a:t>
            </a:r>
            <a:r>
              <a:rPr lang="en-GB" b="1" dirty="0">
                <a:solidFill>
                  <a:srgbClr val="008000"/>
                </a:solidFill>
              </a:rPr>
              <a:t>18</a:t>
            </a:r>
          </a:p>
        </p:txBody>
      </p:sp>
      <p:sp>
        <p:nvSpPr>
          <p:cNvPr id="16" name="TextBox 15"/>
          <p:cNvSpPr txBox="1"/>
          <p:nvPr/>
        </p:nvSpPr>
        <p:spPr>
          <a:xfrm>
            <a:off x="4211960" y="4040980"/>
            <a:ext cx="1495922" cy="646331"/>
          </a:xfrm>
          <a:prstGeom prst="rect">
            <a:avLst/>
          </a:prstGeom>
          <a:solidFill>
            <a:srgbClr val="FFFF00"/>
          </a:solidFill>
          <a:ln>
            <a:solidFill>
              <a:schemeClr val="tx1"/>
            </a:solidFill>
          </a:ln>
        </p:spPr>
        <p:txBody>
          <a:bodyPr wrap="none" rtlCol="0">
            <a:spAutoFit/>
          </a:bodyPr>
          <a:lstStyle/>
          <a:p>
            <a:r>
              <a:rPr lang="en-GB" b="1" dirty="0"/>
              <a:t>16 x 2 = 32</a:t>
            </a:r>
          </a:p>
          <a:p>
            <a:r>
              <a:rPr lang="en-GB" b="1" dirty="0"/>
              <a:t>12 + 32 = </a:t>
            </a:r>
            <a:r>
              <a:rPr lang="en-GB" b="1" dirty="0">
                <a:solidFill>
                  <a:srgbClr val="008000"/>
                </a:solidFill>
              </a:rPr>
              <a:t>44</a:t>
            </a:r>
          </a:p>
        </p:txBody>
      </p:sp>
    </p:spTree>
    <p:extLst>
      <p:ext uri="{BB962C8B-B14F-4D97-AF65-F5344CB8AC3E}">
        <p14:creationId xmlns:p14="http://schemas.microsoft.com/office/powerpoint/2010/main" val="578026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15" grpId="0" animBg="1"/>
      <p:bldP spid="16" grpId="0" animBg="1"/>
    </p:bldLst>
  </p:timing>
</p:sld>
</file>

<file path=ppt/theme/theme1.xml><?xml version="1.0" encoding="utf-8"?>
<a:theme xmlns:a="http://schemas.openxmlformats.org/drawingml/2006/main" name="Ppt Template PS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Template PSR</Template>
  <TotalTime>76</TotalTime>
  <Words>1017</Words>
  <Application>Microsoft Office PowerPoint</Application>
  <PresentationFormat>On-screen Show (4:3)</PresentationFormat>
  <Paragraphs>177</Paragraphs>
  <Slides>14</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Century Gothic</vt:lpstr>
      <vt:lpstr>Wingdings</vt:lpstr>
      <vt:lpstr>Ppt Template PSR</vt:lpstr>
      <vt:lpstr>Hello. Instructions if needed are in the notes section of each slide. Thanks for covering </vt:lpstr>
      <vt:lpstr>PowerPoint Presentation</vt:lpstr>
      <vt:lpstr>PowerPoint Presentation</vt:lpstr>
      <vt:lpstr>PowerPoint Presentation</vt:lpstr>
      <vt:lpstr>Identify the relative atomic mass of an element from the periodic table (Grade 1-3) Calculate relative formula masses from relative atomic masses (Grade 4-5) Verify the law of conservation of mass in a balanced equation (Grade 6-8)</vt:lpstr>
      <vt:lpstr>Identify the relative atomic mass of an element from the periodic table (Grade 1-3) Calculate relative formula masses from relative atomic masses (Grade 4-5) Verify the law of conservation of mass in a balanced equation (Grade 6-8)</vt:lpstr>
      <vt:lpstr>Identify the relative atomic mass of an element from the periodic table (Grade 1-3) Calculate relative formula masses from relative atomic masses (Grade 4-5) Verify the law of conservation of mass in a balanced equation (Grade 6-8)</vt:lpstr>
      <vt:lpstr>Identify the relative atomic mass of an element from the periodic table (Grade 1-3) Calculate relative formula masses from relative atomic masses (Grade 4-5) Verify the law of conservation of mass in a balanced equation (Grade 6-8)</vt:lpstr>
      <vt:lpstr>Identify the relative atomic mass of an element from the periodic table (Grade 1-3) Calculate relative formula masses from relative atomic masses (Grade 4-5) Verify the law of conservation of mass in a balanced equation (Grade 6-8)</vt:lpstr>
      <vt:lpstr>Identify the relative atomic mass of an element from the periodic table (Grade 1-3) Calculate relative formula masses from relative atomic masses (Grade 4-5) Verify the law of conservation of mass in a balanced equation (Grade 6-8)</vt:lpstr>
      <vt:lpstr>Identify the relative atomic mass of an element from the periodic table (Grade 1-3) Calculate relative formula masses from relative atomic masses (Grade 4-5) Verify the law of conservation of mass in a balanced equation (Grade 6-8)</vt:lpstr>
      <vt:lpstr>PowerPoint Presentation</vt:lpstr>
      <vt:lpstr>PowerPoint Presentation</vt:lpstr>
      <vt:lpstr>PowerPoint Presentation</vt:lpstr>
    </vt:vector>
  </TitlesOfParts>
  <Company>Barnsley 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Afternoon Year 10. Date and title into your book please.</dc:title>
  <dc:creator>pschuller</dc:creator>
  <cp:lastModifiedBy>Schuller, P (SHS Teacher)</cp:lastModifiedBy>
  <cp:revision>18</cp:revision>
  <dcterms:created xsi:type="dcterms:W3CDTF">2016-12-06T07:37:05Z</dcterms:created>
  <dcterms:modified xsi:type="dcterms:W3CDTF">2020-09-14T18:47:48Z</dcterms:modified>
</cp:coreProperties>
</file>